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3" r:id="rId3"/>
    <p:sldId id="305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6" r:id="rId12"/>
    <p:sldId id="31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960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055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457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655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14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6740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279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72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641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33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145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2A16-4B85-42F5-B7B4-655323A8E06C}" type="datetimeFigureOut">
              <a:rPr lang="it-IT" smtClean="0"/>
              <a:t>27/10/2021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6218-6627-40D4-8457-0B3D884028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87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484785"/>
            <a:ext cx="7772400" cy="2115666"/>
          </a:xfrm>
        </p:spPr>
        <p:txBody>
          <a:bodyPr/>
          <a:lstStyle/>
          <a:p>
            <a:r>
              <a:rPr lang="it-IT" b="1" dirty="0">
                <a:solidFill>
                  <a:srgbClr val="0070C0"/>
                </a:solidFill>
              </a:rPr>
              <a:t>LIBERA CIRCOLAZIONE</a:t>
            </a:r>
            <a:br>
              <a:rPr lang="it-IT" b="1" dirty="0">
                <a:solidFill>
                  <a:srgbClr val="0070C0"/>
                </a:solidFill>
              </a:rPr>
            </a:br>
            <a:r>
              <a:rPr lang="it-IT" b="1" dirty="0">
                <a:solidFill>
                  <a:srgbClr val="0070C0"/>
                </a:solidFill>
              </a:rPr>
              <a:t>DEI CITTADINI EUROPEI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200800" cy="1752600"/>
          </a:xfrm>
        </p:spPr>
        <p:txBody>
          <a:bodyPr/>
          <a:lstStyle/>
          <a:p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dirty="0">
                <a:solidFill>
                  <a:srgbClr val="259746"/>
                </a:solidFill>
              </a:rPr>
              <a:t>L’assistenza sociale nello Stato ospite</a:t>
            </a:r>
          </a:p>
        </p:txBody>
      </p:sp>
    </p:spTree>
    <p:extLst>
      <p:ext uri="{BB962C8B-B14F-4D97-AF65-F5344CB8AC3E}">
        <p14:creationId xmlns:p14="http://schemas.microsoft.com/office/powerpoint/2010/main" val="15209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(continua) Eccezione ex art. 24(2)… gli studenti? (1)</a:t>
            </a:r>
            <a:endParaRPr lang="it-IT" sz="36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b="1" dirty="0">
                <a:solidFill>
                  <a:srgbClr val="0070C0"/>
                </a:solidFill>
                <a:latin typeface="Bahnschrift" panose="020B0502040204020203" pitchFamily="34" charset="0"/>
              </a:rPr>
              <a:t>C—209/03 </a:t>
            </a:r>
            <a:r>
              <a:rPr lang="it-IT" sz="2800" b="1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Bidar</a:t>
            </a:r>
            <a:r>
              <a:rPr lang="it-IT" sz="2800" b="1" dirty="0">
                <a:solidFill>
                  <a:srgbClr val="0070C0"/>
                </a:solidFill>
                <a:latin typeface="Bahnschrift" panose="020B0502040204020203" pitchFamily="34" charset="0"/>
              </a:rPr>
              <a:t>:</a:t>
            </a: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</a:rPr>
              <a:t> studente francese, residente in GB con la nonna, con studi scolastici in GB, si iscrive all’Università ma gli viene rifiutato prestito </a:t>
            </a:r>
            <a:r>
              <a:rPr lang="it-IT" sz="2800" u="sng" dirty="0">
                <a:solidFill>
                  <a:srgbClr val="0070C0"/>
                </a:solidFill>
                <a:latin typeface="Bahnschrift" panose="020B0502040204020203" pitchFamily="34" charset="0"/>
              </a:rPr>
              <a:t>perché no residenza stabile in GB (=almeno 3 anni)</a:t>
            </a: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↓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Art. 18 TFUE: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- discriminazione indiretta</a:t>
            </a:r>
          </a:p>
          <a:p>
            <a:pPr algn="just">
              <a:buFontTx/>
              <a:buChar char="-"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OK chiedere un certo grado di integrazione</a:t>
            </a:r>
          </a:p>
          <a:p>
            <a:pPr algn="just">
              <a:buFontTx/>
              <a:buChar char="-"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MA NO PROPORZIONALITÀ nel caso specifico</a:t>
            </a:r>
          </a:p>
          <a:p>
            <a:pPr algn="just">
              <a:buFontTx/>
              <a:buChar char="-"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  <a:cs typeface="Calibri"/>
            </a:endParaRPr>
          </a:p>
          <a:p>
            <a:pPr algn="just">
              <a:buFontTx/>
              <a:buChar char="-"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910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(continua) Eccezione ex art. 24(2)… gli studenti? (2)</a:t>
            </a:r>
            <a:endParaRPr lang="it-IT" sz="36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800" b="1" dirty="0">
                <a:solidFill>
                  <a:srgbClr val="0070C0"/>
                </a:solidFill>
                <a:latin typeface="Bahnschrift" panose="020B0502040204020203" pitchFamily="34" charset="0"/>
              </a:rPr>
              <a:t>C—233/14 </a:t>
            </a:r>
            <a:r>
              <a:rPr lang="it-IT" sz="2800" b="1" i="1" dirty="0">
                <a:solidFill>
                  <a:srgbClr val="0070C0"/>
                </a:solidFill>
                <a:latin typeface="Bahnschrift" panose="020B0502040204020203" pitchFamily="34" charset="0"/>
              </a:rPr>
              <a:t>Commissione c. Paesi Bassi</a:t>
            </a:r>
            <a:r>
              <a:rPr lang="it-IT" sz="2800" b="1" dirty="0">
                <a:solidFill>
                  <a:srgbClr val="0070C0"/>
                </a:solidFill>
                <a:latin typeface="Bahnschrift" panose="020B0502040204020203" pitchFamily="34" charset="0"/>
              </a:rPr>
              <a:t>:</a:t>
            </a: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</a:rPr>
              <a:t> Tariffa preferenziale sui trasporti pubblici per </a:t>
            </a:r>
            <a:r>
              <a:rPr lang="it-IT" sz="2800" u="sng" dirty="0">
                <a:solidFill>
                  <a:srgbClr val="0070C0"/>
                </a:solidFill>
                <a:latin typeface="Bahnschrift" panose="020B0502040204020203" pitchFamily="34" charset="0"/>
              </a:rPr>
              <a:t>studenti olandesi</a:t>
            </a: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</a:rPr>
              <a:t> + </a:t>
            </a:r>
            <a:r>
              <a:rPr lang="it-IT" sz="2800" u="sng" dirty="0">
                <a:solidFill>
                  <a:srgbClr val="0070C0"/>
                </a:solidFill>
                <a:latin typeface="Bahnschrift" panose="020B0502040204020203" pitchFamily="34" charset="0"/>
              </a:rPr>
              <a:t>studenti di altri Stati membri se economicamente attivi OPPURE residenza permanente</a:t>
            </a: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</a:rPr>
              <a:t> (</a:t>
            </a:r>
            <a:r>
              <a:rPr lang="it-IT" sz="2800" b="1" dirty="0">
                <a:solidFill>
                  <a:srgbClr val="0070C0"/>
                </a:solidFill>
                <a:latin typeface="Bahnschrift" panose="020B0502040204020203" pitchFamily="34" charset="0"/>
              </a:rPr>
              <a:t>no studenti Erasmus!)</a:t>
            </a:r>
            <a:endParaRPr lang="it-IT" sz="2800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↓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La tariffa preferenziale assimilabile a borsa di studio/prestito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Gli studenti risiedono ex art. 7, par. 1 c)</a:t>
            </a:r>
          </a:p>
          <a:p>
            <a:pPr marL="0" indent="0" algn="just">
              <a:buNone/>
            </a:pPr>
            <a:r>
              <a:rPr lang="it-IT" sz="2800" dirty="0">
                <a:solidFill>
                  <a:srgbClr val="0070C0"/>
                </a:solidFill>
                <a:latin typeface="Calibri"/>
                <a:cs typeface="Calibri"/>
              </a:rPr>
              <a:t> →</a:t>
            </a: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 OK deroga alla parità di trattamento ex art. 24(2)………</a:t>
            </a:r>
            <a:r>
              <a:rPr lang="it-IT" sz="2800" b="1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????????</a:t>
            </a:r>
          </a:p>
          <a:p>
            <a:pPr algn="just">
              <a:buFontTx/>
              <a:buChar char="-"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  <a:cs typeface="Calibri"/>
            </a:endParaRPr>
          </a:p>
          <a:p>
            <a:pPr algn="just">
              <a:buFontTx/>
              <a:buChar char="-"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108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Eccezione linguistica</a:t>
            </a:r>
            <a:b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</a:br>
            <a: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(reg. 492/2011)</a:t>
            </a:r>
            <a:endParaRPr lang="it-IT" sz="36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«La non applicabilità di condizioni di accesso discriminatorie NON concerne le condizioni linguistiche richieste in relazione alla natura dell’impiego offerto»</a:t>
            </a:r>
          </a:p>
          <a:p>
            <a:pPr marL="0" indent="0" algn="just">
              <a:buNone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  <a:cs typeface="Calibri"/>
            </a:endParaRPr>
          </a:p>
          <a:p>
            <a:pPr marL="0" indent="0" algn="just">
              <a:buNone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Causa 379/87 </a:t>
            </a:r>
            <a:r>
              <a:rPr lang="it-IT" sz="2800" i="1" dirty="0" err="1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Groener</a:t>
            </a:r>
            <a:endParaRPr lang="it-IT" sz="2800" i="1" dirty="0">
              <a:solidFill>
                <a:srgbClr val="0070C0"/>
              </a:solidFill>
              <a:latin typeface="Bahnschrift" panose="020B0502040204020203" pitchFamily="34" charset="0"/>
              <a:cs typeface="Calibri"/>
            </a:endParaRPr>
          </a:p>
          <a:p>
            <a:pPr marL="0" indent="0" algn="just">
              <a:buNone/>
            </a:pPr>
            <a:r>
              <a:rPr lang="it-IT" sz="2800" dirty="0">
                <a:solidFill>
                  <a:srgbClr val="0070C0"/>
                </a:solidFill>
                <a:latin typeface="Bahnschrift" panose="020B0502040204020203" pitchFamily="34" charset="0"/>
                <a:cs typeface="Calibri"/>
              </a:rPr>
              <a:t>Condizione di conoscenza della lingua gaelica per accesso a impiego di insegnante</a:t>
            </a:r>
          </a:p>
          <a:p>
            <a:pPr algn="just">
              <a:buFontTx/>
              <a:buChar char="-"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711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Art 24(1) – Dir. 2004/38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b="1" dirty="0">
                <a:solidFill>
                  <a:srgbClr val="0070C0"/>
                </a:solidFill>
                <a:latin typeface="Bahnschrift" panose="020B0502040204020203" pitchFamily="34" charset="0"/>
              </a:rPr>
              <a:t>Fatte salve le disposizioni specifiche espressamente previste dal trattato e dal diritto derivato, ogni cittadino dell’Unione che risiede, in base alla presente direttiva, nel territorio dello Stato membro ospitante gode di pari trattamento rispetto ai cittadini di tale Stato</a:t>
            </a:r>
          </a:p>
          <a:p>
            <a:pPr marL="0" indent="0">
              <a:buNone/>
            </a:pPr>
            <a:endParaRPr lang="it-IT" sz="2800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r>
              <a:rPr lang="it-IT" sz="2800" b="1" dirty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Per ogni cittadino che esercita il diritto alla libera </a:t>
            </a: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circolazione</a:t>
            </a:r>
          </a:p>
          <a:p>
            <a:pPr marL="0" indent="0" algn="ctr">
              <a:buNone/>
            </a:pPr>
            <a:r>
              <a:rPr lang="it-IT" sz="2800" b="1" dirty="0" smtClean="0">
                <a:solidFill>
                  <a:schemeClr val="accent4">
                    <a:lumMod val="75000"/>
                  </a:schemeClr>
                </a:solidFill>
                <a:latin typeface="Bradley Hand ITC" panose="03070402050302030203" pitchFamily="66" charset="0"/>
              </a:rPr>
              <a:t>Riguarda TUTTI i profili (vale a dire, anche i vantaggi sociali e l’assistenza sociale)</a:t>
            </a:r>
            <a:endParaRPr lang="it-IT" sz="2800" b="1" dirty="0">
              <a:solidFill>
                <a:schemeClr val="accent4">
                  <a:lumMod val="75000"/>
                </a:schemeClr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endParaRPr lang="it-IT" sz="2800" b="1" dirty="0">
              <a:solidFill>
                <a:srgbClr val="C00000"/>
              </a:solidFill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02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Lavoratori subordinati</a:t>
            </a:r>
            <a:endParaRPr lang="it-IT" sz="40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>
              <a:buNone/>
            </a:pP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Diritto agli Stessi vantaggi sociali e fiscali</a:t>
            </a:r>
          </a:p>
          <a:p>
            <a:pPr marL="457200" lvl="1" indent="0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Regolamento 492/2011</a:t>
            </a: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887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«Vantaggi sociali» in giurisprudenza</a:t>
            </a:r>
            <a:endParaRPr lang="it-IT" sz="36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/>
          </a:bodyPr>
          <a:lstStyle/>
          <a:p>
            <a:pPr marL="457200" lvl="1" indent="0" algn="just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«tutte quelle misure, connesse o meno all’esistenza di un rapporto di lavoro, di cui i cittadini dello Stato ospitante risultino destinatari in virtù della loro condizione generale di lavoratori o della semplice residenza sul territorio nazionale» (causa 207/78 </a:t>
            </a:r>
            <a:r>
              <a:rPr lang="it-IT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Even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) </a:t>
            </a:r>
            <a:endParaRPr lang="it-IT" u="sng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70C0"/>
                </a:solidFill>
                <a:latin typeface="Bahnschrift" panose="020B0502040204020203" pitchFamily="34" charset="0"/>
              </a:rPr>
              <a:t>Agevolazione per nascita di figlio</a:t>
            </a:r>
            <a:endParaRPr lang="it-IT" sz="2000" b="1" dirty="0">
              <a:solidFill>
                <a:srgbClr val="0070C0"/>
              </a:solidFill>
              <a:latin typeface="Calibri"/>
              <a:cs typeface="Calibri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70C0"/>
                </a:solidFill>
                <a:latin typeface="Bahnschrift" panose="020B0502040204020203" pitchFamily="34" charset="0"/>
              </a:rPr>
              <a:t>Sussidio di disoccupazione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70C0"/>
                </a:solidFill>
                <a:latin typeface="Bahnschrift" panose="020B0502040204020203" pitchFamily="34" charset="0"/>
              </a:rPr>
              <a:t>Salario minimo garantito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70C0"/>
                </a:solidFill>
                <a:latin typeface="Bahnschrift" panose="020B0502040204020203" pitchFamily="34" charset="0"/>
              </a:rPr>
              <a:t>Tessera ferroviaria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2000" b="1" dirty="0">
                <a:solidFill>
                  <a:srgbClr val="0070C0"/>
                </a:solidFill>
                <a:latin typeface="Bahnschrift" panose="020B0502040204020203" pitchFamily="34" charset="0"/>
              </a:rPr>
              <a:t>Contributo per iscrizione a corso universitario</a:t>
            </a:r>
          </a:p>
          <a:p>
            <a:pPr>
              <a:buFont typeface="Wingdings" panose="05000000000000000000" pitchFamily="2" charset="2"/>
              <a:buChar char="Ø"/>
            </a:pPr>
            <a:endParaRPr lang="it-IT" b="1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457200" lvl="1" indent="0">
              <a:buNone/>
            </a:pPr>
            <a:endParaRPr lang="it-IT" b="1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50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Eccezione alla parità di trattamento art. 24(2) direttiva 2004/38</a:t>
            </a:r>
            <a:endParaRPr lang="it-IT" sz="36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457200" lvl="1" indent="0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«lo Stato membro ospitante non è tenuto ad attribuire </a:t>
            </a:r>
            <a:r>
              <a:rPr lang="it-IT" dirty="0">
                <a:solidFill>
                  <a:srgbClr val="C00000"/>
                </a:solidFill>
                <a:latin typeface="Bahnschrift" panose="020B0502040204020203" pitchFamily="34" charset="0"/>
              </a:rPr>
              <a:t>il diritto a prestazioni di assistenza sociale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 </a:t>
            </a: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durante i primi 3 mesi di soggiorno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 o, se del caso, durante il periodo più lungo previsto dall’art. 14, par. 4, </a:t>
            </a:r>
            <a:r>
              <a:rPr lang="it-IT" dirty="0" err="1">
                <a:solidFill>
                  <a:srgbClr val="0070C0"/>
                </a:solidFill>
                <a:latin typeface="Bahnschrift" panose="020B0502040204020203" pitchFamily="34" charset="0"/>
              </a:rPr>
              <a:t>lett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. b)</a:t>
            </a:r>
            <a:r>
              <a:rPr lang="it-IT" b="1" dirty="0">
                <a:solidFill>
                  <a:srgbClr val="0070C0"/>
                </a:solidFill>
                <a:latin typeface="Bahnschrift" panose="020B0502040204020203" pitchFamily="34" charset="0"/>
              </a:rPr>
              <a:t> (=cittadini entrati per cercare lavoro, nel periodo in cui lo cerchino)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»</a:t>
            </a:r>
          </a:p>
          <a:p>
            <a:pPr marL="457200" lvl="1" indent="0" algn="ctr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(2 casi)</a:t>
            </a:r>
          </a:p>
          <a:p>
            <a:pPr marL="457200" lvl="1" indent="0" algn="ctr">
              <a:buNone/>
            </a:pPr>
            <a:r>
              <a:rPr lang="it-IT" b="1" dirty="0">
                <a:solidFill>
                  <a:srgbClr val="259746"/>
                </a:solidFill>
                <a:latin typeface="Bradley Hand ITC" panose="03070402050302030203" pitchFamily="66" charset="0"/>
              </a:rPr>
              <a:t>Nota Bene: il diritto all’accesso al lavoro è incluso nell’art. 45 TFUE</a:t>
            </a:r>
          </a:p>
        </p:txBody>
      </p:sp>
    </p:spTree>
    <p:extLst>
      <p:ext uri="{BB962C8B-B14F-4D97-AF65-F5344CB8AC3E}">
        <p14:creationId xmlns:p14="http://schemas.microsoft.com/office/powerpoint/2010/main" val="526915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L’art. 24(2) nella giurisprudenza</a:t>
            </a:r>
            <a:endParaRPr lang="it-IT" sz="36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Cittadina di altro Stato membro, che non ha mai lavorato nello Stato di residenza né vi cerca lavoro: </a:t>
            </a:r>
            <a:r>
              <a:rPr lang="it-IT" u="sng" dirty="0">
                <a:solidFill>
                  <a:srgbClr val="0070C0"/>
                </a:solidFill>
                <a:latin typeface="Bahnschrift" panose="020B0502040204020203" pitchFamily="34" charset="0"/>
              </a:rPr>
              <a:t>viene respinta la sua domanda di un sussidio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 (C-333/13 </a:t>
            </a:r>
            <a:r>
              <a:rPr lang="it-IT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Dano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Cittadine di altro Stato membro che hanno lavorato nello Stato ospite per un periodo inferiore a 1 anno(*), da tempo disoccupate:</a:t>
            </a:r>
            <a:r>
              <a:rPr lang="it-IT" u="sng" dirty="0">
                <a:solidFill>
                  <a:srgbClr val="0070C0"/>
                </a:solidFill>
                <a:latin typeface="Bahnschrift" panose="020B0502040204020203" pitchFamily="34" charset="0"/>
              </a:rPr>
              <a:t> viene respinta la domanda di sussidio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 (C-67/14, </a:t>
            </a:r>
            <a:r>
              <a:rPr lang="it-IT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Alimanovic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)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</a:rPr>
              <a:t>(*) mantengono lo status di lavoratori, se cercano lavoro, per </a:t>
            </a:r>
            <a:r>
              <a:rPr lang="it-IT" sz="2400" dirty="0" err="1">
                <a:solidFill>
                  <a:srgbClr val="0070C0"/>
                </a:solidFill>
                <a:latin typeface="Bahnschrift" panose="020B0502040204020203" pitchFamily="34" charset="0"/>
              </a:rPr>
              <a:t>max</a:t>
            </a:r>
            <a:r>
              <a:rPr lang="it-IT" sz="2400" dirty="0">
                <a:solidFill>
                  <a:srgbClr val="0070C0"/>
                </a:solidFill>
                <a:latin typeface="Bahnschrift" panose="020B0502040204020203" pitchFamily="34" charset="0"/>
              </a:rPr>
              <a:t> 6 mesi</a:t>
            </a:r>
          </a:p>
        </p:txBody>
      </p:sp>
    </p:spTree>
    <p:extLst>
      <p:ext uri="{BB962C8B-B14F-4D97-AF65-F5344CB8AC3E}">
        <p14:creationId xmlns:p14="http://schemas.microsoft.com/office/powerpoint/2010/main" val="3351011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L’art. 24(2) nella giurisprudenza</a:t>
            </a:r>
            <a:endParaRPr lang="it-IT" sz="36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Dano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: la ricorrente non ha diritto alla libera circolazione se costituisce un onere per il sistema di assistenza dello Stato ospite! (art. 7 – </a:t>
            </a:r>
            <a:r>
              <a:rPr lang="it-IT" dirty="0" err="1">
                <a:solidFill>
                  <a:srgbClr val="0070C0"/>
                </a:solidFill>
                <a:latin typeface="Bahnschrift" panose="020B0502040204020203" pitchFamily="34" charset="0"/>
              </a:rPr>
              <a:t>citt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. </a:t>
            </a:r>
            <a:r>
              <a:rPr lang="it-IT" dirty="0" err="1">
                <a:solidFill>
                  <a:srgbClr val="0070C0"/>
                </a:solidFill>
                <a:latin typeface="Bahnschrift" panose="020B0502040204020203" pitchFamily="34" charset="0"/>
              </a:rPr>
              <a:t>economic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. inattivo)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i="1" dirty="0" err="1">
                <a:solidFill>
                  <a:srgbClr val="0070C0"/>
                </a:solidFill>
                <a:latin typeface="Bahnschrift" panose="020B0502040204020203" pitchFamily="34" charset="0"/>
              </a:rPr>
              <a:t>Alimanovic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: se cercano lavoro hanno diritto di residenza </a:t>
            </a:r>
            <a:r>
              <a:rPr lang="it-IT" i="1" dirty="0">
                <a:solidFill>
                  <a:srgbClr val="0070C0"/>
                </a:solidFill>
                <a:latin typeface="Bahnschrift" panose="020B0502040204020203" pitchFamily="34" charset="0"/>
              </a:rPr>
              <a:t>ex </a:t>
            </a: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art. 14(4)(b), ma a quel punto ricadono nell’eccezione al diritto alla parità di trattamento nell’assistenza sociale (art 24, par. 2)</a:t>
            </a:r>
          </a:p>
        </p:txBody>
      </p:sp>
    </p:spTree>
    <p:extLst>
      <p:ext uri="{BB962C8B-B14F-4D97-AF65-F5344CB8AC3E}">
        <p14:creationId xmlns:p14="http://schemas.microsoft.com/office/powerpoint/2010/main" val="2780120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Eccezione ex art. 24(2)… gli studenti?</a:t>
            </a:r>
            <a:endParaRPr lang="it-IT" sz="36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 algn="ctr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Hanno diritto a borse di studio, prestiti, etc. alle stesse condizioni dei cittadini?</a:t>
            </a:r>
          </a:p>
          <a:p>
            <a:pPr marL="0" indent="0" algn="ctr">
              <a:buNone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934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it-IT" sz="3600" cap="small" spc="350" dirty="0">
                <a:solidFill>
                  <a:srgbClr val="C00000"/>
                </a:solidFill>
                <a:latin typeface="Bahnschrift" panose="020B0502040204020203" pitchFamily="34" charset="0"/>
              </a:rPr>
              <a:t>Eccezione ex art. 24(2)… gli studenti?</a:t>
            </a:r>
            <a:endParaRPr lang="it-IT" sz="3600" spc="35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Sì se: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Risiedono in quanto lavoratori subordinati o lavoratori autonomi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Risiedono in quanto familiari di un lavoratore subordinato o autonomo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70C0"/>
                </a:solidFill>
                <a:latin typeface="Bahnschrift" panose="020B0502040204020203" pitchFamily="34" charset="0"/>
              </a:rPr>
              <a:t>Hanno acquistato diritto di soggiorno permanente</a:t>
            </a:r>
          </a:p>
          <a:p>
            <a:pPr marL="0" indent="0" algn="just">
              <a:buNone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  <a:p>
            <a:pPr marL="0" indent="0" algn="just">
              <a:buNone/>
            </a:pPr>
            <a:endParaRPr lang="it-IT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8474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10975</TotalTime>
  <Words>678</Words>
  <Application>Microsoft Office PowerPoint</Application>
  <PresentationFormat>Presentazione su schermo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LIBERA CIRCOLAZIONE DEI CITTADINI EUROPEI</vt:lpstr>
      <vt:lpstr>Art 24(1) – Dir. 2004/38</vt:lpstr>
      <vt:lpstr>Lavoratori subordinati</vt:lpstr>
      <vt:lpstr>«Vantaggi sociali» in giurisprudenza</vt:lpstr>
      <vt:lpstr>Eccezione alla parità di trattamento art. 24(2) direttiva 2004/38</vt:lpstr>
      <vt:lpstr>L’art. 24(2) nella giurisprudenza</vt:lpstr>
      <vt:lpstr>L’art. 24(2) nella giurisprudenza</vt:lpstr>
      <vt:lpstr>Eccezione ex art. 24(2)… gli studenti?</vt:lpstr>
      <vt:lpstr>Eccezione ex art. 24(2)… gli studenti?</vt:lpstr>
      <vt:lpstr>(continua) Eccezione ex art. 24(2)… gli studenti? (1)</vt:lpstr>
      <vt:lpstr>(continua) Eccezione ex art. 24(2)… gli studenti? (2)</vt:lpstr>
      <vt:lpstr>Eccezione linguistica (reg. 492/2011)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Emanuela Pistoia</dc:creator>
  <cp:lastModifiedBy>Emanuela Pistoia</cp:lastModifiedBy>
  <cp:revision>109</cp:revision>
  <dcterms:created xsi:type="dcterms:W3CDTF">2020-02-17T15:25:17Z</dcterms:created>
  <dcterms:modified xsi:type="dcterms:W3CDTF">2021-10-27T12:02:56Z</dcterms:modified>
</cp:coreProperties>
</file>