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7" r:id="rId2"/>
    <p:sldId id="256" r:id="rId3"/>
    <p:sldId id="257" r:id="rId4"/>
    <p:sldId id="271" r:id="rId5"/>
    <p:sldId id="258" r:id="rId6"/>
    <p:sldId id="268" r:id="rId7"/>
    <p:sldId id="270" r:id="rId8"/>
    <p:sldId id="269" r:id="rId9"/>
    <p:sldId id="272" r:id="rId10"/>
    <p:sldId id="259" r:id="rId11"/>
    <p:sldId id="274" r:id="rId12"/>
    <p:sldId id="260" r:id="rId13"/>
    <p:sldId id="276" r:id="rId14"/>
    <p:sldId id="275" r:id="rId15"/>
    <p:sldId id="261" r:id="rId16"/>
    <p:sldId id="283" r:id="rId17"/>
  </p:sldIdLst>
  <p:sldSz cx="6858000" cy="9144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CCFF"/>
    <a:srgbClr val="FF9933"/>
    <a:srgbClr val="FF6699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15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277B23-6E90-C2F1-D719-B9F99C0BEC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5CBE9E-843F-B712-20FD-12110F3ADF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485CDB0-74BB-CAC9-70A1-CC986FAA6D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2BD25F1-8B07-6A54-8696-9F17180FD32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fld id="{C0D49C01-AD50-4D3D-89B2-12CD97D30F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51C80D9-4743-2482-B131-2B7EFF8766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C9DC0DB-6935-7B1D-0B26-7E7565B74E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9417AD5-9CB0-AB2D-F27B-5740067282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0738" y="722313"/>
            <a:ext cx="270668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7259F1A-F650-7BA4-8526-DA58074786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009D49F-BA75-5E26-59B4-4A14DF7C1B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CD1E719-CED8-00A9-38B5-A496A2EAC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fld id="{0606C211-95BE-4828-99FA-9A18D1ABEB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5DBB84-F92C-9615-1EAE-EFC1BF406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2A942B6-4C50-D197-F075-2D18D2E12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ED94248-3917-23AA-4C76-5968CE3FC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56ABD5-0837-36F2-B482-F80D02792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7B6F63-88DE-49FF-1133-4F2ACDCF07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31467E-34DA-D223-30E0-DA6E43EC76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04BCB00-6EB6-7082-B7A9-04C3A0530A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DF0F7D8-AEE5-9E52-20CA-04D6B4B2B5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B40F108-66DE-D4B1-7A8F-D5D3B4BADF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7E4B9C-6D9D-229D-12C2-D3B73D484A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1" cy="2267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DDF9EA3-7796-A194-10AE-38C3400AAD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CC380A3-E2EB-A8D9-7789-D0E01EA3CD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EBD74B-C8B8-9354-7258-25FCCCDB32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3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D7EE3B8-50A4-D897-1E21-6210D33574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5" y="3431"/>
              <a:ext cx="3181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E5EB510A-45BB-0DF9-DBA0-0333516E04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2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9DF49BD8-C0B6-8E88-8EE5-911ACDFC0B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CBB8B17-D19B-BBFF-EAAE-11CEA1EA7E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B402DF-B473-B533-1A24-19F55EAA0D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9B35D8F-C52D-6480-3C28-6DE741F3F8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EE3540B-6221-2AFE-84E7-1327DBA533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FC22BDD-067C-D562-142C-A3D34B27FD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B497E83-6D83-1BA0-21BC-A5232D15BA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AAF484F-A7B1-7946-B61A-53827C20B1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38400"/>
            <a:ext cx="5829300" cy="2316163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36940967-1BB5-A255-7FB4-F5388F20250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37F81B52-502E-23C5-026B-188DF0419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98F9C684-85C9-0F60-B792-8003C2A67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EF149-041B-4E07-9E24-2BF05FB3A5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228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5B69EC6-2CDC-D24D-CEFE-9DA395DE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8EE68081-B2EA-11E1-FE71-950A30E00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D42D448-0CE3-1BE3-E892-202DC77B4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2732-B9E3-48AD-AA0A-8021589896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643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9888"/>
            <a:ext cx="1543050" cy="78041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9888"/>
            <a:ext cx="4476750" cy="78041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1A60CEB-F310-920C-5BFE-C3F5C6277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95A1F95-C792-989B-8B26-09815E870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D9EE2BD-0835-7980-37FC-390FE3A8E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2883-2B34-4E26-ABB7-9C70C4AD05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38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B02214A9-7870-2481-045C-6A403BB6C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940551D-B85D-7D73-FA99-42A267489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AF40004-F227-9A5B-0529-9B6F8A967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DCCA-C59F-4D5F-9372-A7D4E5EBE7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332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704A904-6E97-C576-3903-CDF9C8BA2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8143B7C5-693C-E8CE-543B-A10AA4887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33C353B-5B5A-370B-8E8F-D0904C371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AD13-3862-47C8-A221-FF86E6FD4F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679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56C8A8F-D532-03AF-0998-050DEB94C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F7E47358-E837-34C5-05A6-4D6F2D156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DA4C089-425E-D474-0A03-EF3DA3435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2C8E-B1AE-4BAB-9EA7-2158A04492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47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83A59FDB-1798-DDC2-F7CC-5207DF9FE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0829B37-3415-8CEF-530C-48A6D1330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A05B181-3AFD-5642-2E98-C0C46B4B4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65ED-858A-4253-A99C-6FA7C89FE2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203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05D89ADE-BDF0-6A07-5C58-9D83A45E4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C9F1613-A337-2517-4673-823B79C71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A7A927F-43B0-F19A-C5C5-3A9489080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E51B-942E-48B6-A19F-B03B5D881B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429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CB832A07-BD47-8321-44EF-B67DC7889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C3B2D1D4-F69F-7972-F7EA-7139FDEA5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7A234C7D-4A7E-8743-09AD-DDA7ADF70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2B8B-99B9-4ABD-85A2-33D65D18B3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812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B3BD9862-0514-73C1-89D6-5AF8DD32B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A157526A-D46D-CB30-6113-642E607A2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8DF996C-A5CD-6CE4-4357-6FA221648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3DB8-B3EF-408B-B651-CE7817CE93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187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5FC7A71-0C94-7B92-4F8F-8D759E10E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786BDBFD-505E-E805-A04D-6653E87B3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A09E65B-4066-A418-35B2-EBFCA381A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4D86-ABC2-44C0-8330-E8AA43172D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56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13CD61C-121F-F097-E1E4-5835B4D850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17411" name="Freeform 3">
              <a:extLst>
                <a:ext uri="{FF2B5EF4-FFF2-40B4-BE49-F238E27FC236}">
                  <a16:creationId xmlns:a16="http://schemas.microsoft.com/office/drawing/2014/main" id="{3108AC72-A5BF-CC91-6E15-3F149FDA3C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EA2AF0E-F16F-3AB6-6B03-1A631D0160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4B1DE2CF-3ECD-28D0-840B-7026410173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CFAB069D-B825-DA52-1991-1B3D80DA3E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70E9D12A-BF38-D1C8-D009-172759A507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1" cy="2267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F5A4FB54-44B2-C939-265D-93B8A4CB17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52B28E3C-11C5-F714-49F1-12A8593E77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36155BDD-076C-170A-42AC-506BA9327B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3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49217BF6-44E2-A42E-07C1-69A15ADDF2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5" y="3431"/>
              <a:ext cx="3181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B45A0637-E9FE-8A6E-AA3D-6CECC78956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2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D78DC19F-452A-691A-ABF5-5BB25AF00C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7422" name="Freeform 14">
              <a:extLst>
                <a:ext uri="{FF2B5EF4-FFF2-40B4-BE49-F238E27FC236}">
                  <a16:creationId xmlns:a16="http://schemas.microsoft.com/office/drawing/2014/main" id="{D96591BA-0A7B-932D-5C05-EBDF3889E2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7423" name="Freeform 15">
              <a:extLst>
                <a:ext uri="{FF2B5EF4-FFF2-40B4-BE49-F238E27FC236}">
                  <a16:creationId xmlns:a16="http://schemas.microsoft.com/office/drawing/2014/main" id="{EA3590AB-4FF5-E7DA-F78B-4F474B240D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7424" name="Freeform 16">
              <a:extLst>
                <a:ext uri="{FF2B5EF4-FFF2-40B4-BE49-F238E27FC236}">
                  <a16:creationId xmlns:a16="http://schemas.microsoft.com/office/drawing/2014/main" id="{AE4C2D4E-2F31-EA1A-6F86-985DA81C6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0CACE32D-7589-128D-1841-37E1B5E855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D7423B52-5C3C-679F-B5E5-08B76F2614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7" name="Freeform 19">
              <a:extLst>
                <a:ext uri="{FF2B5EF4-FFF2-40B4-BE49-F238E27FC236}">
                  <a16:creationId xmlns:a16="http://schemas.microsoft.com/office/drawing/2014/main" id="{C9D66FDF-D00F-29B0-6CB0-3AE2DD304C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01AAD856-CE1B-03DC-3B75-9E35394664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29" name="Rectangle 21">
            <a:extLst>
              <a:ext uri="{FF2B5EF4-FFF2-40B4-BE49-F238E27FC236}">
                <a16:creationId xmlns:a16="http://schemas.microsoft.com/office/drawing/2014/main" id="{3F558DB1-68FC-BD72-0C2C-2B48729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988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7430" name="Rectangle 22">
            <a:extLst>
              <a:ext uri="{FF2B5EF4-FFF2-40B4-BE49-F238E27FC236}">
                <a16:creationId xmlns:a16="http://schemas.microsoft.com/office/drawing/2014/main" id="{EAFC7FDD-5C94-C320-6FFC-5F189178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431" name="Rectangle 23">
            <a:extLst>
              <a:ext uri="{FF2B5EF4-FFF2-40B4-BE49-F238E27FC236}">
                <a16:creationId xmlns:a16="http://schemas.microsoft.com/office/drawing/2014/main" id="{1C65BCDC-9CD4-0214-76B9-9F2BBB145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24D4C707-30D7-1FF6-FCE4-766FE40752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33" name="Rectangle 25">
            <a:extLst>
              <a:ext uri="{FF2B5EF4-FFF2-40B4-BE49-F238E27FC236}">
                <a16:creationId xmlns:a16="http://schemas.microsoft.com/office/drawing/2014/main" id="{6B8FF091-2339-64B0-BADF-D78814689B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2A5EF1-75B6-4BE8-A0D6-5CA9BFEA4A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39B45C4-881C-A52F-83E0-9B29691A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</a:rPr>
              <a:t>Il mal dell’esca della vite</a:t>
            </a:r>
            <a:endParaRPr lang="it-IT" sz="2400" dirty="0">
              <a:solidFill>
                <a:schemeClr val="tx1">
                  <a:lumMod val="85000"/>
                </a:schemeClr>
              </a:solidFill>
              <a:latin typeface="Tahoma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D979299-130A-BCFD-6B96-D96B3F4D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Cenni storici e generalità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FF2ED7D5-8298-97B7-8005-0D791A5C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19796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  <a:sym typeface="Monotype Sorts" pitchFamily="2" charset="2"/>
              </a:rPr>
              <a:t>d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iffusione attuale</a:t>
            </a:r>
            <a:endParaRPr lang="it-IT" altLang="it-IT" sz="2400">
              <a:solidFill>
                <a:srgbClr val="FFFF00"/>
              </a:solidFill>
              <a:latin typeface="Tahoma" panose="020B0604030504040204" pitchFamily="34" charset="0"/>
              <a:sym typeface="Monotype Sorts" pitchFamily="2" charset="2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99B20D55-E5F3-C385-E085-4A5DED7B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270033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  <a:sym typeface="Monotype Sorts" pitchFamily="2" charset="2"/>
              </a:rPr>
              <a:t>etimologia</a:t>
            </a:r>
          </a:p>
        </p:txBody>
      </p:sp>
      <p:sp>
        <p:nvSpPr>
          <p:cNvPr id="5126" name="Text Box 11">
            <a:extLst>
              <a:ext uri="{FF2B5EF4-FFF2-40B4-BE49-F238E27FC236}">
                <a16:creationId xmlns:a16="http://schemas.microsoft.com/office/drawing/2014/main" id="{625FDEC7-286F-BBF7-2DD6-E48D7AEF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21516" name="AutoShape 12">
            <a:extLst>
              <a:ext uri="{FF2B5EF4-FFF2-40B4-BE49-F238E27FC236}">
                <a16:creationId xmlns:a16="http://schemas.microsoft.com/office/drawing/2014/main" id="{2C82FFC9-77FE-5FE9-10F6-FB419028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3132138"/>
            <a:ext cx="3352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265D2745-5D3A-C1E0-C0CF-A240AC259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353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/>
              <a:t>in Latino “esca” = cibo, alimento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8C9CECD7-0F01-CA6A-19F6-B5DED395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4663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/>
              <a:t>Antica Grecia:                                                                            “eskè” o “eskara” = materia per accendere il fuoco</a:t>
            </a:r>
          </a:p>
        </p:txBody>
      </p:sp>
      <p:sp>
        <p:nvSpPr>
          <p:cNvPr id="21520" name="AutoShape 16">
            <a:extLst>
              <a:ext uri="{FF2B5EF4-FFF2-40B4-BE49-F238E27FC236}">
                <a16:creationId xmlns:a16="http://schemas.microsoft.com/office/drawing/2014/main" id="{7B21EF50-F821-4A7F-CE66-4C68A2E73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5148263"/>
            <a:ext cx="5762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F2769AE1-12AB-CA85-DAE1-712C256F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580063"/>
            <a:ext cx="609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/>
              <a:t>corpi fruttiferi di funghi basidiomiceti del genere </a:t>
            </a:r>
            <a:r>
              <a:rPr lang="it-IT" altLang="it-IT" sz="2000" i="1"/>
              <a:t>Fomes</a:t>
            </a:r>
          </a:p>
        </p:txBody>
      </p:sp>
      <p:sp>
        <p:nvSpPr>
          <p:cNvPr id="21522" name="AutoShape 18">
            <a:extLst>
              <a:ext uri="{FF2B5EF4-FFF2-40B4-BE49-F238E27FC236}">
                <a16:creationId xmlns:a16="http://schemas.microsoft.com/office/drawing/2014/main" id="{72679904-EAD6-1686-E638-4997486E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6011863"/>
            <a:ext cx="5762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20E4671C-1E93-A8D4-331E-A382E1B0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64436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agente della malattia</a:t>
            </a:r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4CA02F78-FAE6-C480-0594-D390272ABF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3238" y="6877050"/>
            <a:ext cx="31686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336EC6C3-CE24-4619-4F0A-0E03ED33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85113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i="1"/>
              <a:t>Fomes ignarius</a:t>
            </a:r>
            <a:r>
              <a:rPr lang="it-IT" altLang="it-IT" sz="2000"/>
              <a:t> </a:t>
            </a:r>
            <a:r>
              <a:rPr lang="it-IT" altLang="it-IT" sz="2000">
                <a:sym typeface="Wingdings" panose="05000000000000000000" pitchFamily="2" charset="2"/>
              </a:rPr>
              <a:t> </a:t>
            </a:r>
            <a:r>
              <a:rPr lang="it-IT" altLang="it-IT" sz="2000" i="1">
                <a:sym typeface="Wingdings" panose="05000000000000000000" pitchFamily="2" charset="2"/>
              </a:rPr>
              <a:t>Phellinus ignarius</a:t>
            </a:r>
            <a:r>
              <a:rPr lang="it-IT" altLang="it-IT" sz="2000">
                <a:sym typeface="Wingdings" panose="05000000000000000000" pitchFamily="2" charset="2"/>
              </a:rPr>
              <a:t>  </a:t>
            </a:r>
            <a:r>
              <a:rPr lang="it-IT" altLang="it-IT" sz="2000" i="1">
                <a:sym typeface="Wingdings" panose="05000000000000000000" pitchFamily="2" charset="2"/>
              </a:rPr>
              <a:t>Fomitiporia punctata</a:t>
            </a:r>
            <a:endParaRPr lang="it-IT" altLang="it-IT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  <p:bldP spid="21510" grpId="0" autoUpdateAnimBg="0"/>
      <p:bldP spid="21516" grpId="0" animBg="1"/>
      <p:bldP spid="21518" grpId="0"/>
      <p:bldP spid="21519" grpId="0"/>
      <p:bldP spid="21520" grpId="0" animBg="1"/>
      <p:bldP spid="21521" grpId="0"/>
      <p:bldP spid="21522" grpId="0" animBg="1"/>
      <p:bldP spid="21523" grpId="0"/>
      <p:bldP spid="215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7DA1D210-21D1-FEC9-69CC-E918444FE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  <a:latin typeface="Tahoma" panose="020B0604030504040204" pitchFamily="34" charset="0"/>
              </a:rPr>
              <a:t>Eziologia</a:t>
            </a:r>
            <a:endParaRPr lang="it-IT" altLang="it-IT" sz="2800" b="1">
              <a:latin typeface="Tahoma" panose="020B060403050404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5079204-C316-6B5D-6A07-AF728DD8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partecipazione di diversi microrganismi fungini</a:t>
            </a:r>
            <a:endParaRPr lang="it-IT" altLang="it-IT" sz="24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D4A4E20C-6BA3-8E2F-6108-5EB8E990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la colonizzazione inizia dal punto di innesto, dalle ferite accidentali o di potatura e si completa con la morte della pianta dopo alcuni anni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7E0A4487-BCF8-4A71-E968-C219AE144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formazione di aree necrotiche                                        di diversa consistenza e colorazione</a:t>
            </a:r>
            <a:endParaRPr lang="it-IT" altLang="it-IT" sz="2400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89C34976-9C38-70E7-3C71-871DEE0DA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/>
              <a:t>La definizione delle cause della malattia è stata ricercata fin dalla fine del 1800 quando in Francia l’ampelopatia era presente                in particolare nella forma del decorso acuto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5C8DD737-640C-C01F-C20F-25B846B4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5795963"/>
            <a:ext cx="345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1865 Henri Mares </a:t>
            </a:r>
            <a:r>
              <a:rPr lang="it-IT" altLang="it-IT" sz="1800">
                <a:sym typeface="Wingdings" panose="05000000000000000000" pitchFamily="2" charset="2"/>
              </a:rPr>
              <a:t> “apoplessia”</a:t>
            </a:r>
            <a:endParaRPr lang="it-IT" altLang="it-IT" sz="1800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7FDA8BA7-B1EE-EB45-7F42-D7A7CA68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6300788"/>
            <a:ext cx="4608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1873 De Rolland </a:t>
            </a:r>
            <a:r>
              <a:rPr lang="it-IT" altLang="it-IT" sz="1800">
                <a:sym typeface="Wingdings" panose="05000000000000000000" pitchFamily="2" charset="2"/>
              </a:rPr>
              <a:t> “vegetazione crittogamica”</a:t>
            </a:r>
            <a:endParaRPr lang="it-IT" altLang="it-IT" sz="1800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55A7F30F-C59B-6682-3BE6-44F19219A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6804025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1887 Viala </a:t>
            </a:r>
            <a:r>
              <a:rPr lang="it-IT" altLang="it-IT" sz="1800">
                <a:sym typeface="Wingdings" panose="05000000000000000000" pitchFamily="2" charset="2"/>
              </a:rPr>
              <a:t> “folletage”</a:t>
            </a:r>
            <a:endParaRPr lang="it-IT" altLang="it-IT" sz="1800"/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29A14ECB-EF81-A520-3060-C9F46D69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7308850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1898 Ravaz </a:t>
            </a:r>
            <a:r>
              <a:rPr lang="it-IT" altLang="it-IT" sz="1800">
                <a:sym typeface="Wingdings" panose="05000000000000000000" pitchFamily="2" charset="2"/>
              </a:rPr>
              <a:t> </a:t>
            </a:r>
            <a:r>
              <a:rPr lang="it-IT" altLang="it-IT" sz="1800" i="1">
                <a:sym typeface="Wingdings" panose="05000000000000000000" pitchFamily="2" charset="2"/>
              </a:rPr>
              <a:t>Polyporus ignarius</a:t>
            </a:r>
            <a:endParaRPr lang="it-IT" altLang="it-IT" sz="1800" i="1"/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F7F12C81-B663-0CEA-086F-ADE7E812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7740650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1909 Vinet </a:t>
            </a:r>
            <a:r>
              <a:rPr lang="it-IT" altLang="it-IT" sz="1800">
                <a:sym typeface="Wingdings" panose="05000000000000000000" pitchFamily="2" charset="2"/>
              </a:rPr>
              <a:t> </a:t>
            </a:r>
            <a:r>
              <a:rPr lang="it-IT" altLang="it-IT" sz="1800" i="1">
                <a:sym typeface="Wingdings" panose="05000000000000000000" pitchFamily="2" charset="2"/>
              </a:rPr>
              <a:t>Stereum hirsutum</a:t>
            </a:r>
            <a:endParaRPr lang="it-IT" altLang="it-IT" sz="1800" i="1"/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79A6B3DF-E6B9-FA96-24D0-CAE800BA5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43888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1923 Marsais, 1926 Viala </a:t>
            </a:r>
            <a:r>
              <a:rPr lang="it-IT" altLang="it-IT" sz="1800">
                <a:sym typeface="Wingdings" panose="05000000000000000000" pitchFamily="2" charset="2"/>
              </a:rPr>
              <a:t> </a:t>
            </a:r>
            <a:r>
              <a:rPr lang="it-IT" altLang="it-IT" sz="1800" i="1">
                <a:sym typeface="Wingdings" panose="05000000000000000000" pitchFamily="2" charset="2"/>
              </a:rPr>
              <a:t>Stereum hirsutum e Phellinus ignarius</a:t>
            </a:r>
            <a:r>
              <a:rPr lang="it-IT" altLang="it-IT" sz="1800">
                <a:sym typeface="Wingdings" panose="05000000000000000000" pitchFamily="2" charset="2"/>
              </a:rPr>
              <a:t> ritenuti responsabili anche della forma cronica di esca</a:t>
            </a: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  <p:bldP spid="6155" grpId="0"/>
      <p:bldP spid="6156" grpId="0"/>
      <p:bldP spid="6157" grpId="0"/>
      <p:bldP spid="6158" grpId="0"/>
      <p:bldP spid="6159" grpId="0"/>
      <p:bldP spid="6160" grpId="0"/>
      <p:bldP spid="6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>
            <a:extLst>
              <a:ext uri="{FF2B5EF4-FFF2-40B4-BE49-F238E27FC236}">
                <a16:creationId xmlns:a16="http://schemas.microsoft.com/office/drawing/2014/main" id="{E885FDDF-C4B6-567B-E0FE-BF4A80B2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850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solidFill>
                  <a:srgbClr val="FFFF00"/>
                </a:solidFill>
                <a:latin typeface="Tahoma" panose="020B0604030504040204" pitchFamily="34" charset="0"/>
              </a:rPr>
              <a:t>Stereum hirsutum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e </a:t>
            </a:r>
            <a:r>
              <a:rPr lang="it-IT" altLang="it-IT" sz="2400" i="1">
                <a:solidFill>
                  <a:srgbClr val="FFFF00"/>
                </a:solidFill>
                <a:latin typeface="Tahoma" panose="020B0604030504040204" pitchFamily="34" charset="0"/>
              </a:rPr>
              <a:t>Phellinus ignarius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ritenuti per lungo tempo gli unici responsabili della malattia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0014955-5331-719D-26FE-29DE6D68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95513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Larignon e Dubos 1987:                                       ipotesi della sequenza parassitaria</a:t>
            </a:r>
            <a:endParaRPr lang="it-IT" altLang="it-IT" sz="2400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4013CC9F-0E92-AD96-D96D-146BCC14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19925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corrispondenza</a:t>
            </a:r>
            <a:r>
              <a:rPr lang="it-IT" altLang="it-IT" sz="2400">
                <a:latin typeface="Tahoma" panose="020B0604030504040204" pitchFamily="34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fra tipo di alterazione                    e funghi isolati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636766F9-9257-525D-5C6D-C6CDF5FC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3132138"/>
            <a:ext cx="2895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E29DE45A-714A-03BF-562E-9FDA0888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1913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/>
              <a:t>1959 Luigi Chiarappa </a:t>
            </a:r>
            <a:r>
              <a:rPr lang="it-IT" altLang="it-IT" sz="2000">
                <a:sym typeface="Wingdings" panose="05000000000000000000" pitchFamily="2" charset="2"/>
              </a:rPr>
              <a:t> specie di </a:t>
            </a:r>
            <a:r>
              <a:rPr lang="it-IT" altLang="it-IT" sz="2000" i="1">
                <a:sym typeface="Wingdings" panose="05000000000000000000" pitchFamily="2" charset="2"/>
              </a:rPr>
              <a:t>Cephalosporium</a:t>
            </a:r>
            <a:r>
              <a:rPr lang="it-IT" altLang="it-IT" sz="2000">
                <a:sym typeface="Wingdings" panose="05000000000000000000" pitchFamily="2" charset="2"/>
              </a:rPr>
              <a:t>                                              nei tessuti imbruniti di viti affette da “black measles”</a:t>
            </a:r>
            <a:endParaRPr lang="it-IT" altLang="it-IT" sz="2000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9BC5EA11-1102-73FA-8A3B-67914832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1275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i="1"/>
              <a:t>Phialophora parasitica</a:t>
            </a:r>
            <a:r>
              <a:rPr lang="it-IT" altLang="it-IT" sz="2000"/>
              <a:t>,</a:t>
            </a:r>
            <a:r>
              <a:rPr lang="it-IT" altLang="it-IT" sz="2000" i="1"/>
              <a:t> Cephalosporium</a:t>
            </a:r>
            <a:r>
              <a:rPr lang="it-IT" altLang="it-IT" sz="2000"/>
              <a:t> sp. (sin. </a:t>
            </a:r>
            <a:r>
              <a:rPr lang="it-IT" altLang="it-IT" sz="2000" i="1"/>
              <a:t>Acremonium</a:t>
            </a:r>
            <a:r>
              <a:rPr lang="it-IT" altLang="it-IT" sz="2000"/>
              <a:t>), </a:t>
            </a:r>
            <a:r>
              <a:rPr lang="it-IT" altLang="it-IT" sz="2000" i="1"/>
              <a:t>Eutypa lata</a:t>
            </a:r>
            <a:r>
              <a:rPr lang="it-IT" altLang="it-IT" sz="2000"/>
              <a:t> </a:t>
            </a:r>
            <a:r>
              <a:rPr lang="it-IT" altLang="it-IT" sz="2000">
                <a:sym typeface="Wingdings" panose="05000000000000000000" pitchFamily="2" charset="2"/>
              </a:rPr>
              <a:t> </a:t>
            </a:r>
            <a:r>
              <a:rPr lang="it-IT" altLang="it-IT" sz="2000" i="1">
                <a:sym typeface="Wingdings" panose="05000000000000000000" pitchFamily="2" charset="2"/>
              </a:rPr>
              <a:t>S. Hirsutum</a:t>
            </a:r>
            <a:r>
              <a:rPr lang="it-IT" altLang="it-IT" sz="2000">
                <a:sym typeface="Wingdings" panose="05000000000000000000" pitchFamily="2" charset="2"/>
              </a:rPr>
              <a:t> e </a:t>
            </a:r>
            <a:r>
              <a:rPr lang="it-IT" altLang="it-IT" sz="2000" i="1">
                <a:sym typeface="Wingdings" panose="05000000000000000000" pitchFamily="2" charset="2"/>
              </a:rPr>
              <a:t>P. ignarius</a:t>
            </a:r>
            <a:endParaRPr lang="it-IT" altLang="it-IT" sz="2000" i="1"/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504E1219-8D44-90E8-CC11-C86C798C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19700"/>
            <a:ext cx="6858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Serra, 1990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Mugnai </a:t>
            </a:r>
            <a:r>
              <a:rPr lang="it-IT" altLang="it-IT" sz="1800" i="1"/>
              <a:t>et al</a:t>
            </a:r>
            <a:r>
              <a:rPr lang="it-IT" altLang="it-IT" sz="1800"/>
              <a:t>., 1996</a:t>
            </a:r>
          </a:p>
        </p:txBody>
      </p:sp>
      <p:sp>
        <p:nvSpPr>
          <p:cNvPr id="33805" name="AutoShape 13">
            <a:extLst>
              <a:ext uri="{FF2B5EF4-FFF2-40B4-BE49-F238E27FC236}">
                <a16:creationId xmlns:a16="http://schemas.microsoft.com/office/drawing/2014/main" id="{D4E897EA-3717-8190-FDD6-040EFD4C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6156325"/>
            <a:ext cx="503237" cy="647700"/>
          </a:xfrm>
          <a:prstGeom prst="down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0" grpId="0" autoUpdateAnimBg="0"/>
      <p:bldP spid="33801" grpId="0" animBg="1"/>
      <p:bldP spid="33802" grpId="0"/>
      <p:bldP spid="33803" grpId="0"/>
      <p:bldP spid="33804" grpId="0"/>
      <p:bldP spid="338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D3E80A7D-079D-90E7-EB54-F1073148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solidFill>
                  <a:srgbClr val="FFFF00"/>
                </a:solidFill>
              </a:rPr>
              <a:t>Phaeoacremonium chlamydosporum</a:t>
            </a:r>
            <a:r>
              <a:rPr lang="it-IT" altLang="it-IT" sz="2400">
                <a:solidFill>
                  <a:srgbClr val="FFFF00"/>
                </a:solidFill>
              </a:rPr>
              <a:t> e </a:t>
            </a:r>
            <a:r>
              <a:rPr lang="it-IT" altLang="it-IT" sz="2400" i="1">
                <a:solidFill>
                  <a:srgbClr val="FFFF00"/>
                </a:solidFill>
              </a:rPr>
              <a:t>Phaeoacremonium aleophilum</a:t>
            </a:r>
            <a:r>
              <a:rPr lang="it-IT" altLang="it-IT" sz="2400"/>
              <a:t>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3F04588-2E0B-3331-C17B-CDB986D7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zone rosate, brune e venature nere</a:t>
            </a:r>
            <a:endParaRPr lang="it-IT" altLang="it-IT" sz="24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DD445DD-80E4-A7E5-4E2C-4D3643A9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2555875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solidFill>
                  <a:srgbClr val="FFFF00"/>
                </a:solidFill>
              </a:rPr>
              <a:t>Phellinus ignarius</a:t>
            </a:r>
            <a:endParaRPr lang="it-IT" altLang="it-IT" sz="2400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A2D4E4C-A905-CC8B-4219-03C347E5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356393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carie bianca</a:t>
            </a:r>
            <a:endParaRPr lang="it-IT" altLang="it-IT" sz="2400"/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AAD40088-775B-4788-48AA-FD7DAA5E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2819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30826E9A-5777-47C2-A0AF-531388DE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3059113"/>
            <a:ext cx="2819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7179" name="Picture 11" descr="necrosi0000">
            <a:extLst>
              <a:ext uri="{FF2B5EF4-FFF2-40B4-BE49-F238E27FC236}">
                <a16:creationId xmlns:a16="http://schemas.microsoft.com/office/drawing/2014/main" id="{6CFD8F08-8CB9-DFE2-4C88-CACE3405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6858000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Mal dell'Esca 029">
            <a:extLst>
              <a:ext uri="{FF2B5EF4-FFF2-40B4-BE49-F238E27FC236}">
                <a16:creationId xmlns:a16="http://schemas.microsoft.com/office/drawing/2014/main" id="{AA0C93C3-F328-1963-30B0-4733A9F4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4140200"/>
            <a:ext cx="37544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  <p:bldP spid="7174" grpId="0" animBg="1"/>
      <p:bldP spid="71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ext Box 8">
            <a:extLst>
              <a:ext uri="{FF2B5EF4-FFF2-40B4-BE49-F238E27FC236}">
                <a16:creationId xmlns:a16="http://schemas.microsoft.com/office/drawing/2014/main" id="{636A791A-ADBF-219D-1FAF-181129F6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8175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Deperimenti giovanili associati alla sindrome e  revisione delle capacità patogenetiche dei microrganismi coinvolti</a:t>
            </a:r>
          </a:p>
        </p:txBody>
      </p:sp>
      <p:sp>
        <p:nvSpPr>
          <p:cNvPr id="35850" name="AutoShape 10">
            <a:extLst>
              <a:ext uri="{FF2B5EF4-FFF2-40B4-BE49-F238E27FC236}">
                <a16:creationId xmlns:a16="http://schemas.microsoft.com/office/drawing/2014/main" id="{2D7414E5-F251-F0B0-452C-E31BBBB6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3276600"/>
            <a:ext cx="3352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E765B478-58B1-20AF-2719-63866F34C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188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Venature brune e nuove evidenze                sperimentali sul ruolo di patogeni</a:t>
            </a: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DF16B54F-04FC-699F-CFF7-BC48C47E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3924300"/>
            <a:ext cx="53276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/>
              <a:t>presenza di </a:t>
            </a:r>
            <a:r>
              <a:rPr lang="it-IT" altLang="it-IT" sz="2400" i="1"/>
              <a:t>P. chlamydospora</a:t>
            </a:r>
            <a:r>
              <a:rPr lang="it-IT" altLang="it-IT" sz="2400"/>
              <a:t>                   nelle venature brune rinvenute                  in viti colpite da forme giovanili               </a:t>
            </a:r>
            <a:r>
              <a:rPr lang="it-IT" altLang="it-IT" sz="1800"/>
              <a:t>(Larignon e Dubos, 2000; Bertelli </a:t>
            </a:r>
            <a:r>
              <a:rPr lang="it-IT" altLang="it-IT" sz="1800" i="1"/>
              <a:t>et al</a:t>
            </a:r>
            <a:r>
              <a:rPr lang="it-IT" altLang="it-IT" sz="1800"/>
              <a:t>., 1998;               Surico </a:t>
            </a:r>
            <a:r>
              <a:rPr lang="it-IT" altLang="it-IT" sz="1800" i="1"/>
              <a:t>et al</a:t>
            </a:r>
            <a:r>
              <a:rPr lang="it-IT" altLang="it-IT" sz="1800"/>
              <a:t>., 1998)</a:t>
            </a: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E4167CCD-EC31-E994-5260-A5716274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5963"/>
            <a:ext cx="6858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La presenza preponderante di </a:t>
            </a:r>
            <a:r>
              <a:rPr lang="it-IT" altLang="it-IT" sz="1800" i="1"/>
              <a:t>P. chlamydospora</a:t>
            </a:r>
            <a:r>
              <a:rPr lang="it-IT" altLang="it-IT" sz="1800"/>
              <a:t> e </a:t>
            </a:r>
            <a:r>
              <a:rPr lang="it-IT" altLang="it-IT" sz="1800" i="1"/>
              <a:t>P. aleophilum</a:t>
            </a:r>
            <a:r>
              <a:rPr lang="it-IT" altLang="it-IT" sz="1800"/>
              <a:t>                   in piante adulte colpite da esca e la costante associazione tra                           </a:t>
            </a:r>
            <a:r>
              <a:rPr lang="it-IT" altLang="it-IT" sz="1800" i="1"/>
              <a:t>P. chlamydospora</a:t>
            </a:r>
            <a:r>
              <a:rPr lang="it-IT" altLang="it-IT" sz="1800"/>
              <a:t> e venature brune stimolano approfondimenti</a:t>
            </a:r>
          </a:p>
        </p:txBody>
      </p:sp>
      <p:sp>
        <p:nvSpPr>
          <p:cNvPr id="19463" name="Line 16">
            <a:extLst>
              <a:ext uri="{FF2B5EF4-FFF2-40B4-BE49-F238E27FC236}">
                <a16:creationId xmlns:a16="http://schemas.microsoft.com/office/drawing/2014/main" id="{F4A1079D-957E-A151-AAF2-61903F35E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613" y="6516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7" name="Line 17">
            <a:extLst>
              <a:ext uri="{FF2B5EF4-FFF2-40B4-BE49-F238E27FC236}">
                <a16:creationId xmlns:a16="http://schemas.microsoft.com/office/drawing/2014/main" id="{D304117A-634F-F6AB-C633-4CC6441A1A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075" y="6659563"/>
            <a:ext cx="42481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4C9D6449-D913-8E72-C335-4A0314F7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92950"/>
            <a:ext cx="6858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it-IT" altLang="it-IT" sz="1800"/>
              <a:t> corrispondenza tra le specie di </a:t>
            </a:r>
            <a:r>
              <a:rPr lang="it-IT" altLang="it-IT" sz="1800" i="1"/>
              <a:t>Cephalosporium</a:t>
            </a:r>
            <a:r>
              <a:rPr lang="it-IT" altLang="it-IT" sz="1800"/>
              <a:t> ed </a:t>
            </a:r>
            <a:r>
              <a:rPr lang="it-IT" altLang="it-IT" sz="1800" i="1"/>
              <a:t>Acremonium</a:t>
            </a:r>
            <a:r>
              <a:rPr lang="it-IT" altLang="it-IT" sz="1800"/>
              <a:t>  isolate da Petri (1912) e da Chiarappa (1959)                                                              e </a:t>
            </a:r>
            <a:r>
              <a:rPr lang="it-IT" altLang="it-IT" sz="1800" i="1"/>
              <a:t>P. chlamydospora</a:t>
            </a:r>
            <a:r>
              <a:rPr lang="it-IT" altLang="it-IT" sz="1800"/>
              <a:t> e </a:t>
            </a:r>
            <a:r>
              <a:rPr lang="it-IT" altLang="it-IT" sz="1800" i="1"/>
              <a:t>P. aleophilum</a:t>
            </a:r>
            <a:r>
              <a:rPr lang="it-IT" altLang="it-IT" sz="1800"/>
              <a:t> (Surico e Mugnai, 2001).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AE7BE177-3D77-F5B4-7993-8BE3F0A2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27988"/>
            <a:ext cx="6858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it-IT" altLang="it-IT" sz="1800"/>
              <a:t> prove di patogenicità dimostrano che la genesi delle venature brune è imputabile a </a:t>
            </a:r>
            <a:r>
              <a:rPr lang="it-IT" altLang="it-IT" sz="1800" i="1"/>
              <a:t>P. chlamydospora</a:t>
            </a:r>
            <a:r>
              <a:rPr lang="it-IT" altLang="it-IT" sz="1800"/>
              <a:t> e </a:t>
            </a:r>
            <a:r>
              <a:rPr lang="it-IT" altLang="it-IT" sz="1800" i="1"/>
              <a:t>P. aleophilum</a:t>
            </a:r>
            <a:r>
              <a:rPr lang="it-IT" altLang="it-IT" sz="1800"/>
              <a:t> (Mugnai </a:t>
            </a:r>
            <a:r>
              <a:rPr lang="it-IT" altLang="it-IT" sz="1800" i="1"/>
              <a:t>et al</a:t>
            </a:r>
            <a:r>
              <a:rPr lang="it-IT" altLang="it-IT" sz="1800"/>
              <a:t>., 1997b; Sparapano </a:t>
            </a:r>
            <a:r>
              <a:rPr lang="it-IT" altLang="it-IT" sz="1800" i="1"/>
              <a:t>et al</a:t>
            </a:r>
            <a:r>
              <a:rPr lang="it-IT" altLang="it-IT" sz="1800"/>
              <a:t>., 200b; Graniti </a:t>
            </a:r>
            <a:r>
              <a:rPr lang="it-IT" altLang="it-IT" sz="1800" i="1"/>
              <a:t>et al</a:t>
            </a:r>
            <a:r>
              <a:rPr lang="it-IT" altLang="it-IT" sz="1800"/>
              <a:t>., 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utoUpdateAnimBg="0"/>
      <p:bldP spid="35850" grpId="0" animBg="1"/>
      <p:bldP spid="35852" grpId="0"/>
      <p:bldP spid="35854" grpId="0"/>
      <p:bldP spid="35855" grpId="0"/>
      <p:bldP spid="35858" grpId="0"/>
      <p:bldP spid="358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354F5734-672F-7851-9ECA-01CEBF00B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9838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i="1">
                <a:solidFill>
                  <a:srgbClr val="FFFF00"/>
                </a:solidFill>
              </a:rPr>
              <a:t>Phaeomoniella chlamydospora,</a:t>
            </a:r>
            <a:r>
              <a:rPr lang="it-IT" altLang="it-IT" sz="2000"/>
              <a:t> </a:t>
            </a:r>
            <a:r>
              <a:rPr lang="it-IT" altLang="it-IT" sz="2000" i="1">
                <a:solidFill>
                  <a:srgbClr val="FFFF00"/>
                </a:solidFill>
              </a:rPr>
              <a:t>Phaeoacremonium aleophilum e Fomitiporia mediterranea </a:t>
            </a:r>
            <a:r>
              <a:rPr lang="it-IT" altLang="it-IT" sz="2000"/>
              <a:t>patogeni primari</a:t>
            </a:r>
            <a:r>
              <a:rPr lang="it-IT" altLang="it-IT" sz="2000">
                <a:solidFill>
                  <a:srgbClr val="FFFF00"/>
                </a:solidFill>
              </a:rPr>
              <a:t> ossia</a:t>
            </a:r>
            <a:r>
              <a:rPr lang="it-IT" altLang="it-IT" sz="2000" i="1">
                <a:solidFill>
                  <a:srgbClr val="FFFF00"/>
                </a:solidFill>
              </a:rPr>
              <a:t> </a:t>
            </a:r>
            <a:r>
              <a:rPr lang="it-IT" altLang="it-IT" sz="2000">
                <a:solidFill>
                  <a:srgbClr val="FFFF00"/>
                </a:solidFill>
              </a:rPr>
              <a:t>capaci               di generare infezione l’uno indipendentemente dall’altro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791DE6E-ADB9-98C5-F84E-95143055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825"/>
            <a:ext cx="685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it-IT" altLang="it-IT" sz="1800"/>
              <a:t> revisione delle caratteristiche patogenetiche di </a:t>
            </a:r>
            <a:r>
              <a:rPr lang="it-IT" altLang="it-IT" sz="1800" i="1"/>
              <a:t>P. ignarius</a:t>
            </a:r>
            <a:r>
              <a:rPr lang="it-IT" altLang="it-IT" sz="1800"/>
              <a:t>:                              da patogeno “opportunista” a “primario”                                                    (Contesini, 1991; Mugnai </a:t>
            </a:r>
            <a:r>
              <a:rPr lang="it-IT" altLang="it-IT" sz="1800" i="1"/>
              <a:t>et al</a:t>
            </a:r>
            <a:r>
              <a:rPr lang="it-IT" altLang="it-IT" sz="1800"/>
              <a:t>., 1996a; Chiarappa, 1997;                      Sparapano </a:t>
            </a:r>
            <a:r>
              <a:rPr lang="it-IT" altLang="it-IT" sz="1800" i="1"/>
              <a:t>et al</a:t>
            </a:r>
            <a:r>
              <a:rPr lang="it-IT" altLang="it-IT" sz="1800"/>
              <a:t>., 2000, 2000a; Fischer, 2002) 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47D1E29-43A8-9CB4-9C3D-1E34CD3B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24075"/>
            <a:ext cx="7316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i="1"/>
              <a:t>Phellinus ignarius </a:t>
            </a:r>
            <a:r>
              <a:rPr lang="it-IT" altLang="it-IT" sz="1800" i="1">
                <a:sym typeface="Wingdings" panose="05000000000000000000" pitchFamily="2" charset="2"/>
              </a:rPr>
              <a:t> Fomitiporia punctata  Fomitiporia mediterranea</a:t>
            </a:r>
            <a:endParaRPr lang="it-IT" altLang="it-IT" sz="1800" i="1"/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C2CB6C71-5AC2-4FAD-FF4A-9CE1F432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5963"/>
            <a:ext cx="685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/>
              <a:t>La colonizzazione dei tessuti legnosi operata da                    </a:t>
            </a:r>
            <a:r>
              <a:rPr lang="it-IT" altLang="it-IT" sz="2000" i="1">
                <a:solidFill>
                  <a:srgbClr val="FFFF00"/>
                </a:solidFill>
              </a:rPr>
              <a:t>Fomitiporia mediterranea</a:t>
            </a:r>
            <a:r>
              <a:rPr lang="it-IT" altLang="it-IT" sz="2000"/>
              <a:t> procede più agilmente                             quando questi sono stati già colonizzati da                        </a:t>
            </a:r>
            <a:r>
              <a:rPr lang="it-IT" altLang="it-IT" sz="2000" i="1">
                <a:solidFill>
                  <a:srgbClr val="FFFF00"/>
                </a:solidFill>
              </a:rPr>
              <a:t>Phaeomoniella chlamydospora</a:t>
            </a:r>
            <a:r>
              <a:rPr lang="it-IT" altLang="it-IT" sz="1800" i="1">
                <a:solidFill>
                  <a:srgbClr val="FFFF00"/>
                </a:solidFill>
              </a:rPr>
              <a:t> </a:t>
            </a:r>
            <a:r>
              <a:rPr lang="it-IT" altLang="it-IT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7629277-6541-356B-0641-DF93AF56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625"/>
            <a:ext cx="685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La successione dei microrganismi è un evento probabile ma non strettamente utile alla formazione della carie e in relazione alla presenza nelle viti di </a:t>
            </a:r>
            <a:r>
              <a:rPr lang="it-IT" altLang="it-IT" sz="2400" i="1">
                <a:solidFill>
                  <a:srgbClr val="FFFF00"/>
                </a:solidFill>
                <a:latin typeface="Tahoma" panose="020B0604030504040204" pitchFamily="34" charset="0"/>
              </a:rPr>
              <a:t>P. chlamydospora,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it-IT" altLang="it-IT" sz="2400" i="1">
                <a:solidFill>
                  <a:srgbClr val="FFFF00"/>
                </a:solidFill>
                <a:latin typeface="Tahoma" panose="020B0604030504040204" pitchFamily="34" charset="0"/>
              </a:rPr>
              <a:t>P. minimum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e </a:t>
            </a:r>
            <a:r>
              <a:rPr lang="it-IT" altLang="it-IT" sz="2400" i="1">
                <a:solidFill>
                  <a:srgbClr val="FFFF00"/>
                </a:solidFill>
                <a:latin typeface="Tahoma" panose="020B0604030504040204" pitchFamily="34" charset="0"/>
              </a:rPr>
              <a:t>F. mediterranea,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 e a i sintomi sull’apparto epigeo delle viti malate, è stato possibile identificare diverse malattie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8B131B61-3BDE-8B8D-D0A9-5243C33D6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61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Tahoma" panose="020B0604030504040204" pitchFamily="34" charset="0"/>
              </a:rPr>
              <a:t>Black goo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Tahoma" panose="020B0604030504040204" pitchFamily="34" charset="0"/>
              </a:rPr>
              <a:t>Slowdieback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Tahoma" panose="020B0604030504040204" pitchFamily="34" charset="0"/>
              </a:rPr>
              <a:t>Petri’s grapevine disease</a:t>
            </a:r>
            <a:endParaRPr lang="it-IT" altLang="it-IT" sz="180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9D435A1-6A38-4507-7F1B-7B2FBE46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48895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  <a:latin typeface="Tahoma" panose="020B0604030504040204" pitchFamily="34" charset="0"/>
              </a:rPr>
              <a:t>«Petri’s disease»</a:t>
            </a:r>
            <a:endParaRPr lang="it-IT" altLang="it-IT" sz="200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C2C87E1E-A968-F636-D8BE-7EE29F536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9525"/>
            <a:ext cx="762000" cy="2514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A3611E7B-C785-6013-29D1-51090A64D632}"/>
              </a:ext>
            </a:extLst>
          </p:cNvPr>
          <p:cNvSpPr>
            <a:spLocks noChangeArrowheads="1"/>
          </p:cNvSpPr>
          <p:nvPr/>
        </p:nvSpPr>
        <p:spPr bwMode="auto">
          <a:xfrm rot="1771881">
            <a:off x="2705100" y="3700463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8E32F91-FA6B-AEB9-C655-3296510E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6562725"/>
            <a:ext cx="685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  <a:latin typeface="Tahoma" panose="020B0604030504040204" pitchFamily="34" charset="0"/>
              </a:rPr>
              <a:t>«brown wood streaking» : venature brune delle barbatelle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  <a:latin typeface="Tahoma" panose="020B0604030504040204" pitchFamily="34" charset="0"/>
              </a:rPr>
              <a:t>«grapevine leaf stripe disease» : malattia delle foglie striate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  <a:latin typeface="Tahoma" panose="020B0604030504040204" pitchFamily="34" charset="0"/>
              </a:rPr>
              <a:t>«white rot»: carie bianca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  <a:latin typeface="Tahoma" panose="020B0604030504040204" pitchFamily="34" charset="0"/>
              </a:rPr>
              <a:t>“esca proper” corrispondeva a GLSD + white rot</a:t>
            </a:r>
            <a:endParaRPr lang="it-IT" altLang="it-IT" sz="200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1E4F8DFD-23DF-FDEC-5CA5-22DECE43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50825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malattia complessa o complesso di malattie?</a:t>
            </a: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 animBg="1"/>
      <p:bldP spid="8198" grpId="0" animBg="1"/>
      <p:bldP spid="8199" grpId="0" autoUpdateAnimBg="0"/>
      <p:bldP spid="82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900" y="2234084"/>
            <a:ext cx="6150293" cy="1015951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1952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45256" marR="117158" indent="-27623">
              <a:lnSpc>
                <a:spcPct val="104800"/>
              </a:lnSpc>
              <a:spcBef>
                <a:spcPts val="153"/>
              </a:spcBef>
            </a:pPr>
            <a:r>
              <a:rPr sz="2100" spc="-8" dirty="0">
                <a:solidFill>
                  <a:srgbClr val="FFFF00"/>
                </a:solidFill>
              </a:rPr>
              <a:t>Mal</a:t>
            </a:r>
            <a:r>
              <a:rPr sz="2100" spc="-4" dirty="0">
                <a:solidFill>
                  <a:srgbClr val="FFFF00"/>
                </a:solidFill>
              </a:rPr>
              <a:t> </a:t>
            </a:r>
            <a:r>
              <a:rPr sz="2100" spc="-26" dirty="0" err="1">
                <a:solidFill>
                  <a:srgbClr val="FFFF00"/>
                </a:solidFill>
              </a:rPr>
              <a:t>dell’esca</a:t>
            </a:r>
            <a:r>
              <a:rPr lang="it-IT" sz="2100" spc="-26" dirty="0">
                <a:solidFill>
                  <a:srgbClr val="FFFF00"/>
                </a:solidFill>
              </a:rPr>
              <a:t>:</a:t>
            </a:r>
            <a:r>
              <a:rPr sz="2100" spc="19" dirty="0">
                <a:solidFill>
                  <a:srgbClr val="FFFF00"/>
                </a:solidFill>
              </a:rPr>
              <a:t> </a:t>
            </a:r>
            <a:br>
              <a:rPr lang="it-IT" sz="2100" spc="19" dirty="0">
                <a:solidFill>
                  <a:srgbClr val="FFFF00"/>
                </a:solidFill>
              </a:rPr>
            </a:br>
            <a:r>
              <a:rPr lang="it-IT" sz="2100" spc="19" dirty="0">
                <a:solidFill>
                  <a:srgbClr val="FFFF00"/>
                </a:solidFill>
              </a:rPr>
              <a:t>complesso di </a:t>
            </a:r>
            <a:r>
              <a:rPr sz="2100" spc="-11" dirty="0" err="1">
                <a:solidFill>
                  <a:srgbClr val="FFFF00"/>
                </a:solidFill>
              </a:rPr>
              <a:t>malatti</a:t>
            </a:r>
            <a:r>
              <a:rPr lang="it-IT" sz="2100" spc="-11" dirty="0">
                <a:solidFill>
                  <a:srgbClr val="FFFF00"/>
                </a:solidFill>
              </a:rPr>
              <a:t>e</a:t>
            </a:r>
            <a:r>
              <a:rPr sz="2100" spc="-15" dirty="0">
                <a:solidFill>
                  <a:srgbClr val="FFFF00"/>
                </a:solidFill>
              </a:rPr>
              <a:t> </a:t>
            </a:r>
            <a:r>
              <a:rPr sz="2100" spc="-4" dirty="0">
                <a:solidFill>
                  <a:srgbClr val="FFFF00"/>
                </a:solidFill>
              </a:rPr>
              <a:t>del</a:t>
            </a:r>
            <a:r>
              <a:rPr sz="2100" dirty="0">
                <a:solidFill>
                  <a:srgbClr val="FFFF00"/>
                </a:solidFill>
              </a:rPr>
              <a:t> </a:t>
            </a:r>
            <a:r>
              <a:rPr sz="2100" spc="-11" dirty="0">
                <a:solidFill>
                  <a:srgbClr val="FFFF00"/>
                </a:solidFill>
              </a:rPr>
              <a:t>LEGNO</a:t>
            </a:r>
            <a:r>
              <a:rPr sz="2100" spc="-8" dirty="0">
                <a:solidFill>
                  <a:srgbClr val="FFFF00"/>
                </a:solidFill>
              </a:rPr>
              <a:t> </a:t>
            </a:r>
            <a:r>
              <a:rPr lang="it-IT" sz="2100" spc="-8" dirty="0">
                <a:solidFill>
                  <a:srgbClr val="FFFF00"/>
                </a:solidFill>
              </a:rPr>
              <a:t>causato d</a:t>
            </a:r>
            <a:r>
              <a:rPr sz="2100" spc="-4" dirty="0">
                <a:solidFill>
                  <a:srgbClr val="FFFF00"/>
                </a:solidFill>
              </a:rPr>
              <a:t>a</a:t>
            </a:r>
            <a:r>
              <a:rPr lang="it-IT" sz="2100" spc="-4" dirty="0">
                <a:solidFill>
                  <a:srgbClr val="FFFF00"/>
                </a:solidFill>
              </a:rPr>
              <a:t> </a:t>
            </a:r>
            <a:r>
              <a:rPr sz="2100" spc="-4" dirty="0" err="1">
                <a:solidFill>
                  <a:srgbClr val="FFFF00"/>
                </a:solidFill>
              </a:rPr>
              <a:t>funghi</a:t>
            </a:r>
            <a:r>
              <a:rPr sz="2100" spc="-11" dirty="0">
                <a:solidFill>
                  <a:srgbClr val="FFFF00"/>
                </a:solidFill>
              </a:rPr>
              <a:t> </a:t>
            </a:r>
            <a:r>
              <a:rPr sz="2100" spc="-4" dirty="0">
                <a:solidFill>
                  <a:srgbClr val="FFFF00"/>
                </a:solidFill>
              </a:rPr>
              <a:t>tracheomicotici</a:t>
            </a:r>
            <a:r>
              <a:rPr sz="2100" spc="-11" dirty="0">
                <a:solidFill>
                  <a:srgbClr val="FFFF00"/>
                </a:solidFill>
              </a:rPr>
              <a:t> </a:t>
            </a:r>
            <a:r>
              <a:rPr sz="2100" dirty="0">
                <a:solidFill>
                  <a:srgbClr val="FFFF00"/>
                </a:solidFill>
              </a:rPr>
              <a:t>e</a:t>
            </a:r>
            <a:r>
              <a:rPr sz="2100" spc="-34" dirty="0">
                <a:solidFill>
                  <a:srgbClr val="FFFF00"/>
                </a:solidFill>
              </a:rPr>
              <a:t> </a:t>
            </a:r>
            <a:r>
              <a:rPr sz="2100" spc="-8" dirty="0">
                <a:solidFill>
                  <a:srgbClr val="FFFF00"/>
                </a:solidFill>
              </a:rPr>
              <a:t>cariogeni</a:t>
            </a:r>
            <a:endParaRPr sz="2100" dirty="0">
              <a:solidFill>
                <a:srgbClr val="FFFF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756" y="3442281"/>
            <a:ext cx="6164580" cy="1238416"/>
          </a:xfrm>
          <a:prstGeom prst="rect">
            <a:avLst/>
          </a:prstGeom>
          <a:solidFill>
            <a:srgbClr val="FFC000"/>
          </a:solidFill>
          <a:ln w="9525">
            <a:solidFill>
              <a:srgbClr val="49452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8580" defTabSz="685800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Tracheomicosi</a:t>
            </a:r>
            <a:r>
              <a:rPr b="1" spc="19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localizzazione</a:t>
            </a:r>
            <a:r>
              <a:rPr sz="1650" b="1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nei</a:t>
            </a:r>
            <a:r>
              <a:rPr sz="1650" b="1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tessuti</a:t>
            </a:r>
            <a:r>
              <a:rPr sz="1650" b="1" spc="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vascolari</a:t>
            </a:r>
            <a:r>
              <a:rPr sz="1650" b="1" spc="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con</a:t>
            </a:r>
            <a:r>
              <a:rPr sz="1650" b="1" spc="7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produzione</a:t>
            </a:r>
            <a:r>
              <a:rPr sz="1650" b="1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di</a:t>
            </a:r>
            <a:endParaRPr sz="1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8580" defTabSz="685800" eaLnBrk="1" fontAlgn="auto" hangingPunct="1">
              <a:spcBef>
                <a:spcPts val="53"/>
              </a:spcBef>
              <a:spcAft>
                <a:spcPts val="0"/>
              </a:spcAft>
              <a:defRPr/>
            </a:pPr>
            <a:r>
              <a:rPr lang="it-IT" sz="1650" b="1" spc="-8" dirty="0">
                <a:solidFill>
                  <a:prstClr val="black"/>
                </a:solidFill>
                <a:latin typeface="Calibri"/>
                <a:cs typeface="Calibri"/>
              </a:rPr>
              <a:t>venature</a:t>
            </a:r>
            <a:r>
              <a:rPr sz="165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it-IT" sz="1650" b="1" dirty="0" err="1">
                <a:solidFill>
                  <a:prstClr val="black"/>
                </a:solidFill>
                <a:latin typeface="Calibri"/>
                <a:cs typeface="Calibri"/>
              </a:rPr>
              <a:t>bru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ne</a:t>
            </a:r>
            <a:r>
              <a:rPr sz="1650" b="1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11" dirty="0">
                <a:solidFill>
                  <a:prstClr val="black"/>
                </a:solidFill>
                <a:latin typeface="Calibri"/>
                <a:cs typeface="Calibri"/>
              </a:rPr>
              <a:t>«punteggiature</a:t>
            </a:r>
            <a:r>
              <a:rPr sz="1650" b="1" spc="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650" b="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strie»</a:t>
            </a:r>
            <a:endParaRPr sz="1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8580" marR="61436" defTabSz="685800" eaLnBrk="1" fontAlgn="auto" hangingPunct="1">
              <a:lnSpc>
                <a:spcPct val="100699"/>
              </a:lnSpc>
              <a:spcBef>
                <a:spcPts val="1046"/>
              </a:spcBef>
              <a:spcAft>
                <a:spcPts val="0"/>
              </a:spcAft>
              <a:defRPr/>
            </a:pP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Carie</a:t>
            </a:r>
            <a:r>
              <a:rPr b="1" spc="3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bianca</a:t>
            </a:r>
            <a:r>
              <a:rPr b="1" spc="2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spc="-11" dirty="0">
                <a:solidFill>
                  <a:prstClr val="black"/>
                </a:solidFill>
                <a:latin typeface="Calibri"/>
                <a:cs typeface="Calibri"/>
              </a:rPr>
              <a:t>attacca</a:t>
            </a:r>
            <a:r>
              <a:rPr sz="1650" b="1" spc="2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lignina</a:t>
            </a:r>
            <a:r>
              <a:rPr sz="1650" b="1" spc="27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650" b="1" spc="26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1650" b="1" spc="26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parte</a:t>
            </a:r>
            <a:r>
              <a:rPr sz="1650" b="1" spc="2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1650" b="1" spc="26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cellulose;</a:t>
            </a:r>
            <a:r>
              <a:rPr sz="1650" b="1" spc="26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il</a:t>
            </a:r>
            <a:r>
              <a:rPr sz="1650" b="1" spc="26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prstClr val="black"/>
                </a:solidFill>
                <a:latin typeface="Calibri"/>
                <a:cs typeface="Calibri"/>
              </a:rPr>
              <a:t>legno</a:t>
            </a:r>
            <a:r>
              <a:rPr sz="1650" b="1" spc="2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8" dirty="0">
                <a:solidFill>
                  <a:prstClr val="black"/>
                </a:solidFill>
                <a:latin typeface="Calibri"/>
                <a:cs typeface="Calibri"/>
              </a:rPr>
              <a:t>perde </a:t>
            </a:r>
            <a:r>
              <a:rPr sz="1650" b="1" spc="-3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11" dirty="0">
                <a:solidFill>
                  <a:prstClr val="black"/>
                </a:solidFill>
                <a:latin typeface="Calibri"/>
                <a:cs typeface="Calibri"/>
              </a:rPr>
              <a:t>consistenza</a:t>
            </a:r>
            <a:r>
              <a:rPr sz="165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spc="-11" dirty="0">
                <a:solidFill>
                  <a:prstClr val="black"/>
                </a:solidFill>
                <a:latin typeface="Calibri"/>
                <a:cs typeface="Calibri"/>
              </a:rPr>
              <a:t>«segatura»</a:t>
            </a:r>
            <a:endParaRPr sz="16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082" y="4800742"/>
            <a:ext cx="6157436" cy="1138238"/>
            <a:chOff x="462775" y="3733990"/>
            <a:chExt cx="8209915" cy="1517650"/>
          </a:xfrm>
          <a:solidFill>
            <a:srgbClr val="FFC000"/>
          </a:solidFill>
        </p:grpSpPr>
        <p:sp>
          <p:nvSpPr>
            <p:cNvPr id="10" name="object 10"/>
            <p:cNvSpPr/>
            <p:nvPr/>
          </p:nvSpPr>
          <p:spPr>
            <a:xfrm>
              <a:off x="467537" y="3738753"/>
              <a:ext cx="8200390" cy="1508125"/>
            </a:xfrm>
            <a:custGeom>
              <a:avLst/>
              <a:gdLst/>
              <a:ahLst/>
              <a:cxnLst/>
              <a:rect l="l" t="t" r="r" b="b"/>
              <a:pathLst>
                <a:path w="8200390" h="1508125">
                  <a:moveTo>
                    <a:pt x="8199882" y="0"/>
                  </a:moveTo>
                  <a:lnTo>
                    <a:pt x="0" y="0"/>
                  </a:lnTo>
                  <a:lnTo>
                    <a:pt x="0" y="1508125"/>
                  </a:lnTo>
                  <a:lnTo>
                    <a:pt x="8199882" y="1508125"/>
                  </a:lnTo>
                  <a:lnTo>
                    <a:pt x="819988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67537" y="3738753"/>
              <a:ext cx="8200390" cy="1508125"/>
            </a:xfrm>
            <a:custGeom>
              <a:avLst/>
              <a:gdLst/>
              <a:ahLst/>
              <a:cxnLst/>
              <a:rect l="l" t="t" r="r" b="b"/>
              <a:pathLst>
                <a:path w="8200390" h="1508125">
                  <a:moveTo>
                    <a:pt x="0" y="1508125"/>
                  </a:moveTo>
                  <a:lnTo>
                    <a:pt x="8199882" y="1508125"/>
                  </a:lnTo>
                  <a:lnTo>
                    <a:pt x="8199882" y="0"/>
                  </a:lnTo>
                  <a:lnTo>
                    <a:pt x="0" y="0"/>
                  </a:lnTo>
                  <a:lnTo>
                    <a:pt x="0" y="1508125"/>
                  </a:lnTo>
                  <a:close/>
                </a:path>
              </a:pathLst>
            </a:custGeom>
            <a:grpFill/>
            <a:ln w="9525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13649" y="4813744"/>
            <a:ext cx="537210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defTabSz="685800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950" b="1" spc="-4" dirty="0">
                <a:solidFill>
                  <a:srgbClr val="FF0000"/>
                </a:solidFill>
                <a:latin typeface="Calibri"/>
                <a:cs typeface="Calibri"/>
              </a:rPr>
              <a:t>Carie</a:t>
            </a:r>
            <a:endParaRPr sz="19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8695" y="5390007"/>
            <a:ext cx="2245043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defTabSz="685800" eaLnBrk="1" fontAlgn="auto" hangingPunct="1">
              <a:spcBef>
                <a:spcPts val="71"/>
              </a:spcBef>
              <a:spcAft>
                <a:spcPts val="0"/>
              </a:spcAft>
              <a:defRPr/>
            </a:pPr>
            <a:r>
              <a:rPr sz="1650" b="1" i="1" spc="-8" dirty="0">
                <a:solidFill>
                  <a:prstClr val="black"/>
                </a:solidFill>
                <a:latin typeface="Calibri"/>
                <a:cs typeface="Calibri"/>
              </a:rPr>
              <a:t>Fomitiporia</a:t>
            </a:r>
            <a:r>
              <a:rPr sz="1650" b="1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i="1" spc="-11" dirty="0">
                <a:solidFill>
                  <a:prstClr val="black"/>
                </a:solidFill>
                <a:latin typeface="Calibri"/>
                <a:cs typeface="Calibri"/>
              </a:rPr>
              <a:t>mediterranea</a:t>
            </a:r>
            <a:endParaRPr sz="165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115" y="4781531"/>
            <a:ext cx="2684145" cy="1104854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R="3810" indent="639127" defTabSz="685800" eaLnBrk="1" fontAlgn="auto" hangingPunct="1">
              <a:lnSpc>
                <a:spcPct val="108100"/>
              </a:lnSpc>
              <a:spcBef>
                <a:spcPts val="143"/>
              </a:spcBef>
              <a:spcAft>
                <a:spcPts val="0"/>
              </a:spcAft>
              <a:defRPr/>
            </a:pPr>
            <a:r>
              <a:rPr sz="1950" b="1" spc="-11" dirty="0">
                <a:solidFill>
                  <a:srgbClr val="FF0000"/>
                </a:solidFill>
                <a:latin typeface="Calibri"/>
                <a:cs typeface="Calibri"/>
              </a:rPr>
              <a:t>Tracheomicosi </a:t>
            </a:r>
            <a:r>
              <a:rPr sz="1950" b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50" b="1" i="1" spc="-8" dirty="0">
                <a:solidFill>
                  <a:prstClr val="black"/>
                </a:solidFill>
                <a:latin typeface="Calibri"/>
                <a:cs typeface="Calibri"/>
              </a:rPr>
              <a:t>Phaeomoniella</a:t>
            </a:r>
            <a:r>
              <a:rPr sz="1650" b="1" i="1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i="1" spc="-11" dirty="0">
                <a:solidFill>
                  <a:prstClr val="black"/>
                </a:solidFill>
                <a:latin typeface="Calibri"/>
                <a:cs typeface="Calibri"/>
              </a:rPr>
              <a:t>chlamydospora </a:t>
            </a:r>
            <a:r>
              <a:rPr sz="1650" b="1" i="1" spc="-3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i="1" spc="-8" dirty="0">
                <a:solidFill>
                  <a:prstClr val="black"/>
                </a:solidFill>
                <a:latin typeface="Calibri"/>
                <a:cs typeface="Calibri"/>
              </a:rPr>
              <a:t>Phaeoacremonium</a:t>
            </a:r>
            <a:r>
              <a:rPr sz="1650" b="1" i="1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it-IT" sz="1650" b="1" i="1" spc="11" dirty="0">
                <a:solidFill>
                  <a:prstClr val="black"/>
                </a:solidFill>
                <a:latin typeface="Calibri"/>
                <a:cs typeface="Calibri"/>
              </a:rPr>
              <a:t>minimum</a:t>
            </a:r>
            <a:r>
              <a:rPr sz="1650" b="1" i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50" b="1" i="1" spc="-3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prstClr val="black"/>
                </a:solidFill>
                <a:latin typeface="Calibri"/>
                <a:cs typeface="Calibri"/>
              </a:rPr>
              <a:t>(Botryosphaeriaceae)</a:t>
            </a:r>
            <a:r>
              <a:rPr sz="1350" b="1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prstClr val="black"/>
                </a:solidFill>
                <a:latin typeface="Calibri"/>
                <a:cs typeface="Calibri"/>
              </a:rPr>
              <a:t>BDA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3509" y="5987767"/>
            <a:ext cx="1742599" cy="748664"/>
            <a:chOff x="458012" y="5316689"/>
            <a:chExt cx="2323465" cy="998219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37" y="5326214"/>
              <a:ext cx="1163320" cy="9788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2775" y="5321452"/>
              <a:ext cx="1172845" cy="988694"/>
            </a:xfrm>
            <a:custGeom>
              <a:avLst/>
              <a:gdLst/>
              <a:ahLst/>
              <a:cxnLst/>
              <a:rect l="l" t="t" r="r" b="b"/>
              <a:pathLst>
                <a:path w="1172845" h="988695">
                  <a:moveTo>
                    <a:pt x="0" y="988415"/>
                  </a:moveTo>
                  <a:lnTo>
                    <a:pt x="1172845" y="988415"/>
                  </a:lnTo>
                  <a:lnTo>
                    <a:pt x="1172845" y="0"/>
                  </a:lnTo>
                  <a:lnTo>
                    <a:pt x="0" y="0"/>
                  </a:lnTo>
                  <a:lnTo>
                    <a:pt x="0" y="988415"/>
                  </a:lnTo>
                  <a:close/>
                </a:path>
              </a:pathLst>
            </a:custGeom>
            <a:ln w="9525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0370" y="5326214"/>
              <a:ext cx="1081392" cy="9788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85670" y="5321452"/>
              <a:ext cx="1090930" cy="988694"/>
            </a:xfrm>
            <a:custGeom>
              <a:avLst/>
              <a:gdLst/>
              <a:ahLst/>
              <a:cxnLst/>
              <a:rect l="l" t="t" r="r" b="b"/>
              <a:pathLst>
                <a:path w="1090930" h="988695">
                  <a:moveTo>
                    <a:pt x="0" y="988415"/>
                  </a:moveTo>
                  <a:lnTo>
                    <a:pt x="1090917" y="988415"/>
                  </a:lnTo>
                  <a:lnTo>
                    <a:pt x="1090917" y="0"/>
                  </a:lnTo>
                  <a:lnTo>
                    <a:pt x="0" y="0"/>
                  </a:lnTo>
                  <a:lnTo>
                    <a:pt x="0" y="988415"/>
                  </a:lnTo>
                  <a:close/>
                </a:path>
              </a:pathLst>
            </a:custGeom>
            <a:ln w="9525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456545" y="5987596"/>
            <a:ext cx="817721" cy="736283"/>
            <a:chOff x="3275393" y="5316461"/>
            <a:chExt cx="1090295" cy="9817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4854" y="5325986"/>
              <a:ext cx="1071079" cy="9625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80155" y="5321223"/>
              <a:ext cx="1080770" cy="972185"/>
            </a:xfrm>
            <a:custGeom>
              <a:avLst/>
              <a:gdLst/>
              <a:ahLst/>
              <a:cxnLst/>
              <a:rect l="l" t="t" r="r" b="b"/>
              <a:pathLst>
                <a:path w="1080770" h="972185">
                  <a:moveTo>
                    <a:pt x="0" y="972057"/>
                  </a:moveTo>
                  <a:lnTo>
                    <a:pt x="1080604" y="972057"/>
                  </a:lnTo>
                  <a:lnTo>
                    <a:pt x="1080604" y="0"/>
                  </a:lnTo>
                  <a:lnTo>
                    <a:pt x="0" y="0"/>
                  </a:lnTo>
                  <a:lnTo>
                    <a:pt x="0" y="9720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651581" y="5987596"/>
            <a:ext cx="891064" cy="742474"/>
            <a:chOff x="6202108" y="5316461"/>
            <a:chExt cx="1188085" cy="98996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697" y="5325986"/>
              <a:ext cx="1168628" cy="9707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06871" y="5321223"/>
              <a:ext cx="1178560" cy="980440"/>
            </a:xfrm>
            <a:custGeom>
              <a:avLst/>
              <a:gdLst/>
              <a:ahLst/>
              <a:cxnLst/>
              <a:rect l="l" t="t" r="r" b="b"/>
              <a:pathLst>
                <a:path w="1178559" h="980439">
                  <a:moveTo>
                    <a:pt x="0" y="980236"/>
                  </a:moveTo>
                  <a:lnTo>
                    <a:pt x="1178153" y="980236"/>
                  </a:lnTo>
                  <a:lnTo>
                    <a:pt x="1178153" y="0"/>
                  </a:lnTo>
                  <a:lnTo>
                    <a:pt x="0" y="0"/>
                  </a:lnTo>
                  <a:lnTo>
                    <a:pt x="0" y="980236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0396DAEA-E070-E038-E0DA-88CAF69C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28432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>
              <a:solidFill>
                <a:srgbClr val="FFFF00"/>
              </a:solidFill>
              <a:sym typeface="Monotype Sorts" pitchFamily="2" charset="2"/>
            </a:endParaRP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12894D76-148E-B290-135A-238E226B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0113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Plinio il Vecchio                                                “Historia naturalis” I° secolo d.C.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Ibn-al-Awan                                                        “Kitab al-Felahah” 1100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Pier de’Crescenzi                                               “Opus Ruralium Commodorum” 1200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B1CF9D36-3DB4-5B07-97E9-0CC43562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4525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interesse recente della ricerca per il carattere endemico e la scarsa importanza economica   che assumeva la malattia nel passato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4630DA91-E7A3-F838-69BD-10ED6F3E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51725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mancata attuazione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di norme profilattiche e particolari decorsi stagionali</a:t>
            </a:r>
            <a:endParaRPr lang="it-IT" altLang="it-IT" sz="2400"/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A9948692-E022-141E-9684-33ABF698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attuale ingente diffusione</a:t>
            </a:r>
            <a:endParaRPr lang="it-IT" altLang="it-IT" sz="2400"/>
          </a:p>
        </p:txBody>
      </p:sp>
      <p:sp>
        <p:nvSpPr>
          <p:cNvPr id="3086" name="AutoShape 14">
            <a:extLst>
              <a:ext uri="{FF2B5EF4-FFF2-40B4-BE49-F238E27FC236}">
                <a16:creationId xmlns:a16="http://schemas.microsoft.com/office/drawing/2014/main" id="{5294F12B-E0E9-0528-8610-1ED4CE8F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7019925"/>
            <a:ext cx="3352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23AB3E19-FA21-2D8D-6722-9389238C4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305800"/>
            <a:ext cx="3352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843C87AB-7E83-02B4-94E1-8B4C9D85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50825"/>
            <a:ext cx="633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Testimonianze</a:t>
            </a:r>
            <a:r>
              <a:rPr lang="it-IT" altLang="it-IT" sz="2400" b="1">
                <a:latin typeface="Tahoma" panose="020B0604030504040204" pitchFamily="34" charset="0"/>
              </a:rPr>
              <a:t> </a:t>
            </a: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storiche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C340FBB7-7274-6071-CA32-E17BC1503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1638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la malattia è stata decritta in passato come                   malattia dei vecchi vigneti ed accomunata                            a disordini di tipo fisiologico (Viala, 1887)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  <p:bldP spid="3083" grpId="0" autoUpdateAnimBg="0"/>
      <p:bldP spid="3084" grpId="0" autoUpdateAnimBg="0"/>
      <p:bldP spid="3085" grpId="0" autoUpdateAnimBg="0"/>
      <p:bldP spid="3086" grpId="0" animBg="1"/>
      <p:bldP spid="3087" grpId="0" animBg="1"/>
      <p:bldP spid="3088" grpId="0"/>
      <p:bldP spid="30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0D4CC9DB-6738-CF72-5292-9C5D52FD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  <a:latin typeface="Tahoma" panose="020B0604030504040204" pitchFamily="34" charset="0"/>
              </a:rPr>
              <a:t>sintomi</a:t>
            </a:r>
            <a:endParaRPr lang="it-IT" altLang="it-IT" sz="280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1AEFD8A6-54CE-0135-663E-F8CA227C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Decorso acuto o apoplessia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C6E4709-3CF4-B1DA-6BDA-ED9D111F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586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coinvolgimento dell’intero               apparato aereo delle viti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EB981194-C099-03DF-5DB3-B928BE38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27432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solidFill>
                <a:srgbClr val="FF9933"/>
              </a:solidFill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0F9B8696-133C-6E28-6D91-61BC1006F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6858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Si manifesta</a:t>
            </a:r>
            <a:r>
              <a:rPr lang="it-IT" altLang="it-IT" sz="2400">
                <a:latin typeface="Tahoma" panose="020B0604030504040204" pitchFamily="34" charset="0"/>
              </a:rPr>
              <a:t> </a:t>
            </a: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nei mesi estivi, nei periodi più caldi e porta le piante incontro ad una morte repentina dopo un breve periodo caratterizzato da manifestazioni clorotiche e filloptosi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8B59BE73-CF6A-CB4D-061F-2FB30A57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La progressione dei sintomi                               ha andamento basipeto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86ADD5FA-E3D6-613A-6D7D-BFCBAC28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0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La comparsa dei colpi apoplettici                                     è favorita da estati calde e asciutte</a:t>
            </a:r>
            <a:endParaRPr lang="it-IT" altLang="it-IT" sz="2400"/>
          </a:p>
        </p:txBody>
      </p:sp>
      <p:pic>
        <p:nvPicPr>
          <p:cNvPr id="4106" name="Picture 10" descr="apoplessia0000">
            <a:extLst>
              <a:ext uri="{FF2B5EF4-FFF2-40B4-BE49-F238E27FC236}">
                <a16:creationId xmlns:a16="http://schemas.microsoft.com/office/drawing/2014/main" id="{85420982-1CA9-B9D9-6DC7-3498080F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894513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nimBg="1" autoUpdateAnimBg="0"/>
      <p:bldP spid="4102" grpId="0" autoUpdateAnimBg="0"/>
      <p:bldP spid="4104" grpId="0" autoUpdateAnimBg="0"/>
      <p:bldP spid="41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l dell'Esca 025">
            <a:extLst>
              <a:ext uri="{FF2B5EF4-FFF2-40B4-BE49-F238E27FC236}">
                <a16:creationId xmlns:a16="http://schemas.microsoft.com/office/drawing/2014/main" id="{C071E153-A950-FF13-173E-BDC41744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371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882083E-9A66-3E8E-5199-0EC8EBCC3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  <a:latin typeface="Tahoma" panose="020B0604030504040204" pitchFamily="34" charset="0"/>
              </a:rPr>
              <a:t>Decorso cronico</a:t>
            </a:r>
            <a:endParaRPr lang="it-IT" altLang="it-IT" sz="240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1A865D60-D664-4DCC-D61E-FB3AA640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deperimento lento e progressivo</a:t>
            </a:r>
            <a:endParaRPr lang="it-IT" altLang="it-IT" sz="240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2D98E56-09BF-0CBD-B80D-1C6095E8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9975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FFFF00"/>
                </a:solidFill>
                <a:latin typeface="Tahoma" panose="020B0604030504040204" pitchFamily="34" charset="0"/>
              </a:rPr>
              <a:t>La presenza dei patogeni determina                attraverso un complesso meccanismo l’insorgenza di sintomi tipici</a:t>
            </a:r>
            <a:endParaRPr lang="it-IT" altLang="it-IT" sz="2400" dirty="0">
              <a:solidFill>
                <a:srgbClr val="FFFF00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AAD8EF75-0685-7B97-711C-51E370D4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“foglie tigrate”</a:t>
            </a:r>
            <a:endParaRPr lang="it-IT" altLang="it-IT" sz="2400"/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E91EE26E-91D9-B44A-9317-6706C811B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35375"/>
            <a:ext cx="3048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720A73E-5A86-80E4-9863-1B46AF10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si manifesta sulle foglie nei mesi estivi raggiungendo la massima espressione                  nel mese di settembre</a:t>
            </a:r>
            <a:endParaRPr lang="it-IT" altLang="it-IT" sz="2400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E1860F88-C054-86F9-53A8-E179E681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662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progressione dei sintomi dalla base                 verso la parte distale dei tralci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199C66A-EDFA-6738-6255-C2C974C0A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39000"/>
            <a:ext cx="685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Tahoma" panose="020B0604030504040204" pitchFamily="34" charset="0"/>
              </a:rPr>
              <a:t>possibile ritardo nel germogliamento e formazione di “isole verdi”</a:t>
            </a: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nimBg="1"/>
      <p:bldP spid="5127" grpId="0" autoUpdateAnimBg="0"/>
      <p:bldP spid="5128" grpId="0" autoUpdateAnimBg="0"/>
      <p:bldP spid="51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01">
            <a:extLst>
              <a:ext uri="{FF2B5EF4-FFF2-40B4-BE49-F238E27FC236}">
                <a16:creationId xmlns:a16="http://schemas.microsoft.com/office/drawing/2014/main" id="{BA41EF4C-AE3F-79F6-D838-9B3934D5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3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003">
            <a:extLst>
              <a:ext uri="{FF2B5EF4-FFF2-40B4-BE49-F238E27FC236}">
                <a16:creationId xmlns:a16="http://schemas.microsoft.com/office/drawing/2014/main" id="{FC2C8509-EDEB-0807-1CF9-7243451F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348038"/>
            <a:ext cx="50419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004">
            <a:extLst>
              <a:ext uri="{FF2B5EF4-FFF2-40B4-BE49-F238E27FC236}">
                <a16:creationId xmlns:a16="http://schemas.microsoft.com/office/drawing/2014/main" id="{72884662-813A-244E-A434-99B112EF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46085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oglietigrate0000">
            <a:extLst>
              <a:ext uri="{FF2B5EF4-FFF2-40B4-BE49-F238E27FC236}">
                <a16:creationId xmlns:a16="http://schemas.microsoft.com/office/drawing/2014/main" id="{F3D8F918-2241-28F2-CDD2-7FA81696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0075" cy="100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0285B9A2-79E1-64CC-863B-7ACB6DC9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39528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“black measles”</a:t>
            </a:r>
          </a:p>
        </p:txBody>
      </p:sp>
      <p:pic>
        <p:nvPicPr>
          <p:cNvPr id="24581" name="Picture 5" descr="Mal dell'Esca 014">
            <a:extLst>
              <a:ext uri="{FF2B5EF4-FFF2-40B4-BE49-F238E27FC236}">
                <a16:creationId xmlns:a16="http://schemas.microsoft.com/office/drawing/2014/main" id="{72306CEF-7710-5D5F-2451-E75C9E09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50825"/>
            <a:ext cx="52022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Mal dell'Esca 022">
            <a:extLst>
              <a:ext uri="{FF2B5EF4-FFF2-40B4-BE49-F238E27FC236}">
                <a16:creationId xmlns:a16="http://schemas.microsoft.com/office/drawing/2014/main" id="{1FA00B88-C138-E385-4F40-BCB83A68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3779838"/>
            <a:ext cx="7408863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al dell'Esca 044">
            <a:extLst>
              <a:ext uri="{FF2B5EF4-FFF2-40B4-BE49-F238E27FC236}">
                <a16:creationId xmlns:a16="http://schemas.microsoft.com/office/drawing/2014/main" id="{CEF216AB-CB10-732C-4290-67991380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6850"/>
            <a:ext cx="6562725" cy="875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Mal dell'Esca 042">
            <a:extLst>
              <a:ext uri="{FF2B5EF4-FFF2-40B4-BE49-F238E27FC236}">
                <a16:creationId xmlns:a16="http://schemas.microsoft.com/office/drawing/2014/main" id="{219DF313-80B3-9401-F6D2-242BA706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9388"/>
            <a:ext cx="6553200" cy="878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ero">
  <a:themeElements>
    <a:clrScheme name="Acero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ce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ro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ro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855</TotalTime>
  <Words>899</Words>
  <Application>Microsoft Office PowerPoint</Application>
  <PresentationFormat>Presentazione su schermo (4:3)</PresentationFormat>
  <Paragraphs>80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Calibri</vt:lpstr>
      <vt:lpstr>Monotype Sorts</vt:lpstr>
      <vt:lpstr>Tahoma</vt:lpstr>
      <vt:lpstr>Times New Roman</vt:lpstr>
      <vt:lpstr>Wingdings</vt:lpstr>
      <vt:lpstr>Acero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Mal dell’esca:  complesso di malattie del LEGNO causato da funghi tracheomicotici e cariogeni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FC</cp:lastModifiedBy>
  <cp:revision>27</cp:revision>
  <dcterms:created xsi:type="dcterms:W3CDTF">2003-03-19T09:25:27Z</dcterms:created>
  <dcterms:modified xsi:type="dcterms:W3CDTF">2026-05-14T14:45:14Z</dcterms:modified>
</cp:coreProperties>
</file>