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82" r:id="rId2"/>
    <p:sldId id="283" r:id="rId3"/>
    <p:sldId id="284" r:id="rId4"/>
    <p:sldId id="285" r:id="rId5"/>
    <p:sldId id="287" r:id="rId6"/>
    <p:sldId id="288" r:id="rId7"/>
    <p:sldId id="289" r:id="rId8"/>
    <p:sldId id="290" r:id="rId9"/>
    <p:sldId id="291" r:id="rId10"/>
    <p:sldId id="292" r:id="rId11"/>
    <p:sldId id="29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6" autoAdjust="0"/>
    <p:restoredTop sz="94660"/>
  </p:normalViewPr>
  <p:slideViewPr>
    <p:cSldViewPr snapToGrid="0">
      <p:cViewPr varScale="1">
        <p:scale>
          <a:sx n="54" d="100"/>
          <a:sy n="54" d="100"/>
        </p:scale>
        <p:origin x="58" y="6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291D172F-FD1F-4A8E-9358-D6C2FE79326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2130426"/>
            <a:ext cx="7772400" cy="1470025"/>
          </a:xfrm>
        </p:spPr>
        <p:txBody>
          <a:bodyPr anchor="ctr"/>
          <a:lstStyle/>
          <a:p>
            <a:pPr eaLnBrk="1" hangingPunct="1"/>
            <a:r>
              <a:rPr lang="it-IT" altLang="it-IT" sz="4400"/>
              <a:t>Modelli di sviluppo turistico</a:t>
            </a: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10DF5E87-9D9E-4517-B951-C76DFCF7016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95600" y="3886200"/>
            <a:ext cx="6400800" cy="1752600"/>
          </a:xfrm>
        </p:spPr>
        <p:txBody>
          <a:bodyPr/>
          <a:lstStyle/>
          <a:p>
            <a:pPr eaLnBrk="1" hangingPunct="1"/>
            <a:endParaRPr lang="it-IT" altLang="it-IT" sz="32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CA9D549A-1195-499B-86CD-3579E8E5BE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Lo Sostenibilità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CFA82467-BD37-4128-9B3C-3C41AF9DDF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89212" y="1457325"/>
            <a:ext cx="8915400" cy="4900613"/>
          </a:xfrm>
        </p:spPr>
        <p:txBody>
          <a:bodyPr>
            <a:normAutofit fontScale="77500" lnSpcReduction="20000"/>
          </a:bodyPr>
          <a:lstStyle/>
          <a:p>
            <a:pPr algn="just" eaLnBrk="1" hangingPunct="1">
              <a:lnSpc>
                <a:spcPct val="120000"/>
              </a:lnSpc>
              <a:defRPr/>
            </a:pPr>
            <a:r>
              <a:rPr lang="it-IT" altLang="it-IT" sz="2200" dirty="0"/>
              <a:t>Esiste un delicato equilibrio tra turismo, ambiente naturale, identità e tradizioni culturali, che è stato sistematicamente perturbato. </a:t>
            </a:r>
          </a:p>
          <a:p>
            <a:pPr algn="just" eaLnBrk="1" hangingPunct="1">
              <a:lnSpc>
                <a:spcPct val="120000"/>
              </a:lnSpc>
              <a:defRPr/>
            </a:pPr>
            <a:endParaRPr lang="it-IT" altLang="it-IT" sz="2200" dirty="0"/>
          </a:p>
          <a:p>
            <a:pPr algn="just" eaLnBrk="1" hangingPunct="1">
              <a:lnSpc>
                <a:spcPct val="120000"/>
              </a:lnSpc>
              <a:defRPr/>
            </a:pPr>
            <a:r>
              <a:rPr lang="it-IT" altLang="it-IT" sz="2200" dirty="0"/>
              <a:t>Si può parlare di una capacità di carico sia ecologica che socio-culturale, caratteristica di ogni località, oltrepassata la quale si determinano forti rischi ambientali, sociali ed economici. </a:t>
            </a:r>
          </a:p>
          <a:p>
            <a:pPr algn="just" eaLnBrk="1" hangingPunct="1">
              <a:lnSpc>
                <a:spcPct val="120000"/>
              </a:lnSpc>
              <a:defRPr/>
            </a:pPr>
            <a:endParaRPr lang="it-IT" altLang="it-IT" sz="2200" dirty="0"/>
          </a:p>
          <a:p>
            <a:pPr algn="just" eaLnBrk="1" hangingPunct="1">
              <a:lnSpc>
                <a:spcPct val="120000"/>
              </a:lnSpc>
              <a:defRPr/>
            </a:pPr>
            <a:r>
              <a:rPr lang="it-IT" altLang="it-IT" sz="2200" dirty="0"/>
              <a:t>Un eccesso di presenza turistica può causare sul piano ambientale danni in zone ecologicamente sensibili, alti consumi di risorse naturali, incremento dell’inquinamento, deterioramento del patrimonio artistico, rispetto agli aspetti storico-culturali delle comunità coinvolte, può contribuire all’appiattimento culturale, alla perdita delle tradizioni locali e a gravi squilibri socio-economici.  </a:t>
            </a:r>
          </a:p>
          <a:p>
            <a:pPr algn="just" eaLnBrk="1" hangingPunct="1">
              <a:lnSpc>
                <a:spcPct val="120000"/>
              </a:lnSpc>
              <a:defRPr/>
            </a:pPr>
            <a:endParaRPr lang="it-IT" altLang="it-IT" sz="2200" dirty="0"/>
          </a:p>
          <a:p>
            <a:pPr algn="just" eaLnBrk="1" hangingPunct="1">
              <a:lnSpc>
                <a:spcPct val="120000"/>
              </a:lnSpc>
              <a:defRPr/>
            </a:pPr>
            <a:r>
              <a:rPr lang="it-IT" altLang="it-IT" sz="2200" dirty="0"/>
              <a:t>Le conseguenze di tali eventi si ripercuotono sull’attrattiva turistica di una località. </a:t>
            </a:r>
          </a:p>
          <a:p>
            <a:pPr marL="0" indent="0" algn="just">
              <a:lnSpc>
                <a:spcPct val="80000"/>
              </a:lnSpc>
              <a:buNone/>
              <a:defRPr/>
            </a:pPr>
            <a:endParaRPr lang="it-IT" altLang="it-IT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D57614D4-5AC8-495B-8E36-B14C8739AA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Osservazioni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62210361-6738-43ED-B40D-E4493A5EEE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89212" y="2133600"/>
            <a:ext cx="8915400" cy="4100290"/>
          </a:xfrm>
        </p:spPr>
        <p:txBody>
          <a:bodyPr>
            <a:normAutofit fontScale="77500" lnSpcReduction="20000"/>
          </a:bodyPr>
          <a:lstStyle/>
          <a:p>
            <a:pPr algn="just" eaLnBrk="1" hangingPunct="1">
              <a:lnSpc>
                <a:spcPct val="120000"/>
              </a:lnSpc>
            </a:pPr>
            <a:r>
              <a:rPr lang="it-IT" altLang="it-IT" sz="2000" dirty="0"/>
              <a:t>Nei Paesi dove il turismo rappresenta la principale fonte di reddito si presenta con le caratteristiche di massa producendo gravi squilibri economici e disagi sociali. </a:t>
            </a:r>
          </a:p>
          <a:p>
            <a:pPr algn="just" eaLnBrk="1" hangingPunct="1">
              <a:lnSpc>
                <a:spcPct val="120000"/>
              </a:lnSpc>
            </a:pPr>
            <a:endParaRPr lang="it-IT" altLang="it-IT" sz="2000" dirty="0"/>
          </a:p>
          <a:p>
            <a:pPr algn="just" eaLnBrk="1" hangingPunct="1">
              <a:lnSpc>
                <a:spcPct val="120000"/>
              </a:lnSpc>
            </a:pPr>
            <a:r>
              <a:rPr lang="it-IT" altLang="it-IT" sz="2000" dirty="0"/>
              <a:t>L’apertura incontrollata di un’area al flusso turistico, senza un’adeguata programmazione e gestione, provoca ingenti danni ambientali e culturali</a:t>
            </a:r>
          </a:p>
          <a:p>
            <a:pPr algn="just" eaLnBrk="1" hangingPunct="1">
              <a:lnSpc>
                <a:spcPct val="120000"/>
              </a:lnSpc>
            </a:pPr>
            <a:endParaRPr lang="it-IT" altLang="it-IT" sz="2000" dirty="0"/>
          </a:p>
          <a:p>
            <a:pPr algn="just" eaLnBrk="1" hangingPunct="1">
              <a:lnSpc>
                <a:spcPct val="120000"/>
              </a:lnSpc>
            </a:pPr>
            <a:r>
              <a:rPr lang="it-IT" altLang="it-IT" sz="2000" dirty="0"/>
              <a:t>Il legame sviluppo economico e turismo è il nodo, la scommessa, cui rispondere con un approccio culturale e sostenibile</a:t>
            </a:r>
          </a:p>
          <a:p>
            <a:pPr algn="just" eaLnBrk="1" hangingPunct="1">
              <a:lnSpc>
                <a:spcPct val="120000"/>
              </a:lnSpc>
            </a:pPr>
            <a:endParaRPr lang="it-IT" altLang="it-IT" sz="2000" dirty="0"/>
          </a:p>
          <a:p>
            <a:pPr algn="just" eaLnBrk="1" hangingPunct="1">
              <a:lnSpc>
                <a:spcPct val="120000"/>
              </a:lnSpc>
            </a:pPr>
            <a:r>
              <a:rPr lang="it-IT" altLang="it-IT" sz="2000" dirty="0"/>
              <a:t>Le dinamiche storico economiche e le trasformazioni sociali, culturali e territoriali  del 900 sono gli elementi di valutazione da cui occorre muovere nella formazione e nell’analisi degli scenari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596C611-FE58-40EC-9DDF-7E6F943928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L’Italia e il turismo diffuso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9E4606D-2A0E-4FE7-843A-944E91DA29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199" y="1600200"/>
            <a:ext cx="9263063" cy="4852988"/>
          </a:xfrm>
        </p:spPr>
        <p:txBody>
          <a:bodyPr>
            <a:normAutofit fontScale="92500" lnSpcReduction="20000"/>
          </a:bodyPr>
          <a:lstStyle/>
          <a:p>
            <a:pPr algn="just" eaLnBrk="1" hangingPunct="1">
              <a:lnSpc>
                <a:spcPct val="110000"/>
              </a:lnSpc>
            </a:pPr>
            <a:r>
              <a:rPr lang="it-IT" altLang="it-IT" sz="2000" dirty="0"/>
              <a:t>Italia: turismo non omogeneo ma diffuso con derivazione da percorsi di crescita economica diversa.</a:t>
            </a:r>
          </a:p>
          <a:p>
            <a:pPr algn="just" eaLnBrk="1" hangingPunct="1">
              <a:lnSpc>
                <a:spcPct val="110000"/>
              </a:lnSpc>
            </a:pPr>
            <a:endParaRPr lang="it-IT" altLang="it-IT" sz="2000" dirty="0"/>
          </a:p>
          <a:p>
            <a:pPr algn="just" eaLnBrk="1" hangingPunct="1">
              <a:lnSpc>
                <a:spcPct val="110000"/>
              </a:lnSpc>
            </a:pPr>
            <a:r>
              <a:rPr lang="it-IT" altLang="it-IT" sz="2000" dirty="0"/>
              <a:t>Italia: patrimonio culturale diffuso e concentrato (dal territorio alle città d’arte) </a:t>
            </a:r>
          </a:p>
          <a:p>
            <a:pPr algn="just" eaLnBrk="1" hangingPunct="1">
              <a:lnSpc>
                <a:spcPct val="110000"/>
              </a:lnSpc>
            </a:pPr>
            <a:endParaRPr lang="it-IT" altLang="it-IT" sz="2000" dirty="0"/>
          </a:p>
          <a:p>
            <a:pPr algn="just" eaLnBrk="1" hangingPunct="1">
              <a:lnSpc>
                <a:spcPct val="110000"/>
              </a:lnSpc>
            </a:pPr>
            <a:r>
              <a:rPr lang="it-IT" altLang="it-IT" sz="2000" dirty="0"/>
              <a:t>La storia e il territorio differenziano le potenzialità e le risorse turistiche condizionandone il modello di sviluppo </a:t>
            </a:r>
          </a:p>
          <a:p>
            <a:pPr algn="just" eaLnBrk="1" hangingPunct="1">
              <a:lnSpc>
                <a:spcPct val="110000"/>
              </a:lnSpc>
            </a:pPr>
            <a:endParaRPr lang="it-IT" altLang="it-IT" sz="2000" dirty="0"/>
          </a:p>
          <a:p>
            <a:pPr algn="just" eaLnBrk="1" hangingPunct="1">
              <a:lnSpc>
                <a:spcPct val="110000"/>
              </a:lnSpc>
            </a:pPr>
            <a:r>
              <a:rPr lang="it-IT" altLang="it-IT" sz="2000" dirty="0"/>
              <a:t>Si pone in evidenza il nesso fra sviluppo diseguale e crescita economica differenziata, con una incidenza nel settore del turismo </a:t>
            </a:r>
          </a:p>
          <a:p>
            <a:pPr algn="just" eaLnBrk="1" hangingPunct="1">
              <a:lnSpc>
                <a:spcPct val="110000"/>
              </a:lnSpc>
            </a:pPr>
            <a:endParaRPr lang="it-IT" altLang="it-IT" sz="2000" dirty="0"/>
          </a:p>
          <a:p>
            <a:pPr algn="just" eaLnBrk="1" hangingPunct="1">
              <a:lnSpc>
                <a:spcPct val="110000"/>
              </a:lnSpc>
            </a:pPr>
            <a:r>
              <a:rPr lang="it-IT" altLang="it-IT" sz="2000" dirty="0"/>
              <a:t>Ne abbiamo molteplici esempi nelle tante tipologie di turismo che si sono succedute e intrecciate nelle diverse fasi di sviluppo</a:t>
            </a:r>
          </a:p>
          <a:p>
            <a:pPr eaLnBrk="1" hangingPunct="1">
              <a:lnSpc>
                <a:spcPct val="90000"/>
              </a:lnSpc>
            </a:pPr>
            <a:endParaRPr lang="it-IT" altLang="it-IT" sz="2400" dirty="0"/>
          </a:p>
        </p:txBody>
      </p:sp>
      <p:sp>
        <p:nvSpPr>
          <p:cNvPr id="4100" name="Text Box 4">
            <a:extLst>
              <a:ext uri="{FF2B5EF4-FFF2-40B4-BE49-F238E27FC236}">
                <a16:creationId xmlns:a16="http://schemas.microsoft.com/office/drawing/2014/main" id="{715DBCAC-C3FC-4ADB-B63E-1BC28EC1E9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3" y="2708276"/>
            <a:ext cx="75819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t-IT" altLang="it-I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38CC0CC4-8D1A-4643-AE2B-C5176C0266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L’Italia e il turismo diffuso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291EC10D-649F-456D-911D-73C71B642D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just" eaLnBrk="1" hangingPunct="1"/>
            <a:r>
              <a:rPr lang="it-IT" altLang="it-IT" sz="2000" dirty="0"/>
              <a:t>Il turismo in Italia si è posto, a partire dagli anni del secondo dopoguerra, come settore autonomo dello sviluppo; ma si pone, più di recente – anni 80 -  come sviluppo alternativo all’industria e quindi come fattore di riequilibrio regionale</a:t>
            </a:r>
          </a:p>
          <a:p>
            <a:pPr algn="just" eaLnBrk="1" hangingPunct="1"/>
            <a:endParaRPr lang="it-IT" altLang="it-IT" sz="2000" dirty="0"/>
          </a:p>
          <a:p>
            <a:pPr algn="just" eaLnBrk="1" hangingPunct="1"/>
            <a:r>
              <a:rPr lang="it-IT" altLang="it-IT" sz="2000" dirty="0"/>
              <a:t>Tale elemento è il parametro  più interessante per l’individuazione dei diversi modelli di sviluppo rispetto al settore turistico</a:t>
            </a:r>
          </a:p>
          <a:p>
            <a:pPr algn="just" eaLnBrk="1" hangingPunct="1"/>
            <a:endParaRPr lang="it-IT" altLang="it-IT" sz="2000" dirty="0"/>
          </a:p>
          <a:p>
            <a:pPr algn="just" eaLnBrk="1" hangingPunct="1"/>
            <a:r>
              <a:rPr lang="it-IT" altLang="it-IT" sz="2000" dirty="0"/>
              <a:t>Abbiamo di conseguenza tre scenari complessivi, a loro volta disarticolabili facendo ricorso alle analisi delle singole realtà regionali, sub regionali, interprovinciali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D5FA93C-A0EE-4C50-AD8F-F4F52018F8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Gli scenari dello sviluppo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FE08A041-4E5A-49F9-8822-F0B786AD18B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81199" y="1600200"/>
            <a:ext cx="8911687" cy="4565650"/>
          </a:xfrm>
        </p:spPr>
        <p:txBody>
          <a:bodyPr>
            <a:normAutofit fontScale="85000" lnSpcReduction="20000"/>
          </a:bodyPr>
          <a:lstStyle/>
          <a:p>
            <a:pPr algn="ctr" eaLnBrk="1" hangingPunct="1">
              <a:lnSpc>
                <a:spcPct val="110000"/>
              </a:lnSpc>
              <a:buFontTx/>
              <a:buNone/>
            </a:pPr>
            <a:r>
              <a:rPr lang="it-IT" altLang="it-IT" sz="2000" dirty="0"/>
              <a:t>Possiamo così identificare tre scenari principali </a:t>
            </a:r>
          </a:p>
          <a:p>
            <a:pPr algn="ctr" eaLnBrk="1" hangingPunct="1">
              <a:lnSpc>
                <a:spcPct val="110000"/>
              </a:lnSpc>
              <a:buFontTx/>
              <a:buNone/>
            </a:pPr>
            <a:endParaRPr lang="it-IT" altLang="it-IT" sz="2000" dirty="0"/>
          </a:p>
          <a:p>
            <a:pPr algn="just" eaLnBrk="1" hangingPunct="1">
              <a:lnSpc>
                <a:spcPct val="110000"/>
              </a:lnSpc>
            </a:pPr>
            <a:r>
              <a:rPr lang="it-IT" altLang="it-IT" sz="2000" dirty="0"/>
              <a:t>1) Ad un alto tasso di crescita nel settore industriale, corrisponde un offuscamento degli altri settori. Il caso più evidente nel periodo postbellico sono il Piemonte e la Lombardia</a:t>
            </a:r>
          </a:p>
          <a:p>
            <a:pPr algn="just" eaLnBrk="1" hangingPunct="1">
              <a:lnSpc>
                <a:spcPct val="110000"/>
              </a:lnSpc>
              <a:buFontTx/>
              <a:buNone/>
            </a:pPr>
            <a:endParaRPr lang="it-IT" altLang="it-IT" sz="2000" dirty="0"/>
          </a:p>
          <a:p>
            <a:pPr algn="just" eaLnBrk="1" hangingPunct="1">
              <a:lnSpc>
                <a:spcPct val="110000"/>
              </a:lnSpc>
            </a:pPr>
            <a:r>
              <a:rPr lang="it-IT" altLang="it-IT" sz="2000" dirty="0"/>
              <a:t>2) Ad un tasso di sviluppo industriale differenziato, parcellizzato e ritardato, corrisponde uno sviluppo parallelo del turismo (non sostitutivo) che diviene uno dei settori dello sviluppo. E’ il caso del Nord/est e del centro Italia.</a:t>
            </a:r>
          </a:p>
          <a:p>
            <a:pPr algn="just" eaLnBrk="1" hangingPunct="1">
              <a:lnSpc>
                <a:spcPct val="110000"/>
              </a:lnSpc>
            </a:pPr>
            <a:endParaRPr lang="it-IT" altLang="it-IT" sz="2000" dirty="0"/>
          </a:p>
          <a:p>
            <a:pPr algn="just" eaLnBrk="1" hangingPunct="1">
              <a:lnSpc>
                <a:spcPct val="110000"/>
              </a:lnSpc>
            </a:pPr>
            <a:r>
              <a:rPr lang="it-IT" altLang="it-IT" sz="2000" dirty="0"/>
              <a:t>3) Nel caso di un mancato sviluppo industriale,  il turismo non è stato in grado di svolgere un ruolo trainante. 	E’ il caso del sud (dove , per esempio,  al turismo andò solo il 4% degli investimenti provenienti dalla Cassa per il Mezzogiorno) dove non è risultata stimolata l’offerta mantenendo invariato il divario con le altre zone d’Italia </a:t>
            </a:r>
          </a:p>
          <a:p>
            <a:pPr algn="just" eaLnBrk="1" hangingPunct="1">
              <a:lnSpc>
                <a:spcPct val="80000"/>
              </a:lnSpc>
            </a:pPr>
            <a:endParaRPr lang="it-IT" altLang="it-IT" sz="2000" dirty="0"/>
          </a:p>
          <a:p>
            <a:pPr algn="just" eaLnBrk="1" hangingPunct="1">
              <a:lnSpc>
                <a:spcPct val="80000"/>
              </a:lnSpc>
            </a:pPr>
            <a:endParaRPr lang="it-IT" altLang="it-IT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CD21F562-D287-4447-9712-EEE6CE1D70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Dagli scenari ai modelli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8DC3A95E-4ADF-45C6-92CA-F1F70ADF25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altLang="it-IT" sz="2400"/>
              <a:t>	</a:t>
            </a:r>
            <a:r>
              <a:rPr lang="it-IT" altLang="it-IT" sz="2000"/>
              <a:t>Con le dovute eccezioni derivanti dalle rispettive storie locali, possiamo di conseguenza individuare tre principali modelli di sviluppo turistico che si possono intrecciare o suddividere in submodelli (in aree cioè dove esistono potenzialità di sviluppo legate ai Sistemi Turistici Locali ed ai Distretti Turistici)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it-IT" altLang="it-IT" sz="240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it-IT" altLang="it-IT" sz="2000"/>
              <a:t>I 3 modelli sono: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it-IT" altLang="it-IT" sz="2400" b="1"/>
              <a:t>TURISMO DI RENDITA,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it-IT" altLang="it-IT" sz="2400" b="1"/>
              <a:t>TURISMO DI INDUZIONE,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it-IT" altLang="it-IT" sz="2400" b="1"/>
              <a:t>TURISMO COME “ENERGIA DI SVILUPPO”</a:t>
            </a:r>
          </a:p>
          <a:p>
            <a:pPr lvl="1" eaLnBrk="1" hangingPunct="1">
              <a:lnSpc>
                <a:spcPct val="90000"/>
              </a:lnSpc>
            </a:pPr>
            <a:endParaRPr lang="it-IT" altLang="it-IT" sz="2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12871E34-F01F-40EF-9232-BE1ADF1E95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Turismo di rendita 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261A821E-03D9-4D21-A50D-C8F3D12F5B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89212" y="2133600"/>
            <a:ext cx="8915400" cy="4100290"/>
          </a:xfrm>
        </p:spPr>
        <p:txBody>
          <a:bodyPr>
            <a:normAutofit fontScale="85000" lnSpcReduction="20000"/>
          </a:bodyPr>
          <a:lstStyle/>
          <a:p>
            <a:pPr algn="just" eaLnBrk="1" hangingPunct="1">
              <a:lnSpc>
                <a:spcPct val="110000"/>
              </a:lnSpc>
            </a:pPr>
            <a:r>
              <a:rPr lang="it-IT" altLang="it-IT" sz="2000" dirty="0"/>
              <a:t>In generale continua a sfruttare ciò che è stato creato nella fase di avvio/industrializzazione del turismo (1^ fase)</a:t>
            </a:r>
          </a:p>
          <a:p>
            <a:pPr algn="just" eaLnBrk="1" hangingPunct="1">
              <a:lnSpc>
                <a:spcPct val="110000"/>
              </a:lnSpc>
            </a:pPr>
            <a:endParaRPr lang="it-IT" altLang="it-IT" sz="2000" dirty="0"/>
          </a:p>
          <a:p>
            <a:pPr algn="just" eaLnBrk="1" hangingPunct="1">
              <a:lnSpc>
                <a:spcPct val="110000"/>
              </a:lnSpc>
            </a:pPr>
            <a:r>
              <a:rPr lang="it-IT" altLang="it-IT" sz="2000" dirty="0"/>
              <a:t>Spesso è frutto della convinzione ERRATA che siano le risorse e non gli investimenti a garantire lo sviluppo del settore </a:t>
            </a:r>
          </a:p>
          <a:p>
            <a:pPr algn="just" eaLnBrk="1" hangingPunct="1">
              <a:lnSpc>
                <a:spcPct val="110000"/>
              </a:lnSpc>
            </a:pPr>
            <a:endParaRPr lang="it-IT" altLang="it-IT" sz="2000" dirty="0"/>
          </a:p>
          <a:p>
            <a:pPr algn="just" eaLnBrk="1" hangingPunct="1">
              <a:lnSpc>
                <a:spcPct val="110000"/>
              </a:lnSpc>
            </a:pPr>
            <a:r>
              <a:rPr lang="it-IT" altLang="it-IT" sz="2000" dirty="0"/>
              <a:t>Spesso lo si è riscontrato  laddove persisteva una concezione ristretta, o condizionata da fattori esterni, dello sviluppo  turistico  (limiti di tipo culturale, imprenditoriale, gestionale)</a:t>
            </a:r>
          </a:p>
          <a:p>
            <a:pPr algn="just" eaLnBrk="1" hangingPunct="1">
              <a:lnSpc>
                <a:spcPct val="110000"/>
              </a:lnSpc>
            </a:pPr>
            <a:endParaRPr lang="it-IT" altLang="it-IT" sz="2000" dirty="0"/>
          </a:p>
          <a:p>
            <a:pPr algn="just" eaLnBrk="1" hangingPunct="1">
              <a:lnSpc>
                <a:spcPct val="110000"/>
              </a:lnSpc>
            </a:pPr>
            <a:r>
              <a:rPr lang="it-IT" altLang="it-IT" sz="2000" dirty="0"/>
              <a:t>I casi più evidenti sono stati individuati in Liguria (che mantiene ancora un prestigio ed una immagine nazionale) e nel Sud che non è stato in grado di valorizzare per lungo tempo le proprie  risorse.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426D2D3E-5391-4A55-858E-86A02DACDD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Turismo di induzione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E0CF62E0-1B97-4A10-B9A5-3DCB943047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89212" y="1771650"/>
            <a:ext cx="8915400" cy="4139572"/>
          </a:xfrm>
        </p:spPr>
        <p:txBody>
          <a:bodyPr>
            <a:normAutofit fontScale="85000" lnSpcReduction="20000"/>
          </a:bodyPr>
          <a:lstStyle/>
          <a:p>
            <a:pPr algn="just" eaLnBrk="1" hangingPunct="1">
              <a:lnSpc>
                <a:spcPct val="110000"/>
              </a:lnSpc>
            </a:pPr>
            <a:r>
              <a:rPr lang="it-IT" altLang="it-IT" sz="2000" dirty="0"/>
              <a:t>Come modello si contraddistingue per significativi investimenti e una particolare attitudine imprenditoriale del territorio  anche in forma associata: è il fattore di successo.</a:t>
            </a:r>
          </a:p>
          <a:p>
            <a:pPr algn="just" eaLnBrk="1" hangingPunct="1">
              <a:lnSpc>
                <a:spcPct val="110000"/>
              </a:lnSpc>
            </a:pPr>
            <a:endParaRPr lang="it-IT" altLang="it-IT" sz="2000" dirty="0"/>
          </a:p>
          <a:p>
            <a:pPr algn="just" eaLnBrk="1" hangingPunct="1">
              <a:lnSpc>
                <a:spcPct val="110000"/>
              </a:lnSpc>
            </a:pPr>
            <a:r>
              <a:rPr lang="it-IT" altLang="it-IT" sz="2000" dirty="0"/>
              <a:t>Si è  sviluppato in assenza di particolari risorse ambientali che sono subentrate in una fase successiva di crescita</a:t>
            </a:r>
          </a:p>
          <a:p>
            <a:pPr algn="just" eaLnBrk="1" hangingPunct="1">
              <a:lnSpc>
                <a:spcPct val="110000"/>
              </a:lnSpc>
            </a:pPr>
            <a:endParaRPr lang="it-IT" altLang="it-IT" sz="2000" dirty="0"/>
          </a:p>
          <a:p>
            <a:pPr algn="just" eaLnBrk="1" hangingPunct="1">
              <a:lnSpc>
                <a:spcPct val="110000"/>
              </a:lnSpc>
            </a:pPr>
            <a:r>
              <a:rPr lang="it-IT" altLang="it-IT" sz="2000" dirty="0"/>
              <a:t>Contraddistingue quelle  aree fortemente collegate, storicamente,   ai modelli di sviluppo  manufatturieri e di PMI e con una lunga tradizione turistica</a:t>
            </a:r>
          </a:p>
          <a:p>
            <a:pPr algn="just" eaLnBrk="1" hangingPunct="1">
              <a:lnSpc>
                <a:spcPct val="110000"/>
              </a:lnSpc>
            </a:pPr>
            <a:endParaRPr lang="it-IT" altLang="it-IT" sz="2000" dirty="0"/>
          </a:p>
          <a:p>
            <a:pPr algn="just" eaLnBrk="1" hangingPunct="1">
              <a:lnSpc>
                <a:spcPct val="110000"/>
              </a:lnSpc>
            </a:pPr>
            <a:r>
              <a:rPr lang="it-IT" altLang="it-IT" sz="2000" dirty="0"/>
              <a:t>I casi più evidenti sono in  Emilia Romagna, nelle Marche, in Veneto che hanno al loro interno delle connotazioni storico economiche particolari come i processi di industrializzazione non concentrata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B2579775-CBA0-42C5-AA3A-67AA1099EC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Turismo “energia di sviluppo”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006641CD-C67A-40AF-97ED-8E30269FBD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89212" y="1728788"/>
            <a:ext cx="8915400" cy="4505102"/>
          </a:xfrm>
        </p:spPr>
        <p:txBody>
          <a:bodyPr>
            <a:normAutofit fontScale="92500" lnSpcReduction="20000"/>
          </a:bodyPr>
          <a:lstStyle/>
          <a:p>
            <a:pPr algn="just" eaLnBrk="1" hangingPunct="1"/>
            <a:r>
              <a:rPr lang="it-IT" altLang="it-IT" dirty="0"/>
              <a:t>Riguarda  tutti quei casi in cui il turismo (per eccezione) PRECEDE lo sviluppo industriale o delle PMI.</a:t>
            </a:r>
          </a:p>
          <a:p>
            <a:pPr algn="just" eaLnBrk="1" hangingPunct="1"/>
            <a:endParaRPr lang="it-IT" altLang="it-IT" dirty="0"/>
          </a:p>
          <a:p>
            <a:pPr algn="just" eaLnBrk="1" hangingPunct="1"/>
            <a:r>
              <a:rPr lang="it-IT" altLang="it-IT" dirty="0"/>
              <a:t>In questi casi nasce e si sviluppa un reticolo istituzionale e di mercato che diviene elemento indispensabile al decollo del settore</a:t>
            </a:r>
          </a:p>
          <a:p>
            <a:pPr algn="just" eaLnBrk="1" hangingPunct="1"/>
            <a:endParaRPr lang="it-IT" altLang="it-IT" dirty="0"/>
          </a:p>
          <a:p>
            <a:pPr algn="just" eaLnBrk="1" hangingPunct="1"/>
            <a:r>
              <a:rPr lang="it-IT" altLang="it-IT" dirty="0"/>
              <a:t>L’avvio è, in genere, prodotto da un intervento esogeno ovvero  da  reti associative, ovvero da una cultura dell’ospitalità di lunga data</a:t>
            </a:r>
          </a:p>
          <a:p>
            <a:pPr algn="just" eaLnBrk="1" hangingPunct="1"/>
            <a:endParaRPr lang="it-IT" altLang="it-IT" dirty="0"/>
          </a:p>
          <a:p>
            <a:pPr algn="just" eaLnBrk="1" hangingPunct="1"/>
            <a:r>
              <a:rPr lang="it-IT" altLang="it-IT" dirty="0"/>
              <a:t>Ne deriva una cultura turistica consapevole nella quale la competitività dipende dalla valorizzazione delle risorse presenti sul territorio</a:t>
            </a:r>
          </a:p>
          <a:p>
            <a:pPr algn="just" eaLnBrk="1" hangingPunct="1"/>
            <a:endParaRPr lang="it-IT" altLang="it-IT" dirty="0"/>
          </a:p>
          <a:p>
            <a:pPr algn="just" eaLnBrk="1" hangingPunct="1"/>
            <a:r>
              <a:rPr lang="it-IT" altLang="it-IT" dirty="0"/>
              <a:t>Esempi evidenti sono stati  la Sardegna (unico caso di sviluppo esogeno all’origine e successivo induttore), il Trentino Alto Adige e – più di recente – l’Abruzzo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49E24396-795F-4AE6-9074-397756DF3F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Lo Sostenibilità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5D0CC158-1402-44E7-AD24-F506572CDE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89212" y="1514475"/>
            <a:ext cx="8915400" cy="4872037"/>
          </a:xfrm>
        </p:spPr>
        <p:txBody>
          <a:bodyPr>
            <a:normAutofit fontScale="85000" lnSpcReduction="10000"/>
          </a:bodyPr>
          <a:lstStyle/>
          <a:p>
            <a:pPr algn="just" eaLnBrk="1" hangingPunct="1">
              <a:lnSpc>
                <a:spcPct val="120000"/>
              </a:lnSpc>
            </a:pPr>
            <a:r>
              <a:rPr lang="it-IT" altLang="it-IT" sz="2000" dirty="0"/>
              <a:t>Nella storia del turismo questo è ’ un concetto ancora abbastanza nuovo e potrebbe caratterizzare in modo centrale la sua quarta fase. </a:t>
            </a:r>
          </a:p>
          <a:p>
            <a:pPr algn="just" eaLnBrk="1" hangingPunct="1">
              <a:lnSpc>
                <a:spcPct val="120000"/>
              </a:lnSpc>
            </a:pPr>
            <a:endParaRPr lang="it-IT" altLang="it-IT" sz="2000" dirty="0"/>
          </a:p>
          <a:p>
            <a:pPr algn="just" eaLnBrk="1" hangingPunct="1">
              <a:lnSpc>
                <a:spcPct val="120000"/>
              </a:lnSpc>
            </a:pPr>
            <a:r>
              <a:rPr lang="it-IT" altLang="it-IT" sz="2000" dirty="0"/>
              <a:t>Una fase largamente condizionata dalla frammentazione del lavoro</a:t>
            </a:r>
          </a:p>
          <a:p>
            <a:pPr algn="just" eaLnBrk="1" hangingPunct="1">
              <a:lnSpc>
                <a:spcPct val="120000"/>
              </a:lnSpc>
            </a:pPr>
            <a:endParaRPr lang="it-IT" altLang="it-IT" sz="2000" dirty="0"/>
          </a:p>
          <a:p>
            <a:pPr algn="just" eaLnBrk="1" hangingPunct="1">
              <a:lnSpc>
                <a:spcPct val="120000"/>
              </a:lnSpc>
            </a:pPr>
            <a:r>
              <a:rPr lang="it-IT" altLang="it-IT" sz="2000" dirty="0"/>
              <a:t> Nel complesso è un termine che si collega con le caratteristiche di una società avanzata, più sensibile ad elementi ambientali, culturali e sociali. </a:t>
            </a:r>
          </a:p>
          <a:p>
            <a:pPr algn="just" eaLnBrk="1" hangingPunct="1">
              <a:lnSpc>
                <a:spcPct val="120000"/>
              </a:lnSpc>
            </a:pPr>
            <a:endParaRPr lang="it-IT" altLang="it-IT" sz="2000" dirty="0"/>
          </a:p>
          <a:p>
            <a:pPr algn="just" eaLnBrk="1" hangingPunct="1">
              <a:lnSpc>
                <a:spcPct val="120000"/>
              </a:lnSpc>
            </a:pPr>
            <a:r>
              <a:rPr lang="it-IT" altLang="it-IT" sz="2000" dirty="0"/>
              <a:t>Nel caso del turismo questo elemento sembra essere sempre più legato ad una evoluzione dell’approccio al tempo libero ed alla vacanza, senza riuscire ad eliminare i tratti negativi e ciò che è stato nei decenni trascorsi (specie dal secondo dopoguerra in poi) nella sua massificazione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</TotalTime>
  <Words>1070</Words>
  <Application>Microsoft Office PowerPoint</Application>
  <PresentationFormat>Widescreen</PresentationFormat>
  <Paragraphs>82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Filo</vt:lpstr>
      <vt:lpstr>Modelli di sviluppo turistico</vt:lpstr>
      <vt:lpstr>L’Italia e il turismo diffuso</vt:lpstr>
      <vt:lpstr>L’Italia e il turismo diffuso</vt:lpstr>
      <vt:lpstr>Gli scenari dello sviluppo</vt:lpstr>
      <vt:lpstr>Dagli scenari ai modelli</vt:lpstr>
      <vt:lpstr>Turismo di rendita </vt:lpstr>
      <vt:lpstr>Turismo di induzione</vt:lpstr>
      <vt:lpstr>Turismo “energia di sviluppo”</vt:lpstr>
      <vt:lpstr>Lo Sostenibilità</vt:lpstr>
      <vt:lpstr>Lo Sostenibilità</vt:lpstr>
      <vt:lpstr>Osservazioni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Modelli di sviluppo turistico</dc:title>
  <dc:creator>utente</dc:creator>
  <cp:lastModifiedBy>utente</cp:lastModifiedBy>
  <cp:revision>2</cp:revision>
  <dcterms:created xsi:type="dcterms:W3CDTF">2021-12-07T12:01:21Z</dcterms:created>
  <dcterms:modified xsi:type="dcterms:W3CDTF">2021-12-07T12:07:02Z</dcterms:modified>
</cp:coreProperties>
</file>