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3" r:id="rId1"/>
  </p:sldMasterIdLst>
  <p:sldIdLst>
    <p:sldId id="256" r:id="rId2"/>
    <p:sldId id="258" r:id="rId3"/>
    <p:sldId id="262" r:id="rId4"/>
    <p:sldId id="265" r:id="rId5"/>
    <p:sldId id="263" r:id="rId6"/>
    <p:sldId id="266" r:id="rId7"/>
    <p:sldId id="267" r:id="rId8"/>
    <p:sldId id="269" r:id="rId9"/>
    <p:sldId id="322" r:id="rId10"/>
    <p:sldId id="270" r:id="rId11"/>
    <p:sldId id="271" r:id="rId12"/>
    <p:sldId id="324" r:id="rId13"/>
    <p:sldId id="276" r:id="rId14"/>
    <p:sldId id="325" r:id="rId15"/>
    <p:sldId id="278" r:id="rId16"/>
    <p:sldId id="279" r:id="rId17"/>
    <p:sldId id="326" r:id="rId18"/>
    <p:sldId id="280" r:id="rId19"/>
    <p:sldId id="281" r:id="rId20"/>
    <p:sldId id="301" r:id="rId21"/>
    <p:sldId id="303" r:id="rId22"/>
    <p:sldId id="302" r:id="rId23"/>
    <p:sldId id="300" r:id="rId24"/>
    <p:sldId id="299" r:id="rId25"/>
    <p:sldId id="284" r:id="rId26"/>
    <p:sldId id="304" r:id="rId27"/>
    <p:sldId id="305" r:id="rId28"/>
    <p:sldId id="285" r:id="rId29"/>
    <p:sldId id="306" r:id="rId30"/>
    <p:sldId id="287" r:id="rId31"/>
    <p:sldId id="298" r:id="rId32"/>
    <p:sldId id="297" r:id="rId33"/>
    <p:sldId id="296" r:id="rId34"/>
    <p:sldId id="321" r:id="rId35"/>
    <p:sldId id="295" r:id="rId36"/>
    <p:sldId id="294" r:id="rId37"/>
    <p:sldId id="293" r:id="rId38"/>
    <p:sldId id="291" r:id="rId39"/>
    <p:sldId id="288" r:id="rId40"/>
    <p:sldId id="289" r:id="rId41"/>
    <p:sldId id="327" r:id="rId42"/>
    <p:sldId id="317" r:id="rId43"/>
    <p:sldId id="316" r:id="rId44"/>
    <p:sldId id="315" r:id="rId45"/>
    <p:sldId id="314" r:id="rId46"/>
    <p:sldId id="311" r:id="rId47"/>
    <p:sldId id="313" r:id="rId48"/>
    <p:sldId id="31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94660"/>
  </p:normalViewPr>
  <p:slideViewPr>
    <p:cSldViewPr snapToGrid="0">
      <p:cViewPr varScale="1">
        <p:scale>
          <a:sx n="63" d="100"/>
          <a:sy n="63" d="100"/>
        </p:scale>
        <p:origin x="6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644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4973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31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51028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61015F-7CC6-4D0A-9D87-873EA4C304CC}"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223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70629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21601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93879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29400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C68B11-C5A8-448C-8CE9-B1A273C79CFC}"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92860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8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2/18/2025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17588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6063C-F8B6-F0E1-B55E-46F6E2484D2D}"/>
              </a:ext>
            </a:extLst>
          </p:cNvPr>
          <p:cNvSpPr>
            <a:spLocks noGrp="1"/>
          </p:cNvSpPr>
          <p:nvPr>
            <p:ph type="ctrTitle"/>
          </p:nvPr>
        </p:nvSpPr>
        <p:spPr>
          <a:ln>
            <a:solidFill>
              <a:schemeClr val="bg1"/>
            </a:solidFill>
          </a:ln>
        </p:spPr>
        <p:txBody>
          <a:bodyPr>
            <a:normAutofit fontScale="90000"/>
          </a:bodyPr>
          <a:lstStyle/>
          <a:p>
            <a:r>
              <a:rPr lang="it-IT" sz="1800" b="1" dirty="0">
                <a:solidFill>
                  <a:schemeClr val="accent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Testo consigliato</a:t>
            </a:r>
            <a:br>
              <a:rPr lang="it-IT" sz="1800" dirty="0">
                <a:solidFill>
                  <a:schemeClr val="accent2"/>
                </a:solidFill>
                <a:effectLst/>
                <a:latin typeface="Times New Roman" panose="02020603050405020304" pitchFamily="18" charset="0"/>
                <a:ea typeface="Times New Roman" panose="02020603050405020304" pitchFamily="18" charset="0"/>
              </a:rPr>
            </a:br>
            <a:br>
              <a:rPr lang="it-IT" sz="1800" dirty="0">
                <a:solidFill>
                  <a:schemeClr val="accent2"/>
                </a:solidFill>
                <a:effectLst/>
                <a:latin typeface="Times New Roman" panose="02020603050405020304" pitchFamily="18" charset="0"/>
                <a:ea typeface="Times New Roman" panose="02020603050405020304" pitchFamily="18" charset="0"/>
              </a:rPr>
            </a:br>
            <a:r>
              <a:rPr lang="it-IT" sz="1800" dirty="0">
                <a:solidFill>
                  <a:schemeClr val="accent2"/>
                </a:solidFill>
                <a:effectLst/>
                <a:latin typeface="Times New Roman" panose="02020603050405020304" pitchFamily="18" charset="0"/>
                <a:ea typeface="Times New Roman" panose="02020603050405020304" pitchFamily="18" charset="0"/>
              </a:rPr>
              <a:t>Bruno Busacca, Giuseppe Bertoli, Maria Carmela </a:t>
            </a:r>
            <a:r>
              <a:rPr lang="it-IT" sz="1800" dirty="0" err="1">
                <a:solidFill>
                  <a:schemeClr val="accent2"/>
                </a:solidFill>
                <a:effectLst/>
                <a:latin typeface="Times New Roman" panose="02020603050405020304" pitchFamily="18" charset="0"/>
                <a:ea typeface="Times New Roman" panose="02020603050405020304" pitchFamily="18" charset="0"/>
              </a:rPr>
              <a:t>Ostillio</a:t>
            </a:r>
            <a:r>
              <a:rPr lang="it-IT" sz="1800" dirty="0">
                <a:solidFill>
                  <a:schemeClr val="accent2"/>
                </a:solidFill>
                <a:effectLst/>
                <a:latin typeface="Times New Roman" panose="02020603050405020304" pitchFamily="18" charset="0"/>
                <a:ea typeface="Times New Roman" panose="02020603050405020304" pitchFamily="18" charset="0"/>
              </a:rPr>
              <a:t> (2022).</a:t>
            </a:r>
            <a:br>
              <a:rPr lang="it-IT" sz="1800" dirty="0">
                <a:solidFill>
                  <a:schemeClr val="accent2"/>
                </a:solidFill>
                <a:effectLst/>
                <a:latin typeface="Times New Roman" panose="02020603050405020304" pitchFamily="18" charset="0"/>
                <a:ea typeface="Times New Roman" panose="02020603050405020304" pitchFamily="18" charset="0"/>
              </a:rPr>
            </a:br>
            <a:br>
              <a:rPr lang="it-IT" sz="1800" dirty="0">
                <a:solidFill>
                  <a:schemeClr val="accent2"/>
                </a:solidFill>
                <a:effectLst/>
                <a:latin typeface="Times New Roman" panose="02020603050405020304" pitchFamily="18" charset="0"/>
                <a:ea typeface="Times New Roman" panose="02020603050405020304" pitchFamily="18" charset="0"/>
              </a:rPr>
            </a:br>
            <a:r>
              <a:rPr lang="it-IT" sz="1800" dirty="0">
                <a:solidFill>
                  <a:schemeClr val="accent2"/>
                </a:solidFill>
                <a:effectLst/>
                <a:latin typeface="Times New Roman" panose="02020603050405020304" pitchFamily="18" charset="0"/>
                <a:ea typeface="Times New Roman" panose="02020603050405020304" pitchFamily="18" charset="0"/>
              </a:rPr>
              <a:t> La marca. Costruzione. Sviluppo. Valutazione. </a:t>
            </a:r>
            <a:br>
              <a:rPr lang="it-IT" sz="1800" dirty="0">
                <a:solidFill>
                  <a:schemeClr val="accent2"/>
                </a:solidFill>
                <a:effectLst/>
                <a:latin typeface="Times New Roman" panose="02020603050405020304" pitchFamily="18" charset="0"/>
                <a:ea typeface="Times New Roman" panose="02020603050405020304" pitchFamily="18" charset="0"/>
              </a:rPr>
            </a:br>
            <a:r>
              <a:rPr lang="it-IT" sz="1800" dirty="0">
                <a:solidFill>
                  <a:schemeClr val="accent2"/>
                </a:solidFill>
                <a:effectLst/>
                <a:latin typeface="Times New Roman" panose="02020603050405020304" pitchFamily="18" charset="0"/>
                <a:ea typeface="Times New Roman" panose="02020603050405020304" pitchFamily="18" charset="0"/>
              </a:rPr>
              <a:t>Egea</a:t>
            </a:r>
            <a:endParaRPr lang="it-IT" dirty="0">
              <a:solidFill>
                <a:schemeClr val="accent2"/>
              </a:solidFill>
            </a:endParaRPr>
          </a:p>
        </p:txBody>
      </p:sp>
      <p:pic>
        <p:nvPicPr>
          <p:cNvPr id="7" name="Immagine 6">
            <a:extLst>
              <a:ext uri="{FF2B5EF4-FFF2-40B4-BE49-F238E27FC236}">
                <a16:creationId xmlns:a16="http://schemas.microsoft.com/office/drawing/2014/main" id="{998E8F7A-920B-0331-0268-29DD771568EA}"/>
              </a:ext>
            </a:extLst>
          </p:cNvPr>
          <p:cNvPicPr>
            <a:picLocks noChangeAspect="1"/>
          </p:cNvPicPr>
          <p:nvPr/>
        </p:nvPicPr>
        <p:blipFill>
          <a:blip r:embed="rId2"/>
          <a:stretch>
            <a:fillRect/>
          </a:stretch>
        </p:blipFill>
        <p:spPr>
          <a:xfrm>
            <a:off x="0" y="0"/>
            <a:ext cx="3657599" cy="4584700"/>
          </a:xfrm>
          <a:prstGeom prst="rect">
            <a:avLst/>
          </a:prstGeom>
        </p:spPr>
      </p:pic>
    </p:spTree>
    <p:extLst>
      <p:ext uri="{BB962C8B-B14F-4D97-AF65-F5344CB8AC3E}">
        <p14:creationId xmlns:p14="http://schemas.microsoft.com/office/powerpoint/2010/main" val="96917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ivania con oggetti per la produttività">
            <a:extLst>
              <a:ext uri="{FF2B5EF4-FFF2-40B4-BE49-F238E27FC236}">
                <a16:creationId xmlns:a16="http://schemas.microsoft.com/office/drawing/2014/main" id="{D7DF50EF-AD83-E577-F298-F5FC71E43B58}"/>
              </a:ext>
            </a:extLst>
          </p:cNvPr>
          <p:cNvPicPr>
            <a:picLocks noChangeAspect="1"/>
          </p:cNvPicPr>
          <p:nvPr/>
        </p:nvPicPr>
        <p:blipFill rotWithShape="1">
          <a:blip r:embed="rId3">
            <a:alphaModFix amt="45000"/>
          </a:blip>
          <a:srcRect r="-1" b="15708"/>
          <a:stretch/>
        </p:blipFill>
        <p:spPr>
          <a:xfrm>
            <a:off x="20" y="-1"/>
            <a:ext cx="12188932" cy="6858000"/>
          </a:xfrm>
          <a:prstGeom prst="rect">
            <a:avLst/>
          </a:prstGeom>
        </p:spPr>
      </p:pic>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fontAlgn="base"/>
            <a:r>
              <a:rPr lang="en-US" sz="3500" spc="200" dirty="0">
                <a:solidFill>
                  <a:schemeClr val="tx1"/>
                </a:solidFill>
              </a:rPr>
              <a:t>la </a:t>
            </a:r>
            <a:r>
              <a:rPr lang="en-US" sz="3500" spc="200" dirty="0" err="1">
                <a:solidFill>
                  <a:schemeClr val="tx1"/>
                </a:solidFill>
              </a:rPr>
              <a:t>marca</a:t>
            </a:r>
            <a:r>
              <a:rPr lang="en-US" sz="3500" spc="200" dirty="0">
                <a:solidFill>
                  <a:schemeClr val="tx1"/>
                </a:solidFill>
              </a:rPr>
              <a:t> E’ </a:t>
            </a:r>
            <a:r>
              <a:rPr lang="en-US" sz="3500" spc="200" dirty="0" err="1">
                <a:solidFill>
                  <a:schemeClr val="tx1"/>
                </a:solidFill>
              </a:rPr>
              <a:t>divenuta</a:t>
            </a:r>
            <a:r>
              <a:rPr lang="en-US" sz="3500" spc="200" dirty="0">
                <a:solidFill>
                  <a:schemeClr val="tx1"/>
                </a:solidFill>
              </a:rPr>
              <a:t> </a:t>
            </a:r>
            <a:r>
              <a:rPr lang="en-US" sz="3500" spc="200" dirty="0" err="1">
                <a:solidFill>
                  <a:schemeClr val="tx1"/>
                </a:solidFill>
              </a:rPr>
              <a:t>una</a:t>
            </a:r>
            <a:r>
              <a:rPr lang="en-US" sz="3500" spc="200" dirty="0">
                <a:solidFill>
                  <a:schemeClr val="tx1"/>
                </a:solidFill>
              </a:rPr>
              <a:t> </a:t>
            </a:r>
            <a:r>
              <a:rPr lang="en-US" sz="3500" spc="200" dirty="0" err="1">
                <a:solidFill>
                  <a:schemeClr val="tx1"/>
                </a:solidFill>
              </a:rPr>
              <a:t>risorsa</a:t>
            </a:r>
            <a:r>
              <a:rPr lang="en-US" sz="3500" spc="200" dirty="0">
                <a:solidFill>
                  <a:schemeClr val="tx1"/>
                </a:solidFill>
              </a:rPr>
              <a:t> sempre </a:t>
            </a:r>
            <a:r>
              <a:rPr lang="en-US" sz="3500" spc="200" dirty="0" err="1">
                <a:solidFill>
                  <a:schemeClr val="tx1"/>
                </a:solidFill>
              </a:rPr>
              <a:t>più</a:t>
            </a:r>
            <a:r>
              <a:rPr lang="en-US" sz="3500" spc="200" dirty="0">
                <a:solidFill>
                  <a:schemeClr val="tx1"/>
                </a:solidFill>
              </a:rPr>
              <a:t> </a:t>
            </a:r>
            <a:r>
              <a:rPr lang="en-US" sz="3500" spc="200" dirty="0" err="1">
                <a:solidFill>
                  <a:schemeClr val="tx1"/>
                </a:solidFill>
              </a:rPr>
              <a:t>strategica</a:t>
            </a:r>
            <a:r>
              <a:rPr lang="en-US" sz="3500" spc="200" dirty="0">
                <a:solidFill>
                  <a:schemeClr val="tx1"/>
                </a:solidFill>
              </a:rPr>
              <a:t>, la cui </a:t>
            </a:r>
            <a:r>
              <a:rPr lang="en-US" sz="3500" spc="200" dirty="0" err="1">
                <a:solidFill>
                  <a:schemeClr val="tx1"/>
                </a:solidFill>
              </a:rPr>
              <a:t>corretta</a:t>
            </a:r>
            <a:r>
              <a:rPr lang="en-US" sz="3500" spc="200" dirty="0">
                <a:solidFill>
                  <a:schemeClr val="tx1"/>
                </a:solidFill>
              </a:rPr>
              <a:t> </a:t>
            </a:r>
            <a:r>
              <a:rPr lang="en-US" sz="3500" spc="200" dirty="0" err="1">
                <a:solidFill>
                  <a:schemeClr val="tx1"/>
                </a:solidFill>
              </a:rPr>
              <a:t>gestione</a:t>
            </a:r>
            <a:r>
              <a:rPr lang="en-US" sz="3500" spc="200" dirty="0">
                <a:solidFill>
                  <a:schemeClr val="tx1"/>
                </a:solidFill>
              </a:rPr>
              <a:t> è </a:t>
            </a:r>
            <a:r>
              <a:rPr lang="en-US" sz="3500" spc="200" dirty="0" err="1">
                <a:solidFill>
                  <a:schemeClr val="tx1"/>
                </a:solidFill>
              </a:rPr>
              <a:t>oggi</a:t>
            </a:r>
            <a:r>
              <a:rPr lang="en-US" sz="3500" spc="200" dirty="0">
                <a:solidFill>
                  <a:schemeClr val="tx1"/>
                </a:solidFill>
              </a:rPr>
              <a:t> </a:t>
            </a:r>
            <a:r>
              <a:rPr lang="en-US" sz="3500" spc="200" dirty="0" err="1">
                <a:solidFill>
                  <a:schemeClr val="tx1"/>
                </a:solidFill>
              </a:rPr>
              <a:t>una</a:t>
            </a:r>
            <a:r>
              <a:rPr lang="en-US" sz="3500" spc="200" dirty="0">
                <a:solidFill>
                  <a:schemeClr val="tx1"/>
                </a:solidFill>
              </a:rPr>
              <a:t> </a:t>
            </a:r>
            <a:r>
              <a:rPr lang="en-US" sz="3500" spc="200" dirty="0" err="1">
                <a:solidFill>
                  <a:schemeClr val="tx1"/>
                </a:solidFill>
              </a:rPr>
              <a:t>priorità</a:t>
            </a:r>
            <a:r>
              <a:rPr lang="en-US" sz="3500" spc="200" dirty="0">
                <a:solidFill>
                  <a:schemeClr val="tx1"/>
                </a:solidFill>
              </a:rPr>
              <a:t> </a:t>
            </a:r>
            <a:br>
              <a:rPr lang="en-US" sz="3500" spc="200" dirty="0">
                <a:solidFill>
                  <a:schemeClr val="tx1"/>
                </a:solidFill>
              </a:rPr>
            </a:br>
            <a:br>
              <a:rPr lang="en-US" sz="3500" spc="200" dirty="0">
                <a:solidFill>
                  <a:schemeClr val="tx1"/>
                </a:solidFill>
              </a:rPr>
            </a:br>
            <a:br>
              <a:rPr lang="en-US" sz="3500" spc="200" dirty="0">
                <a:solidFill>
                  <a:schemeClr val="tx1"/>
                </a:solidFill>
              </a:rPr>
            </a:br>
            <a:r>
              <a:rPr lang="en-US" sz="3500" spc="200" dirty="0">
                <a:solidFill>
                  <a:schemeClr val="tx1"/>
                </a:solidFill>
              </a:rPr>
              <a:t>per </a:t>
            </a:r>
            <a:r>
              <a:rPr lang="en-US" sz="3500" spc="200" dirty="0" err="1">
                <a:solidFill>
                  <a:schemeClr val="tx1"/>
                </a:solidFill>
              </a:rPr>
              <a:t>ogni</a:t>
            </a:r>
            <a:r>
              <a:rPr lang="en-US" sz="3500" spc="200" dirty="0">
                <a:solidFill>
                  <a:schemeClr val="tx1"/>
                </a:solidFill>
              </a:rPr>
              <a:t> </a:t>
            </a:r>
            <a:r>
              <a:rPr lang="en-US" sz="3500" spc="200" dirty="0" err="1">
                <a:solidFill>
                  <a:schemeClr val="tx1"/>
                </a:solidFill>
              </a:rPr>
              <a:t>organizzazione</a:t>
            </a:r>
            <a:r>
              <a:rPr lang="en-US" sz="3500" spc="200" dirty="0">
                <a:solidFill>
                  <a:schemeClr val="tx1"/>
                </a:solidFill>
              </a:rPr>
              <a:t> (profit e non profit). </a:t>
            </a:r>
            <a:br>
              <a:rPr lang="en-US" sz="3500" spc="200" dirty="0">
                <a:solidFill>
                  <a:schemeClr val="tx1"/>
                </a:solidFill>
              </a:rPr>
            </a:br>
            <a:endParaRPr lang="en-US" sz="3500" spc="200" dirty="0">
              <a:solidFill>
                <a:schemeClr val="tx1"/>
              </a:solidFill>
            </a:endParaRPr>
          </a:p>
        </p:txBody>
      </p:sp>
      <p:cxnSp>
        <p:nvCxnSpPr>
          <p:cNvPr id="17" name="Straight Connector 16">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reccia in giù 1">
            <a:extLst>
              <a:ext uri="{FF2B5EF4-FFF2-40B4-BE49-F238E27FC236}">
                <a16:creationId xmlns:a16="http://schemas.microsoft.com/office/drawing/2014/main" id="{D9F8D24C-28BF-931D-E67E-67B7F4373888}"/>
              </a:ext>
            </a:extLst>
          </p:cNvPr>
          <p:cNvSpPr/>
          <p:nvPr/>
        </p:nvSpPr>
        <p:spPr>
          <a:xfrm>
            <a:off x="6498265" y="3139262"/>
            <a:ext cx="804530" cy="579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2115054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153" name="Straight Connector 6152">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55" name="Rectangle 6154">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148" name="Picture 4" descr="¿Cuál es el Valor de lo Intangible? – Blue Hostelería">
            <a:extLst>
              <a:ext uri="{FF2B5EF4-FFF2-40B4-BE49-F238E27FC236}">
                <a16:creationId xmlns:a16="http://schemas.microsoft.com/office/drawing/2014/main" id="{6D301C6D-196A-034E-2636-B1C898049D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774" r="9091" b="80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57200" y="4960137"/>
            <a:ext cx="7772400" cy="1463040"/>
          </a:xfrm>
        </p:spPr>
        <p:txBody>
          <a:bodyPr vert="horz" lIns="91440" tIns="45720" rIns="91440" bIns="45720" rtlCol="0" anchor="ctr">
            <a:normAutofit fontScale="90000"/>
          </a:bodyPr>
          <a:lstStyle/>
          <a:p>
            <a:pPr algn="r"/>
            <a:r>
              <a:rPr lang="en-US" sz="2600" spc="200" dirty="0" err="1">
                <a:solidFill>
                  <a:srgbClr val="FFFFFF"/>
                </a:solidFill>
              </a:rPr>
              <a:t>Nell'ambito</a:t>
            </a:r>
            <a:r>
              <a:rPr lang="en-US" sz="2600" spc="200" dirty="0">
                <a:solidFill>
                  <a:srgbClr val="FFFFFF"/>
                </a:solidFill>
              </a:rPr>
              <a:t> del </a:t>
            </a:r>
            <a:r>
              <a:rPr lang="en-US" sz="2600" spc="200" dirty="0" err="1">
                <a:solidFill>
                  <a:srgbClr val="FFFFFF"/>
                </a:solidFill>
              </a:rPr>
              <a:t>patrimonio</a:t>
            </a:r>
            <a:r>
              <a:rPr lang="en-US" sz="2600" spc="200" dirty="0">
                <a:solidFill>
                  <a:srgbClr val="FFFFFF"/>
                </a:solidFill>
              </a:rPr>
              <a:t> </a:t>
            </a:r>
            <a:r>
              <a:rPr lang="en-US" sz="2600" spc="200" dirty="0" err="1">
                <a:solidFill>
                  <a:srgbClr val="FFFFFF"/>
                </a:solidFill>
              </a:rPr>
              <a:t>aziendale</a:t>
            </a:r>
            <a:r>
              <a:rPr lang="en-US" sz="2600" spc="200" dirty="0">
                <a:solidFill>
                  <a:srgbClr val="FFFFFF"/>
                </a:solidFill>
              </a:rPr>
              <a:t>, la </a:t>
            </a:r>
            <a:r>
              <a:rPr lang="en-US" sz="2600" spc="200" dirty="0" err="1">
                <a:solidFill>
                  <a:srgbClr val="FFFFFF"/>
                </a:solidFill>
              </a:rPr>
              <a:t>marca</a:t>
            </a:r>
            <a:r>
              <a:rPr lang="en-US" sz="2600" spc="200" dirty="0">
                <a:solidFill>
                  <a:srgbClr val="FFFFFF"/>
                </a:solidFill>
              </a:rPr>
              <a:t> </a:t>
            </a:r>
            <a:r>
              <a:rPr lang="en-US" sz="2600" spc="200" dirty="0" err="1">
                <a:solidFill>
                  <a:srgbClr val="FFFFFF"/>
                </a:solidFill>
              </a:rPr>
              <a:t>costituisce</a:t>
            </a:r>
            <a:r>
              <a:rPr lang="en-US" sz="2600" spc="200" dirty="0">
                <a:solidFill>
                  <a:srgbClr val="FFFFFF"/>
                </a:solidFill>
              </a:rPr>
              <a:t> </a:t>
            </a:r>
            <a:r>
              <a:rPr lang="en-US" sz="2600" spc="200" dirty="0" err="1">
                <a:solidFill>
                  <a:srgbClr val="FFFFFF"/>
                </a:solidFill>
              </a:rPr>
              <a:t>infatti</a:t>
            </a:r>
            <a:r>
              <a:rPr lang="en-US" sz="2600" spc="200" dirty="0">
                <a:solidFill>
                  <a:srgbClr val="FFFFFF"/>
                </a:solidFill>
              </a:rPr>
              <a:t> un </a:t>
            </a:r>
            <a:r>
              <a:rPr lang="en-US" sz="2600" spc="200" dirty="0" err="1">
                <a:solidFill>
                  <a:srgbClr val="FFFFFF"/>
                </a:solidFill>
              </a:rPr>
              <a:t>significativo</a:t>
            </a:r>
            <a:r>
              <a:rPr lang="en-US" sz="2600" spc="200" dirty="0">
                <a:solidFill>
                  <a:srgbClr val="FFFFFF"/>
                </a:solidFill>
              </a:rPr>
              <a:t> «asset </a:t>
            </a:r>
            <a:r>
              <a:rPr lang="en-US" sz="2600" spc="200" dirty="0" err="1">
                <a:solidFill>
                  <a:srgbClr val="FFFFFF"/>
                </a:solidFill>
              </a:rPr>
              <a:t>intangibile</a:t>
            </a:r>
            <a:r>
              <a:rPr lang="en-US" sz="2600" spc="200" dirty="0">
                <a:solidFill>
                  <a:srgbClr val="FFFFFF"/>
                </a:solidFill>
              </a:rPr>
              <a:t>» </a:t>
            </a:r>
            <a:r>
              <a:rPr lang="en-US" sz="2600" spc="200" dirty="0" err="1">
                <a:solidFill>
                  <a:srgbClr val="FFFFFF"/>
                </a:solidFill>
              </a:rPr>
              <a:t>su</a:t>
            </a:r>
            <a:r>
              <a:rPr lang="en-US" sz="2600" spc="200" dirty="0">
                <a:solidFill>
                  <a:srgbClr val="FFFFFF"/>
                </a:solidFill>
              </a:rPr>
              <a:t> cui </a:t>
            </a:r>
            <a:r>
              <a:rPr lang="en-US" sz="2600" spc="200" dirty="0" err="1">
                <a:solidFill>
                  <a:srgbClr val="FFFFFF"/>
                </a:solidFill>
              </a:rPr>
              <a:t>l'impresa</a:t>
            </a:r>
            <a:r>
              <a:rPr lang="en-US" sz="2600" spc="200" dirty="0">
                <a:solidFill>
                  <a:srgbClr val="FFFFFF"/>
                </a:solidFill>
              </a:rPr>
              <a:t> </a:t>
            </a:r>
            <a:r>
              <a:rPr lang="en-US" sz="2600" spc="200" dirty="0" err="1">
                <a:solidFill>
                  <a:srgbClr val="FFFFFF"/>
                </a:solidFill>
              </a:rPr>
              <a:t>può</a:t>
            </a:r>
            <a:r>
              <a:rPr lang="en-US" sz="2600" spc="200" dirty="0">
                <a:solidFill>
                  <a:srgbClr val="FFFFFF"/>
                </a:solidFill>
              </a:rPr>
              <a:t> </a:t>
            </a:r>
            <a:r>
              <a:rPr lang="en-US" sz="2600" spc="200" dirty="0" err="1">
                <a:solidFill>
                  <a:srgbClr val="FFFFFF"/>
                </a:solidFill>
              </a:rPr>
              <a:t>contare</a:t>
            </a:r>
            <a:r>
              <a:rPr lang="en-US" sz="2600" spc="200" dirty="0">
                <a:solidFill>
                  <a:srgbClr val="FFFFFF"/>
                </a:solidFill>
              </a:rPr>
              <a:t> </a:t>
            </a:r>
            <a:r>
              <a:rPr lang="en-US" sz="2600" spc="200" dirty="0" err="1">
                <a:solidFill>
                  <a:srgbClr val="FFFFFF"/>
                </a:solidFill>
              </a:rPr>
              <a:t>nel</a:t>
            </a:r>
            <a:r>
              <a:rPr lang="en-US" sz="2600" spc="200" dirty="0">
                <a:solidFill>
                  <a:srgbClr val="FFFFFF"/>
                </a:solidFill>
              </a:rPr>
              <a:t> </a:t>
            </a:r>
            <a:r>
              <a:rPr lang="en-US" sz="2600" spc="200" dirty="0" err="1">
                <a:solidFill>
                  <a:srgbClr val="FFFFFF"/>
                </a:solidFill>
              </a:rPr>
              <a:t>perseguire</a:t>
            </a:r>
            <a:r>
              <a:rPr lang="en-US" sz="2600" spc="200" dirty="0">
                <a:solidFill>
                  <a:srgbClr val="FFFFFF"/>
                </a:solidFill>
              </a:rPr>
              <a:t> </a:t>
            </a:r>
            <a:r>
              <a:rPr lang="en-US" sz="2600" spc="200" dirty="0" err="1">
                <a:solidFill>
                  <a:srgbClr val="FFFFFF"/>
                </a:solidFill>
              </a:rPr>
              <a:t>i</a:t>
            </a:r>
            <a:r>
              <a:rPr lang="en-US" sz="2600" spc="200" dirty="0">
                <a:solidFill>
                  <a:srgbClr val="FFFFFF"/>
                </a:solidFill>
              </a:rPr>
              <a:t> </a:t>
            </a:r>
            <a:r>
              <a:rPr lang="en-US" sz="2600" spc="200" dirty="0" err="1">
                <a:solidFill>
                  <a:srgbClr val="FFFFFF"/>
                </a:solidFill>
              </a:rPr>
              <a:t>propri</a:t>
            </a:r>
            <a:r>
              <a:rPr lang="en-US" sz="2600" spc="200" dirty="0">
                <a:solidFill>
                  <a:srgbClr val="FFFFFF"/>
                </a:solidFill>
              </a:rPr>
              <a:t> </a:t>
            </a:r>
            <a:r>
              <a:rPr lang="en-US" sz="2600" spc="200" dirty="0" err="1">
                <a:solidFill>
                  <a:srgbClr val="FFFFFF"/>
                </a:solidFill>
              </a:rPr>
              <a:t>obiettivi</a:t>
            </a:r>
            <a:r>
              <a:rPr lang="en-US" sz="2600" spc="200" dirty="0">
                <a:solidFill>
                  <a:srgbClr val="FFFFFF"/>
                </a:solidFill>
              </a:rPr>
              <a:t> di </a:t>
            </a:r>
            <a:r>
              <a:rPr lang="en-US" sz="2600" spc="200" dirty="0" err="1">
                <a:solidFill>
                  <a:srgbClr val="FFFFFF"/>
                </a:solidFill>
              </a:rPr>
              <a:t>crescita</a:t>
            </a:r>
            <a:r>
              <a:rPr lang="en-US" sz="2600" spc="200" dirty="0">
                <a:solidFill>
                  <a:srgbClr val="FFFFFF"/>
                </a:solidFill>
              </a:rPr>
              <a:t>.</a:t>
            </a:r>
            <a:br>
              <a:rPr lang="en-US" sz="2600" spc="200" dirty="0">
                <a:solidFill>
                  <a:srgbClr val="FFFFFF"/>
                </a:solidFill>
              </a:rPr>
            </a:br>
            <a:br>
              <a:rPr lang="en-US" sz="2600" spc="200" dirty="0">
                <a:solidFill>
                  <a:srgbClr val="FFFFFF"/>
                </a:solidFill>
              </a:rPr>
            </a:br>
            <a:br>
              <a:rPr lang="en-US" sz="1600" spc="200" dirty="0">
                <a:solidFill>
                  <a:srgbClr val="FFFFFF"/>
                </a:solidFill>
              </a:rPr>
            </a:br>
            <a:endParaRPr lang="en-US" sz="1600" spc="200" dirty="0">
              <a:solidFill>
                <a:srgbClr val="FFFFFF"/>
              </a:solidFill>
            </a:endParaRPr>
          </a:p>
        </p:txBody>
      </p:sp>
      <p:cxnSp>
        <p:nvCxnSpPr>
          <p:cNvPr id="6159" name="Straight Connector 6158">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00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77C4FC30-B5C3-47C2-B8E7-93106C428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105862B-0C5A-4A14-8804-4EC82F8E5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6184"/>
            <a:ext cx="3248522" cy="58856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365198-CF4B-47A0-AFF6-FF5D2339F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6184"/>
            <a:ext cx="7794722" cy="5885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299626" y="858475"/>
            <a:ext cx="6984459" cy="5141050"/>
          </a:xfrm>
        </p:spPr>
        <p:txBody>
          <a:bodyPr vert="horz" lIns="91440" tIns="45720" rIns="91440" bIns="45720" rtlCol="0" anchor="ctr">
            <a:normAutofit/>
          </a:bodyPr>
          <a:lstStyle/>
          <a:p>
            <a:br>
              <a:rPr lang="en-US" sz="3000" spc="200" dirty="0">
                <a:solidFill>
                  <a:srgbClr val="FFFFFF"/>
                </a:solidFill>
              </a:rPr>
            </a:br>
            <a:r>
              <a:rPr lang="en-US" sz="3000" spc="200" dirty="0">
                <a:solidFill>
                  <a:srgbClr val="FFFFFF"/>
                </a:solidFill>
              </a:rPr>
              <a:t> In </a:t>
            </a:r>
            <a:r>
              <a:rPr lang="en-US" sz="3000" spc="200" dirty="0" err="1">
                <a:solidFill>
                  <a:srgbClr val="FFFFFF"/>
                </a:solidFill>
              </a:rPr>
              <a:t>particolare</a:t>
            </a:r>
            <a:r>
              <a:rPr lang="en-US" sz="3000" spc="200" dirty="0">
                <a:solidFill>
                  <a:srgbClr val="FFFFFF"/>
                </a:solidFill>
              </a:rPr>
              <a:t>, </a:t>
            </a:r>
            <a:r>
              <a:rPr lang="en-US" sz="3000" spc="200" dirty="0" err="1">
                <a:solidFill>
                  <a:srgbClr val="FFFFFF"/>
                </a:solidFill>
              </a:rPr>
              <a:t>essa</a:t>
            </a:r>
            <a:r>
              <a:rPr lang="en-US" sz="3000" spc="200" dirty="0">
                <a:solidFill>
                  <a:srgbClr val="FFFFFF"/>
                </a:solidFill>
              </a:rPr>
              <a:t> </a:t>
            </a:r>
            <a:r>
              <a:rPr lang="en-US" sz="3000" spc="200" dirty="0" err="1">
                <a:solidFill>
                  <a:srgbClr val="FFFFFF"/>
                </a:solidFill>
              </a:rPr>
              <a:t>rappresenta</a:t>
            </a:r>
            <a:r>
              <a:rPr lang="en-US" sz="3000" spc="200" dirty="0">
                <a:solidFill>
                  <a:srgbClr val="FFFFFF"/>
                </a:solidFill>
              </a:rPr>
              <a:t> </a:t>
            </a:r>
            <a:r>
              <a:rPr lang="en-US" sz="3000" spc="200" dirty="0" err="1">
                <a:solidFill>
                  <a:srgbClr val="FFFFFF"/>
                </a:solidFill>
              </a:rPr>
              <a:t>una</a:t>
            </a:r>
            <a:r>
              <a:rPr lang="en-US" sz="3000" spc="200" dirty="0">
                <a:solidFill>
                  <a:srgbClr val="FFFFFF"/>
                </a:solidFill>
              </a:rPr>
              <a:t> </a:t>
            </a:r>
            <a:r>
              <a:rPr lang="en-US" sz="3000" spc="200" dirty="0">
                <a:solidFill>
                  <a:srgbClr val="FFFFFF"/>
                </a:solidFill>
                <a:highlight>
                  <a:srgbClr val="FFFF00"/>
                </a:highlight>
              </a:rPr>
              <a:t>«</a:t>
            </a:r>
            <a:r>
              <a:rPr lang="en-US" sz="3500" spc="200" dirty="0" err="1">
                <a:solidFill>
                  <a:srgbClr val="FFFFFF"/>
                </a:solidFill>
                <a:highlight>
                  <a:srgbClr val="FFFF00"/>
                </a:highlight>
              </a:rPr>
              <a:t>risorsa</a:t>
            </a:r>
            <a:r>
              <a:rPr lang="en-US" sz="3500" spc="200" dirty="0">
                <a:solidFill>
                  <a:srgbClr val="FFFFFF"/>
                </a:solidFill>
                <a:highlight>
                  <a:srgbClr val="FFFF00"/>
                </a:highlight>
              </a:rPr>
              <a:t> di fiducia», </a:t>
            </a:r>
            <a:r>
              <a:rPr lang="en-US" sz="3000" spc="200" dirty="0">
                <a:solidFill>
                  <a:srgbClr val="FFFFFF"/>
                </a:solidFill>
              </a:rPr>
              <a:t>in </a:t>
            </a:r>
            <a:r>
              <a:rPr lang="en-US" sz="3000" spc="200" dirty="0" err="1">
                <a:solidFill>
                  <a:srgbClr val="FFFFFF"/>
                </a:solidFill>
              </a:rPr>
              <a:t>grado</a:t>
            </a:r>
            <a:r>
              <a:rPr lang="en-US" sz="3000" spc="200" dirty="0">
                <a:solidFill>
                  <a:srgbClr val="FFFFFF"/>
                </a:solidFill>
              </a:rPr>
              <a:t> di </a:t>
            </a:r>
            <a:r>
              <a:rPr lang="en-US" sz="3000" spc="200" dirty="0" err="1">
                <a:solidFill>
                  <a:srgbClr val="FFFFFF"/>
                </a:solidFill>
              </a:rPr>
              <a:t>contribuire</a:t>
            </a:r>
            <a:r>
              <a:rPr lang="en-US" sz="3000" spc="200" dirty="0">
                <a:solidFill>
                  <a:srgbClr val="FFFFFF"/>
                </a:solidFill>
              </a:rPr>
              <a:t> in </a:t>
            </a:r>
            <a:r>
              <a:rPr lang="en-US" sz="3000" spc="200" dirty="0" err="1">
                <a:solidFill>
                  <a:srgbClr val="FFFFFF"/>
                </a:solidFill>
              </a:rPr>
              <a:t>misura</a:t>
            </a:r>
            <a:r>
              <a:rPr lang="en-US" sz="3000" spc="200" dirty="0">
                <a:solidFill>
                  <a:srgbClr val="FFFFFF"/>
                </a:solidFill>
              </a:rPr>
              <a:t> </a:t>
            </a:r>
            <a:r>
              <a:rPr lang="en-US" sz="3000" spc="200" dirty="0" err="1">
                <a:solidFill>
                  <a:srgbClr val="FFFFFF"/>
                </a:solidFill>
              </a:rPr>
              <a:t>determinante</a:t>
            </a:r>
            <a:r>
              <a:rPr lang="en-US" sz="3000" spc="200" dirty="0">
                <a:solidFill>
                  <a:srgbClr val="FFFFFF"/>
                </a:solidFill>
              </a:rPr>
              <a:t> </a:t>
            </a:r>
            <a:r>
              <a:rPr lang="en-US" sz="3000" spc="200" dirty="0" err="1">
                <a:solidFill>
                  <a:srgbClr val="FFFFFF"/>
                </a:solidFill>
              </a:rPr>
              <a:t>allo</a:t>
            </a:r>
            <a:r>
              <a:rPr lang="en-US" sz="3000" spc="200" dirty="0">
                <a:solidFill>
                  <a:srgbClr val="FFFFFF"/>
                </a:solidFill>
              </a:rPr>
              <a:t> </a:t>
            </a:r>
            <a:r>
              <a:rPr lang="en-US" sz="3000" spc="200" dirty="0" err="1">
                <a:solidFill>
                  <a:srgbClr val="FFFFFF"/>
                </a:solidFill>
              </a:rPr>
              <a:t>sviluppo</a:t>
            </a:r>
            <a:r>
              <a:rPr lang="en-US" sz="3000" spc="200" dirty="0">
                <a:solidFill>
                  <a:srgbClr val="FFFFFF"/>
                </a:solidFill>
              </a:rPr>
              <a:t> e al </a:t>
            </a:r>
            <a:r>
              <a:rPr lang="en-US" sz="3000" spc="200" dirty="0" err="1">
                <a:solidFill>
                  <a:srgbClr val="FFFFFF"/>
                </a:solidFill>
              </a:rPr>
              <a:t>rafforzamento</a:t>
            </a:r>
            <a:r>
              <a:rPr lang="en-US" sz="3000" spc="200" dirty="0">
                <a:solidFill>
                  <a:srgbClr val="FFFFFF"/>
                </a:solidFill>
              </a:rPr>
              <a:t> </a:t>
            </a:r>
            <a:r>
              <a:rPr lang="en-US" sz="3000" spc="200" dirty="0" err="1">
                <a:solidFill>
                  <a:srgbClr val="FFFFFF"/>
                </a:solidFill>
              </a:rPr>
              <a:t>delle</a:t>
            </a:r>
            <a:r>
              <a:rPr lang="en-US" sz="3000" spc="200" dirty="0">
                <a:solidFill>
                  <a:srgbClr val="FFFFFF"/>
                </a:solidFill>
              </a:rPr>
              <a:t> </a:t>
            </a:r>
            <a:r>
              <a:rPr lang="en-US" sz="3000" spc="200" dirty="0" err="1">
                <a:solidFill>
                  <a:srgbClr val="FFFFFF"/>
                </a:solidFill>
              </a:rPr>
              <a:t>relazioni</a:t>
            </a:r>
            <a:r>
              <a:rPr lang="en-US" sz="3000" spc="200" dirty="0">
                <a:solidFill>
                  <a:srgbClr val="FFFFFF"/>
                </a:solidFill>
              </a:rPr>
              <a:t> di </a:t>
            </a:r>
            <a:r>
              <a:rPr lang="en-US" sz="3000" spc="200" dirty="0" err="1">
                <a:solidFill>
                  <a:srgbClr val="FFFFFF"/>
                </a:solidFill>
              </a:rPr>
              <a:t>mercato</a:t>
            </a:r>
            <a:r>
              <a:rPr lang="en-US" sz="3000" spc="200" dirty="0">
                <a:solidFill>
                  <a:srgbClr val="FFFFFF"/>
                </a:solidFill>
              </a:rPr>
              <a:t> </a:t>
            </a:r>
            <a:r>
              <a:rPr lang="en-US" sz="3000" spc="200" dirty="0" err="1">
                <a:solidFill>
                  <a:srgbClr val="FFFFFF"/>
                </a:solidFill>
              </a:rPr>
              <a:t>che</a:t>
            </a:r>
            <a:r>
              <a:rPr lang="en-US" sz="3000" spc="200" dirty="0">
                <a:solidFill>
                  <a:srgbClr val="FFFFFF"/>
                </a:solidFill>
              </a:rPr>
              <a:t> </a:t>
            </a:r>
            <a:r>
              <a:rPr lang="en-US" sz="3000" spc="200" dirty="0" err="1">
                <a:solidFill>
                  <a:srgbClr val="FFFFFF"/>
                </a:solidFill>
              </a:rPr>
              <a:t>alimentano</a:t>
            </a:r>
            <a:r>
              <a:rPr lang="en-US" sz="3000" spc="200" dirty="0">
                <a:solidFill>
                  <a:srgbClr val="FFFFFF"/>
                </a:solidFill>
              </a:rPr>
              <a:t> il </a:t>
            </a:r>
            <a:r>
              <a:rPr lang="en-US" sz="3000" spc="200" dirty="0" err="1">
                <a:solidFill>
                  <a:srgbClr val="FFFFFF"/>
                </a:solidFill>
              </a:rPr>
              <a:t>processo</a:t>
            </a:r>
            <a:r>
              <a:rPr lang="en-US" sz="3000" spc="200" dirty="0">
                <a:solidFill>
                  <a:srgbClr val="FFFFFF"/>
                </a:solidFill>
              </a:rPr>
              <a:t> di </a:t>
            </a:r>
            <a:r>
              <a:rPr lang="en-US" sz="3000" spc="200" dirty="0" err="1">
                <a:solidFill>
                  <a:srgbClr val="FFFFFF"/>
                </a:solidFill>
              </a:rPr>
              <a:t>creazione</a:t>
            </a:r>
            <a:r>
              <a:rPr lang="en-US" sz="3000" spc="200" dirty="0">
                <a:solidFill>
                  <a:srgbClr val="FFFFFF"/>
                </a:solidFill>
              </a:rPr>
              <a:t> di </a:t>
            </a:r>
            <a:r>
              <a:rPr lang="en-US" sz="3000" spc="200" dirty="0" err="1">
                <a:solidFill>
                  <a:srgbClr val="FFFFFF"/>
                </a:solidFill>
              </a:rPr>
              <a:t>valore</a:t>
            </a:r>
            <a:r>
              <a:rPr lang="en-US" sz="3000" spc="200" dirty="0">
                <a:solidFill>
                  <a:srgbClr val="FFFFFF"/>
                </a:solidFill>
              </a:rPr>
              <a:t>.</a:t>
            </a:r>
          </a:p>
        </p:txBody>
      </p:sp>
    </p:spTree>
    <p:extLst>
      <p:ext uri="{BB962C8B-B14F-4D97-AF65-F5344CB8AC3E}">
        <p14:creationId xmlns:p14="http://schemas.microsoft.com/office/powerpoint/2010/main" val="319333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75" name="Straight Connector 7174">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77" name="Rectangle 7176">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179" name="Rectangle 7178">
            <a:extLst>
              <a:ext uri="{FF2B5EF4-FFF2-40B4-BE49-F238E27FC236}">
                <a16:creationId xmlns:a16="http://schemas.microsoft.com/office/drawing/2014/main" id="{2618DD3C-AECB-422E-BF3A-25F49DF30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13611" y="685893"/>
            <a:ext cx="3566407" cy="2989044"/>
          </a:xfrm>
        </p:spPr>
        <p:txBody>
          <a:bodyPr vert="horz" lIns="91440" tIns="45720" rIns="91440" bIns="45720" rtlCol="0" anchor="b">
            <a:normAutofit/>
          </a:bodyPr>
          <a:lstStyle/>
          <a:p>
            <a:pPr algn="r"/>
            <a:r>
              <a:rPr kumimoji="0" lang="en-US" sz="3700" b="0" i="0" u="none" strike="noStrike" spc="200" normalizeH="0" noProof="0" dirty="0">
                <a:ln>
                  <a:noFill/>
                </a:ln>
                <a:solidFill>
                  <a:schemeClr val="accent3">
                    <a:lumMod val="75000"/>
                  </a:schemeClr>
                </a:solidFill>
                <a:effectLst/>
                <a:uLnTx/>
                <a:uFillTx/>
              </a:rPr>
              <a:t>La </a:t>
            </a:r>
            <a:r>
              <a:rPr kumimoji="0" lang="en-US" sz="3700" b="0" i="0" u="none" strike="noStrike" spc="200" normalizeH="0" noProof="0" dirty="0" err="1">
                <a:ln>
                  <a:noFill/>
                </a:ln>
                <a:solidFill>
                  <a:schemeClr val="accent3">
                    <a:lumMod val="75000"/>
                  </a:schemeClr>
                </a:solidFill>
                <a:effectLst/>
                <a:uLnTx/>
                <a:uFillTx/>
              </a:rPr>
              <a:t>notorietà</a:t>
            </a:r>
            <a:r>
              <a:rPr kumimoji="0" lang="en-US" sz="3700" b="0" i="0" u="none" strike="noStrike" spc="200" normalizeH="0" noProof="0" dirty="0">
                <a:ln>
                  <a:noFill/>
                </a:ln>
                <a:solidFill>
                  <a:schemeClr val="accent3">
                    <a:lumMod val="75000"/>
                  </a:schemeClr>
                </a:solidFill>
                <a:effectLst/>
                <a:uLnTx/>
                <a:uFillTx/>
              </a:rPr>
              <a:t> </a:t>
            </a:r>
            <a:r>
              <a:rPr kumimoji="0" lang="en-US" sz="3700" b="0" i="0" u="none" strike="noStrike" spc="200" normalizeH="0" noProof="0" dirty="0" err="1">
                <a:ln>
                  <a:noFill/>
                </a:ln>
                <a:solidFill>
                  <a:schemeClr val="accent3">
                    <a:lumMod val="75000"/>
                  </a:schemeClr>
                </a:solidFill>
                <a:effectLst/>
                <a:uLnTx/>
                <a:uFillTx/>
              </a:rPr>
              <a:t>offre</a:t>
            </a:r>
            <a:r>
              <a:rPr kumimoji="0" lang="en-US" sz="3700" b="0" i="0" u="none" strike="noStrike" spc="200" normalizeH="0" noProof="0" dirty="0">
                <a:ln>
                  <a:noFill/>
                </a:ln>
                <a:solidFill>
                  <a:schemeClr val="accent3">
                    <a:lumMod val="75000"/>
                  </a:schemeClr>
                </a:solidFill>
                <a:effectLst/>
                <a:uLnTx/>
                <a:uFillTx/>
              </a:rPr>
              <a:t> </a:t>
            </a:r>
            <a:r>
              <a:rPr kumimoji="0" lang="en-US" sz="3700" b="0" i="0" u="none" strike="noStrike" spc="200" normalizeH="0" noProof="0" dirty="0" err="1">
                <a:ln>
                  <a:noFill/>
                </a:ln>
                <a:solidFill>
                  <a:schemeClr val="accent3">
                    <a:lumMod val="75000"/>
                  </a:schemeClr>
                </a:solidFill>
                <a:effectLst/>
                <a:uLnTx/>
                <a:uFillTx/>
              </a:rPr>
              <a:t>molteplici</a:t>
            </a:r>
            <a:r>
              <a:rPr kumimoji="0" lang="en-US" sz="3700" b="0" i="0" u="none" strike="noStrike" spc="200" normalizeH="0" noProof="0" dirty="0">
                <a:ln>
                  <a:noFill/>
                </a:ln>
                <a:solidFill>
                  <a:schemeClr val="accent3">
                    <a:lumMod val="75000"/>
                  </a:schemeClr>
                </a:solidFill>
                <a:effectLst/>
                <a:uLnTx/>
                <a:uFillTx/>
              </a:rPr>
              <a:t> </a:t>
            </a:r>
            <a:r>
              <a:rPr kumimoji="0" lang="en-US" sz="3700" b="0" i="0" u="none" strike="noStrike" spc="200" normalizeH="0" noProof="0" dirty="0" err="1">
                <a:ln>
                  <a:noFill/>
                </a:ln>
                <a:solidFill>
                  <a:schemeClr val="accent3">
                    <a:lumMod val="75000"/>
                  </a:schemeClr>
                </a:solidFill>
                <a:effectLst/>
                <a:uLnTx/>
                <a:uFillTx/>
              </a:rPr>
              <a:t>vantaggi</a:t>
            </a:r>
            <a:r>
              <a:rPr kumimoji="0" lang="en-US" sz="3700" b="0" i="0" u="none" strike="noStrike" spc="200" normalizeH="0" noProof="0" dirty="0">
                <a:ln>
                  <a:noFill/>
                </a:ln>
                <a:solidFill>
                  <a:schemeClr val="accent3">
                    <a:lumMod val="75000"/>
                  </a:schemeClr>
                </a:solidFill>
                <a:effectLst/>
                <a:uLnTx/>
                <a:uFillTx/>
              </a:rPr>
              <a:t> ai </a:t>
            </a:r>
            <a:r>
              <a:rPr kumimoji="0" lang="en-US" sz="3700" b="0" i="0" u="none" strike="noStrike" spc="200" normalizeH="0" noProof="0" dirty="0" err="1">
                <a:ln>
                  <a:noFill/>
                </a:ln>
                <a:solidFill>
                  <a:schemeClr val="accent3">
                    <a:lumMod val="75000"/>
                  </a:schemeClr>
                </a:solidFill>
                <a:effectLst/>
                <a:uLnTx/>
                <a:uFillTx/>
              </a:rPr>
              <a:t>consumatori</a:t>
            </a:r>
            <a:r>
              <a:rPr kumimoji="0" lang="en-US" sz="3700" b="0" i="0" u="none" strike="noStrike" spc="200" normalizeH="0" noProof="0" dirty="0">
                <a:ln>
                  <a:noFill/>
                </a:ln>
                <a:solidFill>
                  <a:schemeClr val="accent3">
                    <a:lumMod val="75000"/>
                  </a:schemeClr>
                </a:solidFill>
                <a:effectLst/>
                <a:uLnTx/>
                <a:uFillTx/>
              </a:rPr>
              <a:t> </a:t>
            </a:r>
            <a:r>
              <a:rPr kumimoji="0" lang="en-US" sz="3700" b="0" i="0" u="none" strike="noStrike" spc="200" normalizeH="0" noProof="0" dirty="0" err="1">
                <a:ln>
                  <a:noFill/>
                </a:ln>
                <a:solidFill>
                  <a:schemeClr val="accent3">
                    <a:lumMod val="75000"/>
                  </a:schemeClr>
                </a:solidFill>
                <a:effectLst/>
                <a:uLnTx/>
                <a:uFillTx/>
              </a:rPr>
              <a:t>fra</a:t>
            </a:r>
            <a:r>
              <a:rPr kumimoji="0" lang="en-US" sz="3700" b="0" i="0" u="none" strike="noStrike" spc="200" normalizeH="0" noProof="0" dirty="0">
                <a:ln>
                  <a:noFill/>
                </a:ln>
                <a:solidFill>
                  <a:schemeClr val="accent3">
                    <a:lumMod val="75000"/>
                  </a:schemeClr>
                </a:solidFill>
                <a:effectLst/>
                <a:uLnTx/>
                <a:uFillTx/>
              </a:rPr>
              <a:t> </a:t>
            </a:r>
            <a:r>
              <a:rPr kumimoji="0" lang="en-US" sz="3700" b="0" i="0" u="none" strike="noStrike" spc="200" normalizeH="0" noProof="0" dirty="0" err="1">
                <a:ln>
                  <a:noFill/>
                </a:ln>
                <a:solidFill>
                  <a:schemeClr val="accent3">
                    <a:lumMod val="75000"/>
                  </a:schemeClr>
                </a:solidFill>
                <a:effectLst/>
                <a:uLnTx/>
                <a:uFillTx/>
              </a:rPr>
              <a:t>i</a:t>
            </a:r>
            <a:r>
              <a:rPr kumimoji="0" lang="en-US" sz="3700" b="0" i="0" u="none" strike="noStrike" spc="200" normalizeH="0" noProof="0" dirty="0">
                <a:ln>
                  <a:noFill/>
                </a:ln>
                <a:solidFill>
                  <a:schemeClr val="accent3">
                    <a:lumMod val="75000"/>
                  </a:schemeClr>
                </a:solidFill>
                <a:effectLst/>
                <a:uLnTx/>
                <a:uFillTx/>
              </a:rPr>
              <a:t> </a:t>
            </a:r>
            <a:r>
              <a:rPr kumimoji="0" lang="en-US" sz="3700" b="0" i="0" u="none" strike="noStrike" spc="200" normalizeH="0" noProof="0" dirty="0" err="1">
                <a:ln>
                  <a:noFill/>
                </a:ln>
                <a:solidFill>
                  <a:schemeClr val="accent3">
                    <a:lumMod val="75000"/>
                  </a:schemeClr>
                </a:solidFill>
                <a:effectLst/>
                <a:uLnTx/>
                <a:uFillTx/>
              </a:rPr>
              <a:t>quali</a:t>
            </a:r>
            <a:r>
              <a:rPr kumimoji="0" lang="en-US" sz="3700" b="0" i="0" u="none" strike="noStrike" spc="200" normalizeH="0" noProof="0" dirty="0">
                <a:ln>
                  <a:noFill/>
                </a:ln>
                <a:solidFill>
                  <a:schemeClr val="accent3">
                    <a:lumMod val="75000"/>
                  </a:schemeClr>
                </a:solidFill>
                <a:effectLst/>
                <a:uLnTx/>
                <a:uFillTx/>
              </a:rPr>
              <a:t>:</a:t>
            </a:r>
            <a:br>
              <a:rPr kumimoji="0" lang="en-US" sz="3700" b="0" i="0" u="none" strike="noStrike" spc="200" normalizeH="0" noProof="0" dirty="0">
                <a:ln>
                  <a:noFill/>
                </a:ln>
                <a:solidFill>
                  <a:schemeClr val="accent3">
                    <a:lumMod val="75000"/>
                  </a:schemeClr>
                </a:solidFill>
                <a:effectLst/>
                <a:uLnTx/>
                <a:uFillTx/>
              </a:rPr>
            </a:br>
            <a:endParaRPr lang="en-US" sz="3700" spc="200" dirty="0">
              <a:solidFill>
                <a:schemeClr val="accent3">
                  <a:lumMod val="75000"/>
                </a:schemeClr>
              </a:solidFill>
            </a:endParaRPr>
          </a:p>
        </p:txBody>
      </p:sp>
      <p:cxnSp>
        <p:nvCxnSpPr>
          <p:cNvPr id="7181" name="Straight Connector 7180">
            <a:extLst>
              <a:ext uri="{FF2B5EF4-FFF2-40B4-BE49-F238E27FC236}">
                <a16:creationId xmlns:a16="http://schemas.microsoft.com/office/drawing/2014/main" id="{B073669D-B21F-48ED-BC1D-FFD25A3D8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70" name="Picture 2" descr="vantaggi - Wipi by wepaymoney.NET">
            <a:extLst>
              <a:ext uri="{FF2B5EF4-FFF2-40B4-BE49-F238E27FC236}">
                <a16:creationId xmlns:a16="http://schemas.microsoft.com/office/drawing/2014/main" id="{B9F19B4B-CD52-4180-8E35-DA66D0712C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99" r="8611"/>
          <a:stretch/>
        </p:blipFill>
        <p:spPr bwMode="auto">
          <a:xfrm>
            <a:off x="4654984" y="975"/>
            <a:ext cx="75337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7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9">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ectangle 11">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13">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7">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713223" y="448000"/>
            <a:ext cx="6353967" cy="5373680"/>
          </a:xfrm>
        </p:spPr>
        <p:txBody>
          <a:bodyPr vert="horz" lIns="91440" tIns="45720" rIns="91440" bIns="45720" rtlCol="0" anchor="b">
            <a:noAutofit/>
          </a:bodyPr>
          <a:lstStyle/>
          <a:p>
            <a:br>
              <a:rPr kumimoji="0" lang="en-US" sz="2300" b="1" i="0" u="none" strike="noStrike" spc="200" normalizeH="0" noProof="0" dirty="0">
                <a:ln>
                  <a:noFill/>
                </a:ln>
                <a:solidFill>
                  <a:srgbClr val="FFFFFF"/>
                </a:solidFill>
                <a:effectLst>
                  <a:outerShdw blurRad="38100" dist="38100" dir="2700000" algn="tl">
                    <a:srgbClr val="000000">
                      <a:alpha val="43137"/>
                    </a:srgbClr>
                  </a:outerShdw>
                </a:effectLst>
                <a:uLnTx/>
                <a:uFillTx/>
              </a:rPr>
            </a:br>
            <a:br>
              <a:rPr kumimoji="0" lang="en-US" sz="2300" b="1" i="0" u="none" strike="noStrike" spc="200" normalizeH="0" noProof="0" dirty="0">
                <a:ln>
                  <a:noFill/>
                </a:ln>
                <a:solidFill>
                  <a:srgbClr val="FFFFFF"/>
                </a:solidFill>
                <a:effectLst>
                  <a:outerShdw blurRad="38100" dist="38100" dir="2700000" algn="tl">
                    <a:srgbClr val="000000">
                      <a:alpha val="43137"/>
                    </a:srgbClr>
                  </a:outerShdw>
                </a:effectLst>
                <a:uLnTx/>
                <a:uFillTx/>
              </a:rPr>
            </a:br>
            <a:r>
              <a:rPr kumimoji="0" lang="en-US" sz="2300" b="1" i="0" u="none" strike="noStrike" spc="200" normalizeH="0" noProof="0" dirty="0">
                <a:ln>
                  <a:noFill/>
                </a:ln>
                <a:solidFill>
                  <a:srgbClr val="FFFFFF"/>
                </a:solidFill>
                <a:effectLst>
                  <a:outerShdw blurRad="38100" dist="38100" dir="2700000" algn="tl">
                    <a:srgbClr val="000000">
                      <a:alpha val="43137"/>
                    </a:srgbClr>
                  </a:outerShdw>
                </a:effectLst>
                <a:uLnTx/>
                <a:uFillTx/>
              </a:rPr>
              <a:t>1. </a:t>
            </a:r>
            <a:r>
              <a:rPr kumimoji="0" lang="en-US" sz="2300" b="1" i="0" u="none" strike="noStrike" spc="200" normalizeH="0" noProof="0" dirty="0" err="1">
                <a:ln>
                  <a:noFill/>
                </a:ln>
                <a:solidFill>
                  <a:srgbClr val="FFFFFF"/>
                </a:solidFill>
                <a:effectLst>
                  <a:outerShdw blurRad="38100" dist="38100" dir="2700000" algn="tl">
                    <a:srgbClr val="000000">
                      <a:alpha val="43137"/>
                    </a:srgbClr>
                  </a:outerShdw>
                </a:effectLst>
                <a:uLnTx/>
                <a:uFillTx/>
              </a:rPr>
              <a:t>Vantaggi</a:t>
            </a:r>
            <a:r>
              <a:rPr kumimoji="0" lang="en-US" sz="2300" b="1" i="0" u="none" strike="noStrike" spc="200" normalizeH="0" noProof="0" dirty="0">
                <a:ln>
                  <a:noFill/>
                </a:ln>
                <a:solidFill>
                  <a:srgbClr val="FFFFFF"/>
                </a:solidFill>
                <a:effectLst>
                  <a:outerShdw blurRad="38100" dist="38100" dir="2700000" algn="tl">
                    <a:srgbClr val="000000">
                      <a:alpha val="43137"/>
                    </a:srgbClr>
                  </a:outerShdw>
                </a:effectLst>
                <a:uLnTx/>
                <a:uFillTx/>
              </a:rPr>
              <a:t> di </a:t>
            </a:r>
            <a:r>
              <a:rPr kumimoji="0" lang="en-US" sz="2300" b="1" i="0" u="none" strike="noStrike" spc="200" normalizeH="0" noProof="0" dirty="0" err="1">
                <a:ln>
                  <a:noFill/>
                </a:ln>
                <a:solidFill>
                  <a:srgbClr val="FFFFFF"/>
                </a:solidFill>
                <a:effectLst>
                  <a:outerShdw blurRad="38100" dist="38100" dir="2700000" algn="tl">
                    <a:srgbClr val="000000">
                      <a:alpha val="43137"/>
                    </a:srgbClr>
                  </a:outerShdw>
                </a:effectLst>
                <a:uLnTx/>
                <a:uFillTx/>
              </a:rPr>
              <a:t>apprendimento</a:t>
            </a:r>
            <a:r>
              <a:rPr kumimoji="0" lang="en-US" sz="2300" b="1" i="0" u="none" strike="noStrike" spc="200" normalizeH="0" noProof="0" dirty="0">
                <a:ln>
                  <a:noFill/>
                </a:ln>
                <a:solidFill>
                  <a:srgbClr val="FFFFFF"/>
                </a:solidFill>
                <a:effectLst>
                  <a:outerShdw blurRad="38100" dist="38100" dir="2700000" algn="tl">
                    <a:srgbClr val="000000">
                      <a:alpha val="43137"/>
                    </a:srgbClr>
                  </a:outerShdw>
                </a:effectLst>
                <a:uLnTx/>
                <a:uFillTx/>
              </a:rPr>
              <a:t>. </a:t>
            </a:r>
            <a:br>
              <a:rPr kumimoji="0" lang="en-US" sz="2300" b="0" i="0" u="none" strike="noStrike" spc="200" normalizeH="0" noProof="0" dirty="0">
                <a:ln>
                  <a:noFill/>
                </a:ln>
                <a:solidFill>
                  <a:srgbClr val="FFFFFF"/>
                </a:solidFill>
                <a:effectLst/>
                <a:uLnTx/>
                <a:uFillTx/>
              </a:rPr>
            </a:br>
            <a:r>
              <a:rPr kumimoji="0" lang="en-US" sz="2300" b="0" i="0" u="none" strike="noStrike" spc="200" normalizeH="0" noProof="0" dirty="0">
                <a:ln>
                  <a:noFill/>
                </a:ln>
                <a:solidFill>
                  <a:srgbClr val="FFFFFF"/>
                </a:solidFill>
                <a:effectLst/>
                <a:uLnTx/>
                <a:uFillTx/>
              </a:rPr>
              <a:t>La </a:t>
            </a:r>
            <a:r>
              <a:rPr kumimoji="0" lang="en-US" sz="2300" b="0" i="0" u="none" strike="noStrike" spc="200" normalizeH="0" noProof="0" dirty="0" err="1">
                <a:ln>
                  <a:noFill/>
                </a:ln>
                <a:solidFill>
                  <a:srgbClr val="FFFFFF"/>
                </a:solidFill>
                <a:effectLst/>
                <a:uLnTx/>
                <a:uFillTx/>
              </a:rPr>
              <a:t>consapevolezza</a:t>
            </a:r>
            <a:r>
              <a:rPr kumimoji="0" lang="en-US" sz="2300" b="0" i="0" u="none" strike="noStrike" spc="200" normalizeH="0" noProof="0" dirty="0">
                <a:ln>
                  <a:noFill/>
                </a:ln>
                <a:solidFill>
                  <a:srgbClr val="FFFFFF"/>
                </a:solidFill>
                <a:effectLst/>
                <a:uLnTx/>
                <a:uFillTx/>
              </a:rPr>
              <a:t> </a:t>
            </a:r>
            <a:r>
              <a:rPr kumimoji="0" lang="en-US" sz="2300" b="0" i="0" u="none" strike="noStrike" spc="200" normalizeH="0" noProof="0" dirty="0" err="1">
                <a:ln>
                  <a:noFill/>
                </a:ln>
                <a:solidFill>
                  <a:srgbClr val="FFFFFF"/>
                </a:solidFill>
                <a:effectLst/>
                <a:uLnTx/>
                <a:uFillTx/>
              </a:rPr>
              <a:t>della</a:t>
            </a:r>
            <a:r>
              <a:rPr kumimoji="0" lang="en-US" sz="2300" b="0" i="0" u="none" strike="noStrike" spc="200" normalizeH="0" noProof="0" dirty="0">
                <a:ln>
                  <a:noFill/>
                </a:ln>
                <a:solidFill>
                  <a:srgbClr val="FFFFFF"/>
                </a:solidFill>
                <a:effectLst/>
                <a:uLnTx/>
                <a:uFillTx/>
              </a:rPr>
              <a:t> </a:t>
            </a:r>
            <a:r>
              <a:rPr kumimoji="0" lang="en-US" sz="2300" b="0" i="0" u="none" strike="noStrike" spc="200" normalizeH="0" noProof="0" dirty="0" err="1">
                <a:ln>
                  <a:noFill/>
                </a:ln>
                <a:solidFill>
                  <a:srgbClr val="FFFFFF"/>
                </a:solidFill>
                <a:effectLst/>
                <a:uLnTx/>
                <a:uFillTx/>
              </a:rPr>
              <a:t>marca</a:t>
            </a:r>
            <a:r>
              <a:rPr kumimoji="0" lang="en-US" sz="2300" b="0" i="0" u="none" strike="noStrike" spc="200" normalizeH="0" noProof="0" dirty="0">
                <a:ln>
                  <a:noFill/>
                </a:ln>
                <a:solidFill>
                  <a:srgbClr val="FFFFFF"/>
                </a:solidFill>
                <a:effectLst/>
                <a:uLnTx/>
                <a:uFillTx/>
              </a:rPr>
              <a:t> </a:t>
            </a:r>
            <a:r>
              <a:rPr kumimoji="0" lang="en-US" sz="2300" b="0" i="0" u="none" strike="noStrike" spc="200" normalizeH="0" noProof="0" dirty="0" err="1">
                <a:ln>
                  <a:noFill/>
                </a:ln>
                <a:solidFill>
                  <a:srgbClr val="FFFFFF"/>
                </a:solidFill>
                <a:effectLst/>
                <a:uLnTx/>
                <a:uFillTx/>
              </a:rPr>
              <a:t>incide</a:t>
            </a:r>
            <a:r>
              <a:rPr kumimoji="0" lang="en-US" sz="2300" b="0" i="0" u="none" strike="noStrike" spc="200" normalizeH="0" noProof="0" dirty="0">
                <a:ln>
                  <a:noFill/>
                </a:ln>
                <a:solidFill>
                  <a:srgbClr val="FFFFFF"/>
                </a:solidFill>
                <a:effectLst/>
                <a:uLnTx/>
                <a:uFillTx/>
              </a:rPr>
              <a:t> </a:t>
            </a:r>
            <a:r>
              <a:rPr kumimoji="0" lang="en-US" sz="2300" b="0" i="0" u="none" strike="noStrike" spc="200" normalizeH="0" noProof="0" dirty="0" err="1">
                <a:ln>
                  <a:noFill/>
                </a:ln>
                <a:solidFill>
                  <a:srgbClr val="FFFFFF"/>
                </a:solidFill>
                <a:effectLst/>
                <a:uLnTx/>
                <a:uFillTx/>
              </a:rPr>
              <a:t>sulle</a:t>
            </a:r>
            <a:r>
              <a:rPr kumimoji="0" lang="en-US" sz="2300" b="0" i="0" u="none" strike="noStrike" spc="200" normalizeH="0" noProof="0" dirty="0">
                <a:ln>
                  <a:noFill/>
                </a:ln>
                <a:solidFill>
                  <a:srgbClr val="FFFFFF"/>
                </a:solidFill>
                <a:effectLst/>
                <a:uLnTx/>
                <a:uFillTx/>
              </a:rPr>
              <a:t> </a:t>
            </a:r>
            <a:r>
              <a:rPr kumimoji="0" lang="en-US" sz="2300" b="0" i="0" u="none" strike="noStrike" spc="200" normalizeH="0" noProof="0" dirty="0" err="1">
                <a:ln>
                  <a:noFill/>
                </a:ln>
                <a:solidFill>
                  <a:srgbClr val="FFFFFF"/>
                </a:solidFill>
                <a:effectLst/>
                <a:uLnTx/>
                <a:uFillTx/>
              </a:rPr>
              <a:t>decisioni</a:t>
            </a:r>
            <a:r>
              <a:rPr kumimoji="0" lang="en-US" sz="2300" b="0" i="0" u="none" strike="noStrike" spc="200" normalizeH="0" noProof="0" dirty="0">
                <a:ln>
                  <a:noFill/>
                </a:ln>
                <a:solidFill>
                  <a:srgbClr val="FFFFFF"/>
                </a:solidFill>
                <a:effectLst/>
                <a:uLnTx/>
                <a:uFillTx/>
              </a:rPr>
              <a:t> </a:t>
            </a:r>
            <a:r>
              <a:rPr kumimoji="0" lang="en-US" sz="2300" b="0" i="0" u="none" strike="noStrike" spc="200" normalizeH="0" noProof="0" dirty="0" err="1">
                <a:ln>
                  <a:noFill/>
                </a:ln>
                <a:solidFill>
                  <a:srgbClr val="FFFFFF"/>
                </a:solidFill>
                <a:effectLst/>
                <a:uLnTx/>
                <a:uFillTx/>
              </a:rPr>
              <a:t>dei</a:t>
            </a:r>
            <a:r>
              <a:rPr kumimoji="0" lang="en-US" sz="2300" b="0" i="0" u="none" strike="noStrike" spc="200" normalizeH="0" noProof="0" dirty="0">
                <a:ln>
                  <a:noFill/>
                </a:ln>
                <a:solidFill>
                  <a:srgbClr val="FFFFFF"/>
                </a:solidFill>
                <a:effectLst/>
                <a:uLnTx/>
                <a:uFillTx/>
              </a:rPr>
              <a:t> </a:t>
            </a:r>
            <a:r>
              <a:rPr kumimoji="0" lang="en-US" sz="2300" b="0" i="0" u="none" strike="noStrike" spc="200" normalizeH="0" noProof="0" dirty="0" err="1">
                <a:ln>
                  <a:noFill/>
                </a:ln>
                <a:solidFill>
                  <a:srgbClr val="FFFFFF"/>
                </a:solidFill>
                <a:effectLst/>
                <a:uLnTx/>
                <a:uFillTx/>
              </a:rPr>
              <a:t>consumatori</a:t>
            </a:r>
            <a:r>
              <a:rPr kumimoji="0" lang="en-US" sz="2300" b="0" i="0" u="none" strike="noStrike" spc="200" normalizeH="0" noProof="0" dirty="0">
                <a:ln>
                  <a:noFill/>
                </a:ln>
                <a:solidFill>
                  <a:srgbClr val="FFFFFF"/>
                </a:solidFill>
                <a:effectLst/>
                <a:uLnTx/>
                <a:uFillTx/>
              </a:rPr>
              <a:t>, </a:t>
            </a:r>
            <a:r>
              <a:rPr kumimoji="0" lang="en-US" sz="2300" b="0" i="0" u="none" strike="noStrike" spc="200" normalizeH="0" noProof="0" dirty="0" err="1">
                <a:ln>
                  <a:noFill/>
                </a:ln>
                <a:solidFill>
                  <a:srgbClr val="FFFFFF"/>
                </a:solidFill>
                <a:effectLst/>
                <a:uLnTx/>
                <a:uFillTx/>
              </a:rPr>
              <a:t>agendo</a:t>
            </a:r>
            <a:r>
              <a:rPr kumimoji="0" lang="en-US" sz="2300" b="0" i="0" u="none" strike="noStrike" spc="200" normalizeH="0" noProof="0" dirty="0">
                <a:ln>
                  <a:noFill/>
                </a:ln>
                <a:solidFill>
                  <a:srgbClr val="FFFFFF"/>
                </a:solidFill>
                <a:effectLst/>
                <a:uLnTx/>
                <a:uFillTx/>
              </a:rPr>
              <a:t> </a:t>
            </a:r>
            <a:r>
              <a:rPr kumimoji="0" lang="en-US" sz="2300" b="0" i="0" u="none" strike="noStrike" spc="200" normalizeH="0" noProof="0" dirty="0" err="1">
                <a:ln>
                  <a:noFill/>
                </a:ln>
                <a:solidFill>
                  <a:srgbClr val="FFFFFF"/>
                </a:solidFill>
                <a:effectLst/>
                <a:uLnTx/>
                <a:uFillTx/>
              </a:rPr>
              <a:t>sulla</a:t>
            </a:r>
            <a:r>
              <a:rPr kumimoji="0" lang="en-US" sz="2300" b="0" i="0" u="none" strike="noStrike" spc="200" normalizeH="0" noProof="0" dirty="0">
                <a:ln>
                  <a:noFill/>
                </a:ln>
                <a:solidFill>
                  <a:srgbClr val="FFFFFF"/>
                </a:solidFill>
                <a:effectLst/>
                <a:uLnTx/>
                <a:uFillTx/>
              </a:rPr>
              <a:t> </a:t>
            </a:r>
            <a:r>
              <a:rPr lang="en-US" sz="2300" spc="200" dirty="0" err="1">
                <a:solidFill>
                  <a:srgbClr val="FFFFFF"/>
                </a:solidFill>
              </a:rPr>
              <a:t>formazione</a:t>
            </a:r>
            <a:r>
              <a:rPr lang="en-US" sz="2300" spc="200" dirty="0">
                <a:solidFill>
                  <a:srgbClr val="FFFFFF"/>
                </a:solidFill>
              </a:rPr>
              <a:t> e </a:t>
            </a:r>
            <a:r>
              <a:rPr lang="en-US" sz="2300" spc="200" dirty="0" err="1">
                <a:solidFill>
                  <a:srgbClr val="FFFFFF"/>
                </a:solidFill>
              </a:rPr>
              <a:t>sulla</a:t>
            </a:r>
            <a:r>
              <a:rPr lang="en-US" sz="2300" spc="200" dirty="0">
                <a:solidFill>
                  <a:srgbClr val="FFFFFF"/>
                </a:solidFill>
              </a:rPr>
              <a:t> forza </a:t>
            </a:r>
            <a:r>
              <a:rPr lang="en-US" sz="2300" spc="200" dirty="0" err="1">
                <a:solidFill>
                  <a:srgbClr val="FFFFFF"/>
                </a:solidFill>
              </a:rPr>
              <a:t>delle</a:t>
            </a:r>
            <a:r>
              <a:rPr lang="en-US" sz="2300" spc="200" dirty="0">
                <a:solidFill>
                  <a:srgbClr val="FFFFFF"/>
                </a:solidFill>
              </a:rPr>
              <a:t> </a:t>
            </a:r>
            <a:r>
              <a:rPr lang="en-US" sz="2300" spc="200" dirty="0" err="1">
                <a:solidFill>
                  <a:srgbClr val="FFFFFF"/>
                </a:solidFill>
              </a:rPr>
              <a:t>associazioni</a:t>
            </a:r>
            <a:r>
              <a:rPr lang="en-US" sz="2300" spc="200" dirty="0">
                <a:solidFill>
                  <a:srgbClr val="FFFFFF"/>
                </a:solidFill>
              </a:rPr>
              <a:t> </a:t>
            </a:r>
            <a:r>
              <a:rPr lang="en-US" sz="2300" spc="200" dirty="0" err="1">
                <a:solidFill>
                  <a:srgbClr val="FFFFFF"/>
                </a:solidFill>
              </a:rPr>
              <a:t>mentali</a:t>
            </a:r>
            <a:r>
              <a:rPr lang="en-US" sz="2300" spc="200" dirty="0">
                <a:solidFill>
                  <a:srgbClr val="FFFFFF"/>
                </a:solidFill>
              </a:rPr>
              <a:t> </a:t>
            </a:r>
            <a:r>
              <a:rPr lang="en-US" sz="2300" spc="200" dirty="0" err="1">
                <a:solidFill>
                  <a:srgbClr val="FFFFFF"/>
                </a:solidFill>
              </a:rPr>
              <a:t>che</a:t>
            </a:r>
            <a:r>
              <a:rPr lang="en-US" sz="2300" spc="200" dirty="0">
                <a:solidFill>
                  <a:srgbClr val="FFFFFF"/>
                </a:solidFill>
              </a:rPr>
              <a:t> </a:t>
            </a:r>
            <a:r>
              <a:rPr lang="en-US" sz="2300" spc="200" dirty="0" err="1">
                <a:solidFill>
                  <a:srgbClr val="FFFFFF"/>
                </a:solidFill>
              </a:rPr>
              <a:t>determinano</a:t>
            </a:r>
            <a:r>
              <a:rPr lang="en-US" sz="2300" spc="200" dirty="0">
                <a:solidFill>
                  <a:srgbClr val="FFFFFF"/>
                </a:solidFill>
              </a:rPr>
              <a:t> </a:t>
            </a:r>
            <a:r>
              <a:rPr lang="en-US" sz="2300" spc="200" dirty="0" err="1">
                <a:solidFill>
                  <a:srgbClr val="FFFFFF"/>
                </a:solidFill>
              </a:rPr>
              <a:t>l'immagine</a:t>
            </a:r>
            <a:r>
              <a:rPr lang="en-US" sz="2300" spc="200" dirty="0">
                <a:solidFill>
                  <a:srgbClr val="FFFFFF"/>
                </a:solidFill>
              </a:rPr>
              <a:t> </a:t>
            </a:r>
            <a:r>
              <a:rPr lang="en-US" sz="2300" spc="200" dirty="0" err="1">
                <a:solidFill>
                  <a:srgbClr val="FFFFFF"/>
                </a:solidFill>
              </a:rPr>
              <a:t>della</a:t>
            </a:r>
            <a:r>
              <a:rPr lang="en-US" sz="2300" spc="200" dirty="0">
                <a:solidFill>
                  <a:srgbClr val="FFFFFF"/>
                </a:solidFill>
              </a:rPr>
              <a:t> </a:t>
            </a:r>
            <a:r>
              <a:rPr lang="en-US" sz="2300" spc="200" dirty="0" err="1">
                <a:solidFill>
                  <a:srgbClr val="FFFFFF"/>
                </a:solidFill>
              </a:rPr>
              <a:t>marca</a:t>
            </a:r>
            <a:r>
              <a:rPr lang="en-US" sz="2300" spc="200" dirty="0">
                <a:solidFill>
                  <a:srgbClr val="FFFFFF"/>
                </a:solidFill>
              </a:rPr>
              <a:t>.</a:t>
            </a:r>
            <a:br>
              <a:rPr lang="en-US" sz="2300" spc="200" dirty="0">
                <a:solidFill>
                  <a:srgbClr val="FFFFFF"/>
                </a:solidFill>
              </a:rPr>
            </a:br>
            <a:br>
              <a:rPr lang="en-US" sz="2300" b="1" spc="200" dirty="0">
                <a:solidFill>
                  <a:srgbClr val="FFFFFF"/>
                </a:solidFill>
                <a:effectLst>
                  <a:outerShdw blurRad="38100" dist="38100" dir="2700000" algn="tl">
                    <a:srgbClr val="000000">
                      <a:alpha val="43137"/>
                    </a:srgbClr>
                  </a:outerShdw>
                </a:effectLst>
              </a:rPr>
            </a:br>
            <a:r>
              <a:rPr lang="en-US" sz="2300" b="1" spc="200" dirty="0">
                <a:solidFill>
                  <a:srgbClr val="FFFFFF"/>
                </a:solidFill>
                <a:effectLst>
                  <a:outerShdw blurRad="38100" dist="38100" dir="2700000" algn="tl">
                    <a:srgbClr val="000000">
                      <a:alpha val="43137"/>
                    </a:srgbClr>
                  </a:outerShdw>
                </a:effectLst>
              </a:rPr>
              <a:t>2. </a:t>
            </a:r>
            <a:r>
              <a:rPr lang="en-US" sz="2300" b="1" spc="200" dirty="0" err="1">
                <a:solidFill>
                  <a:srgbClr val="FFFFFF"/>
                </a:solidFill>
                <a:effectLst>
                  <a:outerShdw blurRad="38100" dist="38100" dir="2700000" algn="tl">
                    <a:srgbClr val="000000">
                      <a:alpha val="43137"/>
                    </a:srgbClr>
                  </a:outerShdw>
                </a:effectLst>
              </a:rPr>
              <a:t>Vantaggi</a:t>
            </a:r>
            <a:r>
              <a:rPr lang="en-US" sz="2300" b="1" spc="200" dirty="0">
                <a:solidFill>
                  <a:srgbClr val="FFFFFF"/>
                </a:solidFill>
                <a:effectLst>
                  <a:outerShdw blurRad="38100" dist="38100" dir="2700000" algn="tl">
                    <a:srgbClr val="000000">
                      <a:alpha val="43137"/>
                    </a:srgbClr>
                  </a:outerShdw>
                </a:effectLst>
              </a:rPr>
              <a:t> di </a:t>
            </a:r>
            <a:r>
              <a:rPr lang="en-US" sz="2300" b="1" spc="200" dirty="0" err="1">
                <a:solidFill>
                  <a:srgbClr val="FFFFFF"/>
                </a:solidFill>
                <a:effectLst>
                  <a:outerShdw blurRad="38100" dist="38100" dir="2700000" algn="tl">
                    <a:srgbClr val="000000">
                      <a:alpha val="43137"/>
                    </a:srgbClr>
                  </a:outerShdw>
                </a:effectLst>
              </a:rPr>
              <a:t>considerazione</a:t>
            </a:r>
            <a:r>
              <a:rPr lang="en-US" sz="2300" b="1" spc="200" dirty="0">
                <a:solidFill>
                  <a:srgbClr val="FFFFFF"/>
                </a:solidFill>
                <a:effectLst>
                  <a:outerShdw blurRad="38100" dist="38100" dir="2700000" algn="tl">
                    <a:srgbClr val="000000">
                      <a:alpha val="43137"/>
                    </a:srgbClr>
                  </a:outerShdw>
                </a:effectLst>
              </a:rPr>
              <a:t>. </a:t>
            </a:r>
            <a:br>
              <a:rPr lang="en-US" sz="2300" spc="200" dirty="0">
                <a:solidFill>
                  <a:srgbClr val="FFFFFF"/>
                </a:solidFill>
              </a:rPr>
            </a:br>
            <a:r>
              <a:rPr lang="en-US" sz="2300" spc="200" dirty="0">
                <a:solidFill>
                  <a:srgbClr val="FFFFFF"/>
                </a:solidFill>
              </a:rPr>
              <a:t>È </a:t>
            </a:r>
            <a:r>
              <a:rPr lang="en-US" sz="2300" spc="200" dirty="0" err="1">
                <a:solidFill>
                  <a:srgbClr val="FFFFFF"/>
                </a:solidFill>
              </a:rPr>
              <a:t>importante</a:t>
            </a:r>
            <a:r>
              <a:rPr lang="en-US" sz="2300" spc="200" dirty="0">
                <a:solidFill>
                  <a:srgbClr val="FFFFFF"/>
                </a:solidFill>
              </a:rPr>
              <a:t> </a:t>
            </a:r>
            <a:r>
              <a:rPr lang="en-US" sz="2300" spc="200" dirty="0" err="1">
                <a:solidFill>
                  <a:srgbClr val="FFFFFF"/>
                </a:solidFill>
              </a:rPr>
              <a:t>che</a:t>
            </a:r>
            <a:r>
              <a:rPr lang="en-US" sz="2300" spc="200" dirty="0">
                <a:solidFill>
                  <a:srgbClr val="FFFFFF"/>
                </a:solidFill>
              </a:rPr>
              <a:t> </a:t>
            </a:r>
            <a:r>
              <a:rPr lang="en-US" sz="2300" spc="200" dirty="0" err="1">
                <a:solidFill>
                  <a:srgbClr val="FFFFFF"/>
                </a:solidFill>
              </a:rPr>
              <a:t>i</a:t>
            </a:r>
            <a:r>
              <a:rPr lang="en-US" sz="2300" spc="200" dirty="0">
                <a:solidFill>
                  <a:srgbClr val="FFFFFF"/>
                </a:solidFill>
              </a:rPr>
              <a:t> </a:t>
            </a:r>
            <a:r>
              <a:rPr lang="en-US" sz="2300" spc="200" dirty="0" err="1">
                <a:solidFill>
                  <a:srgbClr val="FFFFFF"/>
                </a:solidFill>
              </a:rPr>
              <a:t>consumatori</a:t>
            </a:r>
            <a:r>
              <a:rPr lang="en-US" sz="2300" spc="200" dirty="0">
                <a:solidFill>
                  <a:srgbClr val="FFFFFF"/>
                </a:solidFill>
              </a:rPr>
              <a:t> </a:t>
            </a:r>
            <a:r>
              <a:rPr lang="en-US" sz="2300" spc="200" dirty="0" err="1">
                <a:solidFill>
                  <a:srgbClr val="FFFFFF"/>
                </a:solidFill>
              </a:rPr>
              <a:t>pensino</a:t>
            </a:r>
            <a:r>
              <a:rPr lang="en-US" sz="2300" spc="200" dirty="0">
                <a:solidFill>
                  <a:srgbClr val="FFFFFF"/>
                </a:solidFill>
              </a:rPr>
              <a:t> </a:t>
            </a:r>
            <a:r>
              <a:rPr lang="en-US" sz="2300" spc="200" dirty="0" err="1">
                <a:solidFill>
                  <a:srgbClr val="FFFFFF"/>
                </a:solidFill>
              </a:rPr>
              <a:t>alla</a:t>
            </a:r>
            <a:r>
              <a:rPr lang="en-US" sz="2300" spc="200" dirty="0">
                <a:solidFill>
                  <a:srgbClr val="FFFFFF"/>
                </a:solidFill>
              </a:rPr>
              <a:t> </a:t>
            </a:r>
            <a:r>
              <a:rPr lang="en-US" sz="2300" spc="200" dirty="0" err="1">
                <a:solidFill>
                  <a:srgbClr val="FFFFFF"/>
                </a:solidFill>
              </a:rPr>
              <a:t>marca</a:t>
            </a:r>
            <a:r>
              <a:rPr lang="en-US" sz="2300" spc="200" dirty="0">
                <a:solidFill>
                  <a:srgbClr val="FFFFFF"/>
                </a:solidFill>
              </a:rPr>
              <a:t> </a:t>
            </a:r>
            <a:r>
              <a:rPr lang="en-US" sz="2300" spc="200" dirty="0" err="1">
                <a:solidFill>
                  <a:srgbClr val="FFFFFF"/>
                </a:solidFill>
              </a:rPr>
              <a:t>quando</a:t>
            </a:r>
            <a:r>
              <a:rPr lang="en-US" sz="2300" spc="200" dirty="0">
                <a:solidFill>
                  <a:srgbClr val="FFFFFF"/>
                </a:solidFill>
              </a:rPr>
              <a:t> </a:t>
            </a:r>
            <a:r>
              <a:rPr lang="en-US" sz="2300" spc="200" dirty="0" err="1">
                <a:solidFill>
                  <a:srgbClr val="FFFFFF"/>
                </a:solidFill>
              </a:rPr>
              <a:t>effettuano</a:t>
            </a:r>
            <a:r>
              <a:rPr lang="en-US" sz="2300" spc="200" dirty="0">
                <a:solidFill>
                  <a:srgbClr val="FFFFFF"/>
                </a:solidFill>
              </a:rPr>
              <a:t> un </a:t>
            </a:r>
            <a:r>
              <a:rPr lang="en-US" sz="2300" spc="200" dirty="0" err="1">
                <a:solidFill>
                  <a:srgbClr val="FFFFFF"/>
                </a:solidFill>
              </a:rPr>
              <a:t>acquisto</a:t>
            </a:r>
            <a:r>
              <a:rPr lang="en-US" sz="2300" spc="200" dirty="0">
                <a:solidFill>
                  <a:srgbClr val="FFFFFF"/>
                </a:solidFill>
              </a:rPr>
              <a:t> o </a:t>
            </a:r>
            <a:r>
              <a:rPr lang="en-US" sz="2300" spc="200" dirty="0" err="1">
                <a:solidFill>
                  <a:srgbClr val="FFFFFF"/>
                </a:solidFill>
              </a:rPr>
              <a:t>quando</a:t>
            </a:r>
            <a:r>
              <a:rPr lang="en-US" sz="2300" spc="200" dirty="0">
                <a:solidFill>
                  <a:srgbClr val="FFFFFF"/>
                </a:solidFill>
              </a:rPr>
              <a:t> </a:t>
            </a:r>
            <a:r>
              <a:rPr lang="en-US" sz="2300" spc="200" dirty="0" err="1">
                <a:solidFill>
                  <a:srgbClr val="FFFFFF"/>
                </a:solidFill>
              </a:rPr>
              <a:t>consumano</a:t>
            </a:r>
            <a:r>
              <a:rPr lang="en-US" sz="2300" spc="200" dirty="0">
                <a:solidFill>
                  <a:srgbClr val="FFFFFF"/>
                </a:solidFill>
              </a:rPr>
              <a:t> un </a:t>
            </a:r>
            <a:r>
              <a:rPr lang="en-US" sz="2300" spc="200" dirty="0" err="1">
                <a:solidFill>
                  <a:srgbClr val="FFFFFF"/>
                </a:solidFill>
              </a:rPr>
              <a:t>prodotto</a:t>
            </a:r>
            <a:r>
              <a:rPr lang="en-US" sz="2300" spc="200" dirty="0">
                <a:solidFill>
                  <a:srgbClr val="FFFFFF"/>
                </a:solidFill>
              </a:rPr>
              <a:t> </a:t>
            </a:r>
            <a:r>
              <a:rPr lang="en-US" sz="2300" spc="200" dirty="0" err="1">
                <a:solidFill>
                  <a:srgbClr val="FFFFFF"/>
                </a:solidFill>
              </a:rPr>
              <a:t>che</a:t>
            </a:r>
            <a:r>
              <a:rPr lang="en-US" sz="2300" spc="200" dirty="0">
                <a:solidFill>
                  <a:srgbClr val="FFFFFF"/>
                </a:solidFill>
              </a:rPr>
              <a:t> </a:t>
            </a:r>
            <a:r>
              <a:rPr lang="en-US" sz="2300" spc="200" dirty="0" err="1">
                <a:solidFill>
                  <a:srgbClr val="FFFFFF"/>
                </a:solidFill>
              </a:rPr>
              <a:t>risponde</a:t>
            </a:r>
            <a:r>
              <a:rPr lang="en-US" sz="2300" spc="200" dirty="0">
                <a:solidFill>
                  <a:srgbClr val="FFFFFF"/>
                </a:solidFill>
              </a:rPr>
              <a:t> a </a:t>
            </a:r>
            <a:r>
              <a:rPr lang="en-US" sz="2300" spc="200" dirty="0" err="1">
                <a:solidFill>
                  <a:srgbClr val="FFFFFF"/>
                </a:solidFill>
              </a:rPr>
              <a:t>necessità</a:t>
            </a:r>
            <a:r>
              <a:rPr lang="en-US" sz="2300" spc="200" dirty="0">
                <a:solidFill>
                  <a:srgbClr val="FFFFFF"/>
                </a:solidFill>
              </a:rPr>
              <a:t> </a:t>
            </a:r>
            <a:r>
              <a:rPr lang="en-US" sz="2300" spc="200" dirty="0" err="1">
                <a:solidFill>
                  <a:srgbClr val="FFFFFF"/>
                </a:solidFill>
              </a:rPr>
              <a:t>che</a:t>
            </a:r>
            <a:r>
              <a:rPr lang="en-US" sz="2300" spc="200" dirty="0">
                <a:solidFill>
                  <a:srgbClr val="FFFFFF"/>
                </a:solidFill>
              </a:rPr>
              <a:t> </a:t>
            </a:r>
            <a:r>
              <a:rPr lang="en-US" sz="2300" spc="200" dirty="0" err="1">
                <a:solidFill>
                  <a:srgbClr val="FFFFFF"/>
                </a:solidFill>
              </a:rPr>
              <a:t>essa</a:t>
            </a:r>
            <a:r>
              <a:rPr lang="en-US" sz="2300" spc="200" dirty="0">
                <a:solidFill>
                  <a:srgbClr val="FFFFFF"/>
                </a:solidFill>
              </a:rPr>
              <a:t> </a:t>
            </a:r>
            <a:r>
              <a:rPr lang="en-US" sz="2300" spc="200" dirty="0" err="1">
                <a:solidFill>
                  <a:srgbClr val="FFFFFF"/>
                </a:solidFill>
              </a:rPr>
              <a:t>potrebbe</a:t>
            </a:r>
            <a:r>
              <a:rPr lang="en-US" sz="2300" spc="200" dirty="0">
                <a:solidFill>
                  <a:srgbClr val="FFFFFF"/>
                </a:solidFill>
              </a:rPr>
              <a:t> </a:t>
            </a:r>
            <a:r>
              <a:rPr lang="en-US" sz="2300" spc="200" dirty="0" err="1">
                <a:solidFill>
                  <a:srgbClr val="FFFFFF"/>
                </a:solidFill>
              </a:rPr>
              <a:t>soddisfare</a:t>
            </a:r>
            <a:r>
              <a:rPr lang="en-US" sz="2300" spc="200" dirty="0">
                <a:solidFill>
                  <a:srgbClr val="FFFFFF"/>
                </a:solidFill>
              </a:rPr>
              <a:t>.</a:t>
            </a:r>
            <a:br>
              <a:rPr lang="en-US" sz="2300" spc="200" dirty="0">
                <a:solidFill>
                  <a:srgbClr val="FFFFFF"/>
                </a:solidFill>
              </a:rPr>
            </a:br>
            <a:br>
              <a:rPr lang="en-US" sz="2300" b="1" spc="200" dirty="0">
                <a:solidFill>
                  <a:srgbClr val="FFFFFF"/>
                </a:solidFill>
                <a:effectLst>
                  <a:outerShdw blurRad="38100" dist="38100" dir="2700000" algn="tl">
                    <a:srgbClr val="000000">
                      <a:alpha val="43137"/>
                    </a:srgbClr>
                  </a:outerShdw>
                </a:effectLst>
              </a:rPr>
            </a:br>
            <a:r>
              <a:rPr lang="en-US" sz="2300" b="1" spc="200" dirty="0">
                <a:solidFill>
                  <a:srgbClr val="FFFFFF"/>
                </a:solidFill>
                <a:effectLst>
                  <a:outerShdw blurRad="38100" dist="38100" dir="2700000" algn="tl">
                    <a:srgbClr val="000000">
                      <a:alpha val="43137"/>
                    </a:srgbClr>
                  </a:outerShdw>
                </a:effectLst>
              </a:rPr>
              <a:t>3. </a:t>
            </a:r>
            <a:r>
              <a:rPr lang="en-US" sz="2300" b="1" spc="200" dirty="0" err="1">
                <a:solidFill>
                  <a:srgbClr val="FFFFFF"/>
                </a:solidFill>
                <a:effectLst>
                  <a:outerShdw blurRad="38100" dist="38100" dir="2700000" algn="tl">
                    <a:srgbClr val="000000">
                      <a:alpha val="43137"/>
                    </a:srgbClr>
                  </a:outerShdw>
                </a:effectLst>
              </a:rPr>
              <a:t>Vantaggi</a:t>
            </a:r>
            <a:r>
              <a:rPr lang="en-US" sz="2300" b="1" spc="200" dirty="0">
                <a:solidFill>
                  <a:srgbClr val="FFFFFF"/>
                </a:solidFill>
                <a:effectLst>
                  <a:outerShdw blurRad="38100" dist="38100" dir="2700000" algn="tl">
                    <a:srgbClr val="000000">
                      <a:alpha val="43137"/>
                    </a:srgbClr>
                  </a:outerShdw>
                </a:effectLst>
              </a:rPr>
              <a:t> di </a:t>
            </a:r>
            <a:r>
              <a:rPr lang="en-US" sz="2300" b="1" spc="200" dirty="0" err="1">
                <a:solidFill>
                  <a:srgbClr val="FFFFFF"/>
                </a:solidFill>
                <a:effectLst>
                  <a:outerShdw blurRad="38100" dist="38100" dir="2700000" algn="tl">
                    <a:srgbClr val="000000">
                      <a:alpha val="43137"/>
                    </a:srgbClr>
                  </a:outerShdw>
                </a:effectLst>
              </a:rPr>
              <a:t>scelta</a:t>
            </a:r>
            <a:r>
              <a:rPr lang="en-US" sz="2300" b="1" spc="200" dirty="0">
                <a:solidFill>
                  <a:srgbClr val="FFFFFF"/>
                </a:solidFill>
                <a:effectLst>
                  <a:outerShdw blurRad="38100" dist="38100" dir="2700000" algn="tl">
                    <a:srgbClr val="000000">
                      <a:alpha val="43137"/>
                    </a:srgbClr>
                  </a:outerShdw>
                </a:effectLst>
              </a:rPr>
              <a:t>. </a:t>
            </a:r>
            <a:br>
              <a:rPr lang="en-US" sz="2300" spc="200" dirty="0">
                <a:solidFill>
                  <a:srgbClr val="FFFFFF"/>
                </a:solidFill>
              </a:rPr>
            </a:br>
            <a:r>
              <a:rPr lang="en-US" sz="2300" spc="200" dirty="0">
                <a:solidFill>
                  <a:srgbClr val="FFFFFF"/>
                </a:solidFill>
              </a:rPr>
              <a:t>La </a:t>
            </a:r>
            <a:r>
              <a:rPr lang="en-US" sz="2300" spc="200" dirty="0" err="1">
                <a:solidFill>
                  <a:srgbClr val="FFFFFF"/>
                </a:solidFill>
              </a:rPr>
              <a:t>notorietà</a:t>
            </a:r>
            <a:r>
              <a:rPr lang="en-US" sz="2300" spc="200" dirty="0">
                <a:solidFill>
                  <a:srgbClr val="FFFFFF"/>
                </a:solidFill>
              </a:rPr>
              <a:t> </a:t>
            </a:r>
            <a:r>
              <a:rPr lang="en-US" sz="2300" spc="200" dirty="0" err="1">
                <a:solidFill>
                  <a:srgbClr val="FFFFFF"/>
                </a:solidFill>
              </a:rPr>
              <a:t>può</a:t>
            </a:r>
            <a:r>
              <a:rPr lang="en-US" sz="2300" spc="200" dirty="0">
                <a:solidFill>
                  <a:srgbClr val="FFFFFF"/>
                </a:solidFill>
              </a:rPr>
              <a:t> </a:t>
            </a:r>
            <a:r>
              <a:rPr lang="en-US" sz="2300" spc="200" dirty="0" err="1">
                <a:solidFill>
                  <a:srgbClr val="FFFFFF"/>
                </a:solidFill>
              </a:rPr>
              <a:t>influenzare</a:t>
            </a:r>
            <a:r>
              <a:rPr lang="en-US" sz="2300" spc="200" dirty="0">
                <a:solidFill>
                  <a:srgbClr val="FFFFFF"/>
                </a:solidFill>
              </a:rPr>
              <a:t> la </a:t>
            </a:r>
            <a:r>
              <a:rPr lang="en-US" sz="2300" spc="200" dirty="0" err="1">
                <a:solidFill>
                  <a:srgbClr val="FFFFFF"/>
                </a:solidFill>
              </a:rPr>
              <a:t>scelta</a:t>
            </a:r>
            <a:r>
              <a:rPr lang="en-US" sz="2300" spc="200" dirty="0">
                <a:solidFill>
                  <a:srgbClr val="FFFFFF"/>
                </a:solidFill>
              </a:rPr>
              <a:t> </a:t>
            </a:r>
            <a:r>
              <a:rPr lang="en-US" sz="2300" spc="200" dirty="0" err="1">
                <a:solidFill>
                  <a:srgbClr val="FFFFFF"/>
                </a:solidFill>
              </a:rPr>
              <a:t>fra</a:t>
            </a:r>
            <a:r>
              <a:rPr lang="en-US" sz="2300" spc="200" dirty="0">
                <a:solidFill>
                  <a:srgbClr val="FFFFFF"/>
                </a:solidFill>
              </a:rPr>
              <a:t> le diverse </a:t>
            </a:r>
            <a:r>
              <a:rPr lang="en-US" sz="2300" spc="200" dirty="0" err="1">
                <a:solidFill>
                  <a:srgbClr val="FFFFFF"/>
                </a:solidFill>
              </a:rPr>
              <a:t>marche</a:t>
            </a:r>
            <a:r>
              <a:rPr lang="en-US" sz="2300" spc="200" dirty="0">
                <a:solidFill>
                  <a:srgbClr val="FFFFFF"/>
                </a:solidFill>
              </a:rPr>
              <a:t> </a:t>
            </a:r>
            <a:r>
              <a:rPr lang="en-US" sz="2300" spc="200" dirty="0" err="1">
                <a:solidFill>
                  <a:srgbClr val="FFFFFF"/>
                </a:solidFill>
              </a:rPr>
              <a:t>all'interno</a:t>
            </a:r>
            <a:r>
              <a:rPr lang="en-US" sz="2300" spc="200" dirty="0">
                <a:solidFill>
                  <a:srgbClr val="FFFFFF"/>
                </a:solidFill>
              </a:rPr>
              <a:t> </a:t>
            </a:r>
            <a:r>
              <a:rPr lang="en-US" sz="2300" spc="200" dirty="0" err="1">
                <a:solidFill>
                  <a:srgbClr val="FFFFFF"/>
                </a:solidFill>
              </a:rPr>
              <a:t>dell'insieme</a:t>
            </a:r>
            <a:r>
              <a:rPr lang="en-US" sz="2300" spc="200" dirty="0">
                <a:solidFill>
                  <a:srgbClr val="FFFFFF"/>
                </a:solidFill>
              </a:rPr>
              <a:t> </a:t>
            </a:r>
            <a:r>
              <a:rPr lang="en-US" sz="2300" spc="200" dirty="0" err="1">
                <a:solidFill>
                  <a:srgbClr val="FFFFFF"/>
                </a:solidFill>
              </a:rPr>
              <a:t>evocato</a:t>
            </a:r>
            <a:r>
              <a:rPr lang="en-US" sz="2300" spc="200" dirty="0">
                <a:solidFill>
                  <a:srgbClr val="FFFFFF"/>
                </a:solidFill>
              </a:rPr>
              <a:t>, </a:t>
            </a:r>
            <a:r>
              <a:rPr lang="en-US" sz="2300" spc="200" dirty="0" err="1">
                <a:solidFill>
                  <a:srgbClr val="FFFFFF"/>
                </a:solidFill>
              </a:rPr>
              <a:t>anche</a:t>
            </a:r>
            <a:r>
              <a:rPr lang="en-US" sz="2300" spc="200" dirty="0">
                <a:solidFill>
                  <a:srgbClr val="FFFFFF"/>
                </a:solidFill>
              </a:rPr>
              <a:t> se non vi </a:t>
            </a:r>
            <a:r>
              <a:rPr lang="en-US" sz="2300" spc="200" dirty="0" err="1">
                <a:solidFill>
                  <a:srgbClr val="FFFFFF"/>
                </a:solidFill>
              </a:rPr>
              <a:t>sono</a:t>
            </a:r>
            <a:r>
              <a:rPr lang="en-US" sz="2300" spc="200" dirty="0">
                <a:solidFill>
                  <a:srgbClr val="FFFFFF"/>
                </a:solidFill>
              </a:rPr>
              <a:t> </a:t>
            </a:r>
            <a:r>
              <a:rPr lang="en-US" sz="2300" spc="200" dirty="0" err="1">
                <a:solidFill>
                  <a:srgbClr val="FFFFFF"/>
                </a:solidFill>
              </a:rPr>
              <a:t>altre</a:t>
            </a:r>
            <a:r>
              <a:rPr lang="en-US" sz="2300" spc="200" dirty="0">
                <a:solidFill>
                  <a:srgbClr val="FFFFFF"/>
                </a:solidFill>
              </a:rPr>
              <a:t> </a:t>
            </a:r>
            <a:r>
              <a:rPr lang="en-US" sz="2300" spc="200" dirty="0" err="1">
                <a:solidFill>
                  <a:srgbClr val="FFFFFF"/>
                </a:solidFill>
              </a:rPr>
              <a:t>associazioni</a:t>
            </a:r>
            <a:r>
              <a:rPr lang="en-US" sz="2300" spc="200" dirty="0">
                <a:solidFill>
                  <a:srgbClr val="FFFFFF"/>
                </a:solidFill>
              </a:rPr>
              <a:t> a </a:t>
            </a:r>
            <a:r>
              <a:rPr lang="en-US" sz="2300" spc="200" dirty="0" err="1">
                <a:solidFill>
                  <a:srgbClr val="FFFFFF"/>
                </a:solidFill>
              </a:rPr>
              <a:t>quei</a:t>
            </a:r>
            <a:r>
              <a:rPr lang="en-US" sz="2300" spc="200" dirty="0">
                <a:solidFill>
                  <a:srgbClr val="FFFFFF"/>
                </a:solidFill>
              </a:rPr>
              <a:t> brand.</a:t>
            </a:r>
          </a:p>
        </p:txBody>
      </p:sp>
      <p:cxnSp>
        <p:nvCxnSpPr>
          <p:cNvPr id="20" name="Straight Connector 19">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911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507999" y="701040"/>
            <a:ext cx="4572000" cy="4470400"/>
          </a:xfrm>
        </p:spPr>
        <p:txBody>
          <a:bodyPr>
            <a:noAutofit/>
          </a:bodyPr>
          <a:lstStyle/>
          <a:p>
            <a:pPr algn="ctr"/>
            <a:br>
              <a:rPr lang="it-IT" sz="2600" cap="none" dirty="0">
                <a:solidFill>
                  <a:schemeClr val="accent6"/>
                </a:solidFill>
                <a:effectLst>
                  <a:outerShdw blurRad="38100" dist="38100" dir="2700000" algn="tl">
                    <a:srgbClr val="000000">
                      <a:alpha val="43137"/>
                    </a:srgbClr>
                  </a:outerShdw>
                </a:effectLst>
                <a:latin typeface="Trebuchet MS" panose="020B0603020202020204" pitchFamily="34" charset="0"/>
              </a:rPr>
            </a:br>
            <a:br>
              <a:rPr lang="it-IT" sz="2600" cap="none" dirty="0">
                <a:solidFill>
                  <a:schemeClr val="accent6"/>
                </a:solidFill>
                <a:effectLst>
                  <a:outerShdw blurRad="38100" dist="38100" dir="2700000" algn="tl">
                    <a:srgbClr val="000000">
                      <a:alpha val="43137"/>
                    </a:srgbClr>
                  </a:outerShdw>
                </a:effectLst>
                <a:latin typeface="Trebuchet MS" panose="020B0603020202020204" pitchFamily="34" charset="0"/>
              </a:rPr>
            </a:br>
            <a:br>
              <a:rPr lang="it-IT" sz="2600" cap="none" dirty="0">
                <a:solidFill>
                  <a:schemeClr val="accent6"/>
                </a:solidFill>
                <a:effectLst>
                  <a:outerShdw blurRad="38100" dist="38100" dir="2700000" algn="tl">
                    <a:srgbClr val="000000">
                      <a:alpha val="43137"/>
                    </a:srgbClr>
                  </a:outerShdw>
                </a:effectLst>
                <a:latin typeface="Trebuchet MS" panose="020B0603020202020204" pitchFamily="34" charset="0"/>
              </a:rPr>
            </a:br>
            <a:r>
              <a:rPr lang="it-IT" sz="2600" cap="none" dirty="0">
                <a:solidFill>
                  <a:schemeClr val="accent6"/>
                </a:solidFill>
                <a:effectLst>
                  <a:outerShdw blurRad="38100" dist="38100" dir="2700000" algn="tl">
                    <a:srgbClr val="000000">
                      <a:alpha val="43137"/>
                    </a:srgbClr>
                  </a:outerShdw>
                </a:effectLst>
                <a:latin typeface="Trebuchet MS" panose="020B0603020202020204" pitchFamily="34" charset="0"/>
              </a:rPr>
              <a:t>La marca </a:t>
            </a:r>
            <a:r>
              <a:rPr lang="it-IT" sz="2600" cap="none" dirty="0">
                <a:solidFill>
                  <a:schemeClr val="accent6"/>
                </a:solidFill>
                <a:latin typeface="Trebuchet MS" panose="020B0603020202020204" pitchFamily="34" charset="0"/>
              </a:rPr>
              <a:t>è la promessa che si materializza agli occhi del consumatore, come essenza dei benefici che i consumatori possono aspettarsi di ricevere nello sperimentare i beni o servizi identificati dalla marca stessa.</a:t>
            </a:r>
            <a:br>
              <a:rPr lang="it-IT" sz="2600" cap="none" dirty="0">
                <a:latin typeface="Trebuchet MS" panose="020B0603020202020204" pitchFamily="34" charset="0"/>
              </a:rPr>
            </a:br>
            <a:br>
              <a:rPr lang="it-IT" sz="3200" cap="none" dirty="0">
                <a:latin typeface="Trebuchet MS" panose="020B0603020202020204" pitchFamily="34" charset="0"/>
              </a:rPr>
            </a:br>
            <a:br>
              <a:rPr lang="it-IT" sz="3200" cap="none" dirty="0">
                <a:latin typeface="Trebuchet MS" panose="020B0603020202020204" pitchFamily="34" charset="0"/>
              </a:rPr>
            </a:br>
            <a:r>
              <a:rPr lang="it-IT" sz="3200" cap="none" dirty="0">
                <a:latin typeface="Trebuchet MS" panose="020B0603020202020204" pitchFamily="34" charset="0"/>
              </a:rPr>
              <a:t> </a:t>
            </a:r>
          </a:p>
        </p:txBody>
      </p:sp>
      <p:sp>
        <p:nvSpPr>
          <p:cNvPr id="3" name="CasellaDiTesto 2">
            <a:extLst>
              <a:ext uri="{FF2B5EF4-FFF2-40B4-BE49-F238E27FC236}">
                <a16:creationId xmlns:a16="http://schemas.microsoft.com/office/drawing/2014/main" id="{5DED8B7B-9D84-C488-8230-F34EBC8077EE}"/>
              </a:ext>
            </a:extLst>
          </p:cNvPr>
          <p:cNvSpPr txBox="1"/>
          <p:nvPr/>
        </p:nvSpPr>
        <p:spPr>
          <a:xfrm>
            <a:off x="7112002" y="2794615"/>
            <a:ext cx="4785360" cy="2785378"/>
          </a:xfrm>
          <a:prstGeom prst="rect">
            <a:avLst/>
          </a:prstGeom>
          <a:noFill/>
        </p:spPr>
        <p:txBody>
          <a:bodyPr wrap="square">
            <a:spAutoFit/>
          </a:bodyPr>
          <a:lstStyle/>
          <a:p>
            <a:pPr algn="ctr"/>
            <a:r>
              <a:rPr lang="it-IT" sz="2500" cap="none" dirty="0">
                <a:solidFill>
                  <a:schemeClr val="accent2"/>
                </a:solidFill>
                <a:effectLst>
                  <a:outerShdw blurRad="38100" dist="38100" dir="2700000" algn="tl">
                    <a:srgbClr val="000000">
                      <a:alpha val="43137"/>
                    </a:srgbClr>
                  </a:outerShdw>
                </a:effectLst>
                <a:latin typeface="Trebuchet MS" panose="020B0603020202020204" pitchFamily="34" charset="0"/>
              </a:rPr>
              <a:t>Tale promessa dovrà distinguersi da quella dei concorrenti, agendo sulle differenze che potranno essere razionali e tangibili o simboliche, emotive e intangibili.</a:t>
            </a:r>
            <a:endParaRPr lang="it-IT" sz="2500" dirty="0">
              <a:solidFill>
                <a:schemeClr val="accent2"/>
              </a:solidFill>
              <a:effectLst>
                <a:outerShdw blurRad="38100" dist="38100" dir="2700000" algn="tl">
                  <a:srgbClr val="000000">
                    <a:alpha val="43137"/>
                  </a:srgbClr>
                </a:outerShdw>
              </a:effectLst>
            </a:endParaRPr>
          </a:p>
        </p:txBody>
      </p:sp>
      <p:sp>
        <p:nvSpPr>
          <p:cNvPr id="4" name="Freccia a destra 3">
            <a:extLst>
              <a:ext uri="{FF2B5EF4-FFF2-40B4-BE49-F238E27FC236}">
                <a16:creationId xmlns:a16="http://schemas.microsoft.com/office/drawing/2014/main" id="{D072E149-C9A9-7129-3875-8AA9A39A11AC}"/>
              </a:ext>
            </a:extLst>
          </p:cNvPr>
          <p:cNvSpPr/>
          <p:nvPr/>
        </p:nvSpPr>
        <p:spPr>
          <a:xfrm>
            <a:off x="5963920" y="2895600"/>
            <a:ext cx="965200" cy="39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15912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199" name="Straight Connector 819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201" name="Rectangle 820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203" name="Rectangle 8202">
            <a:extLst>
              <a:ext uri="{FF2B5EF4-FFF2-40B4-BE49-F238E27FC236}">
                <a16:creationId xmlns:a16="http://schemas.microsoft.com/office/drawing/2014/main" id="{09B43EBB-719F-4C01-AECE-1D876283B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36805" y="640080"/>
            <a:ext cx="3378099" cy="3034857"/>
          </a:xfrm>
        </p:spPr>
        <p:txBody>
          <a:bodyPr vert="horz" lIns="91440" tIns="45720" rIns="91440" bIns="45720" rtlCol="0" anchor="b">
            <a:normAutofit fontScale="90000"/>
          </a:bodyPr>
          <a:lstStyle/>
          <a:p>
            <a:pPr algn="r"/>
            <a:r>
              <a:rPr lang="en-US" sz="3400" spc="200" dirty="0">
                <a:solidFill>
                  <a:schemeClr val="accent2"/>
                </a:solidFill>
              </a:rPr>
              <a:t>In </a:t>
            </a:r>
            <a:r>
              <a:rPr lang="en-US" sz="3400" spc="200" dirty="0" err="1">
                <a:solidFill>
                  <a:schemeClr val="accent2"/>
                </a:solidFill>
              </a:rPr>
              <a:t>particolare</a:t>
            </a:r>
            <a:r>
              <a:rPr lang="en-US" sz="3400" spc="200" dirty="0">
                <a:solidFill>
                  <a:schemeClr val="accent2"/>
                </a:solidFill>
              </a:rPr>
              <a:t>, il </a:t>
            </a:r>
            <a:r>
              <a:rPr lang="en-US" sz="3400" spc="200" dirty="0" err="1">
                <a:solidFill>
                  <a:schemeClr val="accent2"/>
                </a:solidFill>
              </a:rPr>
              <a:t>valore-potenzialità</a:t>
            </a:r>
            <a:r>
              <a:rPr lang="en-US" sz="3400" spc="200" dirty="0">
                <a:solidFill>
                  <a:schemeClr val="accent2"/>
                </a:solidFill>
              </a:rPr>
              <a:t> </a:t>
            </a:r>
            <a:br>
              <a:rPr lang="en-US" sz="3400" spc="200" dirty="0">
                <a:solidFill>
                  <a:schemeClr val="accent2"/>
                </a:solidFill>
              </a:rPr>
            </a:br>
            <a:r>
              <a:rPr lang="en-US" sz="3400" spc="200" dirty="0" err="1">
                <a:solidFill>
                  <a:schemeClr val="accent2"/>
                </a:solidFill>
              </a:rPr>
              <a:t>della</a:t>
            </a:r>
            <a:r>
              <a:rPr lang="en-US" sz="3400" spc="200" dirty="0">
                <a:solidFill>
                  <a:schemeClr val="accent2"/>
                </a:solidFill>
              </a:rPr>
              <a:t> </a:t>
            </a:r>
            <a:r>
              <a:rPr lang="en-US" sz="3400" spc="200" dirty="0" err="1">
                <a:solidFill>
                  <a:schemeClr val="accent2"/>
                </a:solidFill>
              </a:rPr>
              <a:t>marca</a:t>
            </a:r>
            <a:r>
              <a:rPr lang="en-US" sz="3400" spc="200" dirty="0">
                <a:solidFill>
                  <a:schemeClr val="accent2"/>
                </a:solidFill>
              </a:rPr>
              <a:t> </a:t>
            </a:r>
            <a:r>
              <a:rPr lang="en-US" sz="3400" spc="200" dirty="0" err="1">
                <a:solidFill>
                  <a:schemeClr val="accent2"/>
                </a:solidFill>
              </a:rPr>
              <a:t>può</a:t>
            </a:r>
            <a:r>
              <a:rPr lang="en-US" sz="3400" spc="200" dirty="0">
                <a:solidFill>
                  <a:schemeClr val="accent2"/>
                </a:solidFill>
              </a:rPr>
              <a:t> </a:t>
            </a:r>
            <a:r>
              <a:rPr lang="en-US" sz="3400" spc="200" dirty="0" err="1">
                <a:solidFill>
                  <a:schemeClr val="accent2"/>
                </a:solidFill>
              </a:rPr>
              <a:t>essere</a:t>
            </a:r>
            <a:r>
              <a:rPr lang="en-US" sz="3400" spc="200" dirty="0">
                <a:solidFill>
                  <a:schemeClr val="accent2"/>
                </a:solidFill>
              </a:rPr>
              <a:t> </a:t>
            </a:r>
            <a:r>
              <a:rPr lang="en-US" sz="3400" spc="200" dirty="0" err="1">
                <a:solidFill>
                  <a:schemeClr val="accent2"/>
                </a:solidFill>
              </a:rPr>
              <a:t>disaggregato</a:t>
            </a:r>
            <a:r>
              <a:rPr lang="en-US" sz="3400" spc="200" dirty="0">
                <a:solidFill>
                  <a:schemeClr val="accent2"/>
                </a:solidFill>
              </a:rPr>
              <a:t> in quattro </a:t>
            </a:r>
            <a:r>
              <a:rPr lang="en-US" sz="3400" spc="200" dirty="0" err="1">
                <a:solidFill>
                  <a:schemeClr val="accent2"/>
                </a:solidFill>
              </a:rPr>
              <a:t>livelli</a:t>
            </a:r>
            <a:r>
              <a:rPr lang="en-US" sz="3400" spc="200" dirty="0">
                <a:solidFill>
                  <a:schemeClr val="accent2"/>
                </a:solidFill>
              </a:rPr>
              <a:t>:</a:t>
            </a:r>
            <a:br>
              <a:rPr lang="en-US" sz="3400" spc="200" dirty="0"/>
            </a:br>
            <a:endParaRPr lang="en-US" sz="3400" spc="200" dirty="0"/>
          </a:p>
        </p:txBody>
      </p:sp>
      <p:cxnSp>
        <p:nvCxnSpPr>
          <p:cNvPr id="8205" name="Straight Connector 8204">
            <a:extLst>
              <a:ext uri="{FF2B5EF4-FFF2-40B4-BE49-F238E27FC236}">
                <a16:creationId xmlns:a16="http://schemas.microsoft.com/office/drawing/2014/main" id="{55B70B32-BD93-4B4F-B210-8956E300D2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194" name="Picture 2" descr="Risultato immagine per LIVELLI">
            <a:extLst>
              <a:ext uri="{FF2B5EF4-FFF2-40B4-BE49-F238E27FC236}">
                <a16:creationId xmlns:a16="http://schemas.microsoft.com/office/drawing/2014/main" id="{6CD27FEC-DAB6-F1B2-0E6B-00C9F08144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14044" y="640080"/>
            <a:ext cx="5578816"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317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9238970C-19DE-438D-80D2-5CF969055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4B1E3F6-167B-40F3-B303-9A931BAB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142569" y="679494"/>
            <a:ext cx="7020747" cy="5229630"/>
          </a:xfrm>
        </p:spPr>
        <p:txBody>
          <a:bodyPr vert="horz" lIns="91440" tIns="45720" rIns="91440" bIns="45720" rtlCol="0" anchor="ctr">
            <a:normAutofit/>
          </a:bodyPr>
          <a:lstStyle/>
          <a:p>
            <a:br>
              <a:rPr lang="en-US" sz="2000" spc="200" dirty="0">
                <a:solidFill>
                  <a:srgbClr val="FFFFFF"/>
                </a:solidFill>
              </a:rPr>
            </a:br>
            <a:br>
              <a:rPr lang="en-US" sz="2200" b="1" spc="200" dirty="0">
                <a:solidFill>
                  <a:srgbClr val="FFFFFF"/>
                </a:solidFill>
                <a:effectLst>
                  <a:outerShdw blurRad="38100" dist="38100" dir="2700000" algn="tl">
                    <a:srgbClr val="000000">
                      <a:alpha val="43137"/>
                    </a:srgbClr>
                  </a:outerShdw>
                </a:effectLst>
              </a:rPr>
            </a:br>
            <a:r>
              <a:rPr lang="en-US" sz="2200" b="1" spc="200" dirty="0">
                <a:solidFill>
                  <a:srgbClr val="FFFFFF"/>
                </a:solidFill>
                <a:effectLst>
                  <a:outerShdw blurRad="38100" dist="38100" dir="2700000" algn="tl">
                    <a:srgbClr val="000000">
                      <a:alpha val="43137"/>
                    </a:srgbClr>
                  </a:outerShdw>
                </a:effectLst>
              </a:rPr>
              <a:t>1. </a:t>
            </a:r>
            <a:r>
              <a:rPr lang="en-US" sz="2200" b="1" spc="200" dirty="0" err="1">
                <a:solidFill>
                  <a:srgbClr val="FFFFFF"/>
                </a:solidFill>
                <a:effectLst>
                  <a:outerShdw blurRad="38100" dist="38100" dir="2700000" algn="tl">
                    <a:srgbClr val="000000">
                      <a:alpha val="43137"/>
                    </a:srgbClr>
                  </a:outerShdw>
                </a:effectLst>
              </a:rPr>
              <a:t>Potenziale</a:t>
            </a:r>
            <a:r>
              <a:rPr lang="en-US" sz="2200" b="1" spc="200" dirty="0">
                <a:solidFill>
                  <a:srgbClr val="FFFFFF"/>
                </a:solidFill>
                <a:effectLst>
                  <a:outerShdw blurRad="38100" dist="38100" dir="2700000" algn="tl">
                    <a:srgbClr val="000000">
                      <a:alpha val="43137"/>
                    </a:srgbClr>
                  </a:outerShdw>
                </a:effectLst>
              </a:rPr>
              <a:t> di </a:t>
            </a:r>
            <a:r>
              <a:rPr lang="en-US" sz="2200" b="1" spc="200" dirty="0" err="1">
                <a:solidFill>
                  <a:srgbClr val="FFFFFF"/>
                </a:solidFill>
                <a:effectLst>
                  <a:outerShdw blurRad="38100" dist="38100" dir="2700000" algn="tl">
                    <a:srgbClr val="000000">
                      <a:alpha val="43137"/>
                    </a:srgbClr>
                  </a:outerShdw>
                </a:effectLst>
              </a:rPr>
              <a:t>orientamento</a:t>
            </a:r>
            <a:r>
              <a:rPr lang="en-US" sz="2200" b="1" spc="200" dirty="0">
                <a:solidFill>
                  <a:srgbClr val="FFFFFF"/>
                </a:solidFill>
                <a:effectLst>
                  <a:outerShdw blurRad="38100" dist="38100" dir="2700000" algn="tl">
                    <a:srgbClr val="000000">
                      <a:alpha val="43137"/>
                    </a:srgbClr>
                  </a:outerShdw>
                </a:effectLst>
              </a:rPr>
              <a:t>, </a:t>
            </a:r>
            <a:r>
              <a:rPr lang="en-US" sz="2000" spc="200" dirty="0">
                <a:solidFill>
                  <a:srgbClr val="FFFFFF"/>
                </a:solidFill>
              </a:rPr>
              <a:t>il quale </a:t>
            </a:r>
            <a:r>
              <a:rPr lang="en-US" sz="2000" spc="200" dirty="0" err="1">
                <a:solidFill>
                  <a:srgbClr val="FFFFFF"/>
                </a:solidFill>
              </a:rPr>
              <a:t>consente</a:t>
            </a:r>
            <a:r>
              <a:rPr lang="en-US" sz="2000" spc="200" dirty="0">
                <a:solidFill>
                  <a:srgbClr val="FFFFFF"/>
                </a:solidFill>
              </a:rPr>
              <a:t> di </a:t>
            </a:r>
            <a:r>
              <a:rPr lang="en-US" sz="2000" spc="200" dirty="0" err="1">
                <a:solidFill>
                  <a:srgbClr val="FFFFFF"/>
                </a:solidFill>
              </a:rPr>
              <a:t>indirizzare</a:t>
            </a:r>
            <a:r>
              <a:rPr lang="en-US" sz="2000" spc="200" dirty="0">
                <a:solidFill>
                  <a:srgbClr val="FFFFFF"/>
                </a:solidFill>
              </a:rPr>
              <a:t> il </a:t>
            </a:r>
            <a:r>
              <a:rPr lang="en-US" sz="2000" spc="200" dirty="0" err="1">
                <a:solidFill>
                  <a:srgbClr val="FFFFFF"/>
                </a:solidFill>
              </a:rPr>
              <a:t>processo</a:t>
            </a:r>
            <a:r>
              <a:rPr lang="en-US" sz="2000" spc="200" dirty="0">
                <a:solidFill>
                  <a:srgbClr val="FFFFFF"/>
                </a:solidFill>
              </a:rPr>
              <a:t> di </a:t>
            </a:r>
            <a:r>
              <a:rPr lang="en-US" sz="2000" spc="200" dirty="0" err="1">
                <a:solidFill>
                  <a:srgbClr val="FFFFFF"/>
                </a:solidFill>
              </a:rPr>
              <a:t>acquisto</a:t>
            </a:r>
            <a:r>
              <a:rPr lang="en-US" sz="2000" spc="200" dirty="0">
                <a:solidFill>
                  <a:srgbClr val="FFFFFF"/>
                </a:solidFill>
              </a:rPr>
              <a:t> del </a:t>
            </a:r>
            <a:r>
              <a:rPr lang="en-US" sz="2000" spc="200" dirty="0" err="1">
                <a:solidFill>
                  <a:srgbClr val="FFFFFF"/>
                </a:solidFill>
              </a:rPr>
              <a:t>consumatore</a:t>
            </a:r>
            <a:r>
              <a:rPr lang="en-US" sz="2000" spc="200" dirty="0">
                <a:solidFill>
                  <a:srgbClr val="FFFFFF"/>
                </a:solidFill>
              </a:rPr>
              <a:t> verso </a:t>
            </a:r>
            <a:r>
              <a:rPr lang="en-US" sz="2000" spc="200" dirty="0" err="1">
                <a:solidFill>
                  <a:srgbClr val="FFFFFF"/>
                </a:solidFill>
              </a:rPr>
              <a:t>l'offerta</a:t>
            </a:r>
            <a:r>
              <a:rPr lang="en-US" sz="2000" spc="200" dirty="0">
                <a:solidFill>
                  <a:srgbClr val="FFFFFF"/>
                </a:solidFill>
              </a:rPr>
              <a:t> </a:t>
            </a:r>
            <a:r>
              <a:rPr lang="en-US" sz="2000" spc="200" dirty="0" err="1">
                <a:solidFill>
                  <a:srgbClr val="FFFFFF"/>
                </a:solidFill>
              </a:rPr>
              <a:t>identificata</a:t>
            </a:r>
            <a:r>
              <a:rPr lang="en-US" sz="2000" spc="200" dirty="0">
                <a:solidFill>
                  <a:srgbClr val="FFFFFF"/>
                </a:solidFill>
              </a:rPr>
              <a:t> </a:t>
            </a:r>
            <a:r>
              <a:rPr lang="en-US" sz="2000" spc="200" dirty="0" err="1">
                <a:solidFill>
                  <a:srgbClr val="FFFFFF"/>
                </a:solidFill>
              </a:rPr>
              <a:t>dalla</a:t>
            </a:r>
            <a:r>
              <a:rPr lang="en-US" sz="2000" spc="200" dirty="0">
                <a:solidFill>
                  <a:srgbClr val="FFFFFF"/>
                </a:solidFill>
              </a:rPr>
              <a:t> </a:t>
            </a:r>
            <a:r>
              <a:rPr lang="en-US" sz="2000" spc="200" dirty="0" err="1">
                <a:solidFill>
                  <a:srgbClr val="FFFFFF"/>
                </a:solidFill>
              </a:rPr>
              <a:t>marca</a:t>
            </a:r>
            <a:r>
              <a:rPr lang="en-US" sz="2000" spc="200" dirty="0">
                <a:solidFill>
                  <a:srgbClr val="FFFFFF"/>
                </a:solidFill>
              </a:rPr>
              <a:t>, </a:t>
            </a:r>
            <a:r>
              <a:rPr lang="en-US" sz="2000" spc="200" dirty="0" err="1">
                <a:solidFill>
                  <a:srgbClr val="FFFFFF"/>
                </a:solidFill>
              </a:rPr>
              <a:t>favorendo</a:t>
            </a:r>
            <a:r>
              <a:rPr lang="en-US" sz="2000" spc="200" dirty="0">
                <a:solidFill>
                  <a:srgbClr val="FFFFFF"/>
                </a:solidFill>
              </a:rPr>
              <a:t> la </a:t>
            </a:r>
            <a:r>
              <a:rPr lang="en-US" sz="2000" spc="200" dirty="0" err="1">
                <a:solidFill>
                  <a:srgbClr val="FFFFFF"/>
                </a:solidFill>
              </a:rPr>
              <a:t>nascita</a:t>
            </a:r>
            <a:r>
              <a:rPr lang="en-US" sz="2000" spc="200" dirty="0">
                <a:solidFill>
                  <a:srgbClr val="FFFFFF"/>
                </a:solidFill>
              </a:rPr>
              <a:t> di </a:t>
            </a:r>
            <a:r>
              <a:rPr lang="en-US" sz="2000" spc="200" dirty="0" err="1">
                <a:solidFill>
                  <a:srgbClr val="FFFFFF"/>
                </a:solidFill>
              </a:rPr>
              <a:t>superiori</a:t>
            </a:r>
            <a:r>
              <a:rPr lang="en-US" sz="2000" spc="200" dirty="0">
                <a:solidFill>
                  <a:srgbClr val="FFFFFF"/>
                </a:solidFill>
              </a:rPr>
              <a:t> </a:t>
            </a:r>
            <a:r>
              <a:rPr lang="en-US" sz="2000" spc="200" dirty="0" err="1">
                <a:solidFill>
                  <a:srgbClr val="FFFFFF"/>
                </a:solidFill>
              </a:rPr>
              <a:t>aspettative</a:t>
            </a:r>
            <a:r>
              <a:rPr lang="en-US" sz="2000" spc="200" dirty="0">
                <a:solidFill>
                  <a:srgbClr val="FFFFFF"/>
                </a:solidFill>
              </a:rPr>
              <a:t> di </a:t>
            </a:r>
            <a:r>
              <a:rPr lang="en-US" sz="2000" spc="200" dirty="0" err="1">
                <a:solidFill>
                  <a:srgbClr val="FFFFFF"/>
                </a:solidFill>
              </a:rPr>
              <a:t>valore</a:t>
            </a:r>
            <a:r>
              <a:rPr lang="en-US" sz="2000" spc="200" dirty="0">
                <a:solidFill>
                  <a:srgbClr val="FFFFFF"/>
                </a:solidFill>
              </a:rPr>
              <a:t> rispetto alle alternative </a:t>
            </a:r>
            <a:r>
              <a:rPr lang="en-US" sz="2000" spc="200" dirty="0" err="1">
                <a:solidFill>
                  <a:srgbClr val="FFFFFF"/>
                </a:solidFill>
              </a:rPr>
              <a:t>concorrenti</a:t>
            </a:r>
            <a:r>
              <a:rPr lang="en-US" sz="2000" spc="200" dirty="0">
                <a:solidFill>
                  <a:srgbClr val="FFFFFF"/>
                </a:solidFill>
              </a:rPr>
              <a:t>;</a:t>
            </a:r>
            <a:br>
              <a:rPr lang="en-US" sz="2000" spc="200" dirty="0">
                <a:solidFill>
                  <a:srgbClr val="FFFFFF"/>
                </a:solidFill>
              </a:rPr>
            </a:br>
            <a:br>
              <a:rPr lang="en-US" sz="2200" spc="200" dirty="0">
                <a:solidFill>
                  <a:srgbClr val="FFFFFF"/>
                </a:solidFill>
              </a:rPr>
            </a:br>
            <a:r>
              <a:rPr lang="en-US" sz="2200" b="1" spc="200" dirty="0">
                <a:solidFill>
                  <a:srgbClr val="FFFFFF"/>
                </a:solidFill>
              </a:rPr>
              <a:t>2</a:t>
            </a:r>
            <a:r>
              <a:rPr lang="en-US" sz="2200" b="1" spc="200" dirty="0">
                <a:solidFill>
                  <a:srgbClr val="FFFFFF"/>
                </a:solidFill>
                <a:effectLst>
                  <a:outerShdw blurRad="38100" dist="38100" dir="2700000" algn="tl">
                    <a:srgbClr val="000000">
                      <a:alpha val="43137"/>
                    </a:srgbClr>
                  </a:outerShdw>
                </a:effectLst>
              </a:rPr>
              <a:t>. </a:t>
            </a:r>
            <a:r>
              <a:rPr lang="en-US" sz="2200" b="1" spc="200" dirty="0" err="1">
                <a:solidFill>
                  <a:srgbClr val="FFFFFF"/>
                </a:solidFill>
                <a:effectLst>
                  <a:outerShdw blurRad="38100" dist="38100" dir="2700000" algn="tl">
                    <a:srgbClr val="000000">
                      <a:alpha val="43137"/>
                    </a:srgbClr>
                  </a:outerShdw>
                </a:effectLst>
              </a:rPr>
              <a:t>Potenziale</a:t>
            </a:r>
            <a:r>
              <a:rPr lang="en-US" sz="2200" b="1" spc="200" dirty="0">
                <a:solidFill>
                  <a:srgbClr val="FFFFFF"/>
                </a:solidFill>
                <a:effectLst>
                  <a:outerShdw blurRad="38100" dist="38100" dir="2700000" algn="tl">
                    <a:srgbClr val="000000">
                      <a:alpha val="43137"/>
                    </a:srgbClr>
                  </a:outerShdw>
                </a:effectLst>
              </a:rPr>
              <a:t> di </a:t>
            </a:r>
            <a:r>
              <a:rPr lang="en-US" sz="2200" b="1" spc="200" dirty="0" err="1">
                <a:solidFill>
                  <a:srgbClr val="FFFFFF"/>
                </a:solidFill>
                <a:effectLst>
                  <a:outerShdw blurRad="38100" dist="38100" dir="2700000" algn="tl">
                    <a:srgbClr val="000000">
                      <a:alpha val="43137"/>
                    </a:srgbClr>
                  </a:outerShdw>
                </a:effectLst>
              </a:rPr>
              <a:t>differenziazione</a:t>
            </a:r>
            <a:r>
              <a:rPr lang="en-US" sz="2200" spc="200" dirty="0">
                <a:solidFill>
                  <a:srgbClr val="FFFFFF"/>
                </a:solidFill>
              </a:rPr>
              <a:t>, </a:t>
            </a:r>
            <a:r>
              <a:rPr lang="en-US" sz="2000" spc="200" dirty="0">
                <a:solidFill>
                  <a:srgbClr val="FFFFFF"/>
                </a:solidFill>
              </a:rPr>
              <a:t>in base al quale è </a:t>
            </a:r>
            <a:r>
              <a:rPr lang="en-US" sz="2000" spc="200" dirty="0" err="1">
                <a:solidFill>
                  <a:srgbClr val="FFFFFF"/>
                </a:solidFill>
              </a:rPr>
              <a:t>possibile</a:t>
            </a:r>
            <a:r>
              <a:rPr lang="en-US" sz="2000" spc="200" dirty="0">
                <a:solidFill>
                  <a:srgbClr val="FFFFFF"/>
                </a:solidFill>
              </a:rPr>
              <a:t> </a:t>
            </a:r>
            <a:r>
              <a:rPr lang="en-US" sz="2000" spc="200" dirty="0" err="1">
                <a:solidFill>
                  <a:srgbClr val="FFFFFF"/>
                </a:solidFill>
              </a:rPr>
              <a:t>rafforzare</a:t>
            </a:r>
            <a:r>
              <a:rPr lang="en-US" sz="2000" spc="200" dirty="0">
                <a:solidFill>
                  <a:srgbClr val="FFFFFF"/>
                </a:solidFill>
              </a:rPr>
              <a:t>, </a:t>
            </a:r>
            <a:r>
              <a:rPr lang="en-US" sz="2000" spc="200" dirty="0" err="1">
                <a:solidFill>
                  <a:srgbClr val="FFFFFF"/>
                </a:solidFill>
              </a:rPr>
              <a:t>nella</a:t>
            </a:r>
            <a:r>
              <a:rPr lang="en-US" sz="2000" spc="200" dirty="0">
                <a:solidFill>
                  <a:srgbClr val="FFFFFF"/>
                </a:solidFill>
              </a:rPr>
              <a:t> </a:t>
            </a:r>
            <a:r>
              <a:rPr lang="en-US" sz="2000" spc="200" dirty="0" err="1">
                <a:solidFill>
                  <a:srgbClr val="FFFFFF"/>
                </a:solidFill>
              </a:rPr>
              <a:t>mente</a:t>
            </a:r>
            <a:r>
              <a:rPr lang="en-US" sz="2000" spc="200" dirty="0">
                <a:solidFill>
                  <a:srgbClr val="FFFFFF"/>
                </a:solidFill>
              </a:rPr>
              <a:t> del </a:t>
            </a:r>
            <a:r>
              <a:rPr lang="en-US" sz="2000" spc="200" dirty="0" err="1">
                <a:solidFill>
                  <a:srgbClr val="FFFFFF"/>
                </a:solidFill>
              </a:rPr>
              <a:t>consumatore</a:t>
            </a:r>
            <a:r>
              <a:rPr lang="en-US" sz="2000" spc="200" dirty="0">
                <a:solidFill>
                  <a:srgbClr val="FFFFFF"/>
                </a:solidFill>
              </a:rPr>
              <a:t>, </a:t>
            </a:r>
            <a:r>
              <a:rPr lang="en-US" sz="2000" spc="200" dirty="0" err="1">
                <a:solidFill>
                  <a:srgbClr val="FFFFFF"/>
                </a:solidFill>
              </a:rPr>
              <a:t>gli</a:t>
            </a:r>
            <a:r>
              <a:rPr lang="en-US" sz="2000" spc="200" dirty="0">
                <a:solidFill>
                  <a:srgbClr val="FFFFFF"/>
                </a:solidFill>
              </a:rPr>
              <a:t> </a:t>
            </a:r>
            <a:r>
              <a:rPr lang="en-US" sz="2000" spc="200" dirty="0" err="1">
                <a:solidFill>
                  <a:srgbClr val="FFFFFF"/>
                </a:solidFill>
              </a:rPr>
              <a:t>elementi</a:t>
            </a:r>
            <a:r>
              <a:rPr lang="en-US" sz="2000" spc="200" dirty="0">
                <a:solidFill>
                  <a:srgbClr val="FFFFFF"/>
                </a:solidFill>
              </a:rPr>
              <a:t> di </a:t>
            </a:r>
            <a:r>
              <a:rPr lang="en-US" sz="2000" spc="200" dirty="0" err="1">
                <a:solidFill>
                  <a:srgbClr val="FFFFFF"/>
                </a:solidFill>
              </a:rPr>
              <a:t>distinzione</a:t>
            </a:r>
            <a:r>
              <a:rPr lang="en-US" sz="2000" spc="200" dirty="0">
                <a:solidFill>
                  <a:srgbClr val="FFFFFF"/>
                </a:solidFill>
              </a:rPr>
              <a:t> </a:t>
            </a:r>
            <a:r>
              <a:rPr lang="en-US" sz="2000" spc="200" dirty="0" err="1">
                <a:solidFill>
                  <a:srgbClr val="FFFFFF"/>
                </a:solidFill>
              </a:rPr>
              <a:t>sul</a:t>
            </a:r>
            <a:r>
              <a:rPr lang="en-US" sz="2000" spc="200" dirty="0">
                <a:solidFill>
                  <a:srgbClr val="FFFFFF"/>
                </a:solidFill>
              </a:rPr>
              <a:t> piano </a:t>
            </a:r>
            <a:r>
              <a:rPr lang="en-US" sz="2000" spc="200" dirty="0" err="1">
                <a:solidFill>
                  <a:srgbClr val="FFFFFF"/>
                </a:solidFill>
              </a:rPr>
              <a:t>competitivo</a:t>
            </a:r>
            <a:r>
              <a:rPr lang="en-US" sz="2000" spc="200" dirty="0">
                <a:solidFill>
                  <a:srgbClr val="FFFFFF"/>
                </a:solidFill>
              </a:rPr>
              <a:t>;</a:t>
            </a:r>
            <a:br>
              <a:rPr lang="en-US" sz="2000" spc="200" dirty="0">
                <a:solidFill>
                  <a:srgbClr val="FFFFFF"/>
                </a:solidFill>
              </a:rPr>
            </a:br>
            <a:br>
              <a:rPr lang="en-US" sz="2200" spc="200" dirty="0">
                <a:solidFill>
                  <a:srgbClr val="FFFFFF"/>
                </a:solidFill>
              </a:rPr>
            </a:br>
            <a:r>
              <a:rPr lang="en-US" sz="2200" b="1" spc="200" dirty="0">
                <a:solidFill>
                  <a:srgbClr val="FFFFFF"/>
                </a:solidFill>
                <a:effectLst>
                  <a:outerShdw blurRad="38100" dist="38100" dir="2700000" algn="tl">
                    <a:srgbClr val="000000">
                      <a:alpha val="43137"/>
                    </a:srgbClr>
                  </a:outerShdw>
                </a:effectLst>
              </a:rPr>
              <a:t>3. </a:t>
            </a:r>
            <a:r>
              <a:rPr lang="en-US" sz="2200" b="1" spc="200" dirty="0" err="1">
                <a:solidFill>
                  <a:srgbClr val="FFFFFF"/>
                </a:solidFill>
                <a:effectLst>
                  <a:outerShdw blurRad="38100" dist="38100" dir="2700000" algn="tl">
                    <a:srgbClr val="000000">
                      <a:alpha val="43137"/>
                    </a:srgbClr>
                  </a:outerShdw>
                </a:effectLst>
              </a:rPr>
              <a:t>Potenziale</a:t>
            </a:r>
            <a:r>
              <a:rPr lang="en-US" sz="2200" b="1" spc="200" dirty="0">
                <a:solidFill>
                  <a:srgbClr val="FFFFFF"/>
                </a:solidFill>
                <a:effectLst>
                  <a:outerShdw blurRad="38100" dist="38100" dir="2700000" algn="tl">
                    <a:srgbClr val="000000">
                      <a:alpha val="43137"/>
                    </a:srgbClr>
                  </a:outerShdw>
                </a:effectLst>
              </a:rPr>
              <a:t> di </a:t>
            </a:r>
            <a:r>
              <a:rPr lang="en-US" sz="2200" b="1" spc="200" dirty="0" err="1">
                <a:solidFill>
                  <a:srgbClr val="FFFFFF"/>
                </a:solidFill>
                <a:effectLst>
                  <a:outerShdw blurRad="38100" dist="38100" dir="2700000" algn="tl">
                    <a:srgbClr val="000000">
                      <a:alpha val="43137"/>
                    </a:srgbClr>
                  </a:outerShdw>
                </a:effectLst>
              </a:rPr>
              <a:t>estensione</a:t>
            </a:r>
            <a:r>
              <a:rPr lang="en-US" sz="2200" spc="200" dirty="0">
                <a:solidFill>
                  <a:srgbClr val="FFFFFF"/>
                </a:solidFill>
              </a:rPr>
              <a:t>, </a:t>
            </a:r>
            <a:r>
              <a:rPr lang="en-US" sz="2000" spc="200" dirty="0">
                <a:solidFill>
                  <a:srgbClr val="FFFFFF"/>
                </a:solidFill>
              </a:rPr>
              <a:t>il quale </a:t>
            </a:r>
            <a:r>
              <a:rPr lang="en-US" sz="2000" spc="200" dirty="0" err="1">
                <a:solidFill>
                  <a:srgbClr val="FFFFFF"/>
                </a:solidFill>
              </a:rPr>
              <a:t>favorisce</a:t>
            </a:r>
            <a:r>
              <a:rPr lang="en-US" sz="2000" spc="200" dirty="0">
                <a:solidFill>
                  <a:srgbClr val="FFFFFF"/>
                </a:solidFill>
              </a:rPr>
              <a:t> </a:t>
            </a:r>
            <a:r>
              <a:rPr lang="en-US" sz="2000" spc="200" dirty="0" err="1">
                <a:solidFill>
                  <a:srgbClr val="FFFFFF"/>
                </a:solidFill>
              </a:rPr>
              <a:t>l'ampliamento</a:t>
            </a:r>
            <a:r>
              <a:rPr lang="en-US" sz="2000" spc="200" dirty="0">
                <a:solidFill>
                  <a:srgbClr val="FFFFFF"/>
                </a:solidFill>
              </a:rPr>
              <a:t> </a:t>
            </a:r>
            <a:r>
              <a:rPr lang="en-US" sz="2000" spc="200" dirty="0" err="1">
                <a:solidFill>
                  <a:srgbClr val="FFFFFF"/>
                </a:solidFill>
              </a:rPr>
              <a:t>della</a:t>
            </a:r>
            <a:r>
              <a:rPr lang="en-US" sz="2000" spc="200" dirty="0">
                <a:solidFill>
                  <a:srgbClr val="FFFFFF"/>
                </a:solidFill>
              </a:rPr>
              <a:t> rete di </a:t>
            </a:r>
            <a:r>
              <a:rPr lang="en-US" sz="2000" spc="200" dirty="0" err="1">
                <a:solidFill>
                  <a:srgbClr val="FFFFFF"/>
                </a:solidFill>
              </a:rPr>
              <a:t>significati</a:t>
            </a:r>
            <a:r>
              <a:rPr lang="en-US" sz="2000" spc="200" dirty="0">
                <a:solidFill>
                  <a:srgbClr val="FFFFFF"/>
                </a:solidFill>
              </a:rPr>
              <a:t> </a:t>
            </a:r>
            <a:r>
              <a:rPr lang="en-US" sz="2000" spc="200" dirty="0" err="1">
                <a:solidFill>
                  <a:srgbClr val="FFFFFF"/>
                </a:solidFill>
              </a:rPr>
              <a:t>della</a:t>
            </a:r>
            <a:r>
              <a:rPr lang="en-US" sz="2000" spc="200" dirty="0">
                <a:solidFill>
                  <a:srgbClr val="FFFFFF"/>
                </a:solidFill>
              </a:rPr>
              <a:t> </a:t>
            </a:r>
            <a:r>
              <a:rPr lang="en-US" sz="2000" spc="200" dirty="0" err="1">
                <a:solidFill>
                  <a:srgbClr val="FFFFFF"/>
                </a:solidFill>
              </a:rPr>
              <a:t>marca</a:t>
            </a:r>
            <a:r>
              <a:rPr lang="en-US" sz="2000" spc="200" dirty="0">
                <a:solidFill>
                  <a:srgbClr val="FFFFFF"/>
                </a:solidFill>
              </a:rPr>
              <a:t>, </a:t>
            </a:r>
            <a:r>
              <a:rPr lang="en-US" sz="2000" spc="200" dirty="0" err="1">
                <a:solidFill>
                  <a:srgbClr val="FFFFFF"/>
                </a:solidFill>
              </a:rPr>
              <a:t>facilitando</a:t>
            </a:r>
            <a:r>
              <a:rPr lang="en-US" sz="2000" spc="200" dirty="0">
                <a:solidFill>
                  <a:srgbClr val="FFFFFF"/>
                </a:solidFill>
              </a:rPr>
              <a:t> </a:t>
            </a:r>
            <a:r>
              <a:rPr lang="en-US" sz="2000" spc="200" dirty="0" err="1">
                <a:solidFill>
                  <a:srgbClr val="FFFFFF"/>
                </a:solidFill>
              </a:rPr>
              <a:t>l'introduzione</a:t>
            </a:r>
            <a:r>
              <a:rPr lang="en-US" sz="2000" spc="200" dirty="0">
                <a:solidFill>
                  <a:srgbClr val="FFFFFF"/>
                </a:solidFill>
              </a:rPr>
              <a:t> di </a:t>
            </a:r>
            <a:r>
              <a:rPr lang="en-US" sz="2000" spc="200" dirty="0" err="1">
                <a:solidFill>
                  <a:srgbClr val="FFFFFF"/>
                </a:solidFill>
              </a:rPr>
              <a:t>innovazioni</a:t>
            </a:r>
            <a:r>
              <a:rPr lang="en-US" sz="2000" spc="200" dirty="0">
                <a:solidFill>
                  <a:srgbClr val="FFFFFF"/>
                </a:solidFill>
              </a:rPr>
              <a:t> </a:t>
            </a:r>
            <a:r>
              <a:rPr lang="en-US" sz="2000" spc="200" dirty="0" err="1">
                <a:solidFill>
                  <a:srgbClr val="FFFFFF"/>
                </a:solidFill>
              </a:rPr>
              <a:t>idonee</a:t>
            </a:r>
            <a:r>
              <a:rPr lang="en-US" sz="2000" spc="200" dirty="0">
                <a:solidFill>
                  <a:srgbClr val="FFFFFF"/>
                </a:solidFill>
              </a:rPr>
              <a:t> a </a:t>
            </a:r>
            <a:r>
              <a:rPr lang="en-US" sz="2000" spc="200" dirty="0" err="1">
                <a:solidFill>
                  <a:srgbClr val="FFFFFF"/>
                </a:solidFill>
              </a:rPr>
              <a:t>estenderne</a:t>
            </a:r>
            <a:r>
              <a:rPr lang="en-US" sz="2000" spc="200" dirty="0">
                <a:solidFill>
                  <a:srgbClr val="FFFFFF"/>
                </a:solidFill>
              </a:rPr>
              <a:t> il </a:t>
            </a:r>
            <a:r>
              <a:rPr lang="en-US" sz="2000" spc="200" dirty="0" err="1">
                <a:solidFill>
                  <a:srgbClr val="FFFFFF"/>
                </a:solidFill>
              </a:rPr>
              <a:t>raggio</a:t>
            </a:r>
            <a:r>
              <a:rPr lang="en-US" sz="2000" spc="200" dirty="0">
                <a:solidFill>
                  <a:srgbClr val="FFFFFF"/>
                </a:solidFill>
              </a:rPr>
              <a:t> </a:t>
            </a:r>
            <a:r>
              <a:rPr lang="en-US" sz="2000" spc="200" dirty="0" err="1">
                <a:solidFill>
                  <a:srgbClr val="FFFFFF"/>
                </a:solidFill>
              </a:rPr>
              <a:t>d'azione</a:t>
            </a:r>
            <a:r>
              <a:rPr lang="en-US" sz="2000" spc="200" dirty="0">
                <a:solidFill>
                  <a:srgbClr val="FFFFFF"/>
                </a:solidFill>
              </a:rPr>
              <a:t> </a:t>
            </a:r>
            <a:r>
              <a:rPr lang="en-US" sz="2000" spc="200" dirty="0" err="1">
                <a:solidFill>
                  <a:srgbClr val="FFFFFF"/>
                </a:solidFill>
              </a:rPr>
              <a:t>nel</a:t>
            </a:r>
            <a:r>
              <a:rPr lang="en-US" sz="2000" spc="200" dirty="0">
                <a:solidFill>
                  <a:srgbClr val="FFFFFF"/>
                </a:solidFill>
              </a:rPr>
              <a:t> business </a:t>
            </a:r>
            <a:r>
              <a:rPr lang="en-US" sz="2000" spc="200" dirty="0" err="1">
                <a:solidFill>
                  <a:srgbClr val="FFFFFF"/>
                </a:solidFill>
              </a:rPr>
              <a:t>attuale</a:t>
            </a:r>
            <a:r>
              <a:rPr lang="en-US" sz="2000" spc="200" dirty="0">
                <a:solidFill>
                  <a:srgbClr val="FFFFFF"/>
                </a:solidFill>
              </a:rPr>
              <a:t> e in </a:t>
            </a:r>
            <a:r>
              <a:rPr lang="en-US" sz="2000" spc="200" dirty="0" err="1">
                <a:solidFill>
                  <a:srgbClr val="FFFFFF"/>
                </a:solidFill>
              </a:rPr>
              <a:t>nuovi</a:t>
            </a:r>
            <a:r>
              <a:rPr lang="en-US" sz="2000" spc="200" dirty="0">
                <a:solidFill>
                  <a:srgbClr val="FFFFFF"/>
                </a:solidFill>
              </a:rPr>
              <a:t> business;</a:t>
            </a:r>
            <a:br>
              <a:rPr lang="en-US" sz="2000" spc="200" dirty="0">
                <a:solidFill>
                  <a:srgbClr val="FFFFFF"/>
                </a:solidFill>
              </a:rPr>
            </a:br>
            <a:br>
              <a:rPr lang="en-US" sz="2200" spc="200" dirty="0">
                <a:solidFill>
                  <a:srgbClr val="FFFFFF"/>
                </a:solidFill>
              </a:rPr>
            </a:br>
            <a:r>
              <a:rPr lang="en-US" sz="2200" b="1" spc="200" dirty="0">
                <a:solidFill>
                  <a:srgbClr val="FFFFFF"/>
                </a:solidFill>
              </a:rPr>
              <a:t>4. </a:t>
            </a:r>
            <a:r>
              <a:rPr lang="en-US" sz="2200" b="1" spc="200" dirty="0" err="1">
                <a:solidFill>
                  <a:srgbClr val="FFFFFF"/>
                </a:solidFill>
                <a:effectLst>
                  <a:outerShdw blurRad="38100" dist="38100" dir="2700000" algn="tl">
                    <a:srgbClr val="000000">
                      <a:alpha val="43137"/>
                    </a:srgbClr>
                  </a:outerShdw>
                </a:effectLst>
              </a:rPr>
              <a:t>Potenziale</a:t>
            </a:r>
            <a:r>
              <a:rPr lang="en-US" sz="2200" b="1" spc="200" dirty="0">
                <a:solidFill>
                  <a:srgbClr val="FFFFFF"/>
                </a:solidFill>
                <a:effectLst>
                  <a:outerShdw blurRad="38100" dist="38100" dir="2700000" algn="tl">
                    <a:srgbClr val="000000">
                      <a:alpha val="43137"/>
                    </a:srgbClr>
                  </a:outerShdw>
                </a:effectLst>
              </a:rPr>
              <a:t> di </a:t>
            </a:r>
            <a:r>
              <a:rPr lang="en-US" sz="2200" b="1" spc="200" dirty="0" err="1">
                <a:solidFill>
                  <a:srgbClr val="FFFFFF"/>
                </a:solidFill>
                <a:effectLst>
                  <a:outerShdw blurRad="38100" dist="38100" dir="2700000" algn="tl">
                    <a:srgbClr val="000000">
                      <a:alpha val="43137"/>
                    </a:srgbClr>
                  </a:outerShdw>
                </a:effectLst>
              </a:rPr>
              <a:t>apprendimento</a:t>
            </a:r>
            <a:r>
              <a:rPr lang="en-US" sz="2200" spc="200" dirty="0">
                <a:solidFill>
                  <a:srgbClr val="FFFFFF"/>
                </a:solidFill>
              </a:rPr>
              <a:t>, </a:t>
            </a:r>
            <a:r>
              <a:rPr lang="en-US" sz="2000" spc="200" dirty="0" err="1">
                <a:solidFill>
                  <a:srgbClr val="FFFFFF"/>
                </a:solidFill>
              </a:rPr>
              <a:t>che</a:t>
            </a:r>
            <a:r>
              <a:rPr lang="en-US" sz="2000" spc="200" dirty="0">
                <a:solidFill>
                  <a:srgbClr val="FFFFFF"/>
                </a:solidFill>
              </a:rPr>
              <a:t> </a:t>
            </a:r>
            <a:r>
              <a:rPr lang="en-US" sz="2000" spc="200" dirty="0" err="1">
                <a:solidFill>
                  <a:srgbClr val="FFFFFF"/>
                </a:solidFill>
              </a:rPr>
              <a:t>contribuisce</a:t>
            </a:r>
            <a:r>
              <a:rPr lang="en-US" sz="2000" spc="200" dirty="0">
                <a:solidFill>
                  <a:srgbClr val="FFFFFF"/>
                </a:solidFill>
              </a:rPr>
              <a:t> </a:t>
            </a:r>
            <a:r>
              <a:rPr lang="en-US" sz="2000" spc="200" dirty="0" err="1">
                <a:solidFill>
                  <a:srgbClr val="FFFFFF"/>
                </a:solidFill>
              </a:rPr>
              <a:t>allo</a:t>
            </a:r>
            <a:r>
              <a:rPr lang="en-US" sz="2000" spc="200" dirty="0">
                <a:solidFill>
                  <a:srgbClr val="FFFFFF"/>
                </a:solidFill>
              </a:rPr>
              <a:t> </a:t>
            </a:r>
            <a:r>
              <a:rPr lang="en-US" sz="2000" spc="200" dirty="0" err="1">
                <a:solidFill>
                  <a:srgbClr val="FFFFFF"/>
                </a:solidFill>
              </a:rPr>
              <a:t>sviluppo</a:t>
            </a:r>
            <a:r>
              <a:rPr lang="en-US" sz="2000" spc="200" dirty="0">
                <a:solidFill>
                  <a:srgbClr val="FFFFFF"/>
                </a:solidFill>
              </a:rPr>
              <a:t> del </a:t>
            </a:r>
            <a:r>
              <a:rPr lang="en-US" sz="2000" spc="200" dirty="0" err="1">
                <a:solidFill>
                  <a:srgbClr val="FFFFFF"/>
                </a:solidFill>
              </a:rPr>
              <a:t>patrimonio</a:t>
            </a:r>
            <a:r>
              <a:rPr lang="en-US" sz="2000" spc="200" dirty="0">
                <a:solidFill>
                  <a:srgbClr val="FFFFFF"/>
                </a:solidFill>
              </a:rPr>
              <a:t> </a:t>
            </a:r>
            <a:r>
              <a:rPr lang="en-US" sz="2000" spc="200" dirty="0" err="1">
                <a:solidFill>
                  <a:srgbClr val="FFFFFF"/>
                </a:solidFill>
              </a:rPr>
              <a:t>aziendale</a:t>
            </a:r>
            <a:r>
              <a:rPr lang="en-US" sz="2000" spc="200" dirty="0">
                <a:solidFill>
                  <a:srgbClr val="FFFFFF"/>
                </a:solidFill>
              </a:rPr>
              <a:t> di </a:t>
            </a:r>
            <a:r>
              <a:rPr lang="en-US" sz="2000" spc="200" dirty="0" err="1">
                <a:solidFill>
                  <a:srgbClr val="FFFFFF"/>
                </a:solidFill>
              </a:rPr>
              <a:t>conoscenze</a:t>
            </a:r>
            <a:r>
              <a:rPr lang="en-US" sz="2000" spc="200" dirty="0">
                <a:solidFill>
                  <a:srgbClr val="FFFFFF"/>
                </a:solidFill>
              </a:rPr>
              <a:t>, </a:t>
            </a:r>
            <a:r>
              <a:rPr lang="en-US" sz="2000" spc="200" dirty="0" err="1">
                <a:solidFill>
                  <a:srgbClr val="FFFFFF"/>
                </a:solidFill>
              </a:rPr>
              <a:t>attraverso</a:t>
            </a:r>
            <a:r>
              <a:rPr lang="en-US" sz="2000" spc="200" dirty="0">
                <a:solidFill>
                  <a:srgbClr val="FFFFFF"/>
                </a:solidFill>
              </a:rPr>
              <a:t> </a:t>
            </a:r>
            <a:r>
              <a:rPr lang="en-US" sz="2000" spc="200" dirty="0" err="1">
                <a:solidFill>
                  <a:srgbClr val="FFFFFF"/>
                </a:solidFill>
              </a:rPr>
              <a:t>processi</a:t>
            </a:r>
            <a:r>
              <a:rPr lang="en-US" sz="2000" spc="200" dirty="0">
                <a:solidFill>
                  <a:srgbClr val="FFFFFF"/>
                </a:solidFill>
              </a:rPr>
              <a:t> di </a:t>
            </a:r>
            <a:r>
              <a:rPr lang="en-US" sz="2000" spc="200" dirty="0" err="1">
                <a:solidFill>
                  <a:srgbClr val="FFFFFF"/>
                </a:solidFill>
              </a:rPr>
              <a:t>apprendimento</a:t>
            </a:r>
            <a:r>
              <a:rPr lang="en-US" sz="2000" spc="200" dirty="0">
                <a:solidFill>
                  <a:srgbClr val="FFFFFF"/>
                </a:solidFill>
              </a:rPr>
              <a:t> </a:t>
            </a:r>
            <a:r>
              <a:rPr lang="en-US" sz="2000" spc="200" dirty="0" err="1">
                <a:solidFill>
                  <a:srgbClr val="FFFFFF"/>
                </a:solidFill>
              </a:rPr>
              <a:t>basati</a:t>
            </a:r>
            <a:r>
              <a:rPr lang="en-US" sz="2000" spc="200" dirty="0">
                <a:solidFill>
                  <a:srgbClr val="FFFFFF"/>
                </a:solidFill>
              </a:rPr>
              <a:t> </a:t>
            </a:r>
            <a:r>
              <a:rPr lang="en-US" sz="2000" spc="200" dirty="0" err="1">
                <a:solidFill>
                  <a:srgbClr val="FFFFFF"/>
                </a:solidFill>
              </a:rPr>
              <a:t>sulla</a:t>
            </a:r>
            <a:r>
              <a:rPr lang="en-US" sz="2000" spc="200" dirty="0">
                <a:solidFill>
                  <a:srgbClr val="FFFFFF"/>
                </a:solidFill>
              </a:rPr>
              <a:t> </a:t>
            </a:r>
            <a:r>
              <a:rPr lang="en-US" sz="2000" spc="200" dirty="0" err="1">
                <a:solidFill>
                  <a:srgbClr val="FFFFFF"/>
                </a:solidFill>
              </a:rPr>
              <a:t>sperimentazione</a:t>
            </a:r>
            <a:r>
              <a:rPr lang="en-US" sz="2000" spc="200" dirty="0">
                <a:solidFill>
                  <a:srgbClr val="FFFFFF"/>
                </a:solidFill>
              </a:rPr>
              <a:t>.</a:t>
            </a:r>
          </a:p>
        </p:txBody>
      </p:sp>
      <p:cxnSp>
        <p:nvCxnSpPr>
          <p:cNvPr id="20" name="Straight Connector 19">
            <a:extLst>
              <a:ext uri="{FF2B5EF4-FFF2-40B4-BE49-F238E27FC236}">
                <a16:creationId xmlns:a16="http://schemas.microsoft.com/office/drawing/2014/main" id="{40465A9A-0B0E-4D7B-8150-D098AC71B3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596290"/>
            <a:ext cx="0" cy="3657600"/>
          </a:xfrm>
          <a:prstGeom prst="line">
            <a:avLst/>
          </a:prstGeom>
          <a:ln w="19050">
            <a:solidFill>
              <a:srgbClr val="FFFFFF">
                <a:alpha val="7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040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23" name="Straight Connector 9222">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225" name="Rectangle 9224">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227" name="Rectangle 922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Diagramma Di Rete Gerarchico Della Maglia Di 3 Strati Illustrazione di ...">
            <a:extLst>
              <a:ext uri="{FF2B5EF4-FFF2-40B4-BE49-F238E27FC236}">
                <a16:creationId xmlns:a16="http://schemas.microsoft.com/office/drawing/2014/main" id="{FEA72810-10AE-249E-D57E-4A31E9B89EBF}"/>
              </a:ext>
            </a:extLst>
          </p:cNvPr>
          <p:cNvPicPr>
            <a:picLocks noChangeAspect="1" noChangeArrowheads="1"/>
          </p:cNvPicPr>
          <p:nvPr/>
        </p:nvPicPr>
        <p:blipFill rotWithShape="1">
          <a:blip r:embed="rId3">
            <a:alphaModFix amt="45000"/>
            <a:extLst>
              <a:ext uri="{28A0092B-C50C-407E-A947-70E740481C1C}">
                <a14:useLocalDpi xmlns:a14="http://schemas.microsoft.com/office/drawing/2010/main" val="0"/>
              </a:ext>
            </a:extLst>
          </a:blip>
          <a:srcRect t="32032" r="1" b="17752"/>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2700" spc="200" dirty="0" err="1">
                <a:solidFill>
                  <a:schemeClr val="tx1"/>
                </a:solidFill>
              </a:rPr>
              <a:t>Questi</a:t>
            </a:r>
            <a:r>
              <a:rPr lang="en-US" sz="2700" spc="200" dirty="0">
                <a:solidFill>
                  <a:schemeClr val="tx1"/>
                </a:solidFill>
              </a:rPr>
              <a:t> </a:t>
            </a:r>
            <a:r>
              <a:rPr lang="en-US" sz="2700" spc="200" dirty="0" err="1">
                <a:solidFill>
                  <a:schemeClr val="tx1"/>
                </a:solidFill>
              </a:rPr>
              <a:t>livelli</a:t>
            </a:r>
            <a:r>
              <a:rPr lang="en-US" sz="2700" spc="200" dirty="0">
                <a:solidFill>
                  <a:schemeClr val="tx1"/>
                </a:solidFill>
              </a:rPr>
              <a:t> di </a:t>
            </a:r>
            <a:r>
              <a:rPr lang="en-US" sz="2700" spc="200" dirty="0" err="1">
                <a:solidFill>
                  <a:schemeClr val="tx1"/>
                </a:solidFill>
              </a:rPr>
              <a:t>potenzialità</a:t>
            </a:r>
            <a:r>
              <a:rPr lang="en-US" sz="2700" spc="200" dirty="0">
                <a:solidFill>
                  <a:schemeClr val="tx1"/>
                </a:solidFill>
              </a:rPr>
              <a:t> </a:t>
            </a:r>
            <a:r>
              <a:rPr lang="en-US" sz="2700" spc="200" dirty="0" err="1">
                <a:solidFill>
                  <a:schemeClr val="tx1"/>
                </a:solidFill>
              </a:rPr>
              <a:t>vengono</a:t>
            </a:r>
            <a:r>
              <a:rPr lang="en-US" sz="2700" spc="200" dirty="0">
                <a:solidFill>
                  <a:schemeClr val="tx1"/>
                </a:solidFill>
              </a:rPr>
              <a:t> </a:t>
            </a:r>
            <a:r>
              <a:rPr lang="en-US" sz="2700" spc="200" dirty="0" err="1">
                <a:solidFill>
                  <a:schemeClr val="tx1"/>
                </a:solidFill>
              </a:rPr>
              <a:t>generati</a:t>
            </a:r>
            <a:r>
              <a:rPr lang="en-US" sz="2700" spc="200" dirty="0">
                <a:solidFill>
                  <a:schemeClr val="tx1"/>
                </a:solidFill>
              </a:rPr>
              <a:t> e </a:t>
            </a:r>
            <a:r>
              <a:rPr lang="en-US" sz="2700" spc="200" dirty="0" err="1">
                <a:solidFill>
                  <a:schemeClr val="tx1"/>
                </a:solidFill>
              </a:rPr>
              <a:t>alimentati</a:t>
            </a:r>
            <a:r>
              <a:rPr lang="en-US" sz="2700" spc="200" dirty="0">
                <a:solidFill>
                  <a:schemeClr val="tx1"/>
                </a:solidFill>
              </a:rPr>
              <a:t> </a:t>
            </a:r>
            <a:r>
              <a:rPr lang="en-US" sz="2700" spc="200" dirty="0" err="1">
                <a:solidFill>
                  <a:schemeClr val="tx1"/>
                </a:solidFill>
              </a:rPr>
              <a:t>attraverso</a:t>
            </a:r>
            <a:r>
              <a:rPr lang="en-US" sz="2700" spc="200" dirty="0">
                <a:solidFill>
                  <a:schemeClr val="tx1"/>
                </a:solidFill>
              </a:rPr>
              <a:t> un </a:t>
            </a:r>
            <a:r>
              <a:rPr lang="en-US" sz="2700" spc="200" dirty="0" err="1">
                <a:solidFill>
                  <a:schemeClr val="tx1"/>
                </a:solidFill>
              </a:rPr>
              <a:t>percorso</a:t>
            </a:r>
            <a:r>
              <a:rPr lang="en-US" sz="2700" spc="200" dirty="0">
                <a:solidFill>
                  <a:schemeClr val="tx1"/>
                </a:solidFill>
              </a:rPr>
              <a:t> </a:t>
            </a:r>
            <a:r>
              <a:rPr lang="en-US" sz="2700" spc="200" dirty="0" err="1">
                <a:solidFill>
                  <a:schemeClr val="tx1"/>
                </a:solidFill>
              </a:rPr>
              <a:t>evolutivo</a:t>
            </a:r>
            <a:r>
              <a:rPr lang="en-US" sz="2700" spc="200" dirty="0">
                <a:solidFill>
                  <a:schemeClr val="tx1"/>
                </a:solidFill>
              </a:rPr>
              <a:t> </a:t>
            </a:r>
            <a:r>
              <a:rPr lang="en-US" sz="2700" spc="200" dirty="0" err="1">
                <a:solidFill>
                  <a:schemeClr val="tx1"/>
                </a:solidFill>
              </a:rPr>
              <a:t>tipico</a:t>
            </a:r>
            <a:r>
              <a:rPr lang="en-US" sz="2700" spc="200" dirty="0">
                <a:solidFill>
                  <a:schemeClr val="tx1"/>
                </a:solidFill>
              </a:rPr>
              <a:t>, </a:t>
            </a:r>
            <a:r>
              <a:rPr lang="en-US" sz="2700" spc="200" dirty="0" err="1">
                <a:solidFill>
                  <a:schemeClr val="tx1"/>
                </a:solidFill>
              </a:rPr>
              <a:t>articolato</a:t>
            </a:r>
            <a:r>
              <a:rPr lang="en-US" sz="2700" spc="200" dirty="0">
                <a:solidFill>
                  <a:schemeClr val="tx1"/>
                </a:solidFill>
              </a:rPr>
              <a:t> in quattro </a:t>
            </a:r>
            <a:r>
              <a:rPr lang="en-US" sz="2700" spc="200" dirty="0" err="1">
                <a:solidFill>
                  <a:schemeClr val="tx1"/>
                </a:solidFill>
              </a:rPr>
              <a:t>stadi</a:t>
            </a:r>
            <a:r>
              <a:rPr lang="en-US" sz="2700" spc="200" dirty="0">
                <a:solidFill>
                  <a:schemeClr val="tx1"/>
                </a:solidFill>
              </a:rPr>
              <a:t> </a:t>
            </a:r>
            <a:r>
              <a:rPr lang="en-US" sz="2700" spc="200" dirty="0" err="1">
                <a:solidFill>
                  <a:schemeClr val="tx1"/>
                </a:solidFill>
              </a:rPr>
              <a:t>fondamentali</a:t>
            </a:r>
            <a:r>
              <a:rPr lang="en-US" sz="2700" spc="200" dirty="0">
                <a:solidFill>
                  <a:schemeClr val="tx1"/>
                </a:solidFill>
              </a:rPr>
              <a:t>:</a:t>
            </a:r>
            <a:br>
              <a:rPr lang="en-US" sz="2700" spc="200" dirty="0">
                <a:solidFill>
                  <a:schemeClr val="tx1"/>
                </a:solidFill>
              </a:rPr>
            </a:br>
            <a:br>
              <a:rPr lang="en-US" sz="2700" spc="200" dirty="0">
                <a:solidFill>
                  <a:schemeClr val="tx1"/>
                </a:solidFill>
              </a:rPr>
            </a:br>
            <a:br>
              <a:rPr lang="en-US" sz="2700" spc="200" dirty="0">
                <a:solidFill>
                  <a:schemeClr val="tx1"/>
                </a:solidFill>
              </a:rPr>
            </a:br>
            <a:r>
              <a:rPr lang="en-US" sz="2700" b="1" spc="200" dirty="0">
                <a:solidFill>
                  <a:schemeClr val="tx1"/>
                </a:solidFill>
              </a:rPr>
              <a:t> </a:t>
            </a:r>
            <a:r>
              <a:rPr lang="en-US" sz="2700" b="1" spc="200" dirty="0" err="1">
                <a:solidFill>
                  <a:srgbClr val="FFC000"/>
                </a:solidFill>
              </a:rPr>
              <a:t>accreditamento</a:t>
            </a:r>
            <a:r>
              <a:rPr lang="en-US" sz="2700" b="1" spc="200" dirty="0">
                <a:solidFill>
                  <a:srgbClr val="FFC000"/>
                </a:solidFill>
              </a:rPr>
              <a:t>, </a:t>
            </a:r>
            <a:r>
              <a:rPr lang="en-US" sz="2700" b="1" spc="200" dirty="0" err="1">
                <a:solidFill>
                  <a:srgbClr val="FFC000"/>
                </a:solidFill>
              </a:rPr>
              <a:t>accumulazione</a:t>
            </a:r>
            <a:r>
              <a:rPr lang="en-US" sz="2700" b="1" spc="200" dirty="0">
                <a:solidFill>
                  <a:srgbClr val="FFC000"/>
                </a:solidFill>
              </a:rPr>
              <a:t>,</a:t>
            </a:r>
            <a:br>
              <a:rPr lang="en-US" sz="2700" b="1" spc="200" dirty="0">
                <a:solidFill>
                  <a:srgbClr val="FFC000"/>
                </a:solidFill>
              </a:rPr>
            </a:br>
            <a:r>
              <a:rPr lang="en-US" sz="2700" b="1" spc="200" dirty="0">
                <a:solidFill>
                  <a:srgbClr val="FFC000"/>
                </a:solidFill>
              </a:rPr>
              <a:t> </a:t>
            </a:r>
            <a:r>
              <a:rPr lang="en-US" sz="2700" b="1" spc="200" dirty="0" err="1">
                <a:solidFill>
                  <a:srgbClr val="FFC000"/>
                </a:solidFill>
              </a:rPr>
              <a:t>ampliamento</a:t>
            </a:r>
            <a:r>
              <a:rPr lang="en-US" sz="2700" b="1" spc="200" dirty="0">
                <a:solidFill>
                  <a:srgbClr val="FFC000"/>
                </a:solidFill>
              </a:rPr>
              <a:t>, </a:t>
            </a:r>
            <a:r>
              <a:rPr lang="en-US" sz="2700" b="1" spc="200" dirty="0" err="1">
                <a:solidFill>
                  <a:srgbClr val="FFC000"/>
                </a:solidFill>
              </a:rPr>
              <a:t>attivazione</a:t>
            </a:r>
            <a:r>
              <a:rPr lang="en-US" sz="2700" b="1" spc="200" dirty="0">
                <a:solidFill>
                  <a:srgbClr val="FFC000"/>
                </a:solidFill>
              </a:rPr>
              <a:t>.</a:t>
            </a:r>
            <a:br>
              <a:rPr lang="en-US" sz="2700" spc="200" dirty="0">
                <a:solidFill>
                  <a:srgbClr val="FFC000"/>
                </a:solidFill>
              </a:rPr>
            </a:br>
            <a:br>
              <a:rPr lang="en-US" sz="2700" spc="200" dirty="0">
                <a:solidFill>
                  <a:srgbClr val="FFC000"/>
                </a:solidFill>
              </a:rPr>
            </a:br>
            <a:br>
              <a:rPr lang="en-US" sz="2700" spc="200" dirty="0">
                <a:solidFill>
                  <a:srgbClr val="FFC000"/>
                </a:solidFill>
              </a:rPr>
            </a:br>
            <a:r>
              <a:rPr lang="en-US" sz="2700" spc="200" dirty="0">
                <a:solidFill>
                  <a:schemeClr val="tx1"/>
                </a:solidFill>
              </a:rPr>
              <a:t> </a:t>
            </a:r>
            <a:r>
              <a:rPr lang="en-US" sz="2700" spc="200" dirty="0" err="1">
                <a:solidFill>
                  <a:schemeClr val="tx1"/>
                </a:solidFill>
              </a:rPr>
              <a:t>Ciascuno</a:t>
            </a:r>
            <a:r>
              <a:rPr lang="en-US" sz="2700" spc="200" dirty="0">
                <a:solidFill>
                  <a:schemeClr val="tx1"/>
                </a:solidFill>
              </a:rPr>
              <a:t> </a:t>
            </a:r>
            <a:r>
              <a:rPr lang="en-US" sz="2700" spc="200" dirty="0" err="1">
                <a:solidFill>
                  <a:schemeClr val="tx1"/>
                </a:solidFill>
              </a:rPr>
              <a:t>stadio</a:t>
            </a:r>
            <a:r>
              <a:rPr lang="en-US" sz="2700" spc="200" dirty="0">
                <a:solidFill>
                  <a:schemeClr val="tx1"/>
                </a:solidFill>
              </a:rPr>
              <a:t> è </a:t>
            </a:r>
            <a:r>
              <a:rPr lang="en-US" sz="2700" spc="200" dirty="0" err="1">
                <a:solidFill>
                  <a:schemeClr val="tx1"/>
                </a:solidFill>
              </a:rPr>
              <a:t>volto</a:t>
            </a:r>
            <a:r>
              <a:rPr lang="en-US" sz="2700" spc="200" dirty="0">
                <a:solidFill>
                  <a:schemeClr val="tx1"/>
                </a:solidFill>
              </a:rPr>
              <a:t> al </a:t>
            </a:r>
            <a:r>
              <a:rPr lang="en-US" sz="2700" spc="200" dirty="0" err="1">
                <a:solidFill>
                  <a:schemeClr val="tx1"/>
                </a:solidFill>
              </a:rPr>
              <a:t>raggiungimento</a:t>
            </a:r>
            <a:r>
              <a:rPr lang="en-US" sz="2700" spc="200" dirty="0">
                <a:solidFill>
                  <a:schemeClr val="tx1"/>
                </a:solidFill>
              </a:rPr>
              <a:t> di uno </a:t>
            </a:r>
            <a:r>
              <a:rPr lang="en-US" sz="2700" spc="200" dirty="0" err="1">
                <a:solidFill>
                  <a:schemeClr val="tx1"/>
                </a:solidFill>
              </a:rPr>
              <a:t>specifico</a:t>
            </a:r>
            <a:r>
              <a:rPr lang="en-US" sz="2700" spc="200" dirty="0">
                <a:solidFill>
                  <a:schemeClr val="tx1"/>
                </a:solidFill>
              </a:rPr>
              <a:t> </a:t>
            </a:r>
            <a:r>
              <a:rPr lang="en-US" sz="2700" spc="200" dirty="0" err="1">
                <a:solidFill>
                  <a:schemeClr val="tx1"/>
                </a:solidFill>
              </a:rPr>
              <a:t>livello</a:t>
            </a:r>
            <a:r>
              <a:rPr lang="en-US" sz="2700" spc="200" dirty="0">
                <a:solidFill>
                  <a:schemeClr val="tx1"/>
                </a:solidFill>
              </a:rPr>
              <a:t> di </a:t>
            </a:r>
            <a:r>
              <a:rPr lang="en-US" sz="2700" spc="200" dirty="0" err="1">
                <a:solidFill>
                  <a:schemeClr val="tx1"/>
                </a:solidFill>
              </a:rPr>
              <a:t>potenzialità</a:t>
            </a:r>
            <a:r>
              <a:rPr lang="en-US" sz="2700" spc="200" dirty="0">
                <a:solidFill>
                  <a:schemeClr val="tx1"/>
                </a:solidFill>
              </a:rPr>
              <a:t>, </a:t>
            </a:r>
            <a:r>
              <a:rPr lang="en-US" sz="2700" spc="200" dirty="0" err="1">
                <a:solidFill>
                  <a:schemeClr val="tx1"/>
                </a:solidFill>
              </a:rPr>
              <a:t>attraverso</a:t>
            </a:r>
            <a:r>
              <a:rPr lang="en-US" sz="2700" spc="200" dirty="0">
                <a:solidFill>
                  <a:schemeClr val="tx1"/>
                </a:solidFill>
              </a:rPr>
              <a:t> il presidio di un </a:t>
            </a:r>
            <a:r>
              <a:rPr lang="en-US" sz="2700" spc="200" dirty="0" err="1">
                <a:solidFill>
                  <a:schemeClr val="tx1"/>
                </a:solidFill>
              </a:rPr>
              <a:t>altrettanto</a:t>
            </a:r>
            <a:r>
              <a:rPr lang="en-US" sz="2700" spc="200" dirty="0">
                <a:solidFill>
                  <a:schemeClr val="tx1"/>
                </a:solidFill>
              </a:rPr>
              <a:t> </a:t>
            </a:r>
            <a:r>
              <a:rPr lang="en-US" sz="2700" spc="200" dirty="0" err="1">
                <a:solidFill>
                  <a:schemeClr val="tx1"/>
                </a:solidFill>
              </a:rPr>
              <a:t>specifico</a:t>
            </a:r>
            <a:r>
              <a:rPr lang="en-US" sz="2700" spc="200" dirty="0">
                <a:solidFill>
                  <a:schemeClr val="tx1"/>
                </a:solidFill>
              </a:rPr>
              <a:t> </a:t>
            </a:r>
            <a:r>
              <a:rPr lang="en-US" sz="2700" spc="200" dirty="0" err="1">
                <a:solidFill>
                  <a:schemeClr val="tx1"/>
                </a:solidFill>
              </a:rPr>
              <a:t>vettore</a:t>
            </a:r>
            <a:r>
              <a:rPr lang="en-US" sz="2700" spc="200" dirty="0">
                <a:solidFill>
                  <a:schemeClr val="tx1"/>
                </a:solidFill>
              </a:rPr>
              <a:t> </a:t>
            </a:r>
            <a:r>
              <a:rPr lang="en-US" sz="2700" spc="200" dirty="0" err="1">
                <a:solidFill>
                  <a:schemeClr val="tx1"/>
                </a:solidFill>
              </a:rPr>
              <a:t>evolutivo</a:t>
            </a:r>
            <a:r>
              <a:rPr lang="en-US" sz="2700" spc="200" dirty="0">
                <a:solidFill>
                  <a:schemeClr val="tx1"/>
                </a:solidFill>
              </a:rPr>
              <a:t>. </a:t>
            </a:r>
          </a:p>
        </p:txBody>
      </p:sp>
      <p:cxnSp>
        <p:nvCxnSpPr>
          <p:cNvPr id="9229" name="Straight Connector 922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reccia in giù 1">
            <a:extLst>
              <a:ext uri="{FF2B5EF4-FFF2-40B4-BE49-F238E27FC236}">
                <a16:creationId xmlns:a16="http://schemas.microsoft.com/office/drawing/2014/main" id="{18282CDF-81F2-81E9-1626-EEBD1D884B5B}"/>
              </a:ext>
            </a:extLst>
          </p:cNvPr>
          <p:cNvSpPr/>
          <p:nvPr/>
        </p:nvSpPr>
        <p:spPr>
          <a:xfrm>
            <a:off x="1584251" y="3583172"/>
            <a:ext cx="584789" cy="520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8792105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1056640" y="934720"/>
            <a:ext cx="8676640" cy="5293360"/>
          </a:xfrm>
        </p:spPr>
        <p:txBody>
          <a:bodyPr>
            <a:noAutofit/>
          </a:bodyPr>
          <a:lstStyle/>
          <a:p>
            <a:pPr algn="ctr"/>
            <a:r>
              <a:rPr lang="it-IT" sz="3200" cap="none" dirty="0">
                <a:solidFill>
                  <a:schemeClr val="accent6">
                    <a:lumMod val="60000"/>
                    <a:lumOff val="40000"/>
                  </a:schemeClr>
                </a:solidFill>
                <a:effectLst>
                  <a:outerShdw blurRad="38100" dist="38100" dir="2700000" algn="tl">
                    <a:srgbClr val="000000">
                      <a:alpha val="43137"/>
                    </a:srgbClr>
                  </a:outerShdw>
                </a:effectLst>
                <a:latin typeface="Trebuchet MS" panose="020B0603020202020204" pitchFamily="34" charset="0"/>
              </a:rPr>
              <a:t>- Il primo vettore (identificazione) </a:t>
            </a:r>
            <a:r>
              <a:rPr lang="it-IT" sz="2600" cap="none" dirty="0">
                <a:solidFill>
                  <a:schemeClr val="accent6">
                    <a:lumMod val="75000"/>
                  </a:schemeClr>
                </a:solidFill>
                <a:latin typeface="Trebuchet MS" panose="020B0603020202020204" pitchFamily="34" charset="0"/>
              </a:rPr>
              <a:t>sintetizza i processi di marketing da cui dipendono la notorietà e l'immagine di marca. </a:t>
            </a:r>
            <a:br>
              <a:rPr lang="it-IT" sz="2600" cap="none" dirty="0">
                <a:solidFill>
                  <a:schemeClr val="accent6">
                    <a:lumMod val="75000"/>
                  </a:schemeClr>
                </a:solidFill>
                <a:latin typeface="Trebuchet MS" panose="020B0603020202020204" pitchFamily="34" charset="0"/>
              </a:rPr>
            </a:br>
            <a:br>
              <a:rPr lang="it-IT" sz="3200" cap="none" dirty="0">
                <a:solidFill>
                  <a:schemeClr val="accent6">
                    <a:lumMod val="60000"/>
                    <a:lumOff val="40000"/>
                  </a:schemeClr>
                </a:solidFill>
                <a:effectLst>
                  <a:outerShdw blurRad="38100" dist="38100" dir="2700000" algn="tl">
                    <a:srgbClr val="000000">
                      <a:alpha val="43137"/>
                    </a:srgbClr>
                  </a:outerShdw>
                </a:effectLst>
                <a:latin typeface="Trebuchet MS" panose="020B0603020202020204" pitchFamily="34" charset="0"/>
              </a:rPr>
            </a:br>
            <a:r>
              <a:rPr lang="it-IT" sz="3200" cap="none" dirty="0">
                <a:solidFill>
                  <a:schemeClr val="accent6">
                    <a:lumMod val="60000"/>
                    <a:lumOff val="40000"/>
                  </a:schemeClr>
                </a:solidFill>
                <a:effectLst>
                  <a:outerShdw blurRad="38100" dist="38100" dir="2700000" algn="tl">
                    <a:srgbClr val="000000">
                      <a:alpha val="43137"/>
                    </a:srgbClr>
                  </a:outerShdw>
                </a:effectLst>
                <a:latin typeface="Trebuchet MS" panose="020B0603020202020204" pitchFamily="34" charset="0"/>
              </a:rPr>
              <a:t>- Il secondo e il terzo (valorizzazione e astrazione) </a:t>
            </a:r>
            <a:r>
              <a:rPr lang="it-IT" sz="2600" cap="none" dirty="0">
                <a:solidFill>
                  <a:schemeClr val="accent6">
                    <a:lumMod val="75000"/>
                  </a:schemeClr>
                </a:solidFill>
                <a:latin typeface="Trebuchet MS" panose="020B0603020202020204" pitchFamily="34" charset="0"/>
              </a:rPr>
              <a:t>consentono di rafforzare tali componenti cognitive in termini di profondità, ampiezza, forza e positività. </a:t>
            </a:r>
            <a:br>
              <a:rPr lang="it-IT" sz="2600" cap="none" dirty="0">
                <a:solidFill>
                  <a:schemeClr val="accent6">
                    <a:lumMod val="75000"/>
                  </a:schemeClr>
                </a:solidFill>
                <a:latin typeface="Trebuchet MS" panose="020B0603020202020204" pitchFamily="34" charset="0"/>
              </a:rPr>
            </a:br>
            <a:br>
              <a:rPr lang="it-IT" sz="3200" cap="none" dirty="0">
                <a:solidFill>
                  <a:schemeClr val="accent6">
                    <a:lumMod val="60000"/>
                    <a:lumOff val="40000"/>
                  </a:schemeClr>
                </a:solidFill>
                <a:effectLst>
                  <a:outerShdw blurRad="38100" dist="38100" dir="2700000" algn="tl">
                    <a:srgbClr val="000000">
                      <a:alpha val="43137"/>
                    </a:srgbClr>
                  </a:outerShdw>
                </a:effectLst>
                <a:latin typeface="Trebuchet MS" panose="020B0603020202020204" pitchFamily="34" charset="0"/>
              </a:rPr>
            </a:br>
            <a:r>
              <a:rPr lang="it-IT" sz="3200" cap="none" dirty="0">
                <a:solidFill>
                  <a:schemeClr val="accent6">
                    <a:lumMod val="60000"/>
                    <a:lumOff val="40000"/>
                  </a:schemeClr>
                </a:solidFill>
                <a:effectLst>
                  <a:outerShdw blurRad="38100" dist="38100" dir="2700000" algn="tl">
                    <a:srgbClr val="000000">
                      <a:alpha val="43137"/>
                    </a:srgbClr>
                  </a:outerShdw>
                </a:effectLst>
                <a:latin typeface="Trebuchet MS" panose="020B0603020202020204" pitchFamily="34" charset="0"/>
              </a:rPr>
              <a:t>- L'ultimo vettore (sperimentazione) </a:t>
            </a:r>
            <a:r>
              <a:rPr lang="it-IT" sz="2600" cap="none" dirty="0">
                <a:solidFill>
                  <a:schemeClr val="accent6">
                    <a:lumMod val="75000"/>
                  </a:schemeClr>
                </a:solidFill>
                <a:latin typeface="Trebuchet MS" panose="020B0603020202020204" pitchFamily="34" charset="0"/>
              </a:rPr>
              <a:t>incide invece sulle dimensioni che regolano i processi di apprendimento organizzativo ed è pertanto alla base del contributo che la marca può fornire allo sviluppo delle risorse di conoscenza dell'impresa.</a:t>
            </a:r>
          </a:p>
        </p:txBody>
      </p:sp>
    </p:spTree>
    <p:extLst>
      <p:ext uri="{BB962C8B-B14F-4D97-AF65-F5344CB8AC3E}">
        <p14:creationId xmlns:p14="http://schemas.microsoft.com/office/powerpoint/2010/main" val="215002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6063C-F8B6-F0E1-B55E-46F6E2484D2D}"/>
              </a:ext>
            </a:extLst>
          </p:cNvPr>
          <p:cNvSpPr>
            <a:spLocks noGrp="1"/>
          </p:cNvSpPr>
          <p:nvPr>
            <p:ph type="ctrTitle"/>
          </p:nvPr>
        </p:nvSpPr>
        <p:spPr>
          <a:xfrm>
            <a:off x="0" y="4960137"/>
            <a:ext cx="8140700" cy="1463040"/>
          </a:xfrm>
          <a:ln>
            <a:solidFill>
              <a:schemeClr val="bg1"/>
            </a:solidFill>
          </a:ln>
        </p:spPr>
        <p:txBody>
          <a:bodyPr>
            <a:normAutofit/>
          </a:bodyPr>
          <a:lstStyle/>
          <a:p>
            <a:r>
              <a:rPr lang="it-IT" sz="2800" b="1" dirty="0">
                <a:solidFill>
                  <a:schemeClr val="accent6"/>
                </a:solidFill>
                <a:latin typeface="Trebuchet MS" panose="020B0603020202020204" pitchFamily="34" charset="0"/>
              </a:rPr>
              <a:t>CAPITOLO 1</a:t>
            </a:r>
            <a:br>
              <a:rPr lang="it-IT" sz="2800" b="1" dirty="0">
                <a:latin typeface="Trebuchet MS" panose="020B0603020202020204" pitchFamily="34" charset="0"/>
              </a:rPr>
            </a:br>
            <a:br>
              <a:rPr lang="it-IT" sz="2800" b="1" dirty="0">
                <a:latin typeface="Trebuchet MS" panose="020B0603020202020204" pitchFamily="34" charset="0"/>
              </a:rPr>
            </a:br>
            <a:r>
              <a:rPr lang="it-IT" sz="2800" b="1" dirty="0">
                <a:solidFill>
                  <a:schemeClr val="accent1"/>
                </a:solidFill>
                <a:latin typeface="Trebuchet MS" panose="020B0603020202020204" pitchFamily="34" charset="0"/>
              </a:rPr>
              <a:t>LA MARCA:</a:t>
            </a:r>
            <a:br>
              <a:rPr lang="it-IT" sz="2800" b="1" dirty="0">
                <a:solidFill>
                  <a:schemeClr val="accent1"/>
                </a:solidFill>
                <a:latin typeface="Trebuchet MS" panose="020B0603020202020204" pitchFamily="34" charset="0"/>
              </a:rPr>
            </a:br>
            <a:r>
              <a:rPr lang="it-IT" sz="2800" b="1" dirty="0">
                <a:solidFill>
                  <a:schemeClr val="accent1"/>
                </a:solidFill>
                <a:latin typeface="Trebuchet MS" panose="020B0603020202020204" pitchFamily="34" charset="0"/>
              </a:rPr>
              <a:t>RILEVANZA E SFIDE STRATEGICHE</a:t>
            </a:r>
          </a:p>
        </p:txBody>
      </p:sp>
      <p:sp>
        <p:nvSpPr>
          <p:cNvPr id="5" name="CasellaDiTesto 4">
            <a:extLst>
              <a:ext uri="{FF2B5EF4-FFF2-40B4-BE49-F238E27FC236}">
                <a16:creationId xmlns:a16="http://schemas.microsoft.com/office/drawing/2014/main" id="{7C31FE0B-6690-3787-1E17-E45A65A0B8D2}"/>
              </a:ext>
            </a:extLst>
          </p:cNvPr>
          <p:cNvSpPr txBox="1"/>
          <p:nvPr/>
        </p:nvSpPr>
        <p:spPr>
          <a:xfrm>
            <a:off x="8841997" y="5889072"/>
            <a:ext cx="1283515" cy="523220"/>
          </a:xfrm>
          <a:prstGeom prst="rect">
            <a:avLst/>
          </a:prstGeom>
          <a:noFill/>
        </p:spPr>
        <p:txBody>
          <a:bodyPr wrap="square" rtlCol="0">
            <a:spAutoFit/>
          </a:bodyPr>
          <a:lstStyle/>
          <a:p>
            <a:pPr algn="ctr"/>
            <a:r>
              <a:rPr lang="it-IT" sz="2800" dirty="0">
                <a:solidFill>
                  <a:schemeClr val="bg1"/>
                </a:solidFill>
                <a:latin typeface="Bahnschrift Light" panose="020B0502040204020203" pitchFamily="34" charset="0"/>
              </a:rPr>
              <a:t>UNITE</a:t>
            </a:r>
          </a:p>
        </p:txBody>
      </p:sp>
      <p:pic>
        <p:nvPicPr>
          <p:cNvPr id="10" name="Immagine 9">
            <a:extLst>
              <a:ext uri="{FF2B5EF4-FFF2-40B4-BE49-F238E27FC236}">
                <a16:creationId xmlns:a16="http://schemas.microsoft.com/office/drawing/2014/main" id="{D005958B-10D9-5354-851A-4F01087FC0F3}"/>
              </a:ext>
            </a:extLst>
          </p:cNvPr>
          <p:cNvPicPr>
            <a:picLocks noChangeAspect="1"/>
          </p:cNvPicPr>
          <p:nvPr/>
        </p:nvPicPr>
        <p:blipFill>
          <a:blip r:embed="rId2"/>
          <a:stretch>
            <a:fillRect/>
          </a:stretch>
        </p:blipFill>
        <p:spPr>
          <a:xfrm>
            <a:off x="8841997" y="4903314"/>
            <a:ext cx="2868990" cy="1540348"/>
          </a:xfrm>
          <a:prstGeom prst="rect">
            <a:avLst/>
          </a:prstGeom>
        </p:spPr>
      </p:pic>
    </p:spTree>
    <p:extLst>
      <p:ext uri="{BB962C8B-B14F-4D97-AF65-F5344CB8AC3E}">
        <p14:creationId xmlns:p14="http://schemas.microsoft.com/office/powerpoint/2010/main" val="406337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D0C1760-1398-F23C-5E66-504AAC7B9863}"/>
              </a:ext>
            </a:extLst>
          </p:cNvPr>
          <p:cNvPicPr>
            <a:picLocks noChangeAspect="1"/>
          </p:cNvPicPr>
          <p:nvPr/>
        </p:nvPicPr>
        <p:blipFill>
          <a:blip r:embed="rId2"/>
          <a:stretch>
            <a:fillRect/>
          </a:stretch>
        </p:blipFill>
        <p:spPr>
          <a:xfrm>
            <a:off x="317500" y="294836"/>
            <a:ext cx="11595100" cy="6366526"/>
          </a:xfrm>
          <a:prstGeom prst="rect">
            <a:avLst/>
          </a:prstGeom>
        </p:spPr>
      </p:pic>
    </p:spTree>
    <p:extLst>
      <p:ext uri="{BB962C8B-B14F-4D97-AF65-F5344CB8AC3E}">
        <p14:creationId xmlns:p14="http://schemas.microsoft.com/office/powerpoint/2010/main" val="3837553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47" name="Straight Connector 10246">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49" name="Rectangle 10248">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251" name="Rectangle 10250">
            <a:extLst>
              <a:ext uri="{FF2B5EF4-FFF2-40B4-BE49-F238E27FC236}">
                <a16:creationId xmlns:a16="http://schemas.microsoft.com/office/drawing/2014/main" id="{A493C988-90AE-4C72-8B81-E76ADE383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16488" y="2565230"/>
            <a:ext cx="3378099" cy="3653670"/>
          </a:xfrm>
        </p:spPr>
        <p:txBody>
          <a:bodyPr vert="horz" lIns="91440" tIns="45720" rIns="91440" bIns="45720" rtlCol="0" anchor="b">
            <a:noAutofit/>
          </a:bodyPr>
          <a:lstStyle/>
          <a:p>
            <a:pPr algn="r"/>
            <a:r>
              <a:rPr lang="en-US" sz="2500" spc="200" dirty="0">
                <a:solidFill>
                  <a:schemeClr val="accent3">
                    <a:lumMod val="50000"/>
                  </a:schemeClr>
                </a:solidFill>
                <a:effectLst>
                  <a:outerShdw blurRad="38100" dist="38100" dir="2700000" algn="tl">
                    <a:srgbClr val="000000">
                      <a:alpha val="43137"/>
                    </a:srgbClr>
                  </a:outerShdw>
                </a:effectLst>
              </a:rPr>
              <a:t>Il </a:t>
            </a:r>
            <a:r>
              <a:rPr lang="en-US" sz="2500" spc="200" dirty="0" err="1">
                <a:solidFill>
                  <a:schemeClr val="accent3">
                    <a:lumMod val="50000"/>
                  </a:schemeClr>
                </a:solidFill>
                <a:effectLst>
                  <a:outerShdw blurRad="38100" dist="38100" dir="2700000" algn="tl">
                    <a:srgbClr val="000000">
                      <a:alpha val="43137"/>
                    </a:srgbClr>
                  </a:outerShdw>
                </a:effectLst>
              </a:rPr>
              <a:t>valore</a:t>
            </a:r>
            <a:r>
              <a:rPr lang="en-US" sz="2500" spc="200" dirty="0">
                <a:solidFill>
                  <a:schemeClr val="accent3">
                    <a:lumMod val="50000"/>
                  </a:schemeClr>
                </a:solidFill>
                <a:effectLst>
                  <a:outerShdw blurRad="38100" dist="38100" dir="2700000" algn="tl">
                    <a:srgbClr val="000000">
                      <a:alpha val="43137"/>
                    </a:srgbClr>
                  </a:outerShdw>
                </a:effectLst>
              </a:rPr>
              <a:t> </a:t>
            </a:r>
            <a:r>
              <a:rPr lang="en-US" sz="2500" spc="200" dirty="0" err="1">
                <a:solidFill>
                  <a:schemeClr val="accent3">
                    <a:lumMod val="50000"/>
                  </a:schemeClr>
                </a:solidFill>
                <a:effectLst>
                  <a:outerShdw blurRad="38100" dist="38100" dir="2700000" algn="tl">
                    <a:srgbClr val="000000">
                      <a:alpha val="43137"/>
                    </a:srgbClr>
                  </a:outerShdw>
                </a:effectLst>
              </a:rPr>
              <a:t>della</a:t>
            </a:r>
            <a:r>
              <a:rPr lang="en-US" sz="2500" spc="200" dirty="0">
                <a:solidFill>
                  <a:schemeClr val="accent3">
                    <a:lumMod val="50000"/>
                  </a:schemeClr>
                </a:solidFill>
                <a:effectLst>
                  <a:outerShdw blurRad="38100" dist="38100" dir="2700000" algn="tl">
                    <a:srgbClr val="000000">
                      <a:alpha val="43137"/>
                    </a:srgbClr>
                  </a:outerShdw>
                </a:effectLst>
              </a:rPr>
              <a:t> </a:t>
            </a:r>
            <a:r>
              <a:rPr lang="en-US" sz="2500" spc="200" dirty="0" err="1">
                <a:solidFill>
                  <a:schemeClr val="accent3">
                    <a:lumMod val="50000"/>
                  </a:schemeClr>
                </a:solidFill>
                <a:effectLst>
                  <a:outerShdw blurRad="38100" dist="38100" dir="2700000" algn="tl">
                    <a:srgbClr val="000000">
                      <a:alpha val="43137"/>
                    </a:srgbClr>
                  </a:outerShdw>
                </a:effectLst>
              </a:rPr>
              <a:t>marca</a:t>
            </a:r>
            <a:r>
              <a:rPr lang="en-US" sz="2500" spc="200" dirty="0">
                <a:solidFill>
                  <a:schemeClr val="accent3">
                    <a:lumMod val="50000"/>
                  </a:schemeClr>
                </a:solidFill>
                <a:effectLst>
                  <a:outerShdw blurRad="38100" dist="38100" dir="2700000" algn="tl">
                    <a:srgbClr val="000000">
                      <a:alpha val="43137"/>
                    </a:srgbClr>
                  </a:outerShdw>
                </a:effectLst>
              </a:rPr>
              <a:t> (customer-based brand equity) </a:t>
            </a:r>
            <a:br>
              <a:rPr lang="en-US" sz="2500" spc="200" dirty="0">
                <a:solidFill>
                  <a:schemeClr val="accent3">
                    <a:lumMod val="50000"/>
                  </a:schemeClr>
                </a:solidFill>
              </a:rPr>
            </a:br>
            <a:br>
              <a:rPr lang="en-US" sz="2500" spc="200" dirty="0">
                <a:solidFill>
                  <a:schemeClr val="accent3">
                    <a:lumMod val="50000"/>
                  </a:schemeClr>
                </a:solidFill>
              </a:rPr>
            </a:br>
            <a:r>
              <a:rPr lang="en-US" sz="2500" spc="200" dirty="0">
                <a:solidFill>
                  <a:schemeClr val="accent3">
                    <a:lumMod val="50000"/>
                  </a:schemeClr>
                </a:solidFill>
              </a:rPr>
              <a:t>è </a:t>
            </a:r>
            <a:r>
              <a:rPr lang="en-US" sz="2500" spc="200" dirty="0" err="1">
                <a:solidFill>
                  <a:schemeClr val="accent3">
                    <a:lumMod val="50000"/>
                  </a:schemeClr>
                </a:solidFill>
              </a:rPr>
              <a:t>l'effetto</a:t>
            </a:r>
            <a:r>
              <a:rPr lang="en-US" sz="2500" spc="200" dirty="0">
                <a:solidFill>
                  <a:schemeClr val="accent3">
                    <a:lumMod val="50000"/>
                  </a:schemeClr>
                </a:solidFill>
              </a:rPr>
              <a:t> </a:t>
            </a:r>
            <a:r>
              <a:rPr lang="en-US" sz="2500" spc="200" dirty="0" err="1">
                <a:solidFill>
                  <a:schemeClr val="accent3">
                    <a:lumMod val="50000"/>
                  </a:schemeClr>
                </a:solidFill>
              </a:rPr>
              <a:t>differenziale</a:t>
            </a:r>
            <a:r>
              <a:rPr lang="en-US" sz="2500" spc="200" dirty="0">
                <a:solidFill>
                  <a:schemeClr val="accent3">
                    <a:lumMod val="50000"/>
                  </a:schemeClr>
                </a:solidFill>
              </a:rPr>
              <a:t> </a:t>
            </a:r>
            <a:r>
              <a:rPr lang="en-US" sz="2500" spc="200" dirty="0" err="1">
                <a:solidFill>
                  <a:schemeClr val="accent3">
                    <a:lumMod val="50000"/>
                  </a:schemeClr>
                </a:solidFill>
              </a:rPr>
              <a:t>che</a:t>
            </a:r>
            <a:r>
              <a:rPr lang="en-US" sz="2500" spc="200" dirty="0">
                <a:solidFill>
                  <a:schemeClr val="accent3">
                    <a:lumMod val="50000"/>
                  </a:schemeClr>
                </a:solidFill>
              </a:rPr>
              <a:t> la brand knowledge </a:t>
            </a:r>
            <a:r>
              <a:rPr lang="en-US" sz="2500" spc="200" dirty="0" err="1">
                <a:solidFill>
                  <a:schemeClr val="accent3">
                    <a:lumMod val="50000"/>
                  </a:schemeClr>
                </a:solidFill>
              </a:rPr>
              <a:t>esercita</a:t>
            </a:r>
            <a:r>
              <a:rPr lang="en-US" sz="2500" spc="200" dirty="0">
                <a:solidFill>
                  <a:schemeClr val="accent3">
                    <a:lumMod val="50000"/>
                  </a:schemeClr>
                </a:solidFill>
              </a:rPr>
              <a:t> </a:t>
            </a:r>
            <a:r>
              <a:rPr lang="en-US" sz="2500" spc="200" dirty="0" err="1">
                <a:solidFill>
                  <a:schemeClr val="accent3">
                    <a:lumMod val="50000"/>
                  </a:schemeClr>
                </a:solidFill>
              </a:rPr>
              <a:t>sulla</a:t>
            </a:r>
            <a:r>
              <a:rPr lang="en-US" sz="2500" spc="200" dirty="0">
                <a:solidFill>
                  <a:schemeClr val="accent3">
                    <a:lumMod val="50000"/>
                  </a:schemeClr>
                </a:solidFill>
              </a:rPr>
              <a:t> </a:t>
            </a:r>
            <a:r>
              <a:rPr lang="en-US" sz="2500" spc="200" dirty="0" err="1">
                <a:solidFill>
                  <a:schemeClr val="accent3">
                    <a:lumMod val="50000"/>
                  </a:schemeClr>
                </a:solidFill>
              </a:rPr>
              <a:t>risposta</a:t>
            </a:r>
            <a:r>
              <a:rPr lang="en-US" sz="2500" spc="200" dirty="0">
                <a:solidFill>
                  <a:schemeClr val="accent3">
                    <a:lumMod val="50000"/>
                  </a:schemeClr>
                </a:solidFill>
              </a:rPr>
              <a:t> del </a:t>
            </a:r>
            <a:r>
              <a:rPr lang="en-US" sz="2500" spc="200" dirty="0" err="1">
                <a:solidFill>
                  <a:schemeClr val="accent3">
                    <a:lumMod val="50000"/>
                  </a:schemeClr>
                </a:solidFill>
              </a:rPr>
              <a:t>consumatore</a:t>
            </a:r>
            <a:r>
              <a:rPr lang="en-US" sz="2500" spc="200" dirty="0">
                <a:solidFill>
                  <a:schemeClr val="accent3">
                    <a:lumMod val="50000"/>
                  </a:schemeClr>
                </a:solidFill>
              </a:rPr>
              <a:t> alle </a:t>
            </a:r>
            <a:r>
              <a:rPr lang="en-US" sz="2500" spc="200" dirty="0" err="1">
                <a:solidFill>
                  <a:schemeClr val="accent3">
                    <a:lumMod val="50000"/>
                  </a:schemeClr>
                </a:solidFill>
              </a:rPr>
              <a:t>attività</a:t>
            </a:r>
            <a:r>
              <a:rPr lang="en-US" sz="2500" spc="200" dirty="0">
                <a:solidFill>
                  <a:schemeClr val="accent3">
                    <a:lumMod val="50000"/>
                  </a:schemeClr>
                </a:solidFill>
              </a:rPr>
              <a:t> di marketing </a:t>
            </a:r>
            <a:r>
              <a:rPr lang="en-US" sz="2500" spc="200" dirty="0" err="1">
                <a:solidFill>
                  <a:schemeClr val="accent3">
                    <a:lumMod val="50000"/>
                  </a:schemeClr>
                </a:solidFill>
              </a:rPr>
              <a:t>realizzate</a:t>
            </a:r>
            <a:r>
              <a:rPr lang="en-US" sz="2500" spc="200" dirty="0">
                <a:solidFill>
                  <a:schemeClr val="accent3">
                    <a:lumMod val="50000"/>
                  </a:schemeClr>
                </a:solidFill>
              </a:rPr>
              <a:t> </a:t>
            </a:r>
            <a:r>
              <a:rPr lang="en-US" sz="2500" spc="200" dirty="0" err="1">
                <a:solidFill>
                  <a:schemeClr val="accent3">
                    <a:lumMod val="50000"/>
                  </a:schemeClr>
                </a:solidFill>
              </a:rPr>
              <a:t>dalla</a:t>
            </a:r>
            <a:r>
              <a:rPr lang="en-US" sz="2500" spc="200" dirty="0">
                <a:solidFill>
                  <a:schemeClr val="accent3">
                    <a:lumMod val="50000"/>
                  </a:schemeClr>
                </a:solidFill>
              </a:rPr>
              <a:t> </a:t>
            </a:r>
            <a:r>
              <a:rPr lang="en-US" sz="2500" spc="200" dirty="0" err="1">
                <a:solidFill>
                  <a:schemeClr val="accent3">
                    <a:lumMod val="50000"/>
                  </a:schemeClr>
                </a:solidFill>
              </a:rPr>
              <a:t>marca</a:t>
            </a:r>
            <a:r>
              <a:rPr lang="en-US" sz="2500" spc="200" dirty="0">
                <a:solidFill>
                  <a:schemeClr val="accent3">
                    <a:lumMod val="50000"/>
                  </a:schemeClr>
                </a:solidFill>
              </a:rPr>
              <a:t> </a:t>
            </a:r>
            <a:r>
              <a:rPr lang="en-US" sz="2500" spc="200" dirty="0" err="1">
                <a:solidFill>
                  <a:schemeClr val="accent3">
                    <a:lumMod val="50000"/>
                  </a:schemeClr>
                </a:solidFill>
              </a:rPr>
              <a:t>stessa</a:t>
            </a:r>
            <a:r>
              <a:rPr lang="en-US" sz="2500" spc="200" dirty="0"/>
              <a:t>.</a:t>
            </a:r>
          </a:p>
        </p:txBody>
      </p:sp>
      <p:cxnSp>
        <p:nvCxnSpPr>
          <p:cNvPr id="10253" name="Straight Connector 10252">
            <a:extLst>
              <a:ext uri="{FF2B5EF4-FFF2-40B4-BE49-F238E27FC236}">
                <a16:creationId xmlns:a16="http://schemas.microsoft.com/office/drawing/2014/main" id="{4D9A86F5-12E7-4CDA-8037-A3723DFAA0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42" name="Picture 2" descr="Why do I need a brand? - The Made Thing">
            <a:extLst>
              <a:ext uri="{FF2B5EF4-FFF2-40B4-BE49-F238E27FC236}">
                <a16:creationId xmlns:a16="http://schemas.microsoft.com/office/drawing/2014/main" id="{75F3B371-E8FA-1FE2-6ECD-43B7CC6844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71" r="2909"/>
          <a:stretch/>
        </p:blipFill>
        <p:spPr bwMode="auto">
          <a:xfrm>
            <a:off x="4654984" y="640080"/>
            <a:ext cx="6896936"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03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182880" y="968325"/>
            <a:ext cx="6004560" cy="2902635"/>
          </a:xfrm>
        </p:spPr>
        <p:txBody>
          <a:bodyPr>
            <a:noAutofit/>
          </a:bodyPr>
          <a:lstStyle/>
          <a:p>
            <a:pPr algn="ctr"/>
            <a:br>
              <a:rPr lang="it-IT" sz="2200" b="1" cap="none"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rPr>
            </a:br>
            <a:r>
              <a:rPr lang="it-IT" sz="2200" b="1" cap="none"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rPr>
              <a:t>1. l'effetto differenziale, </a:t>
            </a:r>
            <a:r>
              <a:rPr lang="it-IT" sz="2000" cap="none" dirty="0">
                <a:solidFill>
                  <a:schemeClr val="accent6">
                    <a:lumMod val="50000"/>
                  </a:schemeClr>
                </a:solidFill>
                <a:latin typeface="Trebuchet MS" panose="020B0603020202020204" pitchFamily="34" charset="0"/>
              </a:rPr>
              <a:t>proprio perché il valore della marca deriva dall'esistenza di differenze nelle reazioni dei consumatori. Laddove non vi siano queste differenze, il prodotto di marca si può classificare come semplice merce o versione generica; in questo caso, probabilmente, la concorrenza si baserà in larga prevalenza sul prezzo;</a:t>
            </a:r>
            <a:br>
              <a:rPr lang="it-IT" sz="2000" cap="none" dirty="0">
                <a:solidFill>
                  <a:schemeClr val="accent6">
                    <a:lumMod val="50000"/>
                  </a:schemeClr>
                </a:solidFill>
                <a:latin typeface="Trebuchet MS" panose="020B0603020202020204" pitchFamily="34" charset="0"/>
              </a:rPr>
            </a:br>
            <a:endParaRPr lang="it-IT" sz="2000" cap="none" dirty="0">
              <a:solidFill>
                <a:schemeClr val="accent6">
                  <a:lumMod val="50000"/>
                </a:schemeClr>
              </a:solidFill>
              <a:latin typeface="Trebuchet MS" panose="020B0603020202020204" pitchFamily="34" charset="0"/>
            </a:endParaRPr>
          </a:p>
        </p:txBody>
      </p:sp>
      <p:sp>
        <p:nvSpPr>
          <p:cNvPr id="3" name="CasellaDiTesto 2">
            <a:extLst>
              <a:ext uri="{FF2B5EF4-FFF2-40B4-BE49-F238E27FC236}">
                <a16:creationId xmlns:a16="http://schemas.microsoft.com/office/drawing/2014/main" id="{E9CE06A9-91DB-C643-F497-FC81862052FA}"/>
              </a:ext>
            </a:extLst>
          </p:cNvPr>
          <p:cNvSpPr txBox="1"/>
          <p:nvPr/>
        </p:nvSpPr>
        <p:spPr>
          <a:xfrm>
            <a:off x="7020560" y="2419642"/>
            <a:ext cx="4846320" cy="2385268"/>
          </a:xfrm>
          <a:prstGeom prst="rect">
            <a:avLst/>
          </a:prstGeom>
          <a:noFill/>
        </p:spPr>
        <p:txBody>
          <a:bodyPr wrap="square">
            <a:spAutoFit/>
          </a:bodyPr>
          <a:lstStyle/>
          <a:p>
            <a:pPr algn="ctr"/>
            <a:br>
              <a:rPr lang="it-IT" sz="1800" cap="none" dirty="0">
                <a:solidFill>
                  <a:schemeClr val="accent6">
                    <a:lumMod val="50000"/>
                  </a:schemeClr>
                </a:solidFill>
                <a:latin typeface="Trebuchet MS" panose="020B0603020202020204" pitchFamily="34" charset="0"/>
              </a:rPr>
            </a:br>
            <a:r>
              <a:rPr lang="it-IT" sz="1800" cap="none" dirty="0">
                <a:solidFill>
                  <a:schemeClr val="accent6">
                    <a:lumMod val="50000"/>
                  </a:schemeClr>
                </a:solidFill>
                <a:latin typeface="Trebuchet MS" panose="020B0603020202020204" pitchFamily="34" charset="0"/>
              </a:rPr>
              <a:t>2. </a:t>
            </a:r>
            <a:r>
              <a:rPr lang="it-IT" sz="2300" b="1" cap="none"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rPr>
              <a:t>la conoscenza della marca, </a:t>
            </a:r>
            <a:r>
              <a:rPr lang="it-IT" sz="1800" cap="none" dirty="0">
                <a:solidFill>
                  <a:schemeClr val="accent6">
                    <a:lumMod val="50000"/>
                  </a:schemeClr>
                </a:solidFill>
                <a:latin typeface="Trebuchet MS" panose="020B0603020202020204" pitchFamily="34" charset="0"/>
              </a:rPr>
              <a:t>che si esprime attraverso diverse componenti, per cui le differenze suddette sono il risultato della conoscenza della marca, articolata nella notorietà e nelle associazioni mentali;</a:t>
            </a:r>
            <a:br>
              <a:rPr lang="it-IT" sz="1800" cap="none" dirty="0">
                <a:solidFill>
                  <a:schemeClr val="accent6">
                    <a:lumMod val="50000"/>
                  </a:schemeClr>
                </a:solidFill>
                <a:latin typeface="Trebuchet MS" panose="020B0603020202020204" pitchFamily="34" charset="0"/>
              </a:rPr>
            </a:br>
            <a:br>
              <a:rPr lang="it-IT" sz="1800" cap="none" dirty="0">
                <a:solidFill>
                  <a:schemeClr val="accent6">
                    <a:lumMod val="50000"/>
                  </a:schemeClr>
                </a:solidFill>
                <a:latin typeface="Trebuchet MS" panose="020B0603020202020204" pitchFamily="34" charset="0"/>
              </a:rPr>
            </a:br>
            <a:endParaRPr lang="it-IT" dirty="0"/>
          </a:p>
        </p:txBody>
      </p:sp>
      <p:sp>
        <p:nvSpPr>
          <p:cNvPr id="6" name="CasellaDiTesto 5">
            <a:extLst>
              <a:ext uri="{FF2B5EF4-FFF2-40B4-BE49-F238E27FC236}">
                <a16:creationId xmlns:a16="http://schemas.microsoft.com/office/drawing/2014/main" id="{7DAB2912-4AA9-1CFF-5F99-EE5A7FA279F2}"/>
              </a:ext>
            </a:extLst>
          </p:cNvPr>
          <p:cNvSpPr txBox="1"/>
          <p:nvPr/>
        </p:nvSpPr>
        <p:spPr>
          <a:xfrm>
            <a:off x="2722880" y="127000"/>
            <a:ext cx="6136640" cy="646331"/>
          </a:xfrm>
          <a:prstGeom prst="rect">
            <a:avLst/>
          </a:prstGeom>
          <a:noFill/>
        </p:spPr>
        <p:txBody>
          <a:bodyPr wrap="square">
            <a:spAutoFit/>
          </a:bodyPr>
          <a:lstStyle/>
          <a:p>
            <a:r>
              <a:rPr lang="it-IT" sz="1800" cap="none" dirty="0">
                <a:solidFill>
                  <a:schemeClr val="accent6">
                    <a:lumMod val="50000"/>
                  </a:schemeClr>
                </a:solidFill>
                <a:highlight>
                  <a:srgbClr val="FFFF00"/>
                </a:highlight>
                <a:latin typeface="Trebuchet MS" panose="020B0603020202020204" pitchFamily="34" charset="0"/>
              </a:rPr>
              <a:t>La definizione proposta si basa su tre elementi chiave:</a:t>
            </a:r>
            <a:br>
              <a:rPr lang="it-IT" sz="1800" cap="none" dirty="0">
                <a:solidFill>
                  <a:schemeClr val="accent6">
                    <a:lumMod val="50000"/>
                  </a:schemeClr>
                </a:solidFill>
                <a:highlight>
                  <a:srgbClr val="FFFF00"/>
                </a:highlight>
                <a:latin typeface="Trebuchet MS" panose="020B0603020202020204" pitchFamily="34" charset="0"/>
              </a:rPr>
            </a:br>
            <a:endParaRPr lang="it-IT" dirty="0">
              <a:highlight>
                <a:srgbClr val="FFFF00"/>
              </a:highlight>
            </a:endParaRPr>
          </a:p>
        </p:txBody>
      </p:sp>
      <p:sp>
        <p:nvSpPr>
          <p:cNvPr id="8" name="CasellaDiTesto 7">
            <a:extLst>
              <a:ext uri="{FF2B5EF4-FFF2-40B4-BE49-F238E27FC236}">
                <a16:creationId xmlns:a16="http://schemas.microsoft.com/office/drawing/2014/main" id="{2A89A2CE-0174-7A0B-81C3-22B924756D21}"/>
              </a:ext>
            </a:extLst>
          </p:cNvPr>
          <p:cNvSpPr txBox="1"/>
          <p:nvPr/>
        </p:nvSpPr>
        <p:spPr>
          <a:xfrm>
            <a:off x="487680" y="4534207"/>
            <a:ext cx="6096000" cy="1908215"/>
          </a:xfrm>
          <a:prstGeom prst="rect">
            <a:avLst/>
          </a:prstGeom>
          <a:noFill/>
        </p:spPr>
        <p:txBody>
          <a:bodyPr wrap="square">
            <a:spAutoFit/>
          </a:bodyPr>
          <a:lstStyle/>
          <a:p>
            <a:pPr algn="ctr"/>
            <a:r>
              <a:rPr lang="it-IT" sz="2300" b="1" cap="none"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rPr>
              <a:t>3. la risposta del consumatore alle politiche di marketing, </a:t>
            </a:r>
            <a:r>
              <a:rPr lang="it-IT" sz="1800" cap="none" dirty="0">
                <a:solidFill>
                  <a:schemeClr val="accent6">
                    <a:lumMod val="50000"/>
                  </a:schemeClr>
                </a:solidFill>
                <a:latin typeface="Trebuchet MS" panose="020B0603020202020204" pitchFamily="34" charset="0"/>
              </a:rPr>
              <a:t>perché la risposta differenziale dei consumatori - che determina il valore della marca - si riflette nelle percezioni, nelle preferenze e nei comportamenti legati a tutte le attività di marketing poste in essere dalla marca.</a:t>
            </a:r>
            <a:endParaRPr lang="it-IT" dirty="0"/>
          </a:p>
        </p:txBody>
      </p:sp>
    </p:spTree>
    <p:extLst>
      <p:ext uri="{BB962C8B-B14F-4D97-AF65-F5344CB8AC3E}">
        <p14:creationId xmlns:p14="http://schemas.microsoft.com/office/powerpoint/2010/main" val="1457788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C3B590C-5CE0-8580-5401-56F67B5C5A11}"/>
              </a:ext>
            </a:extLst>
          </p:cNvPr>
          <p:cNvPicPr>
            <a:picLocks noChangeAspect="1"/>
          </p:cNvPicPr>
          <p:nvPr/>
        </p:nvPicPr>
        <p:blipFill>
          <a:blip r:embed="rId2"/>
          <a:stretch>
            <a:fillRect/>
          </a:stretch>
        </p:blipFill>
        <p:spPr>
          <a:xfrm>
            <a:off x="342900" y="406400"/>
            <a:ext cx="11518900" cy="6083300"/>
          </a:xfrm>
          <a:prstGeom prst="rect">
            <a:avLst/>
          </a:prstGeom>
        </p:spPr>
      </p:pic>
    </p:spTree>
    <p:extLst>
      <p:ext uri="{BB962C8B-B14F-4D97-AF65-F5344CB8AC3E}">
        <p14:creationId xmlns:p14="http://schemas.microsoft.com/office/powerpoint/2010/main" val="1307989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276" name="Straight Connector 1127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78" name="Rectangle 1127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275" name="Rectangle 11274">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ntroduzione ai mercati | Starting Finance">
            <a:extLst>
              <a:ext uri="{FF2B5EF4-FFF2-40B4-BE49-F238E27FC236}">
                <a16:creationId xmlns:a16="http://schemas.microsoft.com/office/drawing/2014/main" id="{C66E5599-30BA-B255-7B63-3552D6FD1498}"/>
              </a:ext>
            </a:extLst>
          </p:cNvPr>
          <p:cNvPicPr>
            <a:picLocks noChangeAspect="1" noChangeArrowheads="1"/>
          </p:cNvPicPr>
          <p:nvPr/>
        </p:nvPicPr>
        <p:blipFill rotWithShape="1">
          <a:blip r:embed="rId3">
            <a:alphaModFix amt="45000"/>
            <a:extLst>
              <a:ext uri="{28A0092B-C50C-407E-A947-70E740481C1C}">
                <a14:useLocalDpi xmlns:a14="http://schemas.microsoft.com/office/drawing/2010/main" val="0"/>
              </a:ext>
            </a:extLst>
          </a:blip>
          <a:srcRect t="528" r="-1" b="15180"/>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71" name="Rectangle 112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95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43467" y="643467"/>
            <a:ext cx="6569454" cy="5571066"/>
          </a:xfrm>
        </p:spPr>
        <p:txBody>
          <a:bodyPr vert="horz" lIns="91440" tIns="45720" rIns="91440" bIns="45720" rtlCol="0" anchor="ctr">
            <a:normAutofit fontScale="90000"/>
          </a:bodyPr>
          <a:lstStyle/>
          <a:p>
            <a:pPr algn="r"/>
            <a:br>
              <a:rPr lang="en-US" sz="2100" spc="200" dirty="0">
                <a:solidFill>
                  <a:schemeClr val="tx1"/>
                </a:solidFill>
              </a:rPr>
            </a:br>
            <a:br>
              <a:rPr lang="en-US" sz="2100" spc="200" dirty="0">
                <a:solidFill>
                  <a:schemeClr val="tx1"/>
                </a:solidFill>
              </a:rPr>
            </a:br>
            <a:r>
              <a:rPr lang="en-US" sz="2100" spc="200" dirty="0">
                <a:solidFill>
                  <a:schemeClr val="tx1"/>
                </a:solidFill>
              </a:rPr>
              <a:t>In </a:t>
            </a:r>
            <a:r>
              <a:rPr lang="en-US" sz="2100" spc="200" dirty="0" err="1">
                <a:solidFill>
                  <a:schemeClr val="tx1"/>
                </a:solidFill>
              </a:rPr>
              <a:t>relazione</a:t>
            </a:r>
            <a:r>
              <a:rPr lang="en-US" sz="2100" spc="200" dirty="0">
                <a:solidFill>
                  <a:schemeClr val="tx1"/>
                </a:solidFill>
              </a:rPr>
              <a:t> a </a:t>
            </a:r>
            <a:r>
              <a:rPr lang="en-US" sz="2100" spc="200" dirty="0" err="1">
                <a:solidFill>
                  <a:schemeClr val="tx1"/>
                </a:solidFill>
              </a:rPr>
              <a:t>questo</a:t>
            </a:r>
            <a:r>
              <a:rPr lang="en-US" sz="2100" spc="200" dirty="0">
                <a:solidFill>
                  <a:schemeClr val="tx1"/>
                </a:solidFill>
              </a:rPr>
              <a:t> primo </a:t>
            </a:r>
            <a:r>
              <a:rPr lang="en-US" sz="2100" spc="200" dirty="0" err="1">
                <a:solidFill>
                  <a:schemeClr val="tx1"/>
                </a:solidFill>
              </a:rPr>
              <a:t>ambito</a:t>
            </a:r>
            <a:r>
              <a:rPr lang="en-US" sz="2100" spc="200" dirty="0">
                <a:solidFill>
                  <a:schemeClr val="tx1"/>
                </a:solidFill>
              </a:rPr>
              <a:t> di </a:t>
            </a:r>
            <a:r>
              <a:rPr lang="en-US" sz="2100" spc="200" dirty="0" err="1">
                <a:solidFill>
                  <a:schemeClr val="tx1"/>
                </a:solidFill>
              </a:rPr>
              <a:t>applicazione</a:t>
            </a:r>
            <a:r>
              <a:rPr lang="en-US" sz="2100" spc="200" dirty="0">
                <a:solidFill>
                  <a:schemeClr val="tx1"/>
                </a:solidFill>
              </a:rPr>
              <a:t> </a:t>
            </a:r>
            <a:r>
              <a:rPr lang="en-US" sz="2100" spc="200" dirty="0" err="1">
                <a:solidFill>
                  <a:schemeClr val="tx1"/>
                </a:solidFill>
              </a:rPr>
              <a:t>della</a:t>
            </a:r>
            <a:r>
              <a:rPr lang="en-US" sz="2100" spc="200" dirty="0">
                <a:solidFill>
                  <a:schemeClr val="tx1"/>
                </a:solidFill>
              </a:rPr>
              <a:t> </a:t>
            </a:r>
            <a:r>
              <a:rPr lang="en-US" sz="2100" spc="200" dirty="0" err="1">
                <a:solidFill>
                  <a:schemeClr val="tx1"/>
                </a:solidFill>
              </a:rPr>
              <a:t>marca</a:t>
            </a:r>
            <a:r>
              <a:rPr lang="en-US" sz="2100" spc="200" dirty="0">
                <a:solidFill>
                  <a:schemeClr val="tx1"/>
                </a:solidFill>
              </a:rPr>
              <a:t>, è utile </a:t>
            </a:r>
            <a:r>
              <a:rPr lang="en-US" sz="2100" spc="200" dirty="0" err="1">
                <a:solidFill>
                  <a:schemeClr val="tx1"/>
                </a:solidFill>
              </a:rPr>
              <a:t>distinguere</a:t>
            </a:r>
            <a:r>
              <a:rPr lang="en-US" sz="2100" spc="200" dirty="0">
                <a:solidFill>
                  <a:schemeClr val="tx1"/>
                </a:solidFill>
              </a:rPr>
              <a:t> </a:t>
            </a:r>
            <a:r>
              <a:rPr lang="en-US" sz="2100" spc="200" dirty="0" err="1">
                <a:solidFill>
                  <a:schemeClr val="tx1"/>
                </a:solidFill>
              </a:rPr>
              <a:t>tra</a:t>
            </a:r>
            <a:r>
              <a:rPr lang="en-US" sz="2100" spc="200" dirty="0">
                <a:solidFill>
                  <a:schemeClr val="tx1"/>
                </a:solidFill>
              </a:rPr>
              <a:t> </a:t>
            </a:r>
            <a:br>
              <a:rPr lang="en-US" sz="2100" spc="200" dirty="0">
                <a:solidFill>
                  <a:schemeClr val="tx1"/>
                </a:solidFill>
              </a:rPr>
            </a:br>
            <a:r>
              <a:rPr lang="en-US" sz="2100" spc="200" dirty="0" err="1">
                <a:solidFill>
                  <a:schemeClr val="tx1"/>
                </a:solidFill>
              </a:rPr>
              <a:t>mercati</a:t>
            </a:r>
            <a:r>
              <a:rPr lang="en-US" sz="2100" spc="200" dirty="0">
                <a:solidFill>
                  <a:schemeClr val="tx1"/>
                </a:solidFill>
              </a:rPr>
              <a:t> di </a:t>
            </a:r>
            <a:r>
              <a:rPr lang="en-US" sz="2100" spc="200" dirty="0" err="1">
                <a:solidFill>
                  <a:schemeClr val="tx1"/>
                </a:solidFill>
              </a:rPr>
              <a:t>consumo</a:t>
            </a:r>
            <a:r>
              <a:rPr lang="en-US" sz="2100" spc="200" dirty="0">
                <a:solidFill>
                  <a:schemeClr val="tx1"/>
                </a:solidFill>
              </a:rPr>
              <a:t> (business to consumer) e</a:t>
            </a:r>
            <a:br>
              <a:rPr lang="en-US" sz="2100" spc="200" dirty="0">
                <a:solidFill>
                  <a:schemeClr val="tx1"/>
                </a:solidFill>
              </a:rPr>
            </a:br>
            <a:r>
              <a:rPr lang="en-US" sz="2100" spc="200" dirty="0">
                <a:solidFill>
                  <a:schemeClr val="tx1"/>
                </a:solidFill>
              </a:rPr>
              <a:t> </a:t>
            </a:r>
            <a:r>
              <a:rPr lang="en-US" sz="2100" spc="200" dirty="0" err="1">
                <a:solidFill>
                  <a:schemeClr val="tx1"/>
                </a:solidFill>
              </a:rPr>
              <a:t>mercati</a:t>
            </a:r>
            <a:r>
              <a:rPr lang="en-US" sz="2100" spc="200" dirty="0">
                <a:solidFill>
                  <a:schemeClr val="tx1"/>
                </a:solidFill>
              </a:rPr>
              <a:t> </a:t>
            </a:r>
            <a:r>
              <a:rPr lang="en-US" sz="2100" spc="200" dirty="0" err="1">
                <a:solidFill>
                  <a:schemeClr val="tx1"/>
                </a:solidFill>
              </a:rPr>
              <a:t>industriali</a:t>
            </a:r>
            <a:r>
              <a:rPr lang="en-US" sz="2100" spc="200" dirty="0">
                <a:solidFill>
                  <a:schemeClr val="tx1"/>
                </a:solidFill>
              </a:rPr>
              <a:t> (business to business), </a:t>
            </a:r>
            <a:br>
              <a:rPr lang="en-US" sz="2100" spc="200" dirty="0">
                <a:solidFill>
                  <a:schemeClr val="tx1"/>
                </a:solidFill>
              </a:rPr>
            </a:br>
            <a:r>
              <a:rPr lang="en-US" sz="2100" spc="200" dirty="0" err="1">
                <a:solidFill>
                  <a:schemeClr val="tx1"/>
                </a:solidFill>
              </a:rPr>
              <a:t>servizi</a:t>
            </a:r>
            <a:r>
              <a:rPr lang="en-US" sz="2100" spc="200" dirty="0">
                <a:solidFill>
                  <a:schemeClr val="tx1"/>
                </a:solidFill>
              </a:rPr>
              <a:t>, </a:t>
            </a:r>
            <a:r>
              <a:rPr lang="en-US" sz="2100" spc="200" dirty="0" err="1">
                <a:solidFill>
                  <a:schemeClr val="tx1"/>
                </a:solidFill>
              </a:rPr>
              <a:t>insegne</a:t>
            </a:r>
            <a:r>
              <a:rPr lang="en-US" sz="2100" spc="200" dirty="0">
                <a:solidFill>
                  <a:schemeClr val="tx1"/>
                </a:solidFill>
              </a:rPr>
              <a:t> </a:t>
            </a:r>
            <a:r>
              <a:rPr lang="en-US" sz="2100" spc="200" dirty="0" err="1">
                <a:solidFill>
                  <a:schemeClr val="tx1"/>
                </a:solidFill>
              </a:rPr>
              <a:t>commerciali</a:t>
            </a:r>
            <a:r>
              <a:rPr lang="en-US" sz="2100" spc="200" dirty="0">
                <a:solidFill>
                  <a:schemeClr val="tx1"/>
                </a:solidFill>
              </a:rPr>
              <a:t>, </a:t>
            </a:r>
            <a:r>
              <a:rPr lang="en-US" sz="2100" spc="200" dirty="0" err="1">
                <a:solidFill>
                  <a:schemeClr val="tx1"/>
                </a:solidFill>
              </a:rPr>
              <a:t>industria</a:t>
            </a:r>
            <a:r>
              <a:rPr lang="en-US" sz="2100" spc="200" dirty="0">
                <a:solidFill>
                  <a:schemeClr val="tx1"/>
                </a:solidFill>
              </a:rPr>
              <a:t> del </a:t>
            </a:r>
            <a:r>
              <a:rPr lang="en-US" sz="2100" spc="200" dirty="0" err="1">
                <a:solidFill>
                  <a:schemeClr val="tx1"/>
                </a:solidFill>
              </a:rPr>
              <a:t>lusso</a:t>
            </a:r>
            <a:r>
              <a:rPr lang="en-US" sz="2100" spc="200" dirty="0">
                <a:solidFill>
                  <a:schemeClr val="tx1"/>
                </a:solidFill>
              </a:rPr>
              <a:t> e </a:t>
            </a:r>
            <a:r>
              <a:rPr lang="en-US" sz="2100" spc="200" dirty="0" err="1">
                <a:solidFill>
                  <a:schemeClr val="tx1"/>
                </a:solidFill>
              </a:rPr>
              <a:t>dello</a:t>
            </a:r>
            <a:r>
              <a:rPr lang="en-US" sz="2100" spc="200" dirty="0">
                <a:solidFill>
                  <a:schemeClr val="tx1"/>
                </a:solidFill>
              </a:rPr>
              <a:t> sport, business </a:t>
            </a:r>
            <a:r>
              <a:rPr lang="en-US" sz="2100" spc="200" dirty="0" err="1">
                <a:solidFill>
                  <a:schemeClr val="tx1"/>
                </a:solidFill>
              </a:rPr>
              <a:t>digitali</a:t>
            </a:r>
            <a:r>
              <a:rPr lang="en-US" sz="2100" spc="200" dirty="0">
                <a:solidFill>
                  <a:schemeClr val="tx1"/>
                </a:solidFill>
              </a:rPr>
              <a:t>.</a:t>
            </a:r>
            <a:br>
              <a:rPr lang="en-US" sz="2100" spc="200" dirty="0">
                <a:solidFill>
                  <a:schemeClr val="tx1"/>
                </a:solidFill>
              </a:rPr>
            </a:br>
            <a:br>
              <a:rPr lang="en-US" sz="2100" spc="200" dirty="0">
                <a:solidFill>
                  <a:schemeClr val="tx1"/>
                </a:solidFill>
              </a:rPr>
            </a:br>
            <a:br>
              <a:rPr lang="en-US" sz="2100" spc="200" dirty="0">
                <a:solidFill>
                  <a:schemeClr val="tx1"/>
                </a:solidFill>
              </a:rPr>
            </a:br>
            <a:br>
              <a:rPr lang="en-US" sz="2000" spc="200" dirty="0">
                <a:solidFill>
                  <a:schemeClr val="tx1"/>
                </a:solidFill>
              </a:rPr>
            </a:br>
            <a:r>
              <a:rPr lang="en-US" sz="2000" b="1" spc="200" dirty="0">
                <a:solidFill>
                  <a:schemeClr val="tx1"/>
                </a:solidFill>
              </a:rPr>
              <a:t>- Consumer brand vs business to business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service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retail e store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luxury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sport brand</a:t>
            </a:r>
            <a:br>
              <a:rPr lang="en-US" sz="2000" b="1" spc="200" dirty="0">
                <a:solidFill>
                  <a:schemeClr val="tx1"/>
                </a:solidFill>
              </a:rPr>
            </a:br>
            <a:br>
              <a:rPr lang="en-US" sz="2000" b="1" spc="200" dirty="0">
                <a:solidFill>
                  <a:schemeClr val="tx1"/>
                </a:solidFill>
              </a:rPr>
            </a:br>
            <a:r>
              <a:rPr lang="en-US" sz="2000" b="1" spc="200" dirty="0">
                <a:solidFill>
                  <a:schemeClr val="tx1"/>
                </a:solidFill>
              </a:rPr>
              <a:t>- digital brand</a:t>
            </a:r>
          </a:p>
        </p:txBody>
      </p:sp>
      <p:sp>
        <p:nvSpPr>
          <p:cNvPr id="11273" name="Rectangle 112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E838EF2C-1F6D-5645-C7B3-5A8276099526}"/>
              </a:ext>
            </a:extLst>
          </p:cNvPr>
          <p:cNvSpPr txBox="1"/>
          <p:nvPr/>
        </p:nvSpPr>
        <p:spPr>
          <a:xfrm>
            <a:off x="8451608" y="643467"/>
            <a:ext cx="3096926" cy="5571066"/>
          </a:xfrm>
          <a:prstGeom prst="rect">
            <a:avLst/>
          </a:prstGeom>
        </p:spPr>
        <p:txBody>
          <a:bodyPr vert="horz" lIns="91440" tIns="45720" rIns="91440" bIns="45720" rtlCol="0" anchor="ctr">
            <a:normAutofit/>
          </a:bodyPr>
          <a:lstStyle/>
          <a:p>
            <a:pPr defTabSz="914400">
              <a:spcAft>
                <a:spcPts val="200"/>
              </a:spcAft>
              <a:buClr>
                <a:schemeClr val="accent1"/>
              </a:buClr>
              <a:buSzPct val="100000"/>
            </a:pPr>
            <a:r>
              <a:rPr lang="en-US" sz="2000" dirty="0"/>
              <a:t>MARCHE CONNESSE A PRODOTTI, SERVIZI E INDUSTRY </a:t>
            </a:r>
          </a:p>
        </p:txBody>
      </p:sp>
      <p:cxnSp>
        <p:nvCxnSpPr>
          <p:cNvPr id="11277" name="Straight Connector 11276">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74631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5852160" y="1489015"/>
            <a:ext cx="6230620" cy="5443647"/>
          </a:xfrm>
        </p:spPr>
        <p:txBody>
          <a:bodyPr>
            <a:noAutofit/>
          </a:bodyPr>
          <a:lstStyle/>
          <a:p>
            <a:pPr algn="ctr"/>
            <a:r>
              <a:rPr lang="it-IT" sz="2200" b="1" cap="none"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rPr>
              <a:t>Il potere della marca consiste nel creare consapevolezza intorno al luogo e nel renderlo desiderabile. </a:t>
            </a:r>
            <a:br>
              <a:rPr lang="it-IT" sz="2200" cap="none" dirty="0">
                <a:solidFill>
                  <a:schemeClr val="accent6">
                    <a:lumMod val="50000"/>
                  </a:schemeClr>
                </a:solidFill>
                <a:latin typeface="Trebuchet MS" panose="020B0603020202020204" pitchFamily="34" charset="0"/>
              </a:rPr>
            </a:br>
            <a:br>
              <a:rPr lang="it-IT" sz="2200" cap="none" dirty="0">
                <a:solidFill>
                  <a:schemeClr val="accent6">
                    <a:lumMod val="50000"/>
                  </a:schemeClr>
                </a:solidFill>
                <a:latin typeface="Trebuchet MS" panose="020B0603020202020204" pitchFamily="34" charset="0"/>
              </a:rPr>
            </a:br>
            <a:r>
              <a:rPr lang="it-IT" sz="2200" cap="none" dirty="0">
                <a:solidFill>
                  <a:schemeClr val="accent6">
                    <a:lumMod val="50000"/>
                  </a:schemeClr>
                </a:solidFill>
                <a:latin typeface="Trebuchet MS" panose="020B0603020202020204" pitchFamily="34" charset="0"/>
              </a:rPr>
              <a:t>L'aumentata mobilità sia delle persone sia delle imprese ha contribuito allo sviluppo di questa tipologia di marca, nell'ambito di più ampie strategie di marketing territoriale.</a:t>
            </a:r>
            <a:br>
              <a:rPr lang="it-IT" sz="2200" cap="none" dirty="0">
                <a:solidFill>
                  <a:schemeClr val="accent6">
                    <a:lumMod val="50000"/>
                  </a:schemeClr>
                </a:solidFill>
                <a:latin typeface="Trebuchet MS" panose="020B0603020202020204" pitchFamily="34" charset="0"/>
              </a:rPr>
            </a:br>
            <a:br>
              <a:rPr lang="it-IT" sz="2200" cap="none" dirty="0">
                <a:solidFill>
                  <a:schemeClr val="accent6">
                    <a:lumMod val="50000"/>
                  </a:schemeClr>
                </a:solidFill>
                <a:latin typeface="Trebuchet MS" panose="020B0603020202020204" pitchFamily="34" charset="0"/>
              </a:rPr>
            </a:br>
            <a:r>
              <a:rPr lang="it-IT" sz="2200" b="1" cap="none" dirty="0">
                <a:solidFill>
                  <a:schemeClr val="accent6">
                    <a:lumMod val="50000"/>
                  </a:schemeClr>
                </a:solidFill>
                <a:latin typeface="Trebuchet MS" panose="020B0603020202020204" pitchFamily="34" charset="0"/>
              </a:rPr>
              <a:t>- Place brand</a:t>
            </a:r>
            <a:br>
              <a:rPr lang="it-IT" sz="2200" b="1" cap="none" dirty="0">
                <a:solidFill>
                  <a:schemeClr val="accent6">
                    <a:lumMod val="50000"/>
                  </a:schemeClr>
                </a:solidFill>
                <a:latin typeface="Trebuchet MS" panose="020B0603020202020204" pitchFamily="34" charset="0"/>
              </a:rPr>
            </a:br>
            <a:br>
              <a:rPr lang="it-IT" sz="2200" b="1" cap="none" dirty="0">
                <a:solidFill>
                  <a:schemeClr val="accent6">
                    <a:lumMod val="50000"/>
                  </a:schemeClr>
                </a:solidFill>
                <a:latin typeface="Trebuchet MS" panose="020B0603020202020204" pitchFamily="34" charset="0"/>
              </a:rPr>
            </a:br>
            <a:r>
              <a:rPr lang="it-IT" sz="2200" b="1" cap="none" dirty="0">
                <a:solidFill>
                  <a:schemeClr val="accent6">
                    <a:lumMod val="50000"/>
                  </a:schemeClr>
                </a:solidFill>
                <a:latin typeface="Trebuchet MS" panose="020B0603020202020204" pitchFamily="34" charset="0"/>
              </a:rPr>
              <a:t>- </a:t>
            </a:r>
            <a:r>
              <a:rPr lang="it-IT" sz="2200" b="1" cap="none" dirty="0" err="1">
                <a:solidFill>
                  <a:schemeClr val="accent6">
                    <a:lumMod val="50000"/>
                  </a:schemeClr>
                </a:solidFill>
                <a:latin typeface="Trebuchet MS" panose="020B0603020202020204" pitchFamily="34" charset="0"/>
              </a:rPr>
              <a:t>nation</a:t>
            </a:r>
            <a:r>
              <a:rPr lang="it-IT" sz="2200" b="1" cap="none" dirty="0">
                <a:solidFill>
                  <a:schemeClr val="accent6">
                    <a:lumMod val="50000"/>
                  </a:schemeClr>
                </a:solidFill>
                <a:latin typeface="Trebuchet MS" panose="020B0603020202020204" pitchFamily="34" charset="0"/>
              </a:rPr>
              <a:t> brand e city brand</a:t>
            </a:r>
            <a:br>
              <a:rPr lang="it-IT" sz="2200" dirty="0">
                <a:solidFill>
                  <a:schemeClr val="accent6">
                    <a:lumMod val="50000"/>
                  </a:schemeClr>
                </a:solidFill>
                <a:latin typeface="Trebuchet MS" panose="020B0603020202020204" pitchFamily="34" charset="0"/>
              </a:rPr>
            </a:br>
            <a:br>
              <a:rPr lang="it-IT" sz="2400" dirty="0">
                <a:solidFill>
                  <a:schemeClr val="tx1"/>
                </a:solidFill>
                <a:latin typeface="Trebuchet MS" panose="020B0603020202020204" pitchFamily="34" charset="0"/>
              </a:rPr>
            </a:br>
            <a:endParaRPr lang="it-IT" sz="2400" dirty="0">
              <a:solidFill>
                <a:schemeClr val="tx1"/>
              </a:solidFill>
              <a:latin typeface="Trebuchet MS" panose="020B0603020202020204" pitchFamily="34" charset="0"/>
            </a:endParaRPr>
          </a:p>
        </p:txBody>
      </p:sp>
      <p:sp>
        <p:nvSpPr>
          <p:cNvPr id="2" name="CasellaDiTesto 1">
            <a:extLst>
              <a:ext uri="{FF2B5EF4-FFF2-40B4-BE49-F238E27FC236}">
                <a16:creationId xmlns:a16="http://schemas.microsoft.com/office/drawing/2014/main" id="{5AA3842C-209C-9A3A-9198-DFA81F43934F}"/>
              </a:ext>
            </a:extLst>
          </p:cNvPr>
          <p:cNvSpPr txBox="1"/>
          <p:nvPr/>
        </p:nvSpPr>
        <p:spPr>
          <a:xfrm>
            <a:off x="261620" y="504458"/>
            <a:ext cx="5753100" cy="584775"/>
          </a:xfrm>
          <a:prstGeom prst="rect">
            <a:avLst/>
          </a:prstGeom>
          <a:noFill/>
        </p:spPr>
        <p:txBody>
          <a:bodyPr wrap="square" rtlCol="0">
            <a:spAutoFit/>
          </a:bodyPr>
          <a:lstStyle/>
          <a:p>
            <a:pPr algn="ctr"/>
            <a:r>
              <a:rPr lang="it-IT" sz="3200" dirty="0">
                <a:solidFill>
                  <a:schemeClr val="accent6"/>
                </a:solidFill>
                <a:effectLst>
                  <a:outerShdw blurRad="38100" dist="38100" dir="2700000" algn="tl">
                    <a:srgbClr val="000000">
                      <a:alpha val="43137"/>
                    </a:srgbClr>
                  </a:outerShdw>
                </a:effectLst>
                <a:latin typeface="Trebuchet MS" panose="020B0603020202020204" pitchFamily="34" charset="0"/>
              </a:rPr>
              <a:t>MARCHE CONNESSE AI LUOGHI</a:t>
            </a:r>
          </a:p>
        </p:txBody>
      </p:sp>
    </p:spTree>
    <p:extLst>
      <p:ext uri="{BB962C8B-B14F-4D97-AF65-F5344CB8AC3E}">
        <p14:creationId xmlns:p14="http://schemas.microsoft.com/office/powerpoint/2010/main" val="3729064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208280" y="1423511"/>
            <a:ext cx="6761480" cy="5295791"/>
          </a:xfrm>
        </p:spPr>
        <p:txBody>
          <a:bodyPr>
            <a:noAutofit/>
          </a:bodyPr>
          <a:lstStyle/>
          <a:p>
            <a:pPr algn="ctr"/>
            <a:r>
              <a:rPr lang="it-IT" sz="2400" cap="none" dirty="0">
                <a:solidFill>
                  <a:srgbClr val="002060"/>
                </a:solidFill>
                <a:latin typeface="Trebuchet MS" panose="020B0603020202020204" pitchFamily="34" charset="0"/>
              </a:rPr>
              <a:t>Anche gli individui, come i beni e i servizi, possono ricorrere a strategie di branding per migliorare le loro opportunità e la loro performance. In quest'ottica, si possono distinguere differenti tipologie di marche connesse alle persone:</a:t>
            </a:r>
            <a:br>
              <a:rPr lang="it-IT" sz="2600" cap="none" dirty="0">
                <a:solidFill>
                  <a:srgbClr val="002060"/>
                </a:solidFill>
                <a:latin typeface="Trebuchet MS" panose="020B0603020202020204" pitchFamily="34" charset="0"/>
              </a:rPr>
            </a:br>
            <a:br>
              <a:rPr lang="it-IT" sz="2300"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a:t>
            </a:r>
            <a:r>
              <a:rPr lang="it-IT" sz="2300" b="1" cap="none" dirty="0" err="1">
                <a:solidFill>
                  <a:srgbClr val="002060"/>
                </a:solidFill>
                <a:latin typeface="Trebuchet MS" panose="020B0603020202020204" pitchFamily="34" charset="0"/>
              </a:rPr>
              <a:t>Employer</a:t>
            </a:r>
            <a:r>
              <a:rPr lang="it-IT" sz="2300" b="1" cap="none" dirty="0">
                <a:solidFill>
                  <a:srgbClr val="002060"/>
                </a:solidFill>
                <a:latin typeface="Trebuchet MS" panose="020B0603020202020204" pitchFamily="34" charset="0"/>
              </a:rPr>
              <a:t> brand</a:t>
            </a:r>
            <a:br>
              <a:rPr lang="it-IT" sz="2300" b="1" cap="none" dirty="0">
                <a:solidFill>
                  <a:srgbClr val="002060"/>
                </a:solidFill>
                <a:latin typeface="Trebuchet MS" panose="020B0603020202020204" pitchFamily="34" charset="0"/>
              </a:rPr>
            </a:br>
            <a:br>
              <a:rPr lang="it-IT" sz="2300" b="1"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celebrity brand</a:t>
            </a:r>
            <a:br>
              <a:rPr lang="it-IT" sz="2300" b="1" cap="none" dirty="0">
                <a:solidFill>
                  <a:srgbClr val="002060"/>
                </a:solidFill>
                <a:latin typeface="Trebuchet MS" panose="020B0603020202020204" pitchFamily="34" charset="0"/>
              </a:rPr>
            </a:br>
            <a:br>
              <a:rPr lang="it-IT" sz="2300" b="1"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influencer brand</a:t>
            </a:r>
            <a:br>
              <a:rPr lang="it-IT" sz="2400" b="1" cap="none" dirty="0">
                <a:solidFill>
                  <a:srgbClr val="C00000"/>
                </a:solidFill>
                <a:latin typeface="Trebuchet MS" panose="020B0603020202020204" pitchFamily="34" charset="0"/>
              </a:rPr>
            </a:br>
            <a:endParaRPr lang="it-IT" sz="2400" b="1" cap="none" dirty="0">
              <a:solidFill>
                <a:schemeClr val="tx1"/>
              </a:solidFill>
              <a:latin typeface="Trebuchet MS" panose="020B0603020202020204" pitchFamily="34" charset="0"/>
            </a:endParaRPr>
          </a:p>
        </p:txBody>
      </p:sp>
      <p:sp>
        <p:nvSpPr>
          <p:cNvPr id="2" name="CasellaDiTesto 1">
            <a:extLst>
              <a:ext uri="{FF2B5EF4-FFF2-40B4-BE49-F238E27FC236}">
                <a16:creationId xmlns:a16="http://schemas.microsoft.com/office/drawing/2014/main" id="{5AA3842C-209C-9A3A-9198-DFA81F43934F}"/>
              </a:ext>
            </a:extLst>
          </p:cNvPr>
          <p:cNvSpPr txBox="1"/>
          <p:nvPr/>
        </p:nvSpPr>
        <p:spPr>
          <a:xfrm>
            <a:off x="6588760" y="346293"/>
            <a:ext cx="560324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Trebuchet MS" panose="020B0603020202020204" pitchFamily="34" charset="0"/>
                <a:ea typeface="+mn-ea"/>
                <a:cs typeface="+mn-cs"/>
              </a:rPr>
              <a:t>MARCHE CONNESSE ALLE PERSONE</a:t>
            </a:r>
          </a:p>
        </p:txBody>
      </p:sp>
    </p:spTree>
    <p:extLst>
      <p:ext uri="{BB962C8B-B14F-4D97-AF65-F5344CB8AC3E}">
        <p14:creationId xmlns:p14="http://schemas.microsoft.com/office/powerpoint/2010/main" val="1064957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60400" y="1320800"/>
            <a:ext cx="5191760" cy="5063222"/>
          </a:xfrm>
        </p:spPr>
        <p:txBody>
          <a:bodyPr>
            <a:noAutofit/>
          </a:bodyPr>
          <a:lstStyle/>
          <a:p>
            <a:r>
              <a:rPr lang="it-IT" sz="2300" cap="none" dirty="0">
                <a:solidFill>
                  <a:srgbClr val="002060"/>
                </a:solidFill>
                <a:latin typeface="Trebuchet MS" panose="020B0603020202020204" pitchFamily="34" charset="0"/>
              </a:rPr>
              <a:t>Quello che oggi viene denominato «</a:t>
            </a:r>
            <a:r>
              <a:rPr lang="it-IT" sz="2300" cap="none" dirty="0" err="1">
                <a:solidFill>
                  <a:srgbClr val="002060"/>
                </a:solidFill>
                <a:latin typeface="Trebuchet MS" panose="020B0603020202020204" pitchFamily="34" charset="0"/>
              </a:rPr>
              <a:t>branded</a:t>
            </a:r>
            <a:r>
              <a:rPr lang="it-IT" sz="2300" cap="none" dirty="0">
                <a:solidFill>
                  <a:srgbClr val="002060"/>
                </a:solidFill>
                <a:latin typeface="Trebuchet MS" panose="020B0603020202020204" pitchFamily="34" charset="0"/>
              </a:rPr>
              <a:t> </a:t>
            </a:r>
            <a:r>
              <a:rPr lang="it-IT" sz="2300" cap="none" dirty="0" err="1">
                <a:solidFill>
                  <a:srgbClr val="002060"/>
                </a:solidFill>
                <a:latin typeface="Trebuchet MS" panose="020B0603020202020204" pitchFamily="34" charset="0"/>
              </a:rPr>
              <a:t>content</a:t>
            </a:r>
            <a:r>
              <a:rPr lang="it-IT" sz="2300" cap="none" dirty="0">
                <a:solidFill>
                  <a:srgbClr val="002060"/>
                </a:solidFill>
                <a:latin typeface="Trebuchet MS" panose="020B0603020202020204" pitchFamily="34" charset="0"/>
              </a:rPr>
              <a:t>» corrisponde a quanto in precedenza veniva indicato con «</a:t>
            </a:r>
            <a:r>
              <a:rPr lang="it-IT" sz="2300" cap="none" dirty="0" err="1">
                <a:solidFill>
                  <a:srgbClr val="002060"/>
                </a:solidFill>
                <a:latin typeface="Trebuchet MS" panose="020B0603020202020204" pitchFamily="34" charset="0"/>
              </a:rPr>
              <a:t>integrated</a:t>
            </a:r>
            <a:r>
              <a:rPr lang="it-IT" sz="2300" cap="none" dirty="0">
                <a:solidFill>
                  <a:srgbClr val="002060"/>
                </a:solidFill>
                <a:latin typeface="Trebuchet MS" panose="020B0603020202020204" pitchFamily="34" charset="0"/>
              </a:rPr>
              <a:t> marketing </a:t>
            </a:r>
            <a:r>
              <a:rPr lang="it-IT" sz="2300" cap="none" dirty="0" err="1">
                <a:solidFill>
                  <a:srgbClr val="002060"/>
                </a:solidFill>
                <a:latin typeface="Trebuchet MS" panose="020B0603020202020204" pitchFamily="34" charset="0"/>
              </a:rPr>
              <a:t>communication</a:t>
            </a:r>
            <a:r>
              <a:rPr lang="it-IT" sz="2300" cap="none" dirty="0">
                <a:solidFill>
                  <a:srgbClr val="002060"/>
                </a:solidFill>
                <a:latin typeface="Trebuchet MS" panose="020B0603020202020204" pitchFamily="34" charset="0"/>
              </a:rPr>
              <a:t>». Quest'espressione, ormai, è desueta anche se era in voga un decennio fa. Ma un decennio, nel branding e nel mondo digitale a esso sempre più connesso, è un'eternità.</a:t>
            </a:r>
            <a:br>
              <a:rPr lang="it-IT" sz="2300" cap="none" dirty="0">
                <a:solidFill>
                  <a:srgbClr val="002060"/>
                </a:solidFill>
                <a:latin typeface="Trebuchet MS" panose="020B0603020202020204" pitchFamily="34" charset="0"/>
              </a:rPr>
            </a:br>
            <a:br>
              <a:rPr lang="it-IT" sz="2300"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Branded brand</a:t>
            </a:r>
            <a:br>
              <a:rPr lang="it-IT" sz="2300" b="1" cap="none" dirty="0">
                <a:solidFill>
                  <a:srgbClr val="002060"/>
                </a:solidFill>
                <a:latin typeface="Trebuchet MS" panose="020B0603020202020204" pitchFamily="34" charset="0"/>
              </a:rPr>
            </a:br>
            <a:br>
              <a:rPr lang="it-IT" sz="2300" b="1" cap="none" dirty="0">
                <a:solidFill>
                  <a:srgbClr val="002060"/>
                </a:solidFill>
                <a:latin typeface="Trebuchet MS" panose="020B0603020202020204" pitchFamily="34" charset="0"/>
              </a:rPr>
            </a:br>
            <a:r>
              <a:rPr lang="it-IT" sz="2300" b="1" cap="none" dirty="0">
                <a:solidFill>
                  <a:srgbClr val="002060"/>
                </a:solidFill>
                <a:latin typeface="Trebuchet MS" panose="020B0603020202020204" pitchFamily="34" charset="0"/>
              </a:rPr>
              <a:t>- </a:t>
            </a:r>
            <a:r>
              <a:rPr lang="it-IT" sz="2300" b="1" cap="none" dirty="0" err="1">
                <a:solidFill>
                  <a:srgbClr val="002060"/>
                </a:solidFill>
                <a:latin typeface="Trebuchet MS" panose="020B0603020202020204" pitchFamily="34" charset="0"/>
              </a:rPr>
              <a:t>branded</a:t>
            </a:r>
            <a:r>
              <a:rPr lang="it-IT" sz="2300" b="1" cap="none" dirty="0">
                <a:solidFill>
                  <a:srgbClr val="002060"/>
                </a:solidFill>
                <a:latin typeface="Trebuchet MS" panose="020B0603020202020204" pitchFamily="34" charset="0"/>
              </a:rPr>
              <a:t> </a:t>
            </a:r>
            <a:r>
              <a:rPr lang="it-IT" sz="2300" b="1" cap="none" dirty="0" err="1">
                <a:solidFill>
                  <a:srgbClr val="002060"/>
                </a:solidFill>
                <a:latin typeface="Trebuchet MS" panose="020B0603020202020204" pitchFamily="34" charset="0"/>
              </a:rPr>
              <a:t>content</a:t>
            </a:r>
            <a:r>
              <a:rPr lang="it-IT" sz="2300" b="1" cap="none" dirty="0">
                <a:solidFill>
                  <a:srgbClr val="002060"/>
                </a:solidFill>
                <a:latin typeface="Trebuchet MS" panose="020B0603020202020204" pitchFamily="34" charset="0"/>
              </a:rPr>
              <a:t> entertainment</a:t>
            </a:r>
            <a:br>
              <a:rPr lang="it-IT" sz="2800" dirty="0">
                <a:solidFill>
                  <a:srgbClr val="C00000"/>
                </a:solidFill>
                <a:latin typeface="Trebuchet MS" panose="020B0603020202020204" pitchFamily="34" charset="0"/>
              </a:rPr>
            </a:br>
            <a:br>
              <a:rPr lang="it-IT" sz="2400" dirty="0">
                <a:solidFill>
                  <a:srgbClr val="C00000"/>
                </a:solidFill>
                <a:latin typeface="Trebuchet MS" panose="020B0603020202020204" pitchFamily="34" charset="0"/>
              </a:rPr>
            </a:br>
            <a:endParaRPr lang="it-IT" sz="2400" dirty="0">
              <a:solidFill>
                <a:schemeClr val="tx1"/>
              </a:solidFill>
              <a:latin typeface="Trebuchet MS" panose="020B0603020202020204" pitchFamily="34" charset="0"/>
            </a:endParaRPr>
          </a:p>
        </p:txBody>
      </p:sp>
      <p:sp>
        <p:nvSpPr>
          <p:cNvPr id="2" name="CasellaDiTesto 1">
            <a:extLst>
              <a:ext uri="{FF2B5EF4-FFF2-40B4-BE49-F238E27FC236}">
                <a16:creationId xmlns:a16="http://schemas.microsoft.com/office/drawing/2014/main" id="{5AA3842C-209C-9A3A-9198-DFA81F43934F}"/>
              </a:ext>
            </a:extLst>
          </p:cNvPr>
          <p:cNvSpPr txBox="1"/>
          <p:nvPr/>
        </p:nvSpPr>
        <p:spPr>
          <a:xfrm>
            <a:off x="6502400" y="503456"/>
            <a:ext cx="53467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Trebuchet MS" panose="020B0603020202020204" pitchFamily="34" charset="0"/>
                <a:ea typeface="+mn-ea"/>
                <a:cs typeface="+mn-cs"/>
              </a:rPr>
              <a:t>MARCHE CONNESSE A CONTENUTI E COMUNICAZIONE </a:t>
            </a:r>
          </a:p>
        </p:txBody>
      </p:sp>
    </p:spTree>
    <p:extLst>
      <p:ext uri="{BB962C8B-B14F-4D97-AF65-F5344CB8AC3E}">
        <p14:creationId xmlns:p14="http://schemas.microsoft.com/office/powerpoint/2010/main" val="1476776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211B624-80DC-9053-226F-909282A1D78F}"/>
              </a:ext>
            </a:extLst>
          </p:cNvPr>
          <p:cNvPicPr>
            <a:picLocks noChangeAspect="1"/>
          </p:cNvPicPr>
          <p:nvPr/>
        </p:nvPicPr>
        <p:blipFill>
          <a:blip r:embed="rId2"/>
          <a:stretch>
            <a:fillRect/>
          </a:stretch>
        </p:blipFill>
        <p:spPr>
          <a:xfrm>
            <a:off x="-603250" y="457200"/>
            <a:ext cx="13398500" cy="5943600"/>
          </a:xfrm>
          <a:prstGeom prst="rect">
            <a:avLst/>
          </a:prstGeom>
        </p:spPr>
      </p:pic>
    </p:spTree>
    <p:extLst>
      <p:ext uri="{BB962C8B-B14F-4D97-AF65-F5344CB8AC3E}">
        <p14:creationId xmlns:p14="http://schemas.microsoft.com/office/powerpoint/2010/main" val="1098074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5466080" y="1320800"/>
            <a:ext cx="6510020" cy="5063222"/>
          </a:xfrm>
        </p:spPr>
        <p:txBody>
          <a:bodyPr>
            <a:noAutofit/>
          </a:bodyPr>
          <a:lstStyle/>
          <a:p>
            <a:pPr algn="ctr"/>
            <a:r>
              <a:rPr lang="it-IT" sz="2200" cap="none" dirty="0">
                <a:solidFill>
                  <a:srgbClr val="002060"/>
                </a:solidFill>
                <a:latin typeface="Trebuchet MS" panose="020B0603020202020204" pitchFamily="34" charset="0"/>
              </a:rPr>
              <a:t>Negli ultimi anni, termini come «</a:t>
            </a:r>
            <a:r>
              <a:rPr lang="it-IT" sz="2200" cap="none" dirty="0" err="1">
                <a:solidFill>
                  <a:srgbClr val="002060"/>
                </a:solidFill>
                <a:latin typeface="Trebuchet MS" panose="020B0603020202020204" pitchFamily="34" charset="0"/>
              </a:rPr>
              <a:t>platform</a:t>
            </a:r>
            <a:r>
              <a:rPr lang="it-IT" sz="2200" cap="none" dirty="0">
                <a:solidFill>
                  <a:srgbClr val="002060"/>
                </a:solidFill>
                <a:latin typeface="Trebuchet MS" panose="020B0603020202020204" pitchFamily="34" charset="0"/>
              </a:rPr>
              <a:t>» ed «</a:t>
            </a:r>
            <a:r>
              <a:rPr lang="it-IT" sz="2200" cap="none" dirty="0" err="1">
                <a:solidFill>
                  <a:srgbClr val="002060"/>
                </a:solidFill>
                <a:latin typeface="Trebuchet MS" panose="020B0603020202020204" pitchFamily="34" charset="0"/>
              </a:rPr>
              <a:t>ecosystem</a:t>
            </a:r>
            <a:r>
              <a:rPr lang="it-IT" sz="2200" cap="none" dirty="0">
                <a:solidFill>
                  <a:srgbClr val="002060"/>
                </a:solidFill>
                <a:latin typeface="Trebuchet MS" panose="020B0603020202020204" pitchFamily="34" charset="0"/>
              </a:rPr>
              <a:t>» hanno trovato crescente diffusione in ambiti diversi. </a:t>
            </a:r>
            <a:br>
              <a:rPr lang="it-IT" sz="2200" cap="none" dirty="0">
                <a:solidFill>
                  <a:srgbClr val="002060"/>
                </a:solidFill>
                <a:latin typeface="Trebuchet MS" panose="020B0603020202020204" pitchFamily="34" charset="0"/>
              </a:rPr>
            </a:br>
            <a:br>
              <a:rPr lang="it-IT" sz="2200" cap="none" dirty="0">
                <a:solidFill>
                  <a:srgbClr val="002060"/>
                </a:solidFill>
                <a:latin typeface="Trebuchet MS" panose="020B0603020202020204" pitchFamily="34" charset="0"/>
              </a:rPr>
            </a:br>
            <a:r>
              <a:rPr lang="it-IT" sz="2200" cap="none" dirty="0">
                <a:solidFill>
                  <a:srgbClr val="002060"/>
                </a:solidFill>
                <a:latin typeface="Trebuchet MS" panose="020B0603020202020204" pitchFamily="34" charset="0"/>
              </a:rPr>
              <a:t>Benché i due termini siano non di rado utilizzati in modo approssimativo, essi vengono impiegati per descrivere particolari contesti nei quali gli artefatti tecnici, tecnologici e digitali risultano centrali per rimodellare e riconfigurare una vasta gamma di attività e relazioni.</a:t>
            </a:r>
            <a:br>
              <a:rPr lang="it-IT" sz="2200" cap="none" dirty="0">
                <a:solidFill>
                  <a:srgbClr val="002060"/>
                </a:solidFill>
                <a:latin typeface="Trebuchet MS" panose="020B0603020202020204" pitchFamily="34" charset="0"/>
              </a:rPr>
            </a:br>
            <a:br>
              <a:rPr lang="it-IT" sz="2200" cap="none" dirty="0">
                <a:solidFill>
                  <a:srgbClr val="002060"/>
                </a:solidFill>
                <a:latin typeface="Trebuchet MS" panose="020B0603020202020204" pitchFamily="34" charset="0"/>
              </a:rPr>
            </a:br>
            <a:r>
              <a:rPr lang="it-IT" sz="2200" cap="none" dirty="0">
                <a:solidFill>
                  <a:srgbClr val="002060"/>
                </a:solidFill>
                <a:latin typeface="Trebuchet MS" panose="020B0603020202020204" pitchFamily="34" charset="0"/>
              </a:rPr>
              <a:t> </a:t>
            </a:r>
            <a:br>
              <a:rPr lang="it-IT" sz="2200" cap="none" dirty="0">
                <a:solidFill>
                  <a:srgbClr val="002060"/>
                </a:solidFill>
                <a:latin typeface="Trebuchet MS" panose="020B0603020202020204" pitchFamily="34" charset="0"/>
              </a:rPr>
            </a:br>
            <a:br>
              <a:rPr lang="it-IT" sz="2200" cap="none" dirty="0">
                <a:solidFill>
                  <a:srgbClr val="002060"/>
                </a:solidFill>
                <a:latin typeface="Trebuchet MS" panose="020B0603020202020204" pitchFamily="34" charset="0"/>
              </a:rPr>
            </a:br>
            <a:r>
              <a:rPr lang="it-IT" sz="2200" b="1" cap="none" dirty="0">
                <a:solidFill>
                  <a:srgbClr val="002060"/>
                </a:solidFill>
                <a:latin typeface="Trebuchet MS" panose="020B0603020202020204" pitchFamily="34" charset="0"/>
              </a:rPr>
              <a:t>Branded Platform</a:t>
            </a:r>
          </a:p>
        </p:txBody>
      </p:sp>
      <p:sp>
        <p:nvSpPr>
          <p:cNvPr id="2" name="CasellaDiTesto 1">
            <a:extLst>
              <a:ext uri="{FF2B5EF4-FFF2-40B4-BE49-F238E27FC236}">
                <a16:creationId xmlns:a16="http://schemas.microsoft.com/office/drawing/2014/main" id="{5AA3842C-209C-9A3A-9198-DFA81F43934F}"/>
              </a:ext>
            </a:extLst>
          </p:cNvPr>
          <p:cNvSpPr txBox="1"/>
          <p:nvPr/>
        </p:nvSpPr>
        <p:spPr>
          <a:xfrm>
            <a:off x="342900" y="503456"/>
            <a:ext cx="49199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Trebuchet MS" panose="020B0603020202020204" pitchFamily="34" charset="0"/>
                <a:ea typeface="+mn-ea"/>
                <a:cs typeface="+mn-cs"/>
              </a:rPr>
              <a:t>MARCHE CONNESSE A PIATTAFORME ED ECOSISTEMI</a:t>
            </a:r>
          </a:p>
        </p:txBody>
      </p:sp>
    </p:spTree>
    <p:extLst>
      <p:ext uri="{BB962C8B-B14F-4D97-AF65-F5344CB8AC3E}">
        <p14:creationId xmlns:p14="http://schemas.microsoft.com/office/powerpoint/2010/main" val="167320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9" name="Straight Connector 103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0" name="Rectangle 103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Marca genérica: marcas mais famosas que os produtos | Diibep">
            <a:extLst>
              <a:ext uri="{FF2B5EF4-FFF2-40B4-BE49-F238E27FC236}">
                <a16:creationId xmlns:a16="http://schemas.microsoft.com/office/drawing/2014/main" id="{6DA8B4F7-1070-6968-C053-0CCED7E1DE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1" t="24730" b="2400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34">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marL="0" marR="0" lvl="0" indent="0" algn="r" fontAlgn="auto">
              <a:spcAft>
                <a:spcPts val="0"/>
              </a:spcAft>
              <a:tabLst/>
              <a:defRPr/>
            </a:pPr>
            <a:r>
              <a:rPr kumimoji="0" lang="en-US" sz="1300" b="0" i="1" u="none" strike="noStrike" spc="200" normalizeH="0" noProof="0">
                <a:ln>
                  <a:noFill/>
                </a:ln>
                <a:solidFill>
                  <a:srgbClr val="FFFFFF"/>
                </a:solidFill>
                <a:effectLst/>
                <a:uLnTx/>
                <a:uFillTx/>
              </a:rPr>
              <a:t>Secondo </a:t>
            </a:r>
            <a:r>
              <a:rPr lang="en-US" sz="1300" i="1" spc="200">
                <a:solidFill>
                  <a:srgbClr val="FFFFFF"/>
                </a:solidFill>
              </a:rPr>
              <a:t>l</a:t>
            </a:r>
            <a:r>
              <a:rPr kumimoji="0" lang="en-US" sz="1300" b="0" i="1" u="none" strike="noStrike" spc="200" normalizeH="0" noProof="0">
                <a:ln>
                  <a:noFill/>
                </a:ln>
                <a:solidFill>
                  <a:srgbClr val="FFFFFF"/>
                </a:solidFill>
                <a:effectLst/>
                <a:uLnTx/>
                <a:uFillTx/>
              </a:rPr>
              <a:t>’American Marketing </a:t>
            </a:r>
            <a:r>
              <a:rPr lang="en-US" sz="1300" i="1" spc="200">
                <a:solidFill>
                  <a:srgbClr val="FFFFFF"/>
                </a:solidFill>
              </a:rPr>
              <a:t>As</a:t>
            </a:r>
            <a:r>
              <a:rPr kumimoji="0" lang="en-US" sz="1300" b="0" i="1" u="none" strike="noStrike" spc="200" normalizeH="0" noProof="0">
                <a:ln>
                  <a:noFill/>
                </a:ln>
                <a:solidFill>
                  <a:srgbClr val="FFFFFF"/>
                </a:solidFill>
                <a:effectLst/>
                <a:uLnTx/>
                <a:uFillTx/>
              </a:rPr>
              <a:t>sociation (AMA), una marca </a:t>
            </a:r>
            <a:r>
              <a:rPr lang="en-US" sz="1300" i="1" spc="200">
                <a:solidFill>
                  <a:srgbClr val="FFFFFF"/>
                </a:solidFill>
              </a:rPr>
              <a:t>è</a:t>
            </a:r>
            <a:r>
              <a:rPr kumimoji="0" lang="en-US" sz="1300" b="0" i="1" u="none" strike="noStrike" spc="200" normalizeH="0" noProof="0">
                <a:ln>
                  <a:noFill/>
                </a:ln>
                <a:solidFill>
                  <a:srgbClr val="FFFFFF"/>
                </a:solidFill>
                <a:effectLst/>
                <a:uLnTx/>
                <a:uFillTx/>
              </a:rPr>
              <a:t>:</a:t>
            </a:r>
            <a:br>
              <a:rPr kumimoji="0" lang="en-US" sz="1300" b="0" i="0" u="none" strike="noStrike" spc="200" normalizeH="0" noProof="0">
                <a:ln>
                  <a:noFill/>
                </a:ln>
                <a:solidFill>
                  <a:srgbClr val="FFFFFF"/>
                </a:solidFill>
                <a:effectLst/>
                <a:uLnTx/>
                <a:uFillTx/>
              </a:rPr>
            </a:br>
            <a:br>
              <a:rPr kumimoji="0" lang="en-US" sz="1300" b="0" i="0" u="none" strike="noStrike" spc="200" normalizeH="0" noProof="0">
                <a:ln>
                  <a:noFill/>
                </a:ln>
                <a:solidFill>
                  <a:srgbClr val="FFFFFF"/>
                </a:solidFill>
                <a:effectLst/>
                <a:uLnTx/>
                <a:uFillTx/>
              </a:rPr>
            </a:br>
            <a:br>
              <a:rPr kumimoji="0" lang="en-US" sz="1300" b="0" i="0" u="none" strike="noStrike" spc="200" normalizeH="0" noProof="0">
                <a:ln>
                  <a:noFill/>
                </a:ln>
                <a:solidFill>
                  <a:srgbClr val="FFFFFF"/>
                </a:solidFill>
                <a:effectLst/>
                <a:uLnTx/>
                <a:uFillTx/>
              </a:rPr>
            </a:br>
            <a:r>
              <a:rPr kumimoji="0" lang="en-US" sz="1300" b="1" i="0" u="none" strike="noStrike" spc="200" normalizeH="0" noProof="0">
                <a:ln>
                  <a:noFill/>
                </a:ln>
                <a:solidFill>
                  <a:srgbClr val="FFFFFF"/>
                </a:solidFill>
                <a:effectLst/>
                <a:uLnTx/>
                <a:uFillTx/>
              </a:rPr>
              <a:t>«un nome, termine, segno, simbolo o disegno, o una combinazione di questi elementi, che ha lo scopo di identificare i beni e i servizi di un venditore o gruppo di venditori, differenziandoli da quelli della concorrenza»</a:t>
            </a:r>
            <a:br>
              <a:rPr kumimoji="0" lang="en-US" sz="1300" b="0" i="0" u="none" strike="noStrike" spc="200" normalizeH="0" noProof="0">
                <a:ln>
                  <a:noFill/>
                </a:ln>
                <a:solidFill>
                  <a:srgbClr val="FFFFFF"/>
                </a:solidFill>
                <a:effectLst/>
                <a:uLnTx/>
                <a:uFillTx/>
              </a:rPr>
            </a:br>
            <a:endParaRPr lang="en-US" sz="1300" spc="200">
              <a:solidFill>
                <a:srgbClr val="FFFFFF"/>
              </a:solidFill>
            </a:endParaRPr>
          </a:p>
        </p:txBody>
      </p:sp>
      <p:cxnSp>
        <p:nvCxnSpPr>
          <p:cNvPr id="1042" name="Straight Connector 1036">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316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264160" y="148336"/>
            <a:ext cx="4368800" cy="5798806"/>
          </a:xfrm>
        </p:spPr>
        <p:txBody>
          <a:bodyPr>
            <a:noAutofit/>
          </a:bodyPr>
          <a:lstStyle/>
          <a:p>
            <a:r>
              <a:rPr lang="it-IT" sz="2300" cap="none" dirty="0">
                <a:solidFill>
                  <a:schemeClr val="accent6">
                    <a:lumMod val="60000"/>
                    <a:lumOff val="40000"/>
                  </a:schemeClr>
                </a:solidFill>
                <a:latin typeface="Trebuchet MS" panose="020B0603020202020204" pitchFamily="34" charset="0"/>
              </a:rPr>
              <a:t>Alcuni autori hanno reso popolare la nozione di «società delle piattaforme», definita come quella «in cui il traffico sociale ed economico è sempre più canalizzato da un ecosistema online globale e guidato da algoritmi e alimentato dai dati». </a:t>
            </a:r>
            <a:br>
              <a:rPr lang="it-IT" sz="2300" cap="none" dirty="0">
                <a:solidFill>
                  <a:schemeClr val="accent6">
                    <a:lumMod val="60000"/>
                    <a:lumOff val="40000"/>
                  </a:schemeClr>
                </a:solidFill>
                <a:latin typeface="Trebuchet MS" panose="020B0603020202020204" pitchFamily="34" charset="0"/>
              </a:rPr>
            </a:br>
            <a:br>
              <a:rPr lang="it-IT" sz="2300" cap="none" dirty="0">
                <a:solidFill>
                  <a:schemeClr val="accent6">
                    <a:lumMod val="60000"/>
                    <a:lumOff val="40000"/>
                  </a:schemeClr>
                </a:solidFill>
                <a:latin typeface="Trebuchet MS" panose="020B0603020202020204" pitchFamily="34" charset="0"/>
              </a:rPr>
            </a:br>
            <a:br>
              <a:rPr lang="it-IT" sz="2300" cap="none" dirty="0">
                <a:solidFill>
                  <a:schemeClr val="accent6">
                    <a:lumMod val="60000"/>
                    <a:lumOff val="40000"/>
                  </a:schemeClr>
                </a:solidFill>
                <a:latin typeface="Trebuchet MS" panose="020B0603020202020204" pitchFamily="34" charset="0"/>
              </a:rPr>
            </a:br>
            <a:r>
              <a:rPr lang="it-IT" sz="2300" cap="none" dirty="0">
                <a:solidFill>
                  <a:schemeClr val="accent6">
                    <a:lumMod val="60000"/>
                    <a:lumOff val="40000"/>
                  </a:schemeClr>
                </a:solidFill>
                <a:latin typeface="Trebuchet MS" panose="020B0603020202020204" pitchFamily="34" charset="0"/>
              </a:rPr>
              <a:t>Questa definizione evidenzia i quattro principali elementi su cui si fondano le piattaforme. </a:t>
            </a:r>
            <a:br>
              <a:rPr lang="it-IT" sz="2500" cap="none" dirty="0">
                <a:solidFill>
                  <a:schemeClr val="accent6">
                    <a:lumMod val="60000"/>
                    <a:lumOff val="40000"/>
                  </a:schemeClr>
                </a:solidFill>
                <a:latin typeface="Trebuchet MS" panose="020B0603020202020204" pitchFamily="34" charset="0"/>
              </a:rPr>
            </a:br>
            <a:br>
              <a:rPr lang="it-IT" sz="2500" cap="none" dirty="0">
                <a:solidFill>
                  <a:schemeClr val="accent6">
                    <a:lumMod val="60000"/>
                    <a:lumOff val="40000"/>
                  </a:schemeClr>
                </a:solidFill>
                <a:latin typeface="Trebuchet MS" panose="020B0603020202020204" pitchFamily="34" charset="0"/>
              </a:rPr>
            </a:br>
            <a:r>
              <a:rPr lang="it-IT" sz="2500" cap="none" dirty="0">
                <a:solidFill>
                  <a:schemeClr val="accent6">
                    <a:lumMod val="60000"/>
                    <a:lumOff val="40000"/>
                  </a:schemeClr>
                </a:solidFill>
                <a:highlight>
                  <a:srgbClr val="FFFF00"/>
                </a:highlight>
                <a:latin typeface="Trebuchet MS" panose="020B0603020202020204" pitchFamily="34" charset="0"/>
              </a:rPr>
              <a:t>Esse, infatti, risultano:</a:t>
            </a:r>
            <a:br>
              <a:rPr lang="it-IT" sz="2600" cap="none" dirty="0">
                <a:solidFill>
                  <a:schemeClr val="accent6">
                    <a:lumMod val="60000"/>
                    <a:lumOff val="40000"/>
                  </a:schemeClr>
                </a:solidFill>
                <a:latin typeface="Trebuchet MS" panose="020B0603020202020204" pitchFamily="34" charset="0"/>
              </a:rPr>
            </a:br>
            <a:endParaRPr lang="it-IT" sz="2600" b="1" cap="none" dirty="0">
              <a:solidFill>
                <a:schemeClr val="accent6">
                  <a:lumMod val="60000"/>
                  <a:lumOff val="40000"/>
                </a:schemeClr>
              </a:solidFill>
              <a:latin typeface="Trebuchet MS" panose="020B0603020202020204" pitchFamily="34" charset="0"/>
            </a:endParaRPr>
          </a:p>
        </p:txBody>
      </p:sp>
      <p:sp>
        <p:nvSpPr>
          <p:cNvPr id="3" name="CasellaDiTesto 2">
            <a:extLst>
              <a:ext uri="{FF2B5EF4-FFF2-40B4-BE49-F238E27FC236}">
                <a16:creationId xmlns:a16="http://schemas.microsoft.com/office/drawing/2014/main" id="{C7C8CB60-4BB5-C046-0D60-A9902D8B3E78}"/>
              </a:ext>
            </a:extLst>
          </p:cNvPr>
          <p:cNvSpPr txBox="1"/>
          <p:nvPr/>
        </p:nvSpPr>
        <p:spPr>
          <a:xfrm>
            <a:off x="6583680" y="2888179"/>
            <a:ext cx="4267200" cy="3139321"/>
          </a:xfrm>
          <a:prstGeom prst="rect">
            <a:avLst/>
          </a:prstGeom>
          <a:noFill/>
        </p:spPr>
        <p:txBody>
          <a:bodyPr wrap="square">
            <a:spAutoFit/>
          </a:bodyPr>
          <a:lstStyle/>
          <a:p>
            <a:pPr algn="ctr"/>
            <a:br>
              <a:rPr lang="it-IT" sz="1800" b="1" cap="none" dirty="0">
                <a:solidFill>
                  <a:schemeClr val="accent6">
                    <a:lumMod val="60000"/>
                    <a:lumOff val="40000"/>
                  </a:schemeClr>
                </a:solidFill>
                <a:latin typeface="Trebuchet MS" panose="020B0603020202020204" pitchFamily="34" charset="0"/>
              </a:rPr>
            </a:br>
            <a:r>
              <a:rPr lang="it-IT" sz="1800" b="1" cap="none" dirty="0">
                <a:solidFill>
                  <a:schemeClr val="tx2">
                    <a:lumMod val="60000"/>
                    <a:lumOff val="40000"/>
                  </a:schemeClr>
                </a:solidFill>
                <a:latin typeface="Trebuchet MS" panose="020B0603020202020204" pitchFamily="34" charset="0"/>
              </a:rPr>
              <a:t>• alimentate dai dati; </a:t>
            </a:r>
            <a:br>
              <a:rPr lang="it-IT" sz="1800" b="1" cap="none" dirty="0">
                <a:solidFill>
                  <a:schemeClr val="tx2">
                    <a:lumMod val="60000"/>
                    <a:lumOff val="40000"/>
                  </a:schemeClr>
                </a:solidFill>
                <a:latin typeface="Trebuchet MS" panose="020B0603020202020204" pitchFamily="34" charset="0"/>
              </a:rPr>
            </a:br>
            <a:br>
              <a:rPr lang="it-IT" sz="1800" b="1" cap="none" dirty="0">
                <a:solidFill>
                  <a:schemeClr val="tx2">
                    <a:lumMod val="60000"/>
                    <a:lumOff val="40000"/>
                  </a:schemeClr>
                </a:solidFill>
                <a:latin typeface="Trebuchet MS" panose="020B0603020202020204" pitchFamily="34" charset="0"/>
              </a:rPr>
            </a:br>
            <a:r>
              <a:rPr lang="it-IT" sz="1800" b="1" cap="none" dirty="0">
                <a:solidFill>
                  <a:schemeClr val="tx2">
                    <a:lumMod val="60000"/>
                    <a:lumOff val="40000"/>
                  </a:schemeClr>
                </a:solidFill>
                <a:latin typeface="Trebuchet MS" panose="020B0603020202020204" pitchFamily="34" charset="0"/>
              </a:rPr>
              <a:t>• organizzate da algoritmi; </a:t>
            </a:r>
            <a:br>
              <a:rPr lang="it-IT" sz="1800" b="1" cap="none" dirty="0">
                <a:solidFill>
                  <a:schemeClr val="tx2">
                    <a:lumMod val="60000"/>
                    <a:lumOff val="40000"/>
                  </a:schemeClr>
                </a:solidFill>
                <a:latin typeface="Trebuchet MS" panose="020B0603020202020204" pitchFamily="34" charset="0"/>
              </a:rPr>
            </a:br>
            <a:br>
              <a:rPr lang="it-IT" sz="1800" b="1" cap="none" dirty="0">
                <a:solidFill>
                  <a:schemeClr val="tx2">
                    <a:lumMod val="60000"/>
                    <a:lumOff val="40000"/>
                  </a:schemeClr>
                </a:solidFill>
                <a:latin typeface="Trebuchet MS" panose="020B0603020202020204" pitchFamily="34" charset="0"/>
              </a:rPr>
            </a:br>
            <a:r>
              <a:rPr lang="it-IT" sz="1800" b="1" cap="none" dirty="0">
                <a:solidFill>
                  <a:schemeClr val="tx2">
                    <a:lumMod val="60000"/>
                    <a:lumOff val="40000"/>
                  </a:schemeClr>
                </a:solidFill>
                <a:latin typeface="Trebuchet MS" panose="020B0603020202020204" pitchFamily="34" charset="0"/>
              </a:rPr>
              <a:t>• governate da relazioni proprietarie caratterizzate da specifici modelli di business; </a:t>
            </a:r>
            <a:br>
              <a:rPr lang="it-IT" sz="1800" b="1" cap="none" dirty="0">
                <a:solidFill>
                  <a:schemeClr val="tx2">
                    <a:lumMod val="60000"/>
                    <a:lumOff val="40000"/>
                  </a:schemeClr>
                </a:solidFill>
                <a:latin typeface="Trebuchet MS" panose="020B0603020202020204" pitchFamily="34" charset="0"/>
              </a:rPr>
            </a:br>
            <a:br>
              <a:rPr lang="it-IT" sz="1800" b="1" cap="none" dirty="0">
                <a:solidFill>
                  <a:schemeClr val="tx2">
                    <a:lumMod val="60000"/>
                    <a:lumOff val="40000"/>
                  </a:schemeClr>
                </a:solidFill>
                <a:latin typeface="Trebuchet MS" panose="020B0603020202020204" pitchFamily="34" charset="0"/>
              </a:rPr>
            </a:br>
            <a:r>
              <a:rPr lang="it-IT" sz="1800" b="1" cap="none" dirty="0">
                <a:solidFill>
                  <a:schemeClr val="tx2">
                    <a:lumMod val="60000"/>
                    <a:lumOff val="40000"/>
                  </a:schemeClr>
                </a:solidFill>
                <a:latin typeface="Trebuchet MS" panose="020B0603020202020204" pitchFamily="34" charset="0"/>
              </a:rPr>
              <a:t>• contraddistinte da particolari accordi con l'utente.</a:t>
            </a:r>
            <a:endParaRPr lang="it-IT" dirty="0">
              <a:solidFill>
                <a:schemeClr val="tx2">
                  <a:lumMod val="60000"/>
                  <a:lumOff val="40000"/>
                </a:schemeClr>
              </a:solidFill>
            </a:endParaRPr>
          </a:p>
        </p:txBody>
      </p:sp>
      <p:sp>
        <p:nvSpPr>
          <p:cNvPr id="4" name="Freccia a destra 3">
            <a:extLst>
              <a:ext uri="{FF2B5EF4-FFF2-40B4-BE49-F238E27FC236}">
                <a16:creationId xmlns:a16="http://schemas.microsoft.com/office/drawing/2014/main" id="{B7D69024-C59C-F9C9-BC9E-1D373BF0067D}"/>
              </a:ext>
            </a:extLst>
          </p:cNvPr>
          <p:cNvSpPr/>
          <p:nvPr/>
        </p:nvSpPr>
        <p:spPr>
          <a:xfrm>
            <a:off x="5598160" y="2692400"/>
            <a:ext cx="843280" cy="736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21896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95300" y="585216"/>
            <a:ext cx="4351020" cy="5798806"/>
          </a:xfrm>
        </p:spPr>
        <p:txBody>
          <a:bodyPr>
            <a:noAutofit/>
          </a:bodyPr>
          <a:lstStyle/>
          <a:p>
            <a:pPr algn="ctr"/>
            <a:r>
              <a:rPr lang="it-IT" sz="2900" cap="none" dirty="0">
                <a:solidFill>
                  <a:srgbClr val="002060"/>
                </a:solidFill>
                <a:effectLst>
                  <a:outerShdw blurRad="38100" dist="38100" dir="2700000" algn="tl">
                    <a:srgbClr val="000000">
                      <a:alpha val="43137"/>
                    </a:srgbClr>
                  </a:outerShdw>
                </a:effectLst>
                <a:latin typeface="Trebuchet MS" panose="020B0603020202020204" pitchFamily="34" charset="0"/>
              </a:rPr>
              <a:t>Le piattaforme </a:t>
            </a:r>
            <a:br>
              <a:rPr lang="it-IT" sz="2700" cap="none" dirty="0">
                <a:solidFill>
                  <a:srgbClr val="002060"/>
                </a:solidFill>
                <a:latin typeface="Trebuchet MS" panose="020B0603020202020204" pitchFamily="34" charset="0"/>
              </a:rPr>
            </a:br>
            <a:br>
              <a:rPr lang="it-IT" sz="2700" cap="none" dirty="0">
                <a:solidFill>
                  <a:srgbClr val="002060"/>
                </a:solidFill>
                <a:latin typeface="Trebuchet MS" panose="020B0603020202020204" pitchFamily="34" charset="0"/>
              </a:rPr>
            </a:br>
            <a:r>
              <a:rPr lang="it-IT" sz="2700" cap="none" dirty="0">
                <a:solidFill>
                  <a:srgbClr val="002060"/>
                </a:solidFill>
                <a:latin typeface="Trebuchet MS" panose="020B0603020202020204" pitchFamily="34" charset="0"/>
              </a:rPr>
              <a:t>vengono così a configurarsi come la base «tecnologica» per le interazioni tra i partecipanti, orchestrando la creazione di valore e impostando, al contempo, le condizioni di governance per la partecipazione. </a:t>
            </a:r>
            <a:br>
              <a:rPr lang="it-IT" sz="2700" cap="none" dirty="0">
                <a:solidFill>
                  <a:srgbClr val="002060"/>
                </a:solidFill>
                <a:latin typeface="Trebuchet MS" panose="020B0603020202020204" pitchFamily="34" charset="0"/>
              </a:rPr>
            </a:br>
            <a:br>
              <a:rPr lang="it-IT" sz="2700" cap="none" dirty="0">
                <a:solidFill>
                  <a:srgbClr val="002060"/>
                </a:solidFill>
                <a:latin typeface="Trebuchet MS" panose="020B0603020202020204" pitchFamily="34" charset="0"/>
              </a:rPr>
            </a:br>
            <a:br>
              <a:rPr lang="it-IT" sz="2700" cap="none" dirty="0">
                <a:solidFill>
                  <a:srgbClr val="002060"/>
                </a:solidFill>
                <a:latin typeface="Trebuchet MS" panose="020B0603020202020204" pitchFamily="34" charset="0"/>
              </a:rPr>
            </a:br>
            <a:endParaRPr lang="it-IT" sz="2700" cap="none" dirty="0">
              <a:solidFill>
                <a:srgbClr val="002060"/>
              </a:solidFill>
              <a:latin typeface="Trebuchet MS" panose="020B0603020202020204" pitchFamily="34" charset="0"/>
            </a:endParaRPr>
          </a:p>
        </p:txBody>
      </p:sp>
      <p:sp>
        <p:nvSpPr>
          <p:cNvPr id="3" name="CasellaDiTesto 2">
            <a:extLst>
              <a:ext uri="{FF2B5EF4-FFF2-40B4-BE49-F238E27FC236}">
                <a16:creationId xmlns:a16="http://schemas.microsoft.com/office/drawing/2014/main" id="{AC110161-BACA-8536-5B9A-B446FC0F2259}"/>
              </a:ext>
            </a:extLst>
          </p:cNvPr>
          <p:cNvSpPr txBox="1"/>
          <p:nvPr/>
        </p:nvSpPr>
        <p:spPr>
          <a:xfrm>
            <a:off x="7010400" y="3729335"/>
            <a:ext cx="3860800" cy="2015936"/>
          </a:xfrm>
          <a:prstGeom prst="rect">
            <a:avLst/>
          </a:prstGeom>
          <a:noFill/>
        </p:spPr>
        <p:txBody>
          <a:bodyPr wrap="square">
            <a:spAutoFit/>
          </a:bodyPr>
          <a:lstStyle/>
          <a:p>
            <a:pPr algn="ctr"/>
            <a:r>
              <a:rPr lang="it-IT" sz="2500" i="1" cap="none" dirty="0">
                <a:solidFill>
                  <a:schemeClr val="accent6"/>
                </a:solidFill>
                <a:latin typeface="Trebuchet MS" panose="020B0603020202020204" pitchFamily="34" charset="0"/>
              </a:rPr>
              <a:t>Queste sanciscono quindi il modo in cui le marche possono effettuare transazioni e interagire con i consumatori.</a:t>
            </a:r>
            <a:endParaRPr lang="it-IT" sz="2500" i="1" dirty="0">
              <a:solidFill>
                <a:schemeClr val="accent6"/>
              </a:solidFill>
            </a:endParaRPr>
          </a:p>
        </p:txBody>
      </p:sp>
      <p:sp>
        <p:nvSpPr>
          <p:cNvPr id="4" name="Freccia a destra 3">
            <a:extLst>
              <a:ext uri="{FF2B5EF4-FFF2-40B4-BE49-F238E27FC236}">
                <a16:creationId xmlns:a16="http://schemas.microsoft.com/office/drawing/2014/main" id="{35F75945-2DEB-0FB4-34A9-58586CC36AAD}"/>
              </a:ext>
            </a:extLst>
          </p:cNvPr>
          <p:cNvSpPr/>
          <p:nvPr/>
        </p:nvSpPr>
        <p:spPr>
          <a:xfrm>
            <a:off x="5933440" y="2494280"/>
            <a:ext cx="802640" cy="777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47170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295" name="Straight Connector 12294">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297" name="Rectangle 12296">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299" name="Rectangle 12298">
            <a:extLst>
              <a:ext uri="{FF2B5EF4-FFF2-40B4-BE49-F238E27FC236}">
                <a16:creationId xmlns:a16="http://schemas.microsoft.com/office/drawing/2014/main" id="{D466ED9E-26EA-40AB-B919-DFF8A428A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1" name="Rectangle 12300">
            <a:extLst>
              <a:ext uri="{FF2B5EF4-FFF2-40B4-BE49-F238E27FC236}">
                <a16:creationId xmlns:a16="http://schemas.microsoft.com/office/drawing/2014/main" id="{DDCCBFA3-DA3F-4995-BA0B-C86251B29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2100" spc="200">
                <a:solidFill>
                  <a:srgbClr val="FFFFFF"/>
                </a:solidFill>
              </a:rPr>
              <a:t>Al crescere della strategicità assunta dalla marca in tutti i comparti economici, anche la sua gestione è divenuta più difficile, soprattutto se si considerano i numerosi cambiamenti che hanno aumentato la complessità dell'attività di brand management e che pongono importanti sfide alle imprese sul piano competitivo, relazionale e tecnologico. </a:t>
            </a:r>
          </a:p>
        </p:txBody>
      </p:sp>
      <p:cxnSp>
        <p:nvCxnSpPr>
          <p:cNvPr id="12303" name="Straight Connector 12302">
            <a:extLst>
              <a:ext uri="{FF2B5EF4-FFF2-40B4-BE49-F238E27FC236}">
                <a16:creationId xmlns:a16="http://schemas.microsoft.com/office/drawing/2014/main" id="{F9239814-858E-4E48-99D2-C6BD49B77D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2290" name="Picture 2" descr="La migliore strategia digitale per aziende B2B">
            <a:extLst>
              <a:ext uri="{FF2B5EF4-FFF2-40B4-BE49-F238E27FC236}">
                <a16:creationId xmlns:a16="http://schemas.microsoft.com/office/drawing/2014/main" id="{AD30FAE4-BE7A-A86A-11E3-E65E61FBE4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33" r="2000" b="4"/>
          <a:stretch/>
        </p:blipFill>
        <p:spPr bwMode="auto">
          <a:xfrm>
            <a:off x="5862320" y="640080"/>
            <a:ext cx="5693150"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013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kumimoji="0" lang="en-US" sz="2600" b="0" i="0" u="none" strike="noStrike" spc="200" normalizeH="0" noProof="0">
                <a:ln>
                  <a:noFill/>
                </a:ln>
                <a:solidFill>
                  <a:srgbClr val="FFFFFF"/>
                </a:solidFill>
                <a:effectLst/>
                <a:uLnTx/>
                <a:uFillTx/>
              </a:rPr>
              <a:t>La rivoluzione digitale ha ridefinito la struttura e i meccanismi competitivi di molti settori, ne ha creati di nuovi, ha abbattuto le barriere geografiche e attivato processi di convergenza intersettoriale, dando origine a meta-mercati e a un confronto fra ecosistemi formati da reti di imprese. </a:t>
            </a:r>
            <a:endParaRPr lang="en-US" sz="2600" spc="200">
              <a:solidFill>
                <a:srgbClr val="FFFFFF"/>
              </a:solidFill>
            </a:endParaRPr>
          </a:p>
        </p:txBody>
      </p:sp>
      <p:cxnSp>
        <p:nvCxnSpPr>
          <p:cNvPr id="20" name="Straight Connector 19">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649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34501" y="640080"/>
            <a:ext cx="4019429" cy="3339348"/>
          </a:xfrm>
        </p:spPr>
        <p:txBody>
          <a:bodyPr vert="horz" lIns="91440" tIns="45720" rIns="91440" bIns="45720" rtlCol="0" anchor="b">
            <a:normAutofit fontScale="90000"/>
          </a:bodyPr>
          <a:lstStyle/>
          <a:p>
            <a:pPr algn="r"/>
            <a:r>
              <a:rPr kumimoji="0" lang="en-US" sz="2100" b="0" i="0" u="none" strike="noStrike" spc="200" normalizeH="0" noProof="0" dirty="0" err="1">
                <a:ln>
                  <a:noFill/>
                </a:ln>
                <a:solidFill>
                  <a:srgbClr val="FFFFFF"/>
                </a:solidFill>
                <a:effectLst/>
                <a:uLnTx/>
                <a:uFillTx/>
              </a:rPr>
              <a:t>Parallelamente</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l'incremento</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esponenziale</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delle</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informazioni</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disponibili</a:t>
            </a:r>
            <a:r>
              <a:rPr kumimoji="0" lang="en-US" sz="2100" b="0" i="0" u="none" strike="noStrike" spc="200" normalizeH="0" noProof="0" dirty="0">
                <a:ln>
                  <a:noFill/>
                </a:ln>
                <a:solidFill>
                  <a:srgbClr val="FFFFFF"/>
                </a:solidFill>
                <a:effectLst/>
                <a:uLnTx/>
                <a:uFillTx/>
              </a:rPr>
              <a:t>, la </a:t>
            </a:r>
            <a:r>
              <a:rPr kumimoji="0" lang="en-US" sz="2100" b="0" i="0" u="none" strike="noStrike" spc="200" normalizeH="0" noProof="0" dirty="0" err="1">
                <a:ln>
                  <a:noFill/>
                </a:ln>
                <a:solidFill>
                  <a:srgbClr val="FFFFFF"/>
                </a:solidFill>
                <a:effectLst/>
                <a:uLnTx/>
                <a:uFillTx/>
              </a:rPr>
              <a:t>condivisione</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delle</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esperienze</a:t>
            </a:r>
            <a:r>
              <a:rPr kumimoji="0" lang="en-US" sz="2100" b="0" i="0" u="none" strike="noStrike" spc="200" normalizeH="0" noProof="0" dirty="0">
                <a:ln>
                  <a:noFill/>
                </a:ln>
                <a:solidFill>
                  <a:srgbClr val="FFFFFF"/>
                </a:solidFill>
                <a:effectLst/>
                <a:uLnTx/>
                <a:uFillTx/>
              </a:rPr>
              <a:t> di </a:t>
            </a:r>
            <a:r>
              <a:rPr kumimoji="0" lang="en-US" sz="2100" b="0" i="0" u="none" strike="noStrike" spc="200" normalizeH="0" noProof="0" dirty="0" err="1">
                <a:ln>
                  <a:noFill/>
                </a:ln>
                <a:solidFill>
                  <a:srgbClr val="FFFFFF"/>
                </a:solidFill>
                <a:effectLst/>
                <a:uLnTx/>
                <a:uFillTx/>
              </a:rPr>
              <a:t>consumo</a:t>
            </a:r>
            <a:r>
              <a:rPr kumimoji="0" lang="en-US" sz="2100" b="0" i="0" u="none" strike="noStrike" spc="200" normalizeH="0" noProof="0" dirty="0">
                <a:ln>
                  <a:noFill/>
                </a:ln>
                <a:solidFill>
                  <a:srgbClr val="FFFFFF"/>
                </a:solidFill>
                <a:effectLst/>
                <a:uLnTx/>
                <a:uFillTx/>
              </a:rPr>
              <a:t> e la </a:t>
            </a:r>
            <a:r>
              <a:rPr kumimoji="0" lang="en-US" sz="2100" b="0" i="0" u="none" strike="noStrike" spc="200" normalizeH="0" noProof="0" dirty="0" err="1">
                <a:ln>
                  <a:noFill/>
                </a:ln>
                <a:solidFill>
                  <a:srgbClr val="FFFFFF"/>
                </a:solidFill>
                <a:effectLst/>
                <a:uLnTx/>
                <a:uFillTx/>
              </a:rPr>
              <a:t>progressiva</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riduzione</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delle</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asimmetrie</a:t>
            </a:r>
            <a:r>
              <a:rPr kumimoji="0" lang="en-US" sz="2100" b="0" i="0" u="none" strike="noStrike" spc="200" normalizeH="0" noProof="0" dirty="0">
                <a:ln>
                  <a:noFill/>
                </a:ln>
                <a:solidFill>
                  <a:srgbClr val="FFFFFF"/>
                </a:solidFill>
                <a:effectLst/>
                <a:uLnTx/>
                <a:uFillTx/>
              </a:rPr>
              <a:t> informative </a:t>
            </a:r>
            <a:br>
              <a:rPr kumimoji="0" lang="en-US" sz="2100" b="0" i="0" u="none" strike="noStrike" spc="200" normalizeH="0" noProof="0" dirty="0">
                <a:ln>
                  <a:noFill/>
                </a:ln>
                <a:solidFill>
                  <a:srgbClr val="FFFFFF"/>
                </a:solidFill>
                <a:effectLst/>
                <a:uLnTx/>
                <a:uFillTx/>
              </a:rPr>
            </a:br>
            <a:br>
              <a:rPr kumimoji="0" lang="en-US" sz="2100" b="0" i="0" u="none" strike="noStrike" spc="200" normalizeH="0" noProof="0" dirty="0">
                <a:ln>
                  <a:noFill/>
                </a:ln>
                <a:solidFill>
                  <a:srgbClr val="FFFFFF"/>
                </a:solidFill>
                <a:effectLst/>
                <a:uLnTx/>
                <a:uFillTx/>
              </a:rPr>
            </a:br>
            <a:r>
              <a:rPr kumimoji="0" lang="en-US" sz="2100" b="0" i="0" u="none" strike="noStrike" spc="200" normalizeH="0" noProof="0" dirty="0" err="1">
                <a:ln>
                  <a:noFill/>
                </a:ln>
                <a:solidFill>
                  <a:srgbClr val="FFFFFF"/>
                </a:solidFill>
                <a:effectLst/>
                <a:uLnTx/>
                <a:uFillTx/>
              </a:rPr>
              <a:t>hanno</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sensibilmente</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accresciuto</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l'empowerment</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dei</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consumatori</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generando</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un'esplosione</a:t>
            </a:r>
            <a:r>
              <a:rPr kumimoji="0" lang="en-US" sz="2100" b="0" i="0" u="none" strike="noStrike" spc="200" normalizeH="0" noProof="0" dirty="0">
                <a:ln>
                  <a:noFill/>
                </a:ln>
                <a:solidFill>
                  <a:srgbClr val="FFFFFF"/>
                </a:solidFill>
                <a:effectLst/>
                <a:uLnTx/>
                <a:uFillTx/>
              </a:rPr>
              <a:t> di </a:t>
            </a:r>
            <a:r>
              <a:rPr kumimoji="0" lang="en-US" sz="2100" b="0" i="0" u="none" strike="noStrike" spc="200" normalizeH="0" noProof="0" dirty="0" err="1">
                <a:ln>
                  <a:noFill/>
                </a:ln>
                <a:solidFill>
                  <a:srgbClr val="FFFFFF"/>
                </a:solidFill>
                <a:effectLst/>
                <a:uLnTx/>
                <a:uFillTx/>
              </a:rPr>
              <a:t>dati</a:t>
            </a:r>
            <a:r>
              <a:rPr kumimoji="0" lang="en-US" sz="2100" b="0" i="0" u="none" strike="noStrike" spc="200" normalizeH="0" noProof="0" dirty="0">
                <a:ln>
                  <a:noFill/>
                </a:ln>
                <a:solidFill>
                  <a:srgbClr val="FFFFFF"/>
                </a:solidFill>
                <a:effectLst/>
                <a:uLnTx/>
                <a:uFillTx/>
              </a:rPr>
              <a:t> in </a:t>
            </a:r>
            <a:r>
              <a:rPr kumimoji="0" lang="en-US" sz="2100" b="0" i="0" u="none" strike="noStrike" spc="200" normalizeH="0" noProof="0" dirty="0" err="1">
                <a:ln>
                  <a:noFill/>
                </a:ln>
                <a:solidFill>
                  <a:srgbClr val="FFFFFF"/>
                </a:solidFill>
                <a:effectLst/>
                <a:uLnTx/>
                <a:uFillTx/>
              </a:rPr>
              <a:t>ordine</a:t>
            </a:r>
            <a:r>
              <a:rPr kumimoji="0" lang="en-US" sz="2100" b="0" i="0" u="none" strike="noStrike" spc="200" normalizeH="0" noProof="0" dirty="0">
                <a:ln>
                  <a:noFill/>
                </a:ln>
                <a:solidFill>
                  <a:srgbClr val="FFFFFF"/>
                </a:solidFill>
                <a:effectLst/>
                <a:uLnTx/>
                <a:uFillTx/>
              </a:rPr>
              <a:t> a </a:t>
            </a:r>
            <a:r>
              <a:rPr kumimoji="0" lang="en-US" sz="2100" b="0" i="0" u="none" strike="noStrike" spc="200" normalizeH="0" noProof="0" dirty="0" err="1">
                <a:ln>
                  <a:noFill/>
                </a:ln>
                <a:solidFill>
                  <a:srgbClr val="FFFFFF"/>
                </a:solidFill>
                <a:effectLst/>
                <a:uLnTx/>
                <a:uFillTx/>
              </a:rPr>
              <a:t>preferenze</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interessi</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atteggiamenti</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scelte</a:t>
            </a:r>
            <a:r>
              <a:rPr kumimoji="0" lang="en-US" sz="2100" b="0" i="0" u="none" strike="noStrike" spc="200" normalizeH="0" noProof="0" dirty="0">
                <a:ln>
                  <a:noFill/>
                </a:ln>
                <a:solidFill>
                  <a:srgbClr val="FFFFFF"/>
                </a:solidFill>
                <a:effectLst/>
                <a:uLnTx/>
                <a:uFillTx/>
              </a:rPr>
              <a:t> e </a:t>
            </a:r>
            <a:r>
              <a:rPr kumimoji="0" lang="en-US" sz="2100" b="0" i="0" u="none" strike="noStrike" spc="200" normalizeH="0" noProof="0" dirty="0" err="1">
                <a:ln>
                  <a:noFill/>
                </a:ln>
                <a:solidFill>
                  <a:srgbClr val="FFFFFF"/>
                </a:solidFill>
                <a:effectLst/>
                <a:uLnTx/>
                <a:uFillTx/>
              </a:rPr>
              <a:t>comportamenti</a:t>
            </a:r>
            <a:r>
              <a:rPr kumimoji="0" lang="en-US" sz="2100" b="0" i="0" u="none" strike="noStrike" spc="200" normalizeH="0" noProof="0" dirty="0">
                <a:ln>
                  <a:noFill/>
                </a:ln>
                <a:solidFill>
                  <a:srgbClr val="FFFFFF"/>
                </a:solidFill>
                <a:effectLst/>
                <a:uLnTx/>
                <a:uFillTx/>
              </a:rPr>
              <a:t> </a:t>
            </a:r>
            <a:r>
              <a:rPr kumimoji="0" lang="en-US" sz="2100" b="0" i="0" u="none" strike="noStrike" spc="200" normalizeH="0" noProof="0" dirty="0" err="1">
                <a:ln>
                  <a:noFill/>
                </a:ln>
                <a:solidFill>
                  <a:srgbClr val="FFFFFF"/>
                </a:solidFill>
                <a:effectLst/>
                <a:uLnTx/>
                <a:uFillTx/>
              </a:rPr>
              <a:t>individuali</a:t>
            </a:r>
            <a:r>
              <a:rPr kumimoji="0" lang="en-US" sz="2100" b="0" i="0" u="none" strike="noStrike" spc="200" normalizeH="0" noProof="0" dirty="0">
                <a:ln>
                  <a:noFill/>
                </a:ln>
                <a:solidFill>
                  <a:srgbClr val="FFFFFF"/>
                </a:solidFill>
                <a:effectLst/>
                <a:uLnTx/>
                <a:uFillTx/>
              </a:rPr>
              <a:t>.</a:t>
            </a:r>
            <a:endParaRPr lang="en-US" sz="2100" spc="200" dirty="0">
              <a:solidFill>
                <a:srgbClr val="FFFFFF"/>
              </a:solidFill>
            </a:endParaRPr>
          </a:p>
        </p:txBody>
      </p:sp>
      <p:cxnSp>
        <p:nvCxnSpPr>
          <p:cNvPr id="16" name="Straight Connector 15">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4156010"/>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9704C7-B579-43B7-89ED-555E6619A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9826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5F12ECE-4E72-7FEE-3965-9B827EBEA974}"/>
              </a:ext>
            </a:extLst>
          </p:cNvPr>
          <p:cNvPicPr>
            <a:picLocks noChangeAspect="1"/>
          </p:cNvPicPr>
          <p:nvPr/>
        </p:nvPicPr>
        <p:blipFill>
          <a:blip r:embed="rId2"/>
          <a:stretch>
            <a:fillRect/>
          </a:stretch>
        </p:blipFill>
        <p:spPr>
          <a:xfrm>
            <a:off x="0" y="850900"/>
            <a:ext cx="12192000" cy="5118100"/>
          </a:xfrm>
          <a:prstGeom prst="rect">
            <a:avLst/>
          </a:prstGeom>
        </p:spPr>
      </p:pic>
    </p:spTree>
    <p:extLst>
      <p:ext uri="{BB962C8B-B14F-4D97-AF65-F5344CB8AC3E}">
        <p14:creationId xmlns:p14="http://schemas.microsoft.com/office/powerpoint/2010/main" val="91404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2618DD3C-AECB-422E-BF3A-25F49DF30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13363" y="548640"/>
            <a:ext cx="3566407" cy="4918666"/>
          </a:xfrm>
        </p:spPr>
        <p:txBody>
          <a:bodyPr vert="horz" lIns="91440" tIns="45720" rIns="91440" bIns="45720" rtlCol="0" anchor="b">
            <a:noAutofit/>
          </a:bodyPr>
          <a:lstStyle/>
          <a:p>
            <a:pPr algn="r"/>
            <a:r>
              <a:rPr lang="en-US" sz="2500" spc="200" dirty="0">
                <a:solidFill>
                  <a:srgbClr val="C00000"/>
                </a:solidFill>
                <a:effectLst>
                  <a:outerShdw blurRad="38100" dist="38100" dir="2700000" algn="tl">
                    <a:srgbClr val="000000">
                      <a:alpha val="43137"/>
                    </a:srgbClr>
                  </a:outerShdw>
                </a:effectLst>
              </a:rPr>
              <a:t>La </a:t>
            </a:r>
            <a:r>
              <a:rPr lang="en-US" sz="2500" spc="200" dirty="0" err="1">
                <a:solidFill>
                  <a:srgbClr val="C00000"/>
                </a:solidFill>
                <a:effectLst>
                  <a:outerShdw blurRad="38100" dist="38100" dir="2700000" algn="tl">
                    <a:srgbClr val="000000">
                      <a:alpha val="43137"/>
                    </a:srgbClr>
                  </a:outerShdw>
                </a:effectLst>
              </a:rPr>
              <a:t>crescente</a:t>
            </a:r>
            <a:r>
              <a:rPr lang="en-US" sz="2500" spc="200" dirty="0">
                <a:solidFill>
                  <a:srgbClr val="C00000"/>
                </a:solidFill>
                <a:effectLst>
                  <a:outerShdw blurRad="38100" dist="38100" dir="2700000" algn="tl">
                    <a:srgbClr val="000000">
                      <a:alpha val="43137"/>
                    </a:srgbClr>
                  </a:outerShdw>
                </a:effectLst>
              </a:rPr>
              <a:t> </a:t>
            </a:r>
            <a:r>
              <a:rPr lang="en-US" sz="2500" spc="200" dirty="0" err="1">
                <a:solidFill>
                  <a:srgbClr val="C00000"/>
                </a:solidFill>
                <a:effectLst>
                  <a:outerShdw blurRad="38100" dist="38100" dir="2700000" algn="tl">
                    <a:srgbClr val="000000">
                      <a:alpha val="43137"/>
                    </a:srgbClr>
                  </a:outerShdw>
                </a:effectLst>
              </a:rPr>
              <a:t>complessità</a:t>
            </a:r>
            <a:r>
              <a:rPr lang="en-US" sz="2500" spc="200" dirty="0">
                <a:solidFill>
                  <a:srgbClr val="C00000"/>
                </a:solidFill>
                <a:effectLst>
                  <a:outerShdw blurRad="38100" dist="38100" dir="2700000" algn="tl">
                    <a:srgbClr val="000000">
                      <a:alpha val="43137"/>
                    </a:srgbClr>
                  </a:outerShdw>
                </a:effectLst>
              </a:rPr>
              <a:t> competitive</a:t>
            </a:r>
            <a:br>
              <a:rPr lang="en-US" sz="2500" spc="200" dirty="0">
                <a:solidFill>
                  <a:srgbClr val="C00000"/>
                </a:solidFill>
                <a:effectLst>
                  <a:outerShdw blurRad="38100" dist="38100" dir="2700000" algn="tl">
                    <a:srgbClr val="000000">
                      <a:alpha val="43137"/>
                    </a:srgbClr>
                  </a:outerShdw>
                </a:effectLst>
              </a:rPr>
            </a:br>
            <a:br>
              <a:rPr lang="en-US" sz="2500" spc="200" dirty="0">
                <a:solidFill>
                  <a:srgbClr val="C00000"/>
                </a:solidFill>
                <a:effectLst>
                  <a:outerShdw blurRad="38100" dist="38100" dir="2700000" algn="tl">
                    <a:srgbClr val="000000">
                      <a:alpha val="43137"/>
                    </a:srgbClr>
                  </a:outerShdw>
                </a:effectLst>
              </a:rPr>
            </a:br>
            <a:r>
              <a:rPr lang="en-US" sz="2500" spc="200" dirty="0">
                <a:solidFill>
                  <a:srgbClr val="C00000"/>
                </a:solidFill>
                <a:effectLst>
                  <a:outerShdw blurRad="38100" dist="38100" dir="2700000" algn="tl">
                    <a:srgbClr val="000000">
                      <a:alpha val="43137"/>
                    </a:srgbClr>
                  </a:outerShdw>
                </a:effectLst>
              </a:rPr>
              <a:t> </a:t>
            </a:r>
            <a:r>
              <a:rPr lang="en-US" sz="2500" spc="200" dirty="0" err="1">
                <a:solidFill>
                  <a:srgbClr val="C00000"/>
                </a:solidFill>
              </a:rPr>
              <a:t>nasce</a:t>
            </a:r>
            <a:r>
              <a:rPr lang="en-US" sz="2500" spc="200" dirty="0">
                <a:solidFill>
                  <a:srgbClr val="C00000"/>
                </a:solidFill>
              </a:rPr>
              <a:t> </a:t>
            </a:r>
            <a:r>
              <a:rPr lang="en-US" sz="2500" spc="200" dirty="0" err="1">
                <a:solidFill>
                  <a:srgbClr val="C00000"/>
                </a:solidFill>
              </a:rPr>
              <a:t>dunque</a:t>
            </a:r>
            <a:r>
              <a:rPr lang="en-US" sz="2500" spc="200" dirty="0">
                <a:solidFill>
                  <a:srgbClr val="C00000"/>
                </a:solidFill>
              </a:rPr>
              <a:t> </a:t>
            </a:r>
            <a:r>
              <a:rPr lang="en-US" sz="2500" spc="200" dirty="0" err="1">
                <a:solidFill>
                  <a:srgbClr val="C00000"/>
                </a:solidFill>
              </a:rPr>
              <a:t>dalla</a:t>
            </a:r>
            <a:r>
              <a:rPr lang="en-US" sz="2500" spc="200" dirty="0">
                <a:solidFill>
                  <a:srgbClr val="C00000"/>
                </a:solidFill>
              </a:rPr>
              <a:t> </a:t>
            </a:r>
            <a:r>
              <a:rPr lang="en-US" sz="2500" spc="200" dirty="0" err="1">
                <a:solidFill>
                  <a:srgbClr val="C00000"/>
                </a:solidFill>
              </a:rPr>
              <a:t>coesistenza</a:t>
            </a:r>
            <a:r>
              <a:rPr lang="en-US" sz="2500" spc="200" dirty="0">
                <a:solidFill>
                  <a:srgbClr val="C00000"/>
                </a:solidFill>
              </a:rPr>
              <a:t> di </a:t>
            </a:r>
            <a:r>
              <a:rPr lang="en-US" sz="2500" spc="200" dirty="0" err="1">
                <a:solidFill>
                  <a:srgbClr val="C00000"/>
                </a:solidFill>
              </a:rPr>
              <a:t>meccanismi</a:t>
            </a:r>
            <a:r>
              <a:rPr lang="en-US" sz="2500" spc="200" dirty="0">
                <a:solidFill>
                  <a:srgbClr val="C00000"/>
                </a:solidFill>
              </a:rPr>
              <a:t> </a:t>
            </a:r>
            <a:r>
              <a:rPr lang="en-US" sz="2500" spc="200" dirty="0" err="1">
                <a:solidFill>
                  <a:srgbClr val="C00000"/>
                </a:solidFill>
              </a:rPr>
              <a:t>competitivi</a:t>
            </a:r>
            <a:r>
              <a:rPr lang="en-US" sz="2500" spc="200" dirty="0">
                <a:solidFill>
                  <a:srgbClr val="C00000"/>
                </a:solidFill>
              </a:rPr>
              <a:t> </a:t>
            </a:r>
            <a:r>
              <a:rPr lang="en-US" sz="2500" spc="200" dirty="0" err="1">
                <a:solidFill>
                  <a:srgbClr val="C00000"/>
                </a:solidFill>
              </a:rPr>
              <a:t>indiretti</a:t>
            </a:r>
            <a:r>
              <a:rPr lang="en-US" sz="2500" spc="200" dirty="0">
                <a:solidFill>
                  <a:srgbClr val="C00000"/>
                </a:solidFill>
              </a:rPr>
              <a:t>, </a:t>
            </a:r>
            <a:r>
              <a:rPr lang="en-US" sz="2500" spc="200" dirty="0" err="1">
                <a:solidFill>
                  <a:srgbClr val="C00000"/>
                </a:solidFill>
              </a:rPr>
              <a:t>che</a:t>
            </a:r>
            <a:r>
              <a:rPr lang="en-US" sz="2500" spc="200" dirty="0">
                <a:solidFill>
                  <a:srgbClr val="C00000"/>
                </a:solidFill>
              </a:rPr>
              <a:t> </a:t>
            </a:r>
            <a:r>
              <a:rPr lang="en-US" sz="2500" spc="200" dirty="0" err="1">
                <a:solidFill>
                  <a:srgbClr val="C00000"/>
                </a:solidFill>
              </a:rPr>
              <a:t>si</a:t>
            </a:r>
            <a:r>
              <a:rPr lang="en-US" sz="2500" spc="200" dirty="0">
                <a:solidFill>
                  <a:srgbClr val="C00000"/>
                </a:solidFill>
              </a:rPr>
              <a:t> </a:t>
            </a:r>
            <a:r>
              <a:rPr lang="en-US" sz="2500" spc="200" dirty="0" err="1">
                <a:solidFill>
                  <a:srgbClr val="C00000"/>
                </a:solidFill>
              </a:rPr>
              <a:t>affiancano</a:t>
            </a:r>
            <a:r>
              <a:rPr lang="en-US" sz="2500" spc="200" dirty="0">
                <a:solidFill>
                  <a:srgbClr val="C00000"/>
                </a:solidFill>
              </a:rPr>
              <a:t> </a:t>
            </a:r>
            <a:r>
              <a:rPr lang="en-US" sz="2500" spc="200" dirty="0" err="1">
                <a:solidFill>
                  <a:srgbClr val="C00000"/>
                </a:solidFill>
              </a:rPr>
              <a:t>alla</a:t>
            </a:r>
            <a:r>
              <a:rPr lang="en-US" sz="2500" spc="200" dirty="0">
                <a:solidFill>
                  <a:srgbClr val="C00000"/>
                </a:solidFill>
              </a:rPr>
              <a:t> </a:t>
            </a:r>
            <a:r>
              <a:rPr lang="en-US" sz="2500" spc="200" dirty="0" err="1">
                <a:solidFill>
                  <a:srgbClr val="C00000"/>
                </a:solidFill>
              </a:rPr>
              <a:t>tradizionale</a:t>
            </a:r>
            <a:r>
              <a:rPr lang="en-US" sz="2500" spc="200" dirty="0">
                <a:solidFill>
                  <a:srgbClr val="C00000"/>
                </a:solidFill>
              </a:rPr>
              <a:t> </a:t>
            </a:r>
            <a:r>
              <a:rPr lang="en-US" sz="2500" spc="200" dirty="0" err="1">
                <a:solidFill>
                  <a:srgbClr val="C00000"/>
                </a:solidFill>
              </a:rPr>
              <a:t>concorrenza</a:t>
            </a:r>
            <a:r>
              <a:rPr lang="en-US" sz="2500" spc="200" dirty="0">
                <a:solidFill>
                  <a:srgbClr val="C00000"/>
                </a:solidFill>
              </a:rPr>
              <a:t> </a:t>
            </a:r>
            <a:r>
              <a:rPr lang="en-US" sz="2500" spc="200" dirty="0" err="1">
                <a:solidFill>
                  <a:srgbClr val="C00000"/>
                </a:solidFill>
              </a:rPr>
              <a:t>settoriale</a:t>
            </a:r>
            <a:r>
              <a:rPr lang="en-US" sz="2500" spc="200" dirty="0">
                <a:solidFill>
                  <a:srgbClr val="C00000"/>
                </a:solidFill>
              </a:rPr>
              <a:t>,</a:t>
            </a:r>
            <a:br>
              <a:rPr lang="en-US" sz="2500" spc="200" dirty="0">
                <a:solidFill>
                  <a:srgbClr val="C00000"/>
                </a:solidFill>
              </a:rPr>
            </a:br>
            <a:br>
              <a:rPr lang="en-US" sz="2500" spc="200" dirty="0">
                <a:solidFill>
                  <a:srgbClr val="C00000"/>
                </a:solidFill>
              </a:rPr>
            </a:br>
            <a:r>
              <a:rPr lang="en-US" sz="2500" spc="200" dirty="0">
                <a:solidFill>
                  <a:srgbClr val="C00000"/>
                </a:solidFill>
              </a:rPr>
              <a:t> </a:t>
            </a:r>
            <a:r>
              <a:rPr lang="en-US" sz="2500" spc="200" dirty="0" err="1">
                <a:solidFill>
                  <a:srgbClr val="C00000"/>
                </a:solidFill>
              </a:rPr>
              <a:t>quella</a:t>
            </a:r>
            <a:r>
              <a:rPr lang="en-US" sz="2500" spc="200" dirty="0">
                <a:solidFill>
                  <a:srgbClr val="C00000"/>
                </a:solidFill>
              </a:rPr>
              <a:t> </a:t>
            </a:r>
            <a:r>
              <a:rPr lang="en-US" sz="2500" spc="200" dirty="0" err="1">
                <a:solidFill>
                  <a:srgbClr val="C00000"/>
                </a:solidFill>
              </a:rPr>
              <a:t>cioè</a:t>
            </a:r>
            <a:r>
              <a:rPr lang="en-US" sz="2500" spc="200" dirty="0">
                <a:solidFill>
                  <a:srgbClr val="C00000"/>
                </a:solidFill>
              </a:rPr>
              <a:t> </a:t>
            </a:r>
            <a:r>
              <a:rPr lang="en-US" sz="2500" spc="200" dirty="0" err="1">
                <a:solidFill>
                  <a:srgbClr val="C00000"/>
                </a:solidFill>
              </a:rPr>
              <a:t>che</a:t>
            </a:r>
            <a:r>
              <a:rPr lang="en-US" sz="2500" spc="200" dirty="0">
                <a:solidFill>
                  <a:srgbClr val="C00000"/>
                </a:solidFill>
              </a:rPr>
              <a:t> ha </a:t>
            </a:r>
            <a:r>
              <a:rPr lang="en-US" sz="2500" spc="200" dirty="0" err="1">
                <a:solidFill>
                  <a:srgbClr val="C00000"/>
                </a:solidFill>
              </a:rPr>
              <a:t>luogo</a:t>
            </a:r>
            <a:r>
              <a:rPr lang="en-US" sz="2500" spc="200" dirty="0">
                <a:solidFill>
                  <a:srgbClr val="C00000"/>
                </a:solidFill>
              </a:rPr>
              <a:t> </a:t>
            </a:r>
            <a:r>
              <a:rPr lang="en-US" sz="2500" spc="200" dirty="0" err="1">
                <a:solidFill>
                  <a:srgbClr val="C00000"/>
                </a:solidFill>
              </a:rPr>
              <a:t>fra</a:t>
            </a:r>
            <a:r>
              <a:rPr lang="en-US" sz="2500" spc="200" dirty="0">
                <a:solidFill>
                  <a:srgbClr val="C00000"/>
                </a:solidFill>
              </a:rPr>
              <a:t> le </a:t>
            </a:r>
            <a:r>
              <a:rPr lang="en-US" sz="2500" spc="200" dirty="0" err="1">
                <a:solidFill>
                  <a:srgbClr val="C00000"/>
                </a:solidFill>
              </a:rPr>
              <a:t>imprese</a:t>
            </a:r>
            <a:r>
              <a:rPr lang="en-US" sz="2500" spc="200" dirty="0">
                <a:solidFill>
                  <a:srgbClr val="C00000"/>
                </a:solidFill>
              </a:rPr>
              <a:t> </a:t>
            </a:r>
            <a:r>
              <a:rPr lang="en-US" sz="2500" spc="200" dirty="0" err="1">
                <a:solidFill>
                  <a:srgbClr val="C00000"/>
                </a:solidFill>
              </a:rPr>
              <a:t>operanti</a:t>
            </a:r>
            <a:r>
              <a:rPr lang="en-US" sz="2500" spc="200" dirty="0">
                <a:solidFill>
                  <a:srgbClr val="C00000"/>
                </a:solidFill>
              </a:rPr>
              <a:t> </a:t>
            </a:r>
            <a:r>
              <a:rPr lang="en-US" sz="2500" spc="200" dirty="0" err="1">
                <a:solidFill>
                  <a:srgbClr val="C00000"/>
                </a:solidFill>
              </a:rPr>
              <a:t>nel</a:t>
            </a:r>
            <a:r>
              <a:rPr lang="en-US" sz="2500" spc="200" dirty="0">
                <a:solidFill>
                  <a:srgbClr val="C00000"/>
                </a:solidFill>
              </a:rPr>
              <a:t> </a:t>
            </a:r>
            <a:r>
              <a:rPr lang="en-US" sz="2500" spc="200" dirty="0" err="1">
                <a:solidFill>
                  <a:srgbClr val="C00000"/>
                </a:solidFill>
              </a:rPr>
              <a:t>medesimo</a:t>
            </a:r>
            <a:r>
              <a:rPr lang="en-US" sz="2500" spc="200" dirty="0">
                <a:solidFill>
                  <a:srgbClr val="C00000"/>
                </a:solidFill>
              </a:rPr>
              <a:t> </a:t>
            </a:r>
            <a:r>
              <a:rPr lang="en-US" sz="2500" spc="200" dirty="0" err="1">
                <a:solidFill>
                  <a:srgbClr val="C00000"/>
                </a:solidFill>
              </a:rPr>
              <a:t>settore</a:t>
            </a:r>
            <a:r>
              <a:rPr lang="en-US" sz="2500" spc="200" dirty="0">
                <a:solidFill>
                  <a:srgbClr val="C00000"/>
                </a:solidFill>
              </a:rPr>
              <a:t>. </a:t>
            </a:r>
            <a:r>
              <a:rPr lang="en-US" sz="2500" spc="200" dirty="0" err="1">
                <a:solidFill>
                  <a:srgbClr val="C00000"/>
                </a:solidFill>
              </a:rPr>
              <a:t>Questi</a:t>
            </a:r>
            <a:r>
              <a:rPr lang="en-US" sz="2500" spc="200" dirty="0">
                <a:solidFill>
                  <a:srgbClr val="C00000"/>
                </a:solidFill>
              </a:rPr>
              <a:t> </a:t>
            </a:r>
            <a:r>
              <a:rPr lang="en-US" sz="2500" spc="200" dirty="0" err="1">
                <a:solidFill>
                  <a:srgbClr val="C00000"/>
                </a:solidFill>
              </a:rPr>
              <a:t>meccanismi</a:t>
            </a:r>
            <a:r>
              <a:rPr lang="en-US" sz="2500" spc="200" dirty="0">
                <a:solidFill>
                  <a:srgbClr val="C00000"/>
                </a:solidFill>
              </a:rPr>
              <a:t> </a:t>
            </a:r>
            <a:r>
              <a:rPr lang="en-US" sz="2500" spc="200" dirty="0" err="1">
                <a:solidFill>
                  <a:srgbClr val="C00000"/>
                </a:solidFill>
              </a:rPr>
              <a:t>si</a:t>
            </a:r>
            <a:r>
              <a:rPr lang="en-US" sz="2500" spc="200" dirty="0">
                <a:solidFill>
                  <a:srgbClr val="C00000"/>
                </a:solidFill>
              </a:rPr>
              <a:t> </a:t>
            </a:r>
            <a:r>
              <a:rPr lang="en-US" sz="2500" spc="200" dirty="0" err="1">
                <a:solidFill>
                  <a:srgbClr val="C00000"/>
                </a:solidFill>
              </a:rPr>
              <a:t>sostanziano</a:t>
            </a:r>
            <a:r>
              <a:rPr lang="en-US" sz="2500" spc="200" dirty="0">
                <a:solidFill>
                  <a:srgbClr val="C00000"/>
                </a:solidFill>
              </a:rPr>
              <a:t> in:</a:t>
            </a:r>
          </a:p>
        </p:txBody>
      </p:sp>
      <p:cxnSp>
        <p:nvCxnSpPr>
          <p:cNvPr id="28" name="Straight Connector 27">
            <a:extLst>
              <a:ext uri="{FF2B5EF4-FFF2-40B4-BE49-F238E27FC236}">
                <a16:creationId xmlns:a16="http://schemas.microsoft.com/office/drawing/2014/main" id="{B073669D-B21F-48ED-BC1D-FFD25A3D8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Modello di scale 3D">
            <a:extLst>
              <a:ext uri="{FF2B5EF4-FFF2-40B4-BE49-F238E27FC236}">
                <a16:creationId xmlns:a16="http://schemas.microsoft.com/office/drawing/2014/main" id="{DCEE6AE3-E5AA-001C-7E03-2F5C28BED784}"/>
              </a:ext>
            </a:extLst>
          </p:cNvPr>
          <p:cNvPicPr>
            <a:picLocks noChangeAspect="1"/>
          </p:cNvPicPr>
          <p:nvPr/>
        </p:nvPicPr>
        <p:blipFill rotWithShape="1">
          <a:blip r:embed="rId3"/>
          <a:srcRect l="8805" r="8805"/>
          <a:stretch/>
        </p:blipFill>
        <p:spPr>
          <a:xfrm>
            <a:off x="4654984" y="975"/>
            <a:ext cx="7533742" cy="6858000"/>
          </a:xfrm>
          <a:prstGeom prst="rect">
            <a:avLst/>
          </a:prstGeom>
        </p:spPr>
      </p:pic>
    </p:spTree>
    <p:extLst>
      <p:ext uri="{BB962C8B-B14F-4D97-AF65-F5344CB8AC3E}">
        <p14:creationId xmlns:p14="http://schemas.microsoft.com/office/powerpoint/2010/main" val="1025460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332" name="Straight Connector 13331">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334" name="Rectangle 13333">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336" name="Rectangle 13335">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8" name="Rectangle 13337">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962454" y="1689997"/>
            <a:ext cx="6539558" cy="4468192"/>
          </a:xfrm>
        </p:spPr>
        <p:txBody>
          <a:bodyPr vert="horz" lIns="91440" tIns="45720" rIns="91440" bIns="45720" rtlCol="0" anchor="b">
            <a:noAutofit/>
          </a:bodyPr>
          <a:lstStyle/>
          <a:p>
            <a:pPr algn="r"/>
            <a:r>
              <a:rPr lang="en-US" sz="2300" spc="200" dirty="0">
                <a:solidFill>
                  <a:schemeClr val="accent6">
                    <a:lumMod val="50000"/>
                  </a:schemeClr>
                </a:solidFill>
              </a:rPr>
              <a:t>• </a:t>
            </a:r>
            <a:r>
              <a:rPr lang="en-US" sz="2300" spc="200" dirty="0" err="1">
                <a:solidFill>
                  <a:schemeClr val="accent6">
                    <a:lumMod val="50000"/>
                  </a:schemeClr>
                </a:solidFill>
              </a:rPr>
              <a:t>Possibilità</a:t>
            </a:r>
            <a:r>
              <a:rPr lang="en-US" sz="2300" spc="200" dirty="0">
                <a:solidFill>
                  <a:schemeClr val="accent6">
                    <a:lumMod val="50000"/>
                  </a:schemeClr>
                </a:solidFill>
              </a:rPr>
              <a:t> per le </a:t>
            </a:r>
            <a:r>
              <a:rPr lang="en-US" sz="2300" spc="200" dirty="0" err="1">
                <a:solidFill>
                  <a:schemeClr val="accent6">
                    <a:lumMod val="50000"/>
                  </a:schemeClr>
                </a:solidFill>
              </a:rPr>
              <a:t>imprese</a:t>
            </a:r>
            <a:r>
              <a:rPr lang="en-US" sz="2300" spc="200" dirty="0">
                <a:solidFill>
                  <a:schemeClr val="accent6">
                    <a:lumMod val="50000"/>
                  </a:schemeClr>
                </a:solidFill>
              </a:rPr>
              <a:t> di </a:t>
            </a:r>
            <a:r>
              <a:rPr lang="en-US" sz="2300" spc="200" dirty="0" err="1">
                <a:solidFill>
                  <a:schemeClr val="accent6">
                    <a:lumMod val="50000"/>
                  </a:schemeClr>
                </a:solidFill>
              </a:rPr>
              <a:t>entrare</a:t>
            </a:r>
            <a:r>
              <a:rPr lang="en-US" sz="2300" spc="200" dirty="0">
                <a:solidFill>
                  <a:schemeClr val="accent6">
                    <a:lumMod val="50000"/>
                  </a:schemeClr>
                </a:solidFill>
              </a:rPr>
              <a:t> in </a:t>
            </a:r>
            <a:r>
              <a:rPr lang="en-US" sz="2300" spc="200" dirty="0" err="1">
                <a:solidFill>
                  <a:schemeClr val="accent6">
                    <a:lumMod val="50000"/>
                  </a:schemeClr>
                </a:solidFill>
              </a:rPr>
              <a:t>nuovi</a:t>
            </a:r>
            <a:r>
              <a:rPr lang="en-US" sz="2300" spc="200" dirty="0">
                <a:solidFill>
                  <a:schemeClr val="accent6">
                    <a:lumMod val="50000"/>
                  </a:schemeClr>
                </a:solidFill>
              </a:rPr>
              <a:t> </a:t>
            </a:r>
            <a:r>
              <a:rPr lang="en-US" sz="2300" spc="200" dirty="0" err="1">
                <a:solidFill>
                  <a:schemeClr val="accent6">
                    <a:lumMod val="50000"/>
                  </a:schemeClr>
                </a:solidFill>
              </a:rPr>
              <a:t>settori</a:t>
            </a:r>
            <a:r>
              <a:rPr lang="en-US" sz="2300" spc="200" dirty="0">
                <a:solidFill>
                  <a:schemeClr val="accent6">
                    <a:lumMod val="50000"/>
                  </a:schemeClr>
                </a:solidFill>
              </a:rPr>
              <a:t> </a:t>
            </a:r>
            <a:r>
              <a:rPr lang="en-US" sz="2300" spc="200" dirty="0" err="1">
                <a:solidFill>
                  <a:schemeClr val="accent6">
                    <a:lumMod val="50000"/>
                  </a:schemeClr>
                </a:solidFill>
              </a:rPr>
              <a:t>avvalendosi</a:t>
            </a:r>
            <a:r>
              <a:rPr lang="en-US" sz="2300" spc="200" dirty="0">
                <a:solidFill>
                  <a:schemeClr val="accent6">
                    <a:lumMod val="50000"/>
                  </a:schemeClr>
                </a:solidFill>
              </a:rPr>
              <a:t> </a:t>
            </a:r>
            <a:r>
              <a:rPr lang="en-US" sz="2300" spc="200" dirty="0" err="1">
                <a:solidFill>
                  <a:schemeClr val="accent6">
                    <a:lumMod val="50000"/>
                  </a:schemeClr>
                </a:solidFill>
              </a:rPr>
              <a:t>delle</a:t>
            </a:r>
            <a:r>
              <a:rPr lang="en-US" sz="2300" spc="200" dirty="0">
                <a:solidFill>
                  <a:schemeClr val="accent6">
                    <a:lumMod val="50000"/>
                  </a:schemeClr>
                </a:solidFill>
              </a:rPr>
              <a:t> </a:t>
            </a:r>
            <a:r>
              <a:rPr lang="en-US" sz="2300" spc="200" dirty="0" err="1">
                <a:solidFill>
                  <a:schemeClr val="accent6">
                    <a:lumMod val="50000"/>
                  </a:schemeClr>
                </a:solidFill>
              </a:rPr>
              <a:t>competenze</a:t>
            </a:r>
            <a:r>
              <a:rPr lang="en-US" sz="2300" spc="200" dirty="0">
                <a:solidFill>
                  <a:schemeClr val="accent6">
                    <a:lumMod val="50000"/>
                  </a:schemeClr>
                </a:solidFill>
              </a:rPr>
              <a:t> </a:t>
            </a:r>
            <a:r>
              <a:rPr lang="en-US" sz="2300" spc="200" dirty="0" err="1">
                <a:solidFill>
                  <a:schemeClr val="accent6">
                    <a:lumMod val="50000"/>
                  </a:schemeClr>
                </a:solidFill>
              </a:rPr>
              <a:t>tecnologiche</a:t>
            </a:r>
            <a:r>
              <a:rPr lang="en-US" sz="2300" spc="200" dirty="0">
                <a:solidFill>
                  <a:schemeClr val="accent6">
                    <a:lumMod val="50000"/>
                  </a:schemeClr>
                </a:solidFill>
              </a:rPr>
              <a:t> e </a:t>
            </a:r>
            <a:r>
              <a:rPr lang="en-US" sz="2300" spc="200" dirty="0" err="1">
                <a:solidFill>
                  <a:schemeClr val="accent6">
                    <a:lumMod val="50000"/>
                  </a:schemeClr>
                </a:solidFill>
              </a:rPr>
              <a:t>dei</a:t>
            </a:r>
            <a:r>
              <a:rPr lang="en-US" sz="2300" spc="200" dirty="0">
                <a:solidFill>
                  <a:schemeClr val="accent6">
                    <a:lumMod val="50000"/>
                  </a:schemeClr>
                </a:solidFill>
              </a:rPr>
              <a:t> </a:t>
            </a:r>
            <a:r>
              <a:rPr lang="en-US" sz="2300" spc="200" dirty="0" err="1">
                <a:solidFill>
                  <a:schemeClr val="accent6">
                    <a:lumMod val="50000"/>
                  </a:schemeClr>
                </a:solidFill>
              </a:rPr>
              <a:t>vantaggi</a:t>
            </a:r>
            <a:r>
              <a:rPr lang="en-US" sz="2300" spc="200" dirty="0">
                <a:solidFill>
                  <a:schemeClr val="accent6">
                    <a:lumMod val="50000"/>
                  </a:schemeClr>
                </a:solidFill>
              </a:rPr>
              <a:t> </a:t>
            </a:r>
            <a:r>
              <a:rPr lang="en-US" sz="2300" spc="200" dirty="0" err="1">
                <a:solidFill>
                  <a:schemeClr val="accent6">
                    <a:lumMod val="50000"/>
                  </a:schemeClr>
                </a:solidFill>
              </a:rPr>
              <a:t>concorrenziali</a:t>
            </a:r>
            <a:r>
              <a:rPr lang="en-US" sz="2300" spc="200" dirty="0">
                <a:solidFill>
                  <a:schemeClr val="accent6">
                    <a:lumMod val="50000"/>
                  </a:schemeClr>
                </a:solidFill>
              </a:rPr>
              <a:t> </a:t>
            </a:r>
            <a:r>
              <a:rPr lang="en-US" sz="2300" spc="200" dirty="0" err="1">
                <a:solidFill>
                  <a:schemeClr val="accent6">
                    <a:lumMod val="50000"/>
                  </a:schemeClr>
                </a:solidFill>
              </a:rPr>
              <a:t>acquisiti</a:t>
            </a:r>
            <a:r>
              <a:rPr lang="en-US" sz="2300" spc="200" dirty="0">
                <a:solidFill>
                  <a:schemeClr val="accent6">
                    <a:lumMod val="50000"/>
                  </a:schemeClr>
                </a:solidFill>
              </a:rPr>
              <a:t> </a:t>
            </a:r>
            <a:r>
              <a:rPr lang="en-US" sz="2300" spc="200" dirty="0" err="1">
                <a:solidFill>
                  <a:schemeClr val="accent6">
                    <a:lumMod val="50000"/>
                  </a:schemeClr>
                </a:solidFill>
              </a:rPr>
              <a:t>negli</a:t>
            </a:r>
            <a:r>
              <a:rPr lang="en-US" sz="2300" spc="200" dirty="0">
                <a:solidFill>
                  <a:schemeClr val="accent6">
                    <a:lumMod val="50000"/>
                  </a:schemeClr>
                </a:solidFill>
              </a:rPr>
              <a:t> </a:t>
            </a:r>
            <a:r>
              <a:rPr lang="en-US" sz="2300" spc="200" dirty="0" err="1">
                <a:solidFill>
                  <a:schemeClr val="accent6">
                    <a:lumMod val="50000"/>
                  </a:schemeClr>
                </a:solidFill>
              </a:rPr>
              <a:t>ambiti</a:t>
            </a:r>
            <a:r>
              <a:rPr lang="en-US" sz="2300" spc="200" dirty="0">
                <a:solidFill>
                  <a:schemeClr val="accent6">
                    <a:lumMod val="50000"/>
                  </a:schemeClr>
                </a:solidFill>
              </a:rPr>
              <a:t> </a:t>
            </a:r>
            <a:r>
              <a:rPr lang="en-US" sz="2300" spc="200" dirty="0" err="1">
                <a:solidFill>
                  <a:schemeClr val="accent6">
                    <a:lumMod val="50000"/>
                  </a:schemeClr>
                </a:solidFill>
              </a:rPr>
              <a:t>originari</a:t>
            </a:r>
            <a:r>
              <a:rPr lang="en-US" sz="2300" spc="200" dirty="0">
                <a:solidFill>
                  <a:schemeClr val="accent6">
                    <a:lumMod val="50000"/>
                  </a:schemeClr>
                </a:solidFill>
              </a:rPr>
              <a:t> di </a:t>
            </a:r>
            <a:r>
              <a:rPr lang="en-US" sz="2300" spc="200" dirty="0" err="1">
                <a:solidFill>
                  <a:schemeClr val="accent6">
                    <a:lumMod val="50000"/>
                  </a:schemeClr>
                </a:solidFill>
              </a:rPr>
              <a:t>attività</a:t>
            </a:r>
            <a:r>
              <a:rPr lang="en-US" sz="2300" spc="200" dirty="0">
                <a:solidFill>
                  <a:schemeClr val="accent6">
                    <a:lumMod val="50000"/>
                  </a:schemeClr>
                </a:solidFill>
              </a:rPr>
              <a:t>;</a:t>
            </a:r>
            <a:br>
              <a:rPr lang="en-US" sz="2300" spc="200" dirty="0">
                <a:solidFill>
                  <a:schemeClr val="accent6">
                    <a:lumMod val="50000"/>
                  </a:schemeClr>
                </a:solidFill>
              </a:rPr>
            </a:br>
            <a:br>
              <a:rPr lang="en-US" sz="2300" spc="200" dirty="0">
                <a:solidFill>
                  <a:schemeClr val="accent6">
                    <a:lumMod val="50000"/>
                  </a:schemeClr>
                </a:solidFill>
              </a:rPr>
            </a:br>
            <a:r>
              <a:rPr lang="en-US" sz="2300" spc="200" dirty="0">
                <a:solidFill>
                  <a:schemeClr val="accent6">
                    <a:lumMod val="50000"/>
                  </a:schemeClr>
                </a:solidFill>
              </a:rPr>
              <a:t>• </a:t>
            </a:r>
            <a:r>
              <a:rPr lang="en-US" sz="2300" spc="200" dirty="0" err="1">
                <a:solidFill>
                  <a:schemeClr val="accent6">
                    <a:lumMod val="50000"/>
                  </a:schemeClr>
                </a:solidFill>
              </a:rPr>
              <a:t>aumento</a:t>
            </a:r>
            <a:r>
              <a:rPr lang="en-US" sz="2300" spc="200" dirty="0">
                <a:solidFill>
                  <a:schemeClr val="accent6">
                    <a:lumMod val="50000"/>
                  </a:schemeClr>
                </a:solidFill>
              </a:rPr>
              <a:t> </a:t>
            </a:r>
            <a:r>
              <a:rPr lang="en-US" sz="2300" spc="200" dirty="0" err="1">
                <a:solidFill>
                  <a:schemeClr val="accent6">
                    <a:lumMod val="50000"/>
                  </a:schemeClr>
                </a:solidFill>
              </a:rPr>
              <a:t>dell'interdipendenza</a:t>
            </a:r>
            <a:r>
              <a:rPr lang="en-US" sz="2300" spc="200" dirty="0">
                <a:solidFill>
                  <a:schemeClr val="accent6">
                    <a:lumMod val="50000"/>
                  </a:schemeClr>
                </a:solidFill>
              </a:rPr>
              <a:t> </a:t>
            </a:r>
            <a:r>
              <a:rPr lang="en-US" sz="2300" spc="200" dirty="0" err="1">
                <a:solidFill>
                  <a:schemeClr val="accent6">
                    <a:lumMod val="50000"/>
                  </a:schemeClr>
                </a:solidFill>
              </a:rPr>
              <a:t>tra</a:t>
            </a:r>
            <a:r>
              <a:rPr lang="en-US" sz="2300" spc="200" dirty="0">
                <a:solidFill>
                  <a:schemeClr val="accent6">
                    <a:lumMod val="50000"/>
                  </a:schemeClr>
                </a:solidFill>
              </a:rPr>
              <a:t> </a:t>
            </a:r>
            <a:r>
              <a:rPr lang="en-US" sz="2300" spc="200" dirty="0" err="1">
                <a:solidFill>
                  <a:schemeClr val="accent6">
                    <a:lumMod val="50000"/>
                  </a:schemeClr>
                </a:solidFill>
              </a:rPr>
              <a:t>imprese</a:t>
            </a:r>
            <a:r>
              <a:rPr lang="en-US" sz="2300" spc="200" dirty="0">
                <a:solidFill>
                  <a:schemeClr val="accent6">
                    <a:lumMod val="50000"/>
                  </a:schemeClr>
                </a:solidFill>
              </a:rPr>
              <a:t> </a:t>
            </a:r>
            <a:r>
              <a:rPr lang="en-US" sz="2300" spc="200" dirty="0" err="1">
                <a:solidFill>
                  <a:schemeClr val="accent6">
                    <a:lumMod val="50000"/>
                  </a:schemeClr>
                </a:solidFill>
              </a:rPr>
              <a:t>appartenenti</a:t>
            </a:r>
            <a:r>
              <a:rPr lang="en-US" sz="2300" spc="200" dirty="0">
                <a:solidFill>
                  <a:schemeClr val="accent6">
                    <a:lumMod val="50000"/>
                  </a:schemeClr>
                </a:solidFill>
              </a:rPr>
              <a:t> a </a:t>
            </a:r>
            <a:r>
              <a:rPr lang="en-US" sz="2300" spc="200" dirty="0" err="1">
                <a:solidFill>
                  <a:schemeClr val="accent6">
                    <a:lumMod val="50000"/>
                  </a:schemeClr>
                </a:solidFill>
              </a:rPr>
              <a:t>settori</a:t>
            </a:r>
            <a:r>
              <a:rPr lang="en-US" sz="2300" spc="200" dirty="0">
                <a:solidFill>
                  <a:schemeClr val="accent6">
                    <a:lumMod val="50000"/>
                  </a:schemeClr>
                </a:solidFill>
              </a:rPr>
              <a:t> </a:t>
            </a:r>
            <a:r>
              <a:rPr lang="en-US" sz="2300" spc="200" dirty="0" err="1">
                <a:solidFill>
                  <a:schemeClr val="accent6">
                    <a:lumMod val="50000"/>
                  </a:schemeClr>
                </a:solidFill>
              </a:rPr>
              <a:t>diversi</a:t>
            </a:r>
            <a:r>
              <a:rPr lang="en-US" sz="2300" spc="200" dirty="0">
                <a:solidFill>
                  <a:schemeClr val="accent6">
                    <a:lumMod val="50000"/>
                  </a:schemeClr>
                </a:solidFill>
              </a:rPr>
              <a:t> </a:t>
            </a:r>
            <a:r>
              <a:rPr lang="en-US" sz="2300" spc="200" dirty="0" err="1">
                <a:solidFill>
                  <a:schemeClr val="accent6">
                    <a:lumMod val="50000"/>
                  </a:schemeClr>
                </a:solidFill>
              </a:rPr>
              <a:t>che</a:t>
            </a:r>
            <a:r>
              <a:rPr lang="en-US" sz="2300" spc="200" dirty="0">
                <a:solidFill>
                  <a:schemeClr val="accent6">
                    <a:lumMod val="50000"/>
                  </a:schemeClr>
                </a:solidFill>
              </a:rPr>
              <a:t>, </a:t>
            </a:r>
            <a:r>
              <a:rPr lang="en-US" sz="2300" spc="200" dirty="0" err="1">
                <a:solidFill>
                  <a:schemeClr val="accent6">
                    <a:lumMod val="50000"/>
                  </a:schemeClr>
                </a:solidFill>
              </a:rPr>
              <a:t>pur</a:t>
            </a:r>
            <a:r>
              <a:rPr lang="en-US" sz="2300" spc="200" dirty="0">
                <a:solidFill>
                  <a:schemeClr val="accent6">
                    <a:lumMod val="50000"/>
                  </a:schemeClr>
                </a:solidFill>
              </a:rPr>
              <a:t> </a:t>
            </a:r>
            <a:r>
              <a:rPr lang="en-US" sz="2300" spc="200" dirty="0" err="1">
                <a:solidFill>
                  <a:schemeClr val="accent6">
                    <a:lumMod val="50000"/>
                  </a:schemeClr>
                </a:solidFill>
              </a:rPr>
              <a:t>utilizzando</a:t>
            </a:r>
            <a:r>
              <a:rPr lang="en-US" sz="2300" spc="200" dirty="0">
                <a:solidFill>
                  <a:schemeClr val="accent6">
                    <a:lumMod val="50000"/>
                  </a:schemeClr>
                </a:solidFill>
              </a:rPr>
              <a:t> </a:t>
            </a:r>
            <a:r>
              <a:rPr lang="en-US" sz="2300" spc="200" dirty="0" err="1">
                <a:solidFill>
                  <a:schemeClr val="accent6">
                    <a:lumMod val="50000"/>
                  </a:schemeClr>
                </a:solidFill>
              </a:rPr>
              <a:t>tecnologie</a:t>
            </a:r>
            <a:r>
              <a:rPr lang="en-US" sz="2300" spc="200" dirty="0">
                <a:solidFill>
                  <a:schemeClr val="accent6">
                    <a:lumMod val="50000"/>
                  </a:schemeClr>
                </a:solidFill>
              </a:rPr>
              <a:t> </a:t>
            </a:r>
            <a:r>
              <a:rPr lang="en-US" sz="2300" spc="200" dirty="0" err="1">
                <a:solidFill>
                  <a:schemeClr val="accent6">
                    <a:lumMod val="50000"/>
                  </a:schemeClr>
                </a:solidFill>
              </a:rPr>
              <a:t>differenti</a:t>
            </a:r>
            <a:r>
              <a:rPr lang="en-US" sz="2300" spc="200" dirty="0">
                <a:solidFill>
                  <a:schemeClr val="accent6">
                    <a:lumMod val="50000"/>
                  </a:schemeClr>
                </a:solidFill>
              </a:rPr>
              <a:t>, </a:t>
            </a:r>
            <a:r>
              <a:rPr lang="en-US" sz="2300" spc="200" dirty="0" err="1">
                <a:solidFill>
                  <a:schemeClr val="accent6">
                    <a:lumMod val="50000"/>
                  </a:schemeClr>
                </a:solidFill>
              </a:rPr>
              <a:t>soddisfano</a:t>
            </a:r>
            <a:r>
              <a:rPr lang="en-US" sz="2300" spc="200" dirty="0">
                <a:solidFill>
                  <a:schemeClr val="accent6">
                    <a:lumMod val="50000"/>
                  </a:schemeClr>
                </a:solidFill>
              </a:rPr>
              <a:t> </a:t>
            </a:r>
            <a:r>
              <a:rPr lang="en-US" sz="2300" spc="200" dirty="0" err="1">
                <a:solidFill>
                  <a:schemeClr val="accent6">
                    <a:lumMod val="50000"/>
                  </a:schemeClr>
                </a:solidFill>
              </a:rPr>
              <a:t>gli</a:t>
            </a:r>
            <a:r>
              <a:rPr lang="en-US" sz="2300" spc="200" dirty="0">
                <a:solidFill>
                  <a:schemeClr val="accent6">
                    <a:lumMod val="50000"/>
                  </a:schemeClr>
                </a:solidFill>
              </a:rPr>
              <a:t> </a:t>
            </a:r>
            <a:r>
              <a:rPr lang="en-US" sz="2300" spc="200" dirty="0" err="1">
                <a:solidFill>
                  <a:schemeClr val="accent6">
                    <a:lumMod val="50000"/>
                  </a:schemeClr>
                </a:solidFill>
              </a:rPr>
              <a:t>stessi</a:t>
            </a:r>
            <a:r>
              <a:rPr lang="en-US" sz="2300" spc="200" dirty="0">
                <a:solidFill>
                  <a:schemeClr val="accent6">
                    <a:lumMod val="50000"/>
                  </a:schemeClr>
                </a:solidFill>
              </a:rPr>
              <a:t> bi-</a:t>
            </a:r>
            <a:r>
              <a:rPr lang="en-US" sz="2300" spc="200" dirty="0" err="1">
                <a:solidFill>
                  <a:schemeClr val="accent6">
                    <a:lumMod val="50000"/>
                  </a:schemeClr>
                </a:solidFill>
              </a:rPr>
              <a:t>sogni</a:t>
            </a:r>
            <a:r>
              <a:rPr lang="en-US" sz="2300" spc="200" dirty="0">
                <a:solidFill>
                  <a:schemeClr val="accent6">
                    <a:lumMod val="50000"/>
                  </a:schemeClr>
                </a:solidFill>
              </a:rPr>
              <a:t>;</a:t>
            </a:r>
            <a:br>
              <a:rPr lang="en-US" sz="2300" spc="200" dirty="0">
                <a:solidFill>
                  <a:schemeClr val="accent6">
                    <a:lumMod val="50000"/>
                  </a:schemeClr>
                </a:solidFill>
              </a:rPr>
            </a:br>
            <a:br>
              <a:rPr lang="en-US" sz="2300" spc="200" dirty="0">
                <a:solidFill>
                  <a:schemeClr val="accent6">
                    <a:lumMod val="50000"/>
                  </a:schemeClr>
                </a:solidFill>
              </a:rPr>
            </a:br>
            <a:r>
              <a:rPr lang="en-US" sz="2300" spc="200" dirty="0">
                <a:solidFill>
                  <a:schemeClr val="accent6">
                    <a:lumMod val="50000"/>
                  </a:schemeClr>
                </a:solidFill>
              </a:rPr>
              <a:t>• </a:t>
            </a:r>
            <a:r>
              <a:rPr lang="en-US" sz="2300" spc="200" dirty="0" err="1">
                <a:solidFill>
                  <a:schemeClr val="accent6">
                    <a:lumMod val="50000"/>
                  </a:schemeClr>
                </a:solidFill>
              </a:rPr>
              <a:t>consolidamento</a:t>
            </a:r>
            <a:r>
              <a:rPr lang="en-US" sz="2300" spc="200" dirty="0">
                <a:solidFill>
                  <a:schemeClr val="accent6">
                    <a:lumMod val="50000"/>
                  </a:schemeClr>
                </a:solidFill>
              </a:rPr>
              <a:t> di </a:t>
            </a:r>
            <a:r>
              <a:rPr lang="en-US" sz="2300" spc="200" dirty="0" err="1">
                <a:solidFill>
                  <a:schemeClr val="accent6">
                    <a:lumMod val="50000"/>
                  </a:schemeClr>
                </a:solidFill>
              </a:rPr>
              <a:t>relazioni</a:t>
            </a:r>
            <a:r>
              <a:rPr lang="en-US" sz="2300" spc="200" dirty="0">
                <a:solidFill>
                  <a:schemeClr val="accent6">
                    <a:lumMod val="50000"/>
                  </a:schemeClr>
                </a:solidFill>
              </a:rPr>
              <a:t> competitive </a:t>
            </a:r>
            <a:r>
              <a:rPr lang="en-US" sz="2300" spc="200" dirty="0" err="1">
                <a:solidFill>
                  <a:schemeClr val="accent6">
                    <a:lumMod val="50000"/>
                  </a:schemeClr>
                </a:solidFill>
              </a:rPr>
              <a:t>indirette</a:t>
            </a:r>
            <a:r>
              <a:rPr lang="en-US" sz="2300" spc="200" dirty="0">
                <a:solidFill>
                  <a:schemeClr val="accent6">
                    <a:lumMod val="50000"/>
                  </a:schemeClr>
                </a:solidFill>
              </a:rPr>
              <a:t>, </a:t>
            </a:r>
            <a:r>
              <a:rPr lang="en-US" sz="2300" spc="200" dirty="0" err="1">
                <a:solidFill>
                  <a:schemeClr val="accent6">
                    <a:lumMod val="50000"/>
                  </a:schemeClr>
                </a:solidFill>
              </a:rPr>
              <a:t>riconducibili</a:t>
            </a:r>
            <a:r>
              <a:rPr lang="en-US" sz="2300" spc="200" dirty="0">
                <a:solidFill>
                  <a:schemeClr val="accent6">
                    <a:lumMod val="50000"/>
                  </a:schemeClr>
                </a:solidFill>
              </a:rPr>
              <a:t> </a:t>
            </a:r>
            <a:r>
              <a:rPr lang="en-US" sz="2300" spc="200" dirty="0" err="1">
                <a:solidFill>
                  <a:schemeClr val="accent6">
                    <a:lumMod val="50000"/>
                  </a:schemeClr>
                </a:solidFill>
              </a:rPr>
              <a:t>alla</a:t>
            </a:r>
            <a:r>
              <a:rPr lang="en-US" sz="2300" spc="200" dirty="0">
                <a:solidFill>
                  <a:schemeClr val="accent6">
                    <a:lumMod val="50000"/>
                  </a:schemeClr>
                </a:solidFill>
              </a:rPr>
              <a:t> </a:t>
            </a:r>
            <a:r>
              <a:rPr lang="en-US" sz="2300" spc="200" dirty="0" err="1">
                <a:solidFill>
                  <a:schemeClr val="accent6">
                    <a:lumMod val="50000"/>
                  </a:schemeClr>
                </a:solidFill>
              </a:rPr>
              <a:t>diffusione</a:t>
            </a:r>
            <a:r>
              <a:rPr lang="en-US" sz="2300" spc="200" dirty="0">
                <a:solidFill>
                  <a:schemeClr val="accent6">
                    <a:lumMod val="50000"/>
                  </a:schemeClr>
                </a:solidFill>
              </a:rPr>
              <a:t> di </a:t>
            </a:r>
            <a:r>
              <a:rPr lang="en-US" sz="2300" spc="200" dirty="0" err="1">
                <a:solidFill>
                  <a:schemeClr val="accent6">
                    <a:lumMod val="50000"/>
                  </a:schemeClr>
                </a:solidFill>
              </a:rPr>
              <a:t>strategie</a:t>
            </a:r>
            <a:r>
              <a:rPr lang="en-US" sz="2300" spc="200" dirty="0">
                <a:solidFill>
                  <a:schemeClr val="accent6">
                    <a:lumMod val="50000"/>
                  </a:schemeClr>
                </a:solidFill>
              </a:rPr>
              <a:t> di </a:t>
            </a:r>
            <a:r>
              <a:rPr lang="en-US" sz="2300" spc="200" dirty="0" err="1">
                <a:solidFill>
                  <a:schemeClr val="accent6">
                    <a:lumMod val="50000"/>
                  </a:schemeClr>
                </a:solidFill>
              </a:rPr>
              <a:t>diversificazione</a:t>
            </a:r>
            <a:r>
              <a:rPr lang="en-US" sz="2300" spc="200" dirty="0">
                <a:solidFill>
                  <a:schemeClr val="accent6">
                    <a:lumMod val="50000"/>
                  </a:schemeClr>
                </a:solidFill>
              </a:rPr>
              <a:t>, </a:t>
            </a:r>
            <a:r>
              <a:rPr lang="en-US" sz="2300" spc="200" dirty="0" err="1">
                <a:solidFill>
                  <a:schemeClr val="accent6">
                    <a:lumMod val="50000"/>
                  </a:schemeClr>
                </a:solidFill>
              </a:rPr>
              <a:t>che</a:t>
            </a:r>
            <a:r>
              <a:rPr lang="en-US" sz="2300" spc="200" dirty="0">
                <a:solidFill>
                  <a:schemeClr val="accent6">
                    <a:lumMod val="50000"/>
                  </a:schemeClr>
                </a:solidFill>
              </a:rPr>
              <a:t> </a:t>
            </a:r>
            <a:r>
              <a:rPr lang="en-US" sz="2300" spc="200" dirty="0" err="1">
                <a:solidFill>
                  <a:schemeClr val="accent6">
                    <a:lumMod val="50000"/>
                  </a:schemeClr>
                </a:solidFill>
              </a:rPr>
              <a:t>rende</a:t>
            </a:r>
            <a:r>
              <a:rPr lang="en-US" sz="2300" spc="200" dirty="0">
                <a:solidFill>
                  <a:schemeClr val="accent6">
                    <a:lumMod val="50000"/>
                  </a:schemeClr>
                </a:solidFill>
              </a:rPr>
              <a:t> assai </a:t>
            </a:r>
            <a:r>
              <a:rPr lang="en-US" sz="2300" spc="200" dirty="0" err="1">
                <a:solidFill>
                  <a:schemeClr val="accent6">
                    <a:lumMod val="50000"/>
                  </a:schemeClr>
                </a:solidFill>
              </a:rPr>
              <a:t>probabile</a:t>
            </a:r>
            <a:r>
              <a:rPr lang="en-US" sz="2300" spc="200" dirty="0">
                <a:solidFill>
                  <a:schemeClr val="accent6">
                    <a:lumMod val="50000"/>
                  </a:schemeClr>
                </a:solidFill>
              </a:rPr>
              <a:t> la </a:t>
            </a:r>
            <a:r>
              <a:rPr lang="en-US" sz="2300" spc="200" dirty="0" err="1">
                <a:solidFill>
                  <a:schemeClr val="accent6">
                    <a:lumMod val="50000"/>
                  </a:schemeClr>
                </a:solidFill>
              </a:rPr>
              <a:t>comunanza</a:t>
            </a:r>
            <a:r>
              <a:rPr lang="en-US" sz="2300" spc="200" dirty="0">
                <a:solidFill>
                  <a:schemeClr val="accent6">
                    <a:lumMod val="50000"/>
                  </a:schemeClr>
                </a:solidFill>
              </a:rPr>
              <a:t> di </a:t>
            </a:r>
            <a:r>
              <a:rPr lang="en-US" sz="2300" spc="200" dirty="0" err="1">
                <a:solidFill>
                  <a:schemeClr val="accent6">
                    <a:lumMod val="50000"/>
                  </a:schemeClr>
                </a:solidFill>
              </a:rPr>
              <a:t>concorrenti</a:t>
            </a:r>
            <a:r>
              <a:rPr lang="en-US" sz="2300" spc="200" dirty="0">
                <a:solidFill>
                  <a:schemeClr val="accent6">
                    <a:lumMod val="50000"/>
                  </a:schemeClr>
                </a:solidFill>
              </a:rPr>
              <a:t> </a:t>
            </a:r>
            <a:r>
              <a:rPr lang="en-US" sz="2300" spc="200" dirty="0" err="1">
                <a:solidFill>
                  <a:schemeClr val="accent6">
                    <a:lumMod val="50000"/>
                  </a:schemeClr>
                </a:solidFill>
              </a:rPr>
              <a:t>tra</a:t>
            </a:r>
            <a:r>
              <a:rPr lang="en-US" sz="2300" spc="200" dirty="0">
                <a:solidFill>
                  <a:schemeClr val="accent6">
                    <a:lumMod val="50000"/>
                  </a:schemeClr>
                </a:solidFill>
              </a:rPr>
              <a:t> </a:t>
            </a:r>
            <a:r>
              <a:rPr lang="en-US" sz="2300" spc="200" dirty="0" err="1">
                <a:solidFill>
                  <a:schemeClr val="accent6">
                    <a:lumMod val="50000"/>
                  </a:schemeClr>
                </a:solidFill>
              </a:rPr>
              <a:t>imprese</a:t>
            </a:r>
            <a:r>
              <a:rPr lang="en-US" sz="2300" spc="200" dirty="0">
                <a:solidFill>
                  <a:schemeClr val="accent6">
                    <a:lumMod val="50000"/>
                  </a:schemeClr>
                </a:solidFill>
              </a:rPr>
              <a:t> </a:t>
            </a:r>
            <a:r>
              <a:rPr lang="en-US" sz="2300" spc="200" dirty="0" err="1">
                <a:solidFill>
                  <a:schemeClr val="accent6">
                    <a:lumMod val="50000"/>
                  </a:schemeClr>
                </a:solidFill>
              </a:rPr>
              <a:t>operanti</a:t>
            </a:r>
            <a:r>
              <a:rPr lang="en-US" sz="2300" spc="200" dirty="0">
                <a:solidFill>
                  <a:schemeClr val="accent6">
                    <a:lumMod val="50000"/>
                  </a:schemeClr>
                </a:solidFill>
              </a:rPr>
              <a:t> in </a:t>
            </a:r>
            <a:r>
              <a:rPr lang="en-US" sz="2300" spc="200" dirty="0" err="1">
                <a:solidFill>
                  <a:schemeClr val="accent6">
                    <a:lumMod val="50000"/>
                  </a:schemeClr>
                </a:solidFill>
              </a:rPr>
              <a:t>contesti</a:t>
            </a:r>
            <a:r>
              <a:rPr lang="en-US" sz="2300" spc="200" dirty="0">
                <a:solidFill>
                  <a:schemeClr val="accent6">
                    <a:lumMod val="50000"/>
                  </a:schemeClr>
                </a:solidFill>
              </a:rPr>
              <a:t> </a:t>
            </a:r>
            <a:r>
              <a:rPr lang="en-US" sz="2300" spc="200" dirty="0" err="1">
                <a:solidFill>
                  <a:schemeClr val="accent6">
                    <a:lumMod val="50000"/>
                  </a:schemeClr>
                </a:solidFill>
              </a:rPr>
              <a:t>differenti</a:t>
            </a:r>
            <a:r>
              <a:rPr lang="en-US" sz="2300" spc="200" dirty="0">
                <a:solidFill>
                  <a:schemeClr val="accent6">
                    <a:lumMod val="50000"/>
                  </a:schemeClr>
                </a:solidFill>
              </a:rPr>
              <a:t>.</a:t>
            </a:r>
          </a:p>
        </p:txBody>
      </p:sp>
      <p:cxnSp>
        <p:nvCxnSpPr>
          <p:cNvPr id="13340" name="Straight Connector 13339">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342" name="Rectangle 13341">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1796972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AC1019C-D0A2-C100-BEAD-58182C8E183E}"/>
              </a:ext>
            </a:extLst>
          </p:cNvPr>
          <p:cNvPicPr>
            <a:picLocks noChangeAspect="1"/>
          </p:cNvPicPr>
          <p:nvPr/>
        </p:nvPicPr>
        <p:blipFill rotWithShape="1">
          <a:blip r:embed="rId3">
            <a:alphaModFix amt="45000"/>
          </a:blip>
          <a:srcRect r="-1" b="-26"/>
          <a:stretch/>
        </p:blipFill>
        <p:spPr>
          <a:xfrm>
            <a:off x="20" y="-1"/>
            <a:ext cx="12188932" cy="6858000"/>
          </a:xfrm>
          <a:prstGeom prst="rect">
            <a:avLst/>
          </a:prstGeom>
        </p:spPr>
      </p:pic>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2600" spc="200" dirty="0">
                <a:solidFill>
                  <a:schemeClr val="tx1"/>
                </a:solidFill>
              </a:rPr>
              <a:t>Le </a:t>
            </a:r>
            <a:r>
              <a:rPr lang="en-US" sz="2600" spc="200" dirty="0" err="1">
                <a:solidFill>
                  <a:schemeClr val="tx1"/>
                </a:solidFill>
              </a:rPr>
              <a:t>tecnologie</a:t>
            </a:r>
            <a:r>
              <a:rPr lang="en-US" sz="2600" spc="200" dirty="0">
                <a:solidFill>
                  <a:schemeClr val="tx1"/>
                </a:solidFill>
              </a:rPr>
              <a:t> </a:t>
            </a:r>
            <a:r>
              <a:rPr lang="en-US" sz="2600" spc="200" dirty="0" err="1">
                <a:solidFill>
                  <a:schemeClr val="tx1"/>
                </a:solidFill>
              </a:rPr>
              <a:t>digitali</a:t>
            </a:r>
            <a:r>
              <a:rPr lang="en-US" sz="2600" spc="200" dirty="0">
                <a:solidFill>
                  <a:schemeClr val="tx1"/>
                </a:solidFill>
              </a:rPr>
              <a:t> </a:t>
            </a:r>
            <a:r>
              <a:rPr lang="en-US" sz="2600" spc="200" dirty="0" err="1">
                <a:solidFill>
                  <a:schemeClr val="tx1"/>
                </a:solidFill>
              </a:rPr>
              <a:t>impongono</a:t>
            </a:r>
            <a:r>
              <a:rPr lang="en-US" sz="2600" spc="200" dirty="0">
                <a:solidFill>
                  <a:schemeClr val="tx1"/>
                </a:solidFill>
              </a:rPr>
              <a:t> </a:t>
            </a:r>
            <a:r>
              <a:rPr lang="en-US" sz="2600" spc="200" dirty="0" err="1">
                <a:solidFill>
                  <a:schemeClr val="tx1"/>
                </a:solidFill>
              </a:rPr>
              <a:t>una</a:t>
            </a:r>
            <a:r>
              <a:rPr lang="en-US" sz="2600" spc="200" dirty="0">
                <a:solidFill>
                  <a:schemeClr val="tx1"/>
                </a:solidFill>
              </a:rPr>
              <a:t> </a:t>
            </a:r>
            <a:r>
              <a:rPr lang="en-US" sz="2600" spc="200" dirty="0" err="1">
                <a:solidFill>
                  <a:schemeClr val="tx1"/>
                </a:solidFill>
              </a:rPr>
              <a:t>trasformazione</a:t>
            </a:r>
            <a:r>
              <a:rPr lang="en-US" sz="2600" spc="200" dirty="0">
                <a:solidFill>
                  <a:schemeClr val="tx1"/>
                </a:solidFill>
              </a:rPr>
              <a:t> </a:t>
            </a:r>
            <a:r>
              <a:rPr lang="en-US" sz="2600" spc="200" dirty="0" err="1">
                <a:solidFill>
                  <a:schemeClr val="tx1"/>
                </a:solidFill>
              </a:rPr>
              <a:t>degli</a:t>
            </a:r>
            <a:r>
              <a:rPr lang="en-US" sz="2600" spc="200" dirty="0">
                <a:solidFill>
                  <a:schemeClr val="tx1"/>
                </a:solidFill>
              </a:rPr>
              <a:t> </a:t>
            </a:r>
            <a:r>
              <a:rPr lang="en-US" sz="2600" spc="200" dirty="0" err="1">
                <a:solidFill>
                  <a:schemeClr val="tx1"/>
                </a:solidFill>
              </a:rPr>
              <a:t>approcci</a:t>
            </a:r>
            <a:r>
              <a:rPr lang="en-US" sz="2600" spc="200" dirty="0">
                <a:solidFill>
                  <a:schemeClr val="tx1"/>
                </a:solidFill>
              </a:rPr>
              <a:t> </a:t>
            </a:r>
            <a:r>
              <a:rPr lang="en-US" sz="2600" spc="200" dirty="0" err="1">
                <a:solidFill>
                  <a:schemeClr val="tx1"/>
                </a:solidFill>
              </a:rPr>
              <a:t>gestionali</a:t>
            </a:r>
            <a:r>
              <a:rPr lang="en-US" sz="2600" spc="200" dirty="0">
                <a:solidFill>
                  <a:schemeClr val="tx1"/>
                </a:solidFill>
              </a:rPr>
              <a:t> e </a:t>
            </a:r>
            <a:r>
              <a:rPr lang="en-US" sz="2600" spc="200" dirty="0" err="1">
                <a:solidFill>
                  <a:schemeClr val="tx1"/>
                </a:solidFill>
              </a:rPr>
              <a:t>delle</a:t>
            </a:r>
            <a:r>
              <a:rPr lang="en-US" sz="2600" spc="200" dirty="0">
                <a:solidFill>
                  <a:schemeClr val="tx1"/>
                </a:solidFill>
              </a:rPr>
              <a:t> </a:t>
            </a:r>
            <a:r>
              <a:rPr lang="en-US" sz="2600" spc="200" dirty="0" err="1">
                <a:solidFill>
                  <a:schemeClr val="tx1"/>
                </a:solidFill>
              </a:rPr>
              <a:t>metriche</a:t>
            </a:r>
            <a:r>
              <a:rPr lang="en-US" sz="2600" spc="200" dirty="0">
                <a:solidFill>
                  <a:schemeClr val="tx1"/>
                </a:solidFill>
              </a:rPr>
              <a:t> di business </a:t>
            </a:r>
            <a:r>
              <a:rPr lang="en-US" sz="2600" spc="200" dirty="0" err="1">
                <a:solidFill>
                  <a:schemeClr val="tx1"/>
                </a:solidFill>
              </a:rPr>
              <a:t>che</a:t>
            </a:r>
            <a:r>
              <a:rPr lang="en-US" sz="2600" spc="200" dirty="0">
                <a:solidFill>
                  <a:schemeClr val="tx1"/>
                </a:solidFill>
              </a:rPr>
              <a:t> </a:t>
            </a:r>
            <a:r>
              <a:rPr lang="en-US" sz="2600" spc="200" dirty="0" err="1">
                <a:solidFill>
                  <a:schemeClr val="tx1"/>
                </a:solidFill>
              </a:rPr>
              <a:t>inevitabilmente</a:t>
            </a:r>
            <a:r>
              <a:rPr lang="en-US" sz="2600" spc="200" dirty="0">
                <a:solidFill>
                  <a:schemeClr val="tx1"/>
                </a:solidFill>
              </a:rPr>
              <a:t> </a:t>
            </a:r>
            <a:r>
              <a:rPr lang="en-US" sz="2600" spc="200" dirty="0" err="1">
                <a:solidFill>
                  <a:schemeClr val="tx1"/>
                </a:solidFill>
              </a:rPr>
              <a:t>coinvolgono</a:t>
            </a:r>
            <a:r>
              <a:rPr lang="en-US" sz="2600" spc="200" dirty="0">
                <a:solidFill>
                  <a:schemeClr val="tx1"/>
                </a:solidFill>
              </a:rPr>
              <a:t> le </a:t>
            </a:r>
            <a:r>
              <a:rPr lang="en-US" sz="2600" spc="200" dirty="0" err="1">
                <a:solidFill>
                  <a:schemeClr val="tx1"/>
                </a:solidFill>
              </a:rPr>
              <a:t>strategie</a:t>
            </a:r>
            <a:r>
              <a:rPr lang="en-US" sz="2600" spc="200" dirty="0">
                <a:solidFill>
                  <a:schemeClr val="tx1"/>
                </a:solidFill>
              </a:rPr>
              <a:t> di </a:t>
            </a:r>
            <a:r>
              <a:rPr lang="en-US" sz="2600" spc="200" dirty="0" err="1">
                <a:solidFill>
                  <a:schemeClr val="tx1"/>
                </a:solidFill>
              </a:rPr>
              <a:t>marca</a:t>
            </a:r>
            <a:r>
              <a:rPr lang="en-US" sz="2600" spc="200" dirty="0">
                <a:solidFill>
                  <a:schemeClr val="tx1"/>
                </a:solidFill>
              </a:rPr>
              <a:t>, </a:t>
            </a:r>
            <a:r>
              <a:rPr lang="en-US" sz="2600" spc="200" dirty="0" err="1">
                <a:solidFill>
                  <a:schemeClr val="tx1"/>
                </a:solidFill>
              </a:rPr>
              <a:t>sul</a:t>
            </a:r>
            <a:r>
              <a:rPr lang="en-US" sz="2600" spc="200" dirty="0">
                <a:solidFill>
                  <a:schemeClr val="tx1"/>
                </a:solidFill>
              </a:rPr>
              <a:t> piano </a:t>
            </a:r>
            <a:r>
              <a:rPr lang="en-US" sz="2600" spc="200" dirty="0" err="1">
                <a:solidFill>
                  <a:schemeClr val="tx1"/>
                </a:solidFill>
              </a:rPr>
              <a:t>sia</a:t>
            </a:r>
            <a:r>
              <a:rPr lang="en-US" sz="2600" spc="200" dirty="0">
                <a:solidFill>
                  <a:schemeClr val="tx1"/>
                </a:solidFill>
              </a:rPr>
              <a:t> </a:t>
            </a:r>
            <a:r>
              <a:rPr lang="en-US" sz="2600" spc="200" dirty="0" err="1">
                <a:solidFill>
                  <a:schemeClr val="tx1"/>
                </a:solidFill>
              </a:rPr>
              <a:t>progettuale</a:t>
            </a:r>
            <a:r>
              <a:rPr lang="en-US" sz="2600" spc="200" dirty="0">
                <a:solidFill>
                  <a:schemeClr val="tx1"/>
                </a:solidFill>
              </a:rPr>
              <a:t> </a:t>
            </a:r>
            <a:r>
              <a:rPr lang="en-US" sz="2600" spc="200" dirty="0" err="1">
                <a:solidFill>
                  <a:schemeClr val="tx1"/>
                </a:solidFill>
              </a:rPr>
              <a:t>sia</a:t>
            </a:r>
            <a:r>
              <a:rPr lang="en-US" sz="2600" spc="200" dirty="0">
                <a:solidFill>
                  <a:schemeClr val="tx1"/>
                </a:solidFill>
              </a:rPr>
              <a:t> </a:t>
            </a:r>
            <a:r>
              <a:rPr lang="en-US" sz="2600" spc="200" dirty="0" err="1">
                <a:solidFill>
                  <a:schemeClr val="tx1"/>
                </a:solidFill>
              </a:rPr>
              <a:t>attuativo</a:t>
            </a:r>
            <a:r>
              <a:rPr lang="en-US" sz="2600" spc="200" dirty="0">
                <a:solidFill>
                  <a:schemeClr val="tx1"/>
                </a:solidFill>
              </a:rPr>
              <a:t>.</a:t>
            </a:r>
          </a:p>
        </p:txBody>
      </p:sp>
      <p:cxnSp>
        <p:nvCxnSpPr>
          <p:cNvPr id="17" name="Straight Connector 16">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34285"/>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367" name="Straight Connector 15366">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369" name="Rectangle 15368">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5362" name="Picture 2" descr="Le rivoluzioni tecnologiche del XX secolo">
            <a:extLst>
              <a:ext uri="{FF2B5EF4-FFF2-40B4-BE49-F238E27FC236}">
                <a16:creationId xmlns:a16="http://schemas.microsoft.com/office/drawing/2014/main" id="{29FF41A1-FE34-8380-9954-F601E0EA84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32" r="9091" b="24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5371" name="Rectangle 15370">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z="2000" spc="200">
                <a:solidFill>
                  <a:srgbClr val="FFFFFF"/>
                </a:solidFill>
              </a:rPr>
              <a:t>La rivoluzione tecnologica in atto comporta anche un nuovo modo di immagazzinare i dati, di distribuirli e di analizzarli, dischiudendo alle marche nuovi orizzonti per la comprensione della domanda e lo sviluppo di innovazioni.</a:t>
            </a:r>
          </a:p>
        </p:txBody>
      </p:sp>
      <p:cxnSp>
        <p:nvCxnSpPr>
          <p:cNvPr id="15373" name="Straight Connector 15372">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58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34501" y="640080"/>
            <a:ext cx="4019429" cy="3339348"/>
          </a:xfrm>
        </p:spPr>
        <p:txBody>
          <a:bodyPr vert="horz" lIns="91440" tIns="45720" rIns="91440" bIns="45720" rtlCol="0" anchor="b">
            <a:normAutofit fontScale="90000"/>
          </a:bodyPr>
          <a:lstStyle/>
          <a:p>
            <a:pPr algn="r"/>
            <a:r>
              <a:rPr lang="en-US" sz="3100" spc="200" dirty="0">
                <a:solidFill>
                  <a:srgbClr val="FFFFFF"/>
                </a:solidFill>
              </a:rPr>
              <a:t>Nella </a:t>
            </a:r>
            <a:r>
              <a:rPr lang="en-US" sz="3100" spc="200" dirty="0" err="1">
                <a:solidFill>
                  <a:srgbClr val="FFFFFF"/>
                </a:solidFill>
              </a:rPr>
              <a:t>prospettiva</a:t>
            </a:r>
            <a:r>
              <a:rPr lang="en-US" sz="3100" spc="200" dirty="0">
                <a:solidFill>
                  <a:srgbClr val="FFFFFF"/>
                </a:solidFill>
              </a:rPr>
              <a:t> del resource-based management, </a:t>
            </a:r>
            <a:br>
              <a:rPr lang="en-US" sz="3100" spc="200" dirty="0">
                <a:solidFill>
                  <a:srgbClr val="FFFFFF"/>
                </a:solidFill>
              </a:rPr>
            </a:br>
            <a:br>
              <a:rPr lang="en-US" sz="3100" spc="200" dirty="0">
                <a:solidFill>
                  <a:srgbClr val="FFFFFF"/>
                </a:solidFill>
              </a:rPr>
            </a:br>
            <a:r>
              <a:rPr lang="en-US" sz="3100" spc="200" dirty="0">
                <a:solidFill>
                  <a:srgbClr val="FFFFFF"/>
                </a:solidFill>
              </a:rPr>
              <a:t>la </a:t>
            </a:r>
            <a:r>
              <a:rPr lang="en-US" sz="3100" spc="200" dirty="0" err="1">
                <a:solidFill>
                  <a:srgbClr val="FFFFFF"/>
                </a:solidFill>
              </a:rPr>
              <a:t>concezione</a:t>
            </a:r>
            <a:r>
              <a:rPr lang="en-US" sz="3100" spc="200" dirty="0">
                <a:solidFill>
                  <a:srgbClr val="FFFFFF"/>
                </a:solidFill>
              </a:rPr>
              <a:t> </a:t>
            </a:r>
            <a:r>
              <a:rPr lang="en-US" sz="3100" spc="200" dirty="0" err="1">
                <a:solidFill>
                  <a:srgbClr val="FFFFFF"/>
                </a:solidFill>
              </a:rPr>
              <a:t>della</a:t>
            </a:r>
            <a:r>
              <a:rPr lang="en-US" sz="3100" spc="200" dirty="0">
                <a:solidFill>
                  <a:srgbClr val="FFFFFF"/>
                </a:solidFill>
              </a:rPr>
              <a:t> </a:t>
            </a:r>
            <a:r>
              <a:rPr lang="en-US" sz="3100" spc="200" dirty="0" err="1">
                <a:solidFill>
                  <a:srgbClr val="FFFFFF"/>
                </a:solidFill>
              </a:rPr>
              <a:t>marca</a:t>
            </a:r>
            <a:r>
              <a:rPr lang="en-US" sz="3100" spc="200" dirty="0">
                <a:solidFill>
                  <a:srgbClr val="FFFFFF"/>
                </a:solidFill>
              </a:rPr>
              <a:t> </a:t>
            </a:r>
            <a:r>
              <a:rPr lang="en-US" sz="3100" spc="200" dirty="0" err="1">
                <a:solidFill>
                  <a:srgbClr val="FFFFFF"/>
                </a:solidFill>
              </a:rPr>
              <a:t>deve</a:t>
            </a:r>
            <a:r>
              <a:rPr lang="en-US" sz="3100" spc="200" dirty="0">
                <a:solidFill>
                  <a:srgbClr val="FFFFFF"/>
                </a:solidFill>
              </a:rPr>
              <a:t> </a:t>
            </a:r>
            <a:r>
              <a:rPr lang="en-US" sz="3100" spc="200" dirty="0" err="1">
                <a:solidFill>
                  <a:srgbClr val="FFFFFF"/>
                </a:solidFill>
              </a:rPr>
              <a:t>estendersi</a:t>
            </a:r>
            <a:r>
              <a:rPr lang="en-US" sz="3100" spc="200" dirty="0">
                <a:solidFill>
                  <a:srgbClr val="FFFFFF"/>
                </a:solidFill>
              </a:rPr>
              <a:t> ben </a:t>
            </a:r>
            <a:r>
              <a:rPr lang="en-US" sz="3100" spc="200" dirty="0" err="1">
                <a:solidFill>
                  <a:srgbClr val="FFFFFF"/>
                </a:solidFill>
              </a:rPr>
              <a:t>oltre</a:t>
            </a:r>
            <a:r>
              <a:rPr lang="en-US" sz="3100" spc="200" dirty="0">
                <a:solidFill>
                  <a:srgbClr val="FFFFFF"/>
                </a:solidFill>
              </a:rPr>
              <a:t> </a:t>
            </a:r>
            <a:r>
              <a:rPr lang="en-US" sz="3100" spc="200" dirty="0" err="1">
                <a:solidFill>
                  <a:srgbClr val="FFFFFF"/>
                </a:solidFill>
              </a:rPr>
              <a:t>quella</a:t>
            </a:r>
            <a:r>
              <a:rPr lang="en-US" sz="3100" spc="200" dirty="0">
                <a:solidFill>
                  <a:srgbClr val="FFFFFF"/>
                </a:solidFill>
              </a:rPr>
              <a:t> di «segno </a:t>
            </a:r>
            <a:r>
              <a:rPr lang="en-US" sz="3100" spc="200" dirty="0" err="1">
                <a:solidFill>
                  <a:srgbClr val="FFFFFF"/>
                </a:solidFill>
              </a:rPr>
              <a:t>identificativo</a:t>
            </a:r>
            <a:r>
              <a:rPr lang="en-US" sz="3100" spc="200" dirty="0">
                <a:solidFill>
                  <a:srgbClr val="FFFFFF"/>
                </a:solidFill>
              </a:rPr>
              <a:t> e </a:t>
            </a:r>
            <a:r>
              <a:rPr lang="en-US" sz="3100" spc="200" dirty="0" err="1">
                <a:solidFill>
                  <a:srgbClr val="FFFFFF"/>
                </a:solidFill>
              </a:rPr>
              <a:t>distintivo</a:t>
            </a:r>
            <a:r>
              <a:rPr lang="en-US" sz="3100" spc="200" dirty="0">
                <a:solidFill>
                  <a:srgbClr val="FFFFFF"/>
                </a:solidFill>
              </a:rPr>
              <a:t>». </a:t>
            </a:r>
          </a:p>
        </p:txBody>
      </p:sp>
      <p:cxnSp>
        <p:nvCxnSpPr>
          <p:cNvPr id="16" name="Straight Connector 15">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4156010"/>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9704C7-B579-43B7-89ED-555E6619A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2346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391" name="Straight Connector 1639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393" name="Rectangle 1639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395" name="Rectangle 16394">
            <a:extLst>
              <a:ext uri="{FF2B5EF4-FFF2-40B4-BE49-F238E27FC236}">
                <a16:creationId xmlns:a16="http://schemas.microsoft.com/office/drawing/2014/main" id="{2618DD3C-AECB-422E-BF3A-25F49DF30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215465" y="1321640"/>
            <a:ext cx="5461871" cy="2203800"/>
          </a:xfrm>
        </p:spPr>
        <p:txBody>
          <a:bodyPr vert="horz" lIns="91440" tIns="45720" rIns="91440" bIns="45720" rtlCol="0" anchor="b">
            <a:noAutofit/>
          </a:bodyPr>
          <a:lstStyle/>
          <a:p>
            <a:pPr algn="r"/>
            <a:r>
              <a:rPr lang="en-US" sz="2000" spc="200" dirty="0" err="1">
                <a:solidFill>
                  <a:schemeClr val="accent6">
                    <a:lumMod val="50000"/>
                  </a:schemeClr>
                </a:solidFill>
              </a:rPr>
              <a:t>Parlare</a:t>
            </a:r>
            <a:r>
              <a:rPr lang="en-US" sz="2000" spc="200" dirty="0">
                <a:solidFill>
                  <a:schemeClr val="accent6">
                    <a:lumMod val="50000"/>
                  </a:schemeClr>
                </a:solidFill>
              </a:rPr>
              <a:t> di </a:t>
            </a:r>
            <a:r>
              <a:rPr lang="en-US" sz="2000" spc="200" dirty="0" err="1">
                <a:solidFill>
                  <a:schemeClr val="accent6">
                    <a:lumMod val="50000"/>
                  </a:schemeClr>
                </a:solidFill>
              </a:rPr>
              <a:t>strategia</a:t>
            </a:r>
            <a:r>
              <a:rPr lang="en-US" sz="2000" spc="200" dirty="0">
                <a:solidFill>
                  <a:schemeClr val="accent6">
                    <a:lumMod val="50000"/>
                  </a:schemeClr>
                </a:solidFill>
              </a:rPr>
              <a:t> </a:t>
            </a:r>
            <a:r>
              <a:rPr lang="en-US" sz="2000" spc="200" dirty="0" err="1">
                <a:solidFill>
                  <a:schemeClr val="accent6">
                    <a:lumMod val="50000"/>
                  </a:schemeClr>
                </a:solidFill>
              </a:rPr>
              <a:t>digitale</a:t>
            </a:r>
            <a:r>
              <a:rPr lang="en-US" sz="2000" spc="200" dirty="0">
                <a:solidFill>
                  <a:schemeClr val="accent6">
                    <a:lumMod val="50000"/>
                  </a:schemeClr>
                </a:solidFill>
              </a:rPr>
              <a:t> </a:t>
            </a:r>
            <a:r>
              <a:rPr lang="en-US" sz="2000" spc="200" dirty="0" err="1">
                <a:solidFill>
                  <a:schemeClr val="accent6">
                    <a:lumMod val="50000"/>
                  </a:schemeClr>
                </a:solidFill>
              </a:rPr>
              <a:t>significa</a:t>
            </a:r>
            <a:r>
              <a:rPr lang="en-US" sz="2000" spc="200" dirty="0">
                <a:solidFill>
                  <a:schemeClr val="accent6">
                    <a:lumMod val="50000"/>
                  </a:schemeClr>
                </a:solidFill>
              </a:rPr>
              <a:t> </a:t>
            </a:r>
            <a:r>
              <a:rPr lang="en-US" sz="2000" spc="200" dirty="0" err="1">
                <a:solidFill>
                  <a:schemeClr val="accent6">
                    <a:lumMod val="50000"/>
                  </a:schemeClr>
                </a:solidFill>
              </a:rPr>
              <a:t>riconoscere</a:t>
            </a:r>
            <a:r>
              <a:rPr lang="en-US" sz="2000" spc="200" dirty="0">
                <a:solidFill>
                  <a:schemeClr val="accent6">
                    <a:lumMod val="50000"/>
                  </a:schemeClr>
                </a:solidFill>
              </a:rPr>
              <a:t>, </a:t>
            </a:r>
            <a:r>
              <a:rPr lang="en-US" sz="2000" spc="200" dirty="0" err="1">
                <a:solidFill>
                  <a:schemeClr val="accent6">
                    <a:lumMod val="50000"/>
                  </a:schemeClr>
                </a:solidFill>
              </a:rPr>
              <a:t>anzitutto</a:t>
            </a:r>
            <a:r>
              <a:rPr lang="en-US" sz="2000" spc="200" dirty="0">
                <a:solidFill>
                  <a:schemeClr val="accent6">
                    <a:lumMod val="50000"/>
                  </a:schemeClr>
                </a:solidFill>
              </a:rPr>
              <a:t>, la </a:t>
            </a:r>
            <a:r>
              <a:rPr lang="en-US" sz="2000" spc="200" dirty="0" err="1">
                <a:solidFill>
                  <a:schemeClr val="accent6">
                    <a:lumMod val="50000"/>
                  </a:schemeClr>
                </a:solidFill>
              </a:rPr>
              <a:t>necessità</a:t>
            </a:r>
            <a:r>
              <a:rPr lang="en-US" sz="2000" spc="200" dirty="0">
                <a:solidFill>
                  <a:schemeClr val="accent6">
                    <a:lumMod val="50000"/>
                  </a:schemeClr>
                </a:solidFill>
              </a:rPr>
              <a:t> di un </a:t>
            </a:r>
            <a:r>
              <a:rPr lang="en-US" sz="2000" spc="200" dirty="0" err="1">
                <a:solidFill>
                  <a:schemeClr val="accent6">
                    <a:lumMod val="50000"/>
                  </a:schemeClr>
                </a:solidFill>
              </a:rPr>
              <a:t>approccio</a:t>
            </a:r>
            <a:r>
              <a:rPr lang="en-US" sz="2000" spc="200" dirty="0">
                <a:solidFill>
                  <a:schemeClr val="accent6">
                    <a:lumMod val="50000"/>
                  </a:schemeClr>
                </a:solidFill>
              </a:rPr>
              <a:t> </a:t>
            </a:r>
            <a:r>
              <a:rPr lang="en-US" sz="2000" spc="200" dirty="0" err="1">
                <a:solidFill>
                  <a:schemeClr val="accent6">
                    <a:lumMod val="50000"/>
                  </a:schemeClr>
                </a:solidFill>
              </a:rPr>
              <a:t>olistico</a:t>
            </a:r>
            <a:r>
              <a:rPr lang="en-US" sz="2000" spc="200" dirty="0">
                <a:solidFill>
                  <a:schemeClr val="accent6">
                    <a:lumMod val="50000"/>
                  </a:schemeClr>
                </a:solidFill>
              </a:rPr>
              <a:t> e </a:t>
            </a:r>
            <a:r>
              <a:rPr lang="en-US" sz="2000" spc="200" dirty="0" err="1">
                <a:solidFill>
                  <a:schemeClr val="accent6">
                    <a:lumMod val="50000"/>
                  </a:schemeClr>
                </a:solidFill>
              </a:rPr>
              <a:t>perfettamente</a:t>
            </a:r>
            <a:r>
              <a:rPr lang="en-US" sz="2000" spc="200" dirty="0">
                <a:solidFill>
                  <a:schemeClr val="accent6">
                    <a:lumMod val="50000"/>
                  </a:schemeClr>
                </a:solidFill>
              </a:rPr>
              <a:t> </a:t>
            </a:r>
            <a:r>
              <a:rPr lang="en-US" sz="2000" spc="200" dirty="0" err="1">
                <a:solidFill>
                  <a:schemeClr val="accent6">
                    <a:lumMod val="50000"/>
                  </a:schemeClr>
                </a:solidFill>
              </a:rPr>
              <a:t>integrato</a:t>
            </a:r>
            <a:r>
              <a:rPr lang="en-US" sz="2000" spc="200" dirty="0">
                <a:solidFill>
                  <a:schemeClr val="accent6">
                    <a:lumMod val="50000"/>
                  </a:schemeClr>
                </a:solidFill>
              </a:rPr>
              <a:t> con </a:t>
            </a:r>
            <a:r>
              <a:rPr lang="en-US" sz="2000" spc="200" dirty="0" err="1">
                <a:solidFill>
                  <a:schemeClr val="accent6">
                    <a:lumMod val="50000"/>
                  </a:schemeClr>
                </a:solidFill>
              </a:rPr>
              <a:t>i</a:t>
            </a:r>
            <a:r>
              <a:rPr lang="en-US" sz="2000" spc="200" dirty="0">
                <a:solidFill>
                  <a:schemeClr val="accent6">
                    <a:lumMod val="50000"/>
                  </a:schemeClr>
                </a:solidFill>
              </a:rPr>
              <a:t> </a:t>
            </a:r>
            <a:r>
              <a:rPr lang="en-US" sz="2000" spc="200" dirty="0" err="1">
                <a:solidFill>
                  <a:schemeClr val="accent6">
                    <a:lumMod val="50000"/>
                  </a:schemeClr>
                </a:solidFill>
              </a:rPr>
              <a:t>valori</a:t>
            </a:r>
            <a:r>
              <a:rPr lang="en-US" sz="2000" spc="200" dirty="0">
                <a:solidFill>
                  <a:schemeClr val="accent6">
                    <a:lumMod val="50000"/>
                  </a:schemeClr>
                </a:solidFill>
              </a:rPr>
              <a:t>, con </a:t>
            </a:r>
            <a:r>
              <a:rPr lang="en-US" sz="2000" spc="200" dirty="0" err="1">
                <a:solidFill>
                  <a:schemeClr val="accent6">
                    <a:lumMod val="50000"/>
                  </a:schemeClr>
                </a:solidFill>
              </a:rPr>
              <a:t>gli</a:t>
            </a:r>
            <a:r>
              <a:rPr lang="en-US" sz="2000" spc="200" dirty="0">
                <a:solidFill>
                  <a:schemeClr val="accent6">
                    <a:lumMod val="50000"/>
                  </a:schemeClr>
                </a:solidFill>
              </a:rPr>
              <a:t> </a:t>
            </a:r>
            <a:r>
              <a:rPr lang="en-US" sz="2000" spc="200" dirty="0" err="1">
                <a:solidFill>
                  <a:schemeClr val="accent6">
                    <a:lumMod val="50000"/>
                  </a:schemeClr>
                </a:solidFill>
              </a:rPr>
              <a:t>obiettivi</a:t>
            </a:r>
            <a:r>
              <a:rPr lang="en-US" sz="2000" spc="200" dirty="0">
                <a:solidFill>
                  <a:schemeClr val="accent6">
                    <a:lumMod val="50000"/>
                  </a:schemeClr>
                </a:solidFill>
              </a:rPr>
              <a:t> e con la </a:t>
            </a:r>
            <a:r>
              <a:rPr lang="en-US" sz="2000" spc="200" dirty="0" err="1">
                <a:solidFill>
                  <a:schemeClr val="accent6">
                    <a:lumMod val="50000"/>
                  </a:schemeClr>
                </a:solidFill>
              </a:rPr>
              <a:t>struttura</a:t>
            </a:r>
            <a:r>
              <a:rPr lang="en-US" sz="2000" spc="200" dirty="0">
                <a:solidFill>
                  <a:schemeClr val="accent6">
                    <a:lumMod val="50000"/>
                  </a:schemeClr>
                </a:solidFill>
              </a:rPr>
              <a:t> </a:t>
            </a:r>
            <a:r>
              <a:rPr lang="en-US" sz="2000" spc="200" dirty="0" err="1">
                <a:solidFill>
                  <a:schemeClr val="accent6">
                    <a:lumMod val="50000"/>
                  </a:schemeClr>
                </a:solidFill>
              </a:rPr>
              <a:t>aziendale</a:t>
            </a:r>
            <a:r>
              <a:rPr lang="en-US" sz="2000" spc="200" dirty="0">
                <a:solidFill>
                  <a:schemeClr val="accent6">
                    <a:lumMod val="50000"/>
                  </a:schemeClr>
                </a:solidFill>
              </a:rPr>
              <a:t>. </a:t>
            </a:r>
            <a:br>
              <a:rPr lang="en-US" sz="2000" spc="200" dirty="0">
                <a:solidFill>
                  <a:schemeClr val="accent6">
                    <a:lumMod val="50000"/>
                  </a:schemeClr>
                </a:solidFill>
              </a:rPr>
            </a:br>
            <a:br>
              <a:rPr lang="en-US" sz="2000" spc="200" dirty="0">
                <a:solidFill>
                  <a:schemeClr val="accent6">
                    <a:lumMod val="50000"/>
                  </a:schemeClr>
                </a:solidFill>
              </a:rPr>
            </a:br>
            <a:br>
              <a:rPr lang="en-US" sz="2000" spc="200" dirty="0">
                <a:solidFill>
                  <a:schemeClr val="accent6">
                    <a:lumMod val="50000"/>
                  </a:schemeClr>
                </a:solidFill>
              </a:rPr>
            </a:br>
            <a:endParaRPr lang="en-US" sz="2000" spc="200" dirty="0">
              <a:solidFill>
                <a:schemeClr val="accent6">
                  <a:lumMod val="50000"/>
                </a:schemeClr>
              </a:solidFill>
            </a:endParaRPr>
          </a:p>
        </p:txBody>
      </p:sp>
      <p:cxnSp>
        <p:nvCxnSpPr>
          <p:cNvPr id="16397" name="Straight Connector 16396">
            <a:extLst>
              <a:ext uri="{FF2B5EF4-FFF2-40B4-BE49-F238E27FC236}">
                <a16:creationId xmlns:a16="http://schemas.microsoft.com/office/drawing/2014/main" id="{B073669D-B21F-48ED-BC1D-FFD25A3D8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386" name="Picture 2" descr="Define your Digital Future: Biz Arch-led Approach to Digital Strategy">
            <a:extLst>
              <a:ext uri="{FF2B5EF4-FFF2-40B4-BE49-F238E27FC236}">
                <a16:creationId xmlns:a16="http://schemas.microsoft.com/office/drawing/2014/main" id="{4E82529F-543D-0F9A-7AB9-EFAEE00E2F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280"/>
          <a:stretch/>
        </p:blipFill>
        <p:spPr bwMode="auto">
          <a:xfrm>
            <a:off x="5892800" y="975"/>
            <a:ext cx="62959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380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391" name="Straight Connector 1639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393" name="Rectangle 1639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395" name="Rectangle 16394">
            <a:extLst>
              <a:ext uri="{FF2B5EF4-FFF2-40B4-BE49-F238E27FC236}">
                <a16:creationId xmlns:a16="http://schemas.microsoft.com/office/drawing/2014/main" id="{2618DD3C-AECB-422E-BF3A-25F49DF30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71568" y="244680"/>
            <a:ext cx="4385110" cy="3514479"/>
          </a:xfrm>
        </p:spPr>
        <p:txBody>
          <a:bodyPr vert="horz" lIns="91440" tIns="45720" rIns="91440" bIns="45720" rtlCol="0" anchor="b">
            <a:noAutofit/>
          </a:bodyPr>
          <a:lstStyle/>
          <a:p>
            <a:pPr algn="r"/>
            <a:r>
              <a:rPr lang="en-US" sz="2000" spc="200" dirty="0" err="1">
                <a:solidFill>
                  <a:schemeClr val="accent6">
                    <a:lumMod val="50000"/>
                  </a:schemeClr>
                </a:solidFill>
              </a:rPr>
              <a:t>Significa</a:t>
            </a:r>
            <a:r>
              <a:rPr lang="en-US" sz="2000" spc="200" dirty="0">
                <a:solidFill>
                  <a:schemeClr val="accent6">
                    <a:lumMod val="50000"/>
                  </a:schemeClr>
                </a:solidFill>
              </a:rPr>
              <a:t>, in modo </a:t>
            </a:r>
            <a:r>
              <a:rPr lang="en-US" sz="2000" spc="200" dirty="0" err="1">
                <a:solidFill>
                  <a:schemeClr val="accent6">
                    <a:lumMod val="50000"/>
                  </a:schemeClr>
                </a:solidFill>
              </a:rPr>
              <a:t>coerente</a:t>
            </a:r>
            <a:r>
              <a:rPr lang="en-US" sz="2000" spc="200" dirty="0">
                <a:solidFill>
                  <a:schemeClr val="accent6">
                    <a:lumMod val="50000"/>
                  </a:schemeClr>
                </a:solidFill>
              </a:rPr>
              <a:t>, </a:t>
            </a:r>
            <a:r>
              <a:rPr lang="en-US" sz="2000" spc="200" dirty="0" err="1">
                <a:solidFill>
                  <a:schemeClr val="accent6">
                    <a:lumMod val="50000"/>
                  </a:schemeClr>
                </a:solidFill>
              </a:rPr>
              <a:t>riprogettare</a:t>
            </a:r>
            <a:r>
              <a:rPr lang="en-US" sz="2000" spc="200" dirty="0">
                <a:solidFill>
                  <a:schemeClr val="accent6">
                    <a:lumMod val="50000"/>
                  </a:schemeClr>
                </a:solidFill>
              </a:rPr>
              <a:t> non solo </a:t>
            </a:r>
            <a:r>
              <a:rPr lang="en-US" sz="2000" spc="200" dirty="0" err="1">
                <a:solidFill>
                  <a:schemeClr val="accent6">
                    <a:lumMod val="50000"/>
                  </a:schemeClr>
                </a:solidFill>
              </a:rPr>
              <a:t>i</a:t>
            </a:r>
            <a:r>
              <a:rPr lang="en-US" sz="2000" spc="200" dirty="0">
                <a:solidFill>
                  <a:schemeClr val="accent6">
                    <a:lumMod val="50000"/>
                  </a:schemeClr>
                </a:solidFill>
              </a:rPr>
              <a:t> </a:t>
            </a:r>
            <a:r>
              <a:rPr lang="en-US" sz="2000" spc="200" dirty="0" err="1">
                <a:solidFill>
                  <a:schemeClr val="accent6">
                    <a:lumMod val="50000"/>
                  </a:schemeClr>
                </a:solidFill>
              </a:rPr>
              <a:t>processi</a:t>
            </a:r>
            <a:r>
              <a:rPr lang="en-US" sz="2000" spc="200" dirty="0">
                <a:solidFill>
                  <a:schemeClr val="accent6">
                    <a:lumMod val="50000"/>
                  </a:schemeClr>
                </a:solidFill>
              </a:rPr>
              <a:t> di marketing, ma tutti </a:t>
            </a:r>
            <a:r>
              <a:rPr lang="en-US" sz="2000" spc="200" dirty="0" err="1">
                <a:solidFill>
                  <a:schemeClr val="accent6">
                    <a:lumMod val="50000"/>
                  </a:schemeClr>
                </a:solidFill>
              </a:rPr>
              <a:t>quelli</a:t>
            </a:r>
            <a:r>
              <a:rPr lang="en-US" sz="2000" spc="200" dirty="0">
                <a:solidFill>
                  <a:schemeClr val="accent6">
                    <a:lumMod val="50000"/>
                  </a:schemeClr>
                </a:solidFill>
              </a:rPr>
              <a:t> </a:t>
            </a:r>
            <a:r>
              <a:rPr lang="en-US" sz="2000" spc="200" dirty="0" err="1">
                <a:solidFill>
                  <a:schemeClr val="accent6">
                    <a:lumMod val="50000"/>
                  </a:schemeClr>
                </a:solidFill>
              </a:rPr>
              <a:t>trasversalmente</a:t>
            </a:r>
            <a:r>
              <a:rPr lang="en-US" sz="2000" spc="200" dirty="0">
                <a:solidFill>
                  <a:schemeClr val="accent6">
                    <a:lumMod val="50000"/>
                  </a:schemeClr>
                </a:solidFill>
              </a:rPr>
              <a:t> </a:t>
            </a:r>
            <a:r>
              <a:rPr lang="en-US" sz="2000" spc="200" dirty="0" err="1">
                <a:solidFill>
                  <a:schemeClr val="accent6">
                    <a:lumMod val="50000"/>
                  </a:schemeClr>
                </a:solidFill>
              </a:rPr>
              <a:t>legati</a:t>
            </a:r>
            <a:r>
              <a:rPr lang="en-US" sz="2000" spc="200" dirty="0">
                <a:solidFill>
                  <a:schemeClr val="accent6">
                    <a:lumMod val="50000"/>
                  </a:schemeClr>
                </a:solidFill>
              </a:rPr>
              <a:t> al </a:t>
            </a:r>
            <a:r>
              <a:rPr lang="en-US" sz="2000" spc="200" dirty="0" err="1">
                <a:solidFill>
                  <a:schemeClr val="accent6">
                    <a:lumMod val="50000"/>
                  </a:schemeClr>
                </a:solidFill>
              </a:rPr>
              <a:t>valore</a:t>
            </a:r>
            <a:r>
              <a:rPr lang="en-US" sz="2000" spc="200" dirty="0">
                <a:solidFill>
                  <a:schemeClr val="accent6">
                    <a:lumMod val="50000"/>
                  </a:schemeClr>
                </a:solidFill>
              </a:rPr>
              <a:t> per il </a:t>
            </a:r>
            <a:r>
              <a:rPr lang="en-US" sz="2000" spc="200" dirty="0" err="1">
                <a:solidFill>
                  <a:schemeClr val="accent6">
                    <a:lumMod val="50000"/>
                  </a:schemeClr>
                </a:solidFill>
              </a:rPr>
              <a:t>cliente</a:t>
            </a:r>
            <a:r>
              <a:rPr lang="en-US" sz="2000" spc="200" dirty="0">
                <a:solidFill>
                  <a:schemeClr val="accent6">
                    <a:lumMod val="50000"/>
                  </a:schemeClr>
                </a:solidFill>
              </a:rPr>
              <a:t>.</a:t>
            </a:r>
            <a:br>
              <a:rPr lang="en-US" sz="2000" spc="200" dirty="0">
                <a:solidFill>
                  <a:schemeClr val="accent6">
                    <a:lumMod val="50000"/>
                  </a:schemeClr>
                </a:solidFill>
              </a:rPr>
            </a:br>
            <a:br>
              <a:rPr lang="en-US" sz="2000" spc="200" dirty="0">
                <a:solidFill>
                  <a:schemeClr val="accent6">
                    <a:lumMod val="50000"/>
                  </a:schemeClr>
                </a:solidFill>
              </a:rPr>
            </a:br>
            <a:br>
              <a:rPr lang="en-US" sz="2000" spc="200" dirty="0">
                <a:solidFill>
                  <a:schemeClr val="accent6">
                    <a:lumMod val="50000"/>
                  </a:schemeClr>
                </a:solidFill>
              </a:rPr>
            </a:br>
            <a:r>
              <a:rPr lang="en-US" sz="2000" spc="200" dirty="0">
                <a:solidFill>
                  <a:schemeClr val="accent6">
                    <a:lumMod val="50000"/>
                  </a:schemeClr>
                </a:solidFill>
              </a:rPr>
              <a:t> </a:t>
            </a:r>
            <a:r>
              <a:rPr lang="en-US" sz="2000" spc="200" dirty="0" err="1">
                <a:solidFill>
                  <a:schemeClr val="accent6">
                    <a:lumMod val="50000"/>
                  </a:schemeClr>
                </a:solidFill>
              </a:rPr>
              <a:t>Significa</a:t>
            </a:r>
            <a:r>
              <a:rPr lang="en-US" sz="2000" spc="200" dirty="0">
                <a:solidFill>
                  <a:schemeClr val="accent6">
                    <a:lumMod val="50000"/>
                  </a:schemeClr>
                </a:solidFill>
              </a:rPr>
              <a:t>, </a:t>
            </a:r>
            <a:r>
              <a:rPr lang="en-US" sz="2000" spc="200" dirty="0" err="1">
                <a:solidFill>
                  <a:schemeClr val="accent6">
                    <a:lumMod val="50000"/>
                  </a:schemeClr>
                </a:solidFill>
              </a:rPr>
              <a:t>ancor</a:t>
            </a:r>
            <a:r>
              <a:rPr lang="en-US" sz="2000" spc="200" dirty="0">
                <a:solidFill>
                  <a:schemeClr val="accent6">
                    <a:lumMod val="50000"/>
                  </a:schemeClr>
                </a:solidFill>
              </a:rPr>
              <a:t> prima, </a:t>
            </a:r>
            <a:r>
              <a:rPr lang="en-US" sz="2000" spc="200" dirty="0" err="1">
                <a:solidFill>
                  <a:schemeClr val="accent6">
                    <a:lumMod val="50000"/>
                  </a:schemeClr>
                </a:solidFill>
              </a:rPr>
              <a:t>riallineare</a:t>
            </a:r>
            <a:r>
              <a:rPr lang="en-US" sz="2000" spc="200" dirty="0">
                <a:solidFill>
                  <a:schemeClr val="accent6">
                    <a:lumMod val="50000"/>
                  </a:schemeClr>
                </a:solidFill>
              </a:rPr>
              <a:t> </a:t>
            </a:r>
            <a:r>
              <a:rPr lang="en-US" sz="2000" spc="200" dirty="0" err="1">
                <a:solidFill>
                  <a:schemeClr val="accent6">
                    <a:lumMod val="50000"/>
                  </a:schemeClr>
                </a:solidFill>
              </a:rPr>
              <a:t>alla</a:t>
            </a:r>
            <a:r>
              <a:rPr lang="en-US" sz="2000" spc="200" dirty="0">
                <a:solidFill>
                  <a:schemeClr val="accent6">
                    <a:lumMod val="50000"/>
                  </a:schemeClr>
                </a:solidFill>
              </a:rPr>
              <a:t> </a:t>
            </a:r>
            <a:r>
              <a:rPr lang="en-US" sz="2000" spc="200" dirty="0" err="1">
                <a:solidFill>
                  <a:schemeClr val="accent6">
                    <a:lumMod val="50000"/>
                  </a:schemeClr>
                </a:solidFill>
              </a:rPr>
              <a:t>nuova</a:t>
            </a:r>
            <a:r>
              <a:rPr lang="en-US" sz="2000" spc="200" dirty="0">
                <a:solidFill>
                  <a:schemeClr val="accent6">
                    <a:lumMod val="50000"/>
                  </a:schemeClr>
                </a:solidFill>
              </a:rPr>
              <a:t> </a:t>
            </a:r>
            <a:r>
              <a:rPr lang="en-US" sz="2000" spc="200" dirty="0" err="1">
                <a:solidFill>
                  <a:schemeClr val="accent6">
                    <a:lumMod val="50000"/>
                  </a:schemeClr>
                </a:solidFill>
              </a:rPr>
              <a:t>sfida</a:t>
            </a:r>
            <a:r>
              <a:rPr lang="en-US" sz="2000" spc="200" dirty="0">
                <a:solidFill>
                  <a:schemeClr val="accent6">
                    <a:lumMod val="50000"/>
                  </a:schemeClr>
                </a:solidFill>
              </a:rPr>
              <a:t> la </a:t>
            </a:r>
            <a:r>
              <a:rPr lang="en-US" sz="2000" spc="200" dirty="0" err="1">
                <a:solidFill>
                  <a:schemeClr val="accent6">
                    <a:lumMod val="50000"/>
                  </a:schemeClr>
                </a:solidFill>
              </a:rPr>
              <a:t>cultura</a:t>
            </a:r>
            <a:r>
              <a:rPr lang="en-US" sz="2000" spc="200" dirty="0">
                <a:solidFill>
                  <a:schemeClr val="accent6">
                    <a:lumMod val="50000"/>
                  </a:schemeClr>
                </a:solidFill>
              </a:rPr>
              <a:t> e </a:t>
            </a:r>
            <a:r>
              <a:rPr lang="en-US" sz="2000" spc="200" dirty="0" err="1">
                <a:solidFill>
                  <a:schemeClr val="accent6">
                    <a:lumMod val="50000"/>
                  </a:schemeClr>
                </a:solidFill>
              </a:rPr>
              <a:t>i</a:t>
            </a:r>
            <a:r>
              <a:rPr lang="en-US" sz="2000" spc="200" dirty="0">
                <a:solidFill>
                  <a:schemeClr val="accent6">
                    <a:lumMod val="50000"/>
                  </a:schemeClr>
                </a:solidFill>
              </a:rPr>
              <a:t> </a:t>
            </a:r>
            <a:r>
              <a:rPr lang="en-US" sz="2000" spc="200" dirty="0" err="1">
                <a:solidFill>
                  <a:schemeClr val="accent6">
                    <a:lumMod val="50000"/>
                  </a:schemeClr>
                </a:solidFill>
              </a:rPr>
              <a:t>meccanismi</a:t>
            </a:r>
            <a:r>
              <a:rPr lang="en-US" sz="2000" spc="200" dirty="0">
                <a:solidFill>
                  <a:schemeClr val="accent6">
                    <a:lumMod val="50000"/>
                  </a:schemeClr>
                </a:solidFill>
              </a:rPr>
              <a:t> </a:t>
            </a:r>
            <a:r>
              <a:rPr lang="en-US" sz="2000" spc="200" dirty="0" err="1">
                <a:solidFill>
                  <a:schemeClr val="accent6">
                    <a:lumMod val="50000"/>
                  </a:schemeClr>
                </a:solidFill>
              </a:rPr>
              <a:t>organizzativi</a:t>
            </a:r>
            <a:r>
              <a:rPr lang="en-US" sz="2000" spc="200" dirty="0">
                <a:solidFill>
                  <a:schemeClr val="accent6">
                    <a:lumMod val="50000"/>
                  </a:schemeClr>
                </a:solidFill>
              </a:rPr>
              <a:t> </a:t>
            </a:r>
            <a:r>
              <a:rPr lang="en-US" sz="2000" spc="200" dirty="0" err="1">
                <a:solidFill>
                  <a:schemeClr val="accent6">
                    <a:lumMod val="50000"/>
                  </a:schemeClr>
                </a:solidFill>
              </a:rPr>
              <a:t>interni</a:t>
            </a:r>
            <a:r>
              <a:rPr lang="en-US" sz="2000" spc="200" dirty="0">
                <a:solidFill>
                  <a:schemeClr val="accent6">
                    <a:lumMod val="50000"/>
                  </a:schemeClr>
                </a:solidFill>
              </a:rPr>
              <a:t> </a:t>
            </a:r>
            <a:r>
              <a:rPr lang="en-US" sz="2000" spc="200" dirty="0" err="1">
                <a:solidFill>
                  <a:schemeClr val="accent6">
                    <a:lumMod val="50000"/>
                  </a:schemeClr>
                </a:solidFill>
              </a:rPr>
              <a:t>all'impresa</a:t>
            </a:r>
            <a:r>
              <a:rPr lang="en-US" sz="2000" spc="200" dirty="0">
                <a:solidFill>
                  <a:schemeClr val="accent6">
                    <a:lumMod val="50000"/>
                  </a:schemeClr>
                </a:solidFill>
              </a:rPr>
              <a:t> e </a:t>
            </a:r>
            <a:r>
              <a:rPr lang="en-US" sz="2000" spc="200" dirty="0" err="1">
                <a:solidFill>
                  <a:schemeClr val="accent6">
                    <a:lumMod val="50000"/>
                  </a:schemeClr>
                </a:solidFill>
              </a:rPr>
              <a:t>dunque</a:t>
            </a:r>
            <a:r>
              <a:rPr lang="en-US" sz="2000" spc="200" dirty="0">
                <a:solidFill>
                  <a:schemeClr val="accent6">
                    <a:lumMod val="50000"/>
                  </a:schemeClr>
                </a:solidFill>
              </a:rPr>
              <a:t> </a:t>
            </a:r>
            <a:r>
              <a:rPr lang="en-US" sz="2000" spc="200" dirty="0" err="1">
                <a:solidFill>
                  <a:schemeClr val="accent6">
                    <a:lumMod val="50000"/>
                  </a:schemeClr>
                </a:solidFill>
              </a:rPr>
              <a:t>anche</a:t>
            </a:r>
            <a:r>
              <a:rPr lang="en-US" sz="2000" spc="200" dirty="0">
                <a:solidFill>
                  <a:schemeClr val="accent6">
                    <a:lumMod val="50000"/>
                  </a:schemeClr>
                </a:solidFill>
              </a:rPr>
              <a:t> </a:t>
            </a:r>
            <a:r>
              <a:rPr lang="en-US" sz="2000" spc="200" dirty="0" err="1">
                <a:solidFill>
                  <a:schemeClr val="accent6">
                    <a:lumMod val="50000"/>
                  </a:schemeClr>
                </a:solidFill>
              </a:rPr>
              <a:t>alla</a:t>
            </a:r>
            <a:r>
              <a:rPr lang="en-US" sz="2000" spc="200" dirty="0">
                <a:solidFill>
                  <a:schemeClr val="accent6">
                    <a:lumMod val="50000"/>
                  </a:schemeClr>
                </a:solidFill>
              </a:rPr>
              <a:t> </a:t>
            </a:r>
            <a:r>
              <a:rPr lang="en-US" sz="2000" spc="200" dirty="0" err="1">
                <a:solidFill>
                  <a:schemeClr val="accent6">
                    <a:lumMod val="50000"/>
                  </a:schemeClr>
                </a:solidFill>
              </a:rPr>
              <a:t>marca</a:t>
            </a:r>
            <a:r>
              <a:rPr lang="en-US" sz="2000" spc="200" dirty="0">
                <a:solidFill>
                  <a:schemeClr val="accent6">
                    <a:lumMod val="50000"/>
                  </a:schemeClr>
                </a:solidFill>
              </a:rPr>
              <a:t>.</a:t>
            </a:r>
          </a:p>
        </p:txBody>
      </p:sp>
      <p:cxnSp>
        <p:nvCxnSpPr>
          <p:cNvPr id="16397" name="Straight Connector 16396">
            <a:extLst>
              <a:ext uri="{FF2B5EF4-FFF2-40B4-BE49-F238E27FC236}">
                <a16:creationId xmlns:a16="http://schemas.microsoft.com/office/drawing/2014/main" id="{B073669D-B21F-48ED-BC1D-FFD25A3D8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386" name="Picture 2" descr="Define your Digital Future: Biz Arch-led Approach to Digital Strategy">
            <a:extLst>
              <a:ext uri="{FF2B5EF4-FFF2-40B4-BE49-F238E27FC236}">
                <a16:creationId xmlns:a16="http://schemas.microsoft.com/office/drawing/2014/main" id="{4E82529F-543D-0F9A-7AB9-EFAEE00E2F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280"/>
          <a:stretch/>
        </p:blipFill>
        <p:spPr bwMode="auto">
          <a:xfrm>
            <a:off x="4998720" y="975"/>
            <a:ext cx="71900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372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447" name="Straight Connector 1843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448" name="Rectangle 1844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57200" y="4960137"/>
            <a:ext cx="7772400" cy="1463040"/>
          </a:xfrm>
        </p:spPr>
        <p:txBody>
          <a:bodyPr vert="horz" lIns="91440" tIns="45720" rIns="91440" bIns="45720" rtlCol="0" anchor="ctr">
            <a:noAutofit/>
          </a:bodyPr>
          <a:lstStyle/>
          <a:p>
            <a:pPr algn="r"/>
            <a:r>
              <a:rPr lang="en-US" sz="2300" spc="200" dirty="0">
                <a:solidFill>
                  <a:schemeClr val="accent6">
                    <a:lumMod val="50000"/>
                  </a:schemeClr>
                </a:solidFill>
              </a:rPr>
              <a:t>La </a:t>
            </a:r>
            <a:r>
              <a:rPr lang="en-US" sz="2300" spc="200" dirty="0" err="1">
                <a:solidFill>
                  <a:schemeClr val="accent6">
                    <a:lumMod val="50000"/>
                  </a:schemeClr>
                </a:solidFill>
              </a:rPr>
              <a:t>capacità</a:t>
            </a:r>
            <a:r>
              <a:rPr lang="en-US" sz="2300" spc="200" dirty="0">
                <a:solidFill>
                  <a:schemeClr val="accent6">
                    <a:lumMod val="50000"/>
                  </a:schemeClr>
                </a:solidFill>
              </a:rPr>
              <a:t> di </a:t>
            </a:r>
            <a:r>
              <a:rPr lang="en-US" sz="2300" spc="200" dirty="0" err="1">
                <a:solidFill>
                  <a:schemeClr val="accent6">
                    <a:lumMod val="50000"/>
                  </a:schemeClr>
                </a:solidFill>
              </a:rPr>
              <a:t>creare</a:t>
            </a:r>
            <a:r>
              <a:rPr lang="en-US" sz="2300" spc="200" dirty="0">
                <a:solidFill>
                  <a:schemeClr val="accent6">
                    <a:lumMod val="50000"/>
                  </a:schemeClr>
                </a:solidFill>
              </a:rPr>
              <a:t> </a:t>
            </a:r>
            <a:r>
              <a:rPr lang="en-US" sz="2300" spc="200" dirty="0" err="1">
                <a:solidFill>
                  <a:schemeClr val="accent6">
                    <a:lumMod val="50000"/>
                  </a:schemeClr>
                </a:solidFill>
              </a:rPr>
              <a:t>valore</a:t>
            </a:r>
            <a:r>
              <a:rPr lang="en-US" sz="2300" spc="200" dirty="0">
                <a:solidFill>
                  <a:schemeClr val="accent6">
                    <a:lumMod val="50000"/>
                  </a:schemeClr>
                </a:solidFill>
              </a:rPr>
              <a:t> per </a:t>
            </a:r>
            <a:r>
              <a:rPr lang="en-US" sz="2300" spc="200" dirty="0" err="1">
                <a:solidFill>
                  <a:schemeClr val="accent6">
                    <a:lumMod val="50000"/>
                  </a:schemeClr>
                </a:solidFill>
              </a:rPr>
              <a:t>i</a:t>
            </a:r>
            <a:r>
              <a:rPr lang="en-US" sz="2300" spc="200" dirty="0">
                <a:solidFill>
                  <a:schemeClr val="accent6">
                    <a:lumMod val="50000"/>
                  </a:schemeClr>
                </a:solidFill>
              </a:rPr>
              <a:t> </a:t>
            </a:r>
            <a:r>
              <a:rPr lang="en-US" sz="2300" spc="200" dirty="0" err="1">
                <a:solidFill>
                  <a:schemeClr val="accent6">
                    <a:lumMod val="50000"/>
                  </a:schemeClr>
                </a:solidFill>
              </a:rPr>
              <a:t>clienti</a:t>
            </a:r>
            <a:r>
              <a:rPr lang="en-US" sz="2300" spc="200" dirty="0">
                <a:solidFill>
                  <a:schemeClr val="accent6">
                    <a:lumMod val="50000"/>
                  </a:schemeClr>
                </a:solidFill>
              </a:rPr>
              <a:t> </a:t>
            </a:r>
            <a:r>
              <a:rPr lang="en-US" sz="2300" spc="200" dirty="0" err="1">
                <a:solidFill>
                  <a:schemeClr val="accent6">
                    <a:lumMod val="50000"/>
                  </a:schemeClr>
                </a:solidFill>
              </a:rPr>
              <a:t>alimenta</a:t>
            </a:r>
            <a:r>
              <a:rPr lang="en-US" sz="2300" spc="200" dirty="0">
                <a:solidFill>
                  <a:schemeClr val="accent6">
                    <a:lumMod val="50000"/>
                  </a:schemeClr>
                </a:solidFill>
              </a:rPr>
              <a:t> la loro </a:t>
            </a:r>
            <a:r>
              <a:rPr lang="en-US" sz="2300" spc="200" dirty="0" err="1">
                <a:solidFill>
                  <a:schemeClr val="accent6">
                    <a:lumMod val="50000"/>
                  </a:schemeClr>
                </a:solidFill>
              </a:rPr>
              <a:t>soddisfazione</a:t>
            </a:r>
            <a:r>
              <a:rPr lang="en-US" sz="2300" spc="200" dirty="0">
                <a:solidFill>
                  <a:schemeClr val="accent6">
                    <a:lumMod val="50000"/>
                  </a:schemeClr>
                </a:solidFill>
              </a:rPr>
              <a:t> e, </a:t>
            </a:r>
            <a:r>
              <a:rPr lang="en-US" sz="2300" spc="200" dirty="0" err="1">
                <a:solidFill>
                  <a:schemeClr val="accent6">
                    <a:lumMod val="50000"/>
                  </a:schemeClr>
                </a:solidFill>
              </a:rPr>
              <a:t>conseguentemente</a:t>
            </a:r>
            <a:r>
              <a:rPr lang="en-US" sz="2300" spc="200" dirty="0">
                <a:solidFill>
                  <a:schemeClr val="accent6">
                    <a:lumMod val="50000"/>
                  </a:schemeClr>
                </a:solidFill>
              </a:rPr>
              <a:t>, la fiducia </a:t>
            </a:r>
            <a:r>
              <a:rPr lang="en-US" sz="2300" spc="200" dirty="0" err="1">
                <a:solidFill>
                  <a:schemeClr val="accent6">
                    <a:lumMod val="50000"/>
                  </a:schemeClr>
                </a:solidFill>
              </a:rPr>
              <a:t>nei</a:t>
            </a:r>
            <a:r>
              <a:rPr lang="en-US" sz="2300" spc="200" dirty="0">
                <a:solidFill>
                  <a:schemeClr val="accent6">
                    <a:lumMod val="50000"/>
                  </a:schemeClr>
                </a:solidFill>
              </a:rPr>
              <a:t> </a:t>
            </a:r>
            <a:r>
              <a:rPr lang="en-US" sz="2300" spc="200" dirty="0" err="1">
                <a:solidFill>
                  <a:schemeClr val="accent6">
                    <a:lumMod val="50000"/>
                  </a:schemeClr>
                </a:solidFill>
              </a:rPr>
              <a:t>confronti</a:t>
            </a:r>
            <a:r>
              <a:rPr lang="en-US" sz="2300" spc="200" dirty="0">
                <a:solidFill>
                  <a:schemeClr val="accent6">
                    <a:lumMod val="50000"/>
                  </a:schemeClr>
                </a:solidFill>
              </a:rPr>
              <a:t> </a:t>
            </a:r>
            <a:r>
              <a:rPr lang="en-US" sz="2300" spc="200" dirty="0" err="1">
                <a:solidFill>
                  <a:schemeClr val="accent6">
                    <a:lumMod val="50000"/>
                  </a:schemeClr>
                </a:solidFill>
              </a:rPr>
              <a:t>della</a:t>
            </a:r>
            <a:r>
              <a:rPr lang="en-US" sz="2300" spc="200" dirty="0">
                <a:solidFill>
                  <a:schemeClr val="accent6">
                    <a:lumMod val="50000"/>
                  </a:schemeClr>
                </a:solidFill>
              </a:rPr>
              <a:t> </a:t>
            </a:r>
            <a:r>
              <a:rPr lang="en-US" sz="2300" spc="200" dirty="0" err="1">
                <a:solidFill>
                  <a:schemeClr val="accent6">
                    <a:lumMod val="50000"/>
                  </a:schemeClr>
                </a:solidFill>
              </a:rPr>
              <a:t>marca</a:t>
            </a:r>
            <a:r>
              <a:rPr lang="en-US" sz="2300" spc="200" dirty="0">
                <a:solidFill>
                  <a:schemeClr val="accent6">
                    <a:lumMod val="50000"/>
                  </a:schemeClr>
                </a:solidFill>
              </a:rPr>
              <a:t>, </a:t>
            </a:r>
            <a:r>
              <a:rPr lang="en-US" sz="2300" spc="200" dirty="0" err="1">
                <a:solidFill>
                  <a:schemeClr val="accent6">
                    <a:lumMod val="50000"/>
                  </a:schemeClr>
                </a:solidFill>
              </a:rPr>
              <a:t>consentendo</a:t>
            </a:r>
            <a:r>
              <a:rPr lang="en-US" sz="2300" spc="200" dirty="0">
                <a:solidFill>
                  <a:schemeClr val="accent6">
                    <a:lumMod val="50000"/>
                  </a:schemeClr>
                </a:solidFill>
              </a:rPr>
              <a:t> a </a:t>
            </a:r>
            <a:r>
              <a:rPr lang="en-US" sz="2300" spc="200" dirty="0" err="1">
                <a:solidFill>
                  <a:schemeClr val="accent6">
                    <a:lumMod val="50000"/>
                  </a:schemeClr>
                </a:solidFill>
              </a:rPr>
              <a:t>questa</a:t>
            </a:r>
            <a:r>
              <a:rPr lang="en-US" sz="2300" spc="200" dirty="0">
                <a:solidFill>
                  <a:schemeClr val="accent6">
                    <a:lumMod val="50000"/>
                  </a:schemeClr>
                </a:solidFill>
              </a:rPr>
              <a:t> di </a:t>
            </a:r>
            <a:r>
              <a:rPr lang="en-US" sz="2300" spc="200" dirty="0" err="1">
                <a:solidFill>
                  <a:schemeClr val="accent6">
                    <a:lumMod val="50000"/>
                  </a:schemeClr>
                </a:solidFill>
              </a:rPr>
              <a:t>accrescere</a:t>
            </a:r>
            <a:r>
              <a:rPr lang="en-US" sz="2300" spc="200" dirty="0">
                <a:solidFill>
                  <a:schemeClr val="accent6">
                    <a:lumMod val="50000"/>
                  </a:schemeClr>
                </a:solidFill>
              </a:rPr>
              <a:t> </a:t>
            </a:r>
            <a:r>
              <a:rPr lang="en-US" sz="2300" spc="200" dirty="0" err="1">
                <a:solidFill>
                  <a:schemeClr val="accent6">
                    <a:lumMod val="50000"/>
                  </a:schemeClr>
                </a:solidFill>
              </a:rPr>
              <a:t>l'ampiezza</a:t>
            </a:r>
            <a:r>
              <a:rPr lang="en-US" sz="2300" spc="200" dirty="0">
                <a:solidFill>
                  <a:schemeClr val="accent6">
                    <a:lumMod val="50000"/>
                  </a:schemeClr>
                </a:solidFill>
              </a:rPr>
              <a:t> e la </a:t>
            </a:r>
            <a:r>
              <a:rPr lang="en-US" sz="2300" spc="200" dirty="0" err="1">
                <a:solidFill>
                  <a:schemeClr val="accent6">
                    <a:lumMod val="50000"/>
                  </a:schemeClr>
                </a:solidFill>
              </a:rPr>
              <a:t>qualità</a:t>
            </a:r>
            <a:r>
              <a:rPr lang="en-US" sz="2300" spc="200" dirty="0">
                <a:solidFill>
                  <a:schemeClr val="accent6">
                    <a:lumMod val="50000"/>
                  </a:schemeClr>
                </a:solidFill>
              </a:rPr>
              <a:t> </a:t>
            </a:r>
            <a:r>
              <a:rPr lang="en-US" sz="2300" spc="200" dirty="0" err="1">
                <a:solidFill>
                  <a:schemeClr val="accent6">
                    <a:lumMod val="50000"/>
                  </a:schemeClr>
                </a:solidFill>
              </a:rPr>
              <a:t>delle</a:t>
            </a:r>
            <a:r>
              <a:rPr lang="en-US" sz="2300" spc="200" dirty="0">
                <a:solidFill>
                  <a:schemeClr val="accent6">
                    <a:lumMod val="50000"/>
                  </a:schemeClr>
                </a:solidFill>
              </a:rPr>
              <a:t> </a:t>
            </a:r>
            <a:r>
              <a:rPr lang="en-US" sz="2300" spc="200" dirty="0" err="1">
                <a:solidFill>
                  <a:schemeClr val="accent6">
                    <a:lumMod val="50000"/>
                  </a:schemeClr>
                </a:solidFill>
              </a:rPr>
              <a:t>relazioni</a:t>
            </a:r>
            <a:r>
              <a:rPr lang="en-US" sz="2300" spc="200" dirty="0">
                <a:solidFill>
                  <a:schemeClr val="accent6">
                    <a:lumMod val="50000"/>
                  </a:schemeClr>
                </a:solidFill>
              </a:rPr>
              <a:t> di </a:t>
            </a:r>
            <a:r>
              <a:rPr lang="en-US" sz="2300" spc="200" dirty="0" err="1">
                <a:solidFill>
                  <a:schemeClr val="accent6">
                    <a:lumMod val="50000"/>
                  </a:schemeClr>
                </a:solidFill>
              </a:rPr>
              <a:t>mercato</a:t>
            </a:r>
            <a:r>
              <a:rPr lang="en-US" sz="2300" spc="200" dirty="0">
                <a:solidFill>
                  <a:schemeClr val="accent6">
                    <a:lumMod val="50000"/>
                  </a:schemeClr>
                </a:solidFill>
              </a:rPr>
              <a:t> e, </a:t>
            </a:r>
            <a:r>
              <a:rPr lang="en-US" sz="2300" spc="200" dirty="0" err="1">
                <a:solidFill>
                  <a:schemeClr val="accent6">
                    <a:lumMod val="50000"/>
                  </a:schemeClr>
                </a:solidFill>
              </a:rPr>
              <a:t>quindi</a:t>
            </a:r>
            <a:r>
              <a:rPr lang="en-US" sz="2300" spc="200" dirty="0">
                <a:solidFill>
                  <a:schemeClr val="accent6">
                    <a:lumMod val="50000"/>
                  </a:schemeClr>
                </a:solidFill>
              </a:rPr>
              <a:t>, il </a:t>
            </a:r>
            <a:r>
              <a:rPr lang="en-US" sz="2300" spc="200" dirty="0" err="1">
                <a:solidFill>
                  <a:schemeClr val="accent6">
                    <a:lumMod val="50000"/>
                  </a:schemeClr>
                </a:solidFill>
              </a:rPr>
              <a:t>suo</a:t>
            </a:r>
            <a:r>
              <a:rPr lang="en-US" sz="2300" spc="200" dirty="0">
                <a:solidFill>
                  <a:schemeClr val="accent6">
                    <a:lumMod val="50000"/>
                  </a:schemeClr>
                </a:solidFill>
              </a:rPr>
              <a:t> </a:t>
            </a:r>
            <a:r>
              <a:rPr lang="en-US" sz="2300" spc="200" dirty="0" err="1">
                <a:solidFill>
                  <a:schemeClr val="accent6">
                    <a:lumMod val="50000"/>
                  </a:schemeClr>
                </a:solidFill>
              </a:rPr>
              <a:t>valore</a:t>
            </a:r>
            <a:r>
              <a:rPr lang="en-US" sz="2300" spc="200" dirty="0">
                <a:solidFill>
                  <a:schemeClr val="accent6">
                    <a:lumMod val="50000"/>
                  </a:schemeClr>
                </a:solidFill>
              </a:rPr>
              <a:t> </a:t>
            </a:r>
            <a:r>
              <a:rPr lang="en-US" sz="2300" spc="200" dirty="0" err="1">
                <a:solidFill>
                  <a:schemeClr val="accent6">
                    <a:lumMod val="50000"/>
                  </a:schemeClr>
                </a:solidFill>
              </a:rPr>
              <a:t>intrinseco</a:t>
            </a:r>
            <a:r>
              <a:rPr lang="en-US" sz="2300" spc="200" dirty="0">
                <a:solidFill>
                  <a:schemeClr val="accent6">
                    <a:lumMod val="50000"/>
                  </a:schemeClr>
                </a:solidFill>
              </a:rPr>
              <a:t>.</a:t>
            </a:r>
          </a:p>
        </p:txBody>
      </p:sp>
      <p:sp>
        <p:nvSpPr>
          <p:cNvPr id="18449" name="Rectangle 18442">
            <a:extLst>
              <a:ext uri="{FF2B5EF4-FFF2-40B4-BE49-F238E27FC236}">
                <a16:creationId xmlns:a16="http://schemas.microsoft.com/office/drawing/2014/main" id="{3C5ED0A0-6E58-4828-B5E9-FA61FD864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Principles of Customer Centricity Stock Illustration - Illustration of ...">
            <a:extLst>
              <a:ext uri="{FF2B5EF4-FFF2-40B4-BE49-F238E27FC236}">
                <a16:creationId xmlns:a16="http://schemas.microsoft.com/office/drawing/2014/main" id="{97710B0A-B58F-EE88-B9D5-C1DCC9B8A5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2053" y="640080"/>
            <a:ext cx="3922090"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672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745ED40-65FD-E1BE-71A6-9E7CFB4A8FC7}"/>
              </a:ext>
            </a:extLst>
          </p:cNvPr>
          <p:cNvPicPr>
            <a:picLocks noChangeAspect="1"/>
          </p:cNvPicPr>
          <p:nvPr/>
        </p:nvPicPr>
        <p:blipFill>
          <a:blip r:embed="rId2"/>
          <a:stretch>
            <a:fillRect/>
          </a:stretch>
        </p:blipFill>
        <p:spPr>
          <a:xfrm>
            <a:off x="381000" y="260350"/>
            <a:ext cx="11430000" cy="6337300"/>
          </a:xfrm>
          <a:prstGeom prst="rect">
            <a:avLst/>
          </a:prstGeom>
        </p:spPr>
      </p:pic>
    </p:spTree>
    <p:extLst>
      <p:ext uri="{BB962C8B-B14F-4D97-AF65-F5344CB8AC3E}">
        <p14:creationId xmlns:p14="http://schemas.microsoft.com/office/powerpoint/2010/main" val="4076295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A4E2B6B-F88B-2910-E26E-42EC9FC4762C}"/>
              </a:ext>
            </a:extLst>
          </p:cNvPr>
          <p:cNvPicPr>
            <a:picLocks noChangeAspect="1"/>
          </p:cNvPicPr>
          <p:nvPr/>
        </p:nvPicPr>
        <p:blipFill>
          <a:blip r:embed="rId2"/>
          <a:stretch>
            <a:fillRect/>
          </a:stretch>
        </p:blipFill>
        <p:spPr>
          <a:xfrm>
            <a:off x="0" y="247650"/>
            <a:ext cx="12189875" cy="6362699"/>
          </a:xfrm>
          <a:prstGeom prst="rect">
            <a:avLst/>
          </a:prstGeom>
        </p:spPr>
      </p:pic>
    </p:spTree>
    <p:extLst>
      <p:ext uri="{BB962C8B-B14F-4D97-AF65-F5344CB8AC3E}">
        <p14:creationId xmlns:p14="http://schemas.microsoft.com/office/powerpoint/2010/main" val="2651288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2618DD3C-AECB-422E-BF3A-25F49DF30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13611" y="685893"/>
            <a:ext cx="3566407" cy="2989044"/>
          </a:xfrm>
        </p:spPr>
        <p:txBody>
          <a:bodyPr vert="horz" lIns="91440" tIns="45720" rIns="91440" bIns="45720" rtlCol="0" anchor="b">
            <a:normAutofit/>
          </a:bodyPr>
          <a:lstStyle/>
          <a:p>
            <a:pPr algn="r"/>
            <a:r>
              <a:rPr lang="en-US" sz="2100" spc="200" dirty="0">
                <a:solidFill>
                  <a:schemeClr val="accent6">
                    <a:lumMod val="50000"/>
                  </a:schemeClr>
                </a:solidFill>
              </a:rPr>
              <a:t>In </a:t>
            </a:r>
            <a:r>
              <a:rPr lang="en-US" sz="2100" spc="200" dirty="0" err="1">
                <a:solidFill>
                  <a:schemeClr val="accent6">
                    <a:lumMod val="50000"/>
                  </a:schemeClr>
                </a:solidFill>
              </a:rPr>
              <a:t>particolare</a:t>
            </a:r>
            <a:r>
              <a:rPr lang="en-US" sz="2100" spc="200" dirty="0">
                <a:solidFill>
                  <a:schemeClr val="accent6">
                    <a:lumMod val="50000"/>
                  </a:schemeClr>
                </a:solidFill>
              </a:rPr>
              <a:t>, il </a:t>
            </a:r>
            <a:r>
              <a:rPr lang="en-US" sz="2100" spc="200" dirty="0" err="1">
                <a:solidFill>
                  <a:schemeClr val="accent6">
                    <a:lumMod val="50000"/>
                  </a:schemeClr>
                </a:solidFill>
              </a:rPr>
              <a:t>divario</a:t>
            </a:r>
            <a:r>
              <a:rPr lang="en-US" sz="2100" spc="200" dirty="0">
                <a:solidFill>
                  <a:schemeClr val="accent6">
                    <a:lumMod val="50000"/>
                  </a:schemeClr>
                </a:solidFill>
              </a:rPr>
              <a:t> </a:t>
            </a:r>
            <a:r>
              <a:rPr lang="en-US" sz="2100" spc="200" dirty="0" err="1">
                <a:solidFill>
                  <a:schemeClr val="accent6">
                    <a:lumMod val="50000"/>
                  </a:schemeClr>
                </a:solidFill>
              </a:rPr>
              <a:t>fra</a:t>
            </a:r>
            <a:r>
              <a:rPr lang="en-US" sz="2100" spc="200" dirty="0">
                <a:solidFill>
                  <a:schemeClr val="accent6">
                    <a:lumMod val="50000"/>
                  </a:schemeClr>
                </a:solidFill>
              </a:rPr>
              <a:t> </a:t>
            </a:r>
            <a:r>
              <a:rPr lang="en-US" sz="2100" spc="200" dirty="0" err="1">
                <a:solidFill>
                  <a:schemeClr val="accent6">
                    <a:lumMod val="50000"/>
                  </a:schemeClr>
                </a:solidFill>
              </a:rPr>
              <a:t>valore</a:t>
            </a:r>
            <a:r>
              <a:rPr lang="en-US" sz="2100" spc="200" dirty="0">
                <a:solidFill>
                  <a:schemeClr val="accent6">
                    <a:lumMod val="50000"/>
                  </a:schemeClr>
                </a:solidFill>
              </a:rPr>
              <a:t> </a:t>
            </a:r>
            <a:r>
              <a:rPr lang="en-US" sz="2100" spc="200" dirty="0" err="1">
                <a:solidFill>
                  <a:schemeClr val="accent6">
                    <a:lumMod val="50000"/>
                  </a:schemeClr>
                </a:solidFill>
              </a:rPr>
              <a:t>desiderato</a:t>
            </a:r>
            <a:r>
              <a:rPr lang="en-US" sz="2100" spc="200" dirty="0">
                <a:solidFill>
                  <a:schemeClr val="accent6">
                    <a:lumMod val="50000"/>
                  </a:schemeClr>
                </a:solidFill>
              </a:rPr>
              <a:t> e </a:t>
            </a:r>
            <a:r>
              <a:rPr lang="en-US" sz="2100" spc="200" dirty="0" err="1">
                <a:solidFill>
                  <a:schemeClr val="accent6">
                    <a:lumMod val="50000"/>
                  </a:schemeClr>
                </a:solidFill>
              </a:rPr>
              <a:t>valore</a:t>
            </a:r>
            <a:r>
              <a:rPr lang="en-US" sz="2100" spc="200" dirty="0">
                <a:solidFill>
                  <a:schemeClr val="accent6">
                    <a:lumMod val="50000"/>
                  </a:schemeClr>
                </a:solidFill>
              </a:rPr>
              <a:t> </a:t>
            </a:r>
            <a:r>
              <a:rPr lang="en-US" sz="2100" spc="200" dirty="0" err="1">
                <a:solidFill>
                  <a:schemeClr val="accent6">
                    <a:lumMod val="50000"/>
                  </a:schemeClr>
                </a:solidFill>
              </a:rPr>
              <a:t>percepito</a:t>
            </a:r>
            <a:r>
              <a:rPr lang="en-US" sz="2100" spc="200" dirty="0">
                <a:solidFill>
                  <a:schemeClr val="accent6">
                    <a:lumMod val="50000"/>
                  </a:schemeClr>
                </a:solidFill>
              </a:rPr>
              <a:t> dal </a:t>
            </a:r>
            <a:r>
              <a:rPr lang="en-US" sz="2100" spc="200" dirty="0" err="1">
                <a:solidFill>
                  <a:schemeClr val="accent6">
                    <a:lumMod val="50000"/>
                  </a:schemeClr>
                </a:solidFill>
              </a:rPr>
              <a:t>cliente</a:t>
            </a:r>
            <a:r>
              <a:rPr lang="en-US" sz="2100" spc="200" dirty="0">
                <a:solidFill>
                  <a:schemeClr val="accent6">
                    <a:lumMod val="50000"/>
                  </a:schemeClr>
                </a:solidFill>
              </a:rPr>
              <a:t> </a:t>
            </a:r>
            <a:r>
              <a:rPr lang="en-US" sz="2100" spc="200" dirty="0" err="1">
                <a:solidFill>
                  <a:schemeClr val="accent6">
                    <a:lumMod val="50000"/>
                  </a:schemeClr>
                </a:solidFill>
              </a:rPr>
              <a:t>definisce</a:t>
            </a:r>
            <a:r>
              <a:rPr lang="en-US" sz="2100" spc="200" dirty="0">
                <a:solidFill>
                  <a:schemeClr val="accent6">
                    <a:lumMod val="50000"/>
                  </a:schemeClr>
                </a:solidFill>
              </a:rPr>
              <a:t> il </a:t>
            </a:r>
            <a:r>
              <a:rPr lang="en-US" sz="2100" spc="200" dirty="0" err="1">
                <a:solidFill>
                  <a:schemeClr val="accent6">
                    <a:lumMod val="50000"/>
                  </a:schemeClr>
                </a:solidFill>
              </a:rPr>
              <a:t>cosiddetto</a:t>
            </a:r>
            <a:r>
              <a:rPr lang="en-US" sz="2100" spc="200" dirty="0">
                <a:solidFill>
                  <a:schemeClr val="accent6">
                    <a:lumMod val="50000"/>
                  </a:schemeClr>
                </a:solidFill>
              </a:rPr>
              <a:t> </a:t>
            </a:r>
            <a:br>
              <a:rPr lang="en-US" sz="2100" spc="200" dirty="0">
                <a:solidFill>
                  <a:schemeClr val="accent6">
                    <a:lumMod val="50000"/>
                  </a:schemeClr>
                </a:solidFill>
              </a:rPr>
            </a:br>
            <a:r>
              <a:rPr lang="en-US" sz="2300" b="1" spc="200" dirty="0">
                <a:solidFill>
                  <a:schemeClr val="accent6">
                    <a:lumMod val="50000"/>
                  </a:schemeClr>
                </a:solidFill>
                <a:effectLst>
                  <a:outerShdw blurRad="38100" dist="38100" dir="2700000" algn="tl">
                    <a:srgbClr val="000000">
                      <a:alpha val="43137"/>
                    </a:srgbClr>
                  </a:outerShdw>
                </a:effectLst>
              </a:rPr>
              <a:t>«gap di </a:t>
            </a:r>
            <a:r>
              <a:rPr lang="en-US" sz="2300" b="1" spc="200" dirty="0" err="1">
                <a:solidFill>
                  <a:schemeClr val="accent6">
                    <a:lumMod val="50000"/>
                  </a:schemeClr>
                </a:solidFill>
                <a:effectLst>
                  <a:outerShdw blurRad="38100" dist="38100" dir="2700000" algn="tl">
                    <a:srgbClr val="000000">
                      <a:alpha val="43137"/>
                    </a:srgbClr>
                  </a:outerShdw>
                </a:effectLst>
              </a:rPr>
              <a:t>valore</a:t>
            </a:r>
            <a:r>
              <a:rPr lang="en-US" sz="2300" b="1" spc="200" dirty="0">
                <a:solidFill>
                  <a:schemeClr val="accent6">
                    <a:lumMod val="50000"/>
                  </a:schemeClr>
                </a:solidFill>
                <a:effectLst>
                  <a:outerShdw blurRad="38100" dist="38100" dir="2700000" algn="tl">
                    <a:srgbClr val="000000">
                      <a:alpha val="43137"/>
                    </a:srgbClr>
                  </a:outerShdw>
                </a:effectLst>
              </a:rPr>
              <a:t>»</a:t>
            </a:r>
            <a:r>
              <a:rPr lang="en-US" sz="2100" spc="200" dirty="0">
                <a:solidFill>
                  <a:schemeClr val="accent6">
                    <a:lumMod val="50000"/>
                  </a:schemeClr>
                </a:solidFill>
              </a:rPr>
              <a:t>, </a:t>
            </a:r>
            <a:br>
              <a:rPr lang="en-US" sz="2100" spc="200" dirty="0">
                <a:solidFill>
                  <a:schemeClr val="accent6">
                    <a:lumMod val="50000"/>
                  </a:schemeClr>
                </a:solidFill>
              </a:rPr>
            </a:br>
            <a:r>
              <a:rPr lang="en-US" sz="2100" spc="200" dirty="0" err="1">
                <a:solidFill>
                  <a:schemeClr val="accent6">
                    <a:lumMod val="50000"/>
                  </a:schemeClr>
                </a:solidFill>
              </a:rPr>
              <a:t>interpretabile</a:t>
            </a:r>
            <a:r>
              <a:rPr lang="en-US" sz="2100" spc="200" dirty="0">
                <a:solidFill>
                  <a:schemeClr val="accent6">
                    <a:lumMod val="50000"/>
                  </a:schemeClr>
                </a:solidFill>
              </a:rPr>
              <a:t> quale </a:t>
            </a:r>
            <a:r>
              <a:rPr lang="en-US" sz="2100" spc="200" dirty="0" err="1">
                <a:solidFill>
                  <a:schemeClr val="accent6">
                    <a:lumMod val="50000"/>
                  </a:schemeClr>
                </a:solidFill>
              </a:rPr>
              <a:t>indicatore</a:t>
            </a:r>
            <a:r>
              <a:rPr lang="en-US" sz="2100" spc="200" dirty="0">
                <a:solidFill>
                  <a:schemeClr val="accent6">
                    <a:lumMod val="50000"/>
                  </a:schemeClr>
                </a:solidFill>
              </a:rPr>
              <a:t> di </a:t>
            </a:r>
            <a:r>
              <a:rPr lang="en-US" sz="2100" spc="200" dirty="0" err="1">
                <a:solidFill>
                  <a:schemeClr val="accent6">
                    <a:lumMod val="50000"/>
                  </a:schemeClr>
                </a:solidFill>
              </a:rPr>
              <a:t>sintesi</a:t>
            </a:r>
            <a:r>
              <a:rPr lang="en-US" sz="2100" spc="200" dirty="0">
                <a:solidFill>
                  <a:schemeClr val="accent6">
                    <a:lumMod val="50000"/>
                  </a:schemeClr>
                </a:solidFill>
              </a:rPr>
              <a:t> da </a:t>
            </a:r>
            <a:r>
              <a:rPr lang="en-US" sz="2100" spc="200" dirty="0" err="1">
                <a:solidFill>
                  <a:schemeClr val="accent6">
                    <a:lumMod val="50000"/>
                  </a:schemeClr>
                </a:solidFill>
              </a:rPr>
              <a:t>monitorare</a:t>
            </a:r>
            <a:r>
              <a:rPr lang="en-US" sz="2100" spc="200" dirty="0">
                <a:solidFill>
                  <a:schemeClr val="accent6">
                    <a:lumMod val="50000"/>
                  </a:schemeClr>
                </a:solidFill>
              </a:rPr>
              <a:t> </a:t>
            </a:r>
            <a:r>
              <a:rPr lang="en-US" sz="2100" spc="200" dirty="0" err="1">
                <a:solidFill>
                  <a:schemeClr val="accent6">
                    <a:lumMod val="50000"/>
                  </a:schemeClr>
                </a:solidFill>
              </a:rPr>
              <a:t>costantemente</a:t>
            </a:r>
            <a:r>
              <a:rPr lang="en-US" sz="2100" spc="200" dirty="0">
                <a:solidFill>
                  <a:schemeClr val="accent6">
                    <a:lumMod val="50000"/>
                  </a:schemeClr>
                </a:solidFill>
              </a:rPr>
              <a:t> ai </a:t>
            </a:r>
            <a:r>
              <a:rPr lang="en-US" sz="2100" spc="200" dirty="0" err="1">
                <a:solidFill>
                  <a:schemeClr val="accent6">
                    <a:lumMod val="50000"/>
                  </a:schemeClr>
                </a:solidFill>
              </a:rPr>
              <a:t>fini</a:t>
            </a:r>
            <a:r>
              <a:rPr lang="en-US" sz="2100" spc="200" dirty="0">
                <a:solidFill>
                  <a:schemeClr val="accent6">
                    <a:lumMod val="50000"/>
                  </a:schemeClr>
                </a:solidFill>
              </a:rPr>
              <a:t> di </a:t>
            </a:r>
            <a:r>
              <a:rPr lang="en-US" sz="2100" spc="200" dirty="0" err="1">
                <a:solidFill>
                  <a:schemeClr val="accent6">
                    <a:lumMod val="50000"/>
                  </a:schemeClr>
                </a:solidFill>
              </a:rPr>
              <a:t>una</a:t>
            </a:r>
            <a:r>
              <a:rPr lang="en-US" sz="2100" spc="200" dirty="0">
                <a:solidFill>
                  <a:schemeClr val="accent6">
                    <a:lumMod val="50000"/>
                  </a:schemeClr>
                </a:solidFill>
              </a:rPr>
              <a:t> </a:t>
            </a:r>
            <a:r>
              <a:rPr lang="en-US" sz="2100" spc="200" dirty="0" err="1">
                <a:solidFill>
                  <a:schemeClr val="accent6">
                    <a:lumMod val="50000"/>
                  </a:schemeClr>
                </a:solidFill>
              </a:rPr>
              <a:t>corretta</a:t>
            </a:r>
            <a:r>
              <a:rPr lang="en-US" sz="2100" spc="200" dirty="0">
                <a:solidFill>
                  <a:schemeClr val="accent6">
                    <a:lumMod val="50000"/>
                  </a:schemeClr>
                </a:solidFill>
              </a:rPr>
              <a:t> </a:t>
            </a:r>
            <a:r>
              <a:rPr lang="en-US" sz="2100" spc="200" dirty="0" err="1">
                <a:solidFill>
                  <a:schemeClr val="accent6">
                    <a:lumMod val="50000"/>
                  </a:schemeClr>
                </a:solidFill>
              </a:rPr>
              <a:t>gestione</a:t>
            </a:r>
            <a:r>
              <a:rPr lang="en-US" sz="2100" spc="200" dirty="0">
                <a:solidFill>
                  <a:schemeClr val="accent6">
                    <a:lumMod val="50000"/>
                  </a:schemeClr>
                </a:solidFill>
              </a:rPr>
              <a:t> </a:t>
            </a:r>
            <a:r>
              <a:rPr lang="en-US" sz="2100" spc="200" dirty="0" err="1">
                <a:solidFill>
                  <a:schemeClr val="accent6">
                    <a:lumMod val="50000"/>
                  </a:schemeClr>
                </a:solidFill>
              </a:rPr>
              <a:t>della</a:t>
            </a:r>
            <a:r>
              <a:rPr lang="en-US" sz="2100" spc="200" dirty="0">
                <a:solidFill>
                  <a:schemeClr val="accent6">
                    <a:lumMod val="50000"/>
                  </a:schemeClr>
                </a:solidFill>
              </a:rPr>
              <a:t> </a:t>
            </a:r>
            <a:r>
              <a:rPr lang="en-US" sz="2100" spc="200" dirty="0" err="1">
                <a:solidFill>
                  <a:schemeClr val="accent6">
                    <a:lumMod val="50000"/>
                  </a:schemeClr>
                </a:solidFill>
              </a:rPr>
              <a:t>soddisfazione</a:t>
            </a:r>
            <a:r>
              <a:rPr lang="en-US" sz="2100" spc="200" dirty="0">
                <a:solidFill>
                  <a:schemeClr val="accent6">
                    <a:lumMod val="50000"/>
                  </a:schemeClr>
                </a:solidFill>
              </a:rPr>
              <a:t> </a:t>
            </a:r>
            <a:r>
              <a:rPr lang="en-US" sz="2100" spc="200" dirty="0" err="1">
                <a:solidFill>
                  <a:schemeClr val="accent6">
                    <a:lumMod val="50000"/>
                  </a:schemeClr>
                </a:solidFill>
              </a:rPr>
              <a:t>dei</a:t>
            </a:r>
            <a:r>
              <a:rPr lang="en-US" sz="2100" spc="200" dirty="0">
                <a:solidFill>
                  <a:schemeClr val="accent6">
                    <a:lumMod val="50000"/>
                  </a:schemeClr>
                </a:solidFill>
              </a:rPr>
              <a:t> </a:t>
            </a:r>
            <a:r>
              <a:rPr lang="en-US" sz="2100" spc="200" dirty="0" err="1">
                <a:solidFill>
                  <a:schemeClr val="accent6">
                    <a:lumMod val="50000"/>
                  </a:schemeClr>
                </a:solidFill>
              </a:rPr>
              <a:t>clienti</a:t>
            </a:r>
            <a:r>
              <a:rPr lang="en-US" sz="2100" spc="200" dirty="0">
                <a:solidFill>
                  <a:schemeClr val="accent6">
                    <a:lumMod val="50000"/>
                  </a:schemeClr>
                </a:solidFill>
              </a:rPr>
              <a:t>.</a:t>
            </a:r>
          </a:p>
        </p:txBody>
      </p:sp>
      <p:cxnSp>
        <p:nvCxnSpPr>
          <p:cNvPr id="17" name="Straight Connector 16">
            <a:extLst>
              <a:ext uri="{FF2B5EF4-FFF2-40B4-BE49-F238E27FC236}">
                <a16:creationId xmlns:a16="http://schemas.microsoft.com/office/drawing/2014/main" id="{B073669D-B21F-48ED-BC1D-FFD25A3D8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Lente di ingrandimento che mostra prestazioni in calo">
            <a:extLst>
              <a:ext uri="{FF2B5EF4-FFF2-40B4-BE49-F238E27FC236}">
                <a16:creationId xmlns:a16="http://schemas.microsoft.com/office/drawing/2014/main" id="{BD087DF3-3211-BF75-C7ED-251CEF1E27C0}"/>
              </a:ext>
            </a:extLst>
          </p:cNvPr>
          <p:cNvPicPr>
            <a:picLocks noChangeAspect="1"/>
          </p:cNvPicPr>
          <p:nvPr/>
        </p:nvPicPr>
        <p:blipFill rotWithShape="1">
          <a:blip r:embed="rId3"/>
          <a:srcRect r="26672" b="-2"/>
          <a:stretch/>
        </p:blipFill>
        <p:spPr>
          <a:xfrm>
            <a:off x="4654984" y="975"/>
            <a:ext cx="7533742" cy="6858000"/>
          </a:xfrm>
          <a:prstGeom prst="rect">
            <a:avLst/>
          </a:prstGeom>
        </p:spPr>
      </p:pic>
    </p:spTree>
    <p:extLst>
      <p:ext uri="{BB962C8B-B14F-4D97-AF65-F5344CB8AC3E}">
        <p14:creationId xmlns:p14="http://schemas.microsoft.com/office/powerpoint/2010/main" val="2674127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247650" y="115114"/>
            <a:ext cx="6701790" cy="3566160"/>
          </a:xfrm>
        </p:spPr>
        <p:txBody>
          <a:bodyPr>
            <a:noAutofit/>
          </a:bodyPr>
          <a:lstStyle/>
          <a:p>
            <a:pPr algn="ctr"/>
            <a:r>
              <a:rPr lang="it-IT" sz="2000" cap="none" dirty="0">
                <a:solidFill>
                  <a:schemeClr val="accent6">
                    <a:lumMod val="50000"/>
                  </a:schemeClr>
                </a:solidFill>
                <a:latin typeface="Trebuchet MS" panose="020B0603020202020204" pitchFamily="34" charset="0"/>
              </a:rPr>
              <a:t>• </a:t>
            </a:r>
            <a:r>
              <a:rPr lang="it-IT" sz="2000" b="1" cap="none" dirty="0">
                <a:solidFill>
                  <a:schemeClr val="accent6">
                    <a:lumMod val="50000"/>
                  </a:schemeClr>
                </a:solidFill>
                <a:latin typeface="Trebuchet MS" panose="020B0603020202020204" pitchFamily="34" charset="0"/>
              </a:rPr>
              <a:t>Il gap di sintonia</a:t>
            </a:r>
            <a:r>
              <a:rPr lang="it-IT" sz="2000" cap="none" dirty="0">
                <a:solidFill>
                  <a:schemeClr val="accent6">
                    <a:lumMod val="50000"/>
                  </a:schemeClr>
                </a:solidFill>
                <a:latin typeface="Trebuchet MS" panose="020B0603020202020204" pitchFamily="34" charset="0"/>
              </a:rPr>
              <a:t>, definito dalla differenza fra il valore desiderato dal cliente e quello pianificato dal management preposto alla gestione della marca;</a:t>
            </a:r>
            <a:br>
              <a:rPr lang="it-IT" sz="2000" cap="none" dirty="0">
                <a:solidFill>
                  <a:schemeClr val="accent6">
                    <a:lumMod val="50000"/>
                  </a:schemeClr>
                </a:solidFill>
                <a:latin typeface="Trebuchet MS" panose="020B0603020202020204" pitchFamily="34" charset="0"/>
              </a:rPr>
            </a:br>
            <a:br>
              <a:rPr lang="it-IT" sz="2000" cap="none" dirty="0">
                <a:solidFill>
                  <a:schemeClr val="accent6">
                    <a:lumMod val="50000"/>
                  </a:schemeClr>
                </a:solidFill>
                <a:latin typeface="Trebuchet MS" panose="020B0603020202020204" pitchFamily="34" charset="0"/>
              </a:rPr>
            </a:br>
            <a:r>
              <a:rPr lang="it-IT" sz="2000" cap="none" dirty="0">
                <a:solidFill>
                  <a:schemeClr val="accent6">
                    <a:lumMod val="50000"/>
                  </a:schemeClr>
                </a:solidFill>
                <a:latin typeface="Trebuchet MS" panose="020B0603020202020204" pitchFamily="34" charset="0"/>
              </a:rPr>
              <a:t>• </a:t>
            </a:r>
            <a:r>
              <a:rPr lang="it-IT" sz="2000" b="1" cap="none" dirty="0">
                <a:solidFill>
                  <a:schemeClr val="accent6">
                    <a:lumMod val="50000"/>
                  </a:schemeClr>
                </a:solidFill>
                <a:latin typeface="Trebuchet MS" panose="020B0603020202020204" pitchFamily="34" charset="0"/>
              </a:rPr>
              <a:t>i gap di allineamento e/o di coinvolgimento</a:t>
            </a:r>
            <a:r>
              <a:rPr lang="it-IT" sz="2000" cap="none" dirty="0">
                <a:solidFill>
                  <a:schemeClr val="accent6">
                    <a:lumMod val="50000"/>
                  </a:schemeClr>
                </a:solidFill>
                <a:latin typeface="Trebuchet MS" panose="020B0603020202020204" pitchFamily="34" charset="0"/>
              </a:rPr>
              <a:t>, risultanti dalla divergenza fra il valore pianificato dal management e quello recepito dall'organizzazione aziendale;</a:t>
            </a:r>
            <a:br>
              <a:rPr lang="it-IT" sz="2500" cap="none" dirty="0">
                <a:solidFill>
                  <a:schemeClr val="accent6">
                    <a:lumMod val="50000"/>
                  </a:schemeClr>
                </a:solidFill>
                <a:latin typeface="Trebuchet MS" panose="020B0603020202020204" pitchFamily="34" charset="0"/>
              </a:rPr>
            </a:br>
            <a:br>
              <a:rPr lang="it-IT" sz="2500" cap="none" dirty="0">
                <a:solidFill>
                  <a:schemeClr val="accent6">
                    <a:lumMod val="50000"/>
                  </a:schemeClr>
                </a:solidFill>
                <a:latin typeface="Trebuchet MS" panose="020B0603020202020204" pitchFamily="34" charset="0"/>
              </a:rPr>
            </a:br>
            <a:endParaRPr lang="it-IT" sz="2500" cap="none" dirty="0">
              <a:solidFill>
                <a:schemeClr val="accent6">
                  <a:lumMod val="50000"/>
                </a:schemeClr>
              </a:solidFill>
              <a:latin typeface="Trebuchet MS" panose="020B0603020202020204" pitchFamily="34" charset="0"/>
            </a:endParaRPr>
          </a:p>
        </p:txBody>
      </p:sp>
      <p:sp>
        <p:nvSpPr>
          <p:cNvPr id="3" name="CasellaDiTesto 2">
            <a:extLst>
              <a:ext uri="{FF2B5EF4-FFF2-40B4-BE49-F238E27FC236}">
                <a16:creationId xmlns:a16="http://schemas.microsoft.com/office/drawing/2014/main" id="{845ABC09-55AE-4A01-FAEF-3CB51315A955}"/>
              </a:ext>
            </a:extLst>
          </p:cNvPr>
          <p:cNvSpPr txBox="1"/>
          <p:nvPr/>
        </p:nvSpPr>
        <p:spPr>
          <a:xfrm>
            <a:off x="5831840" y="4138474"/>
            <a:ext cx="6096000" cy="2246769"/>
          </a:xfrm>
          <a:prstGeom prst="rect">
            <a:avLst/>
          </a:prstGeom>
          <a:noFill/>
        </p:spPr>
        <p:txBody>
          <a:bodyPr wrap="square">
            <a:spAutoFit/>
          </a:bodyPr>
          <a:lstStyle/>
          <a:p>
            <a:pPr marL="342900" indent="-342900">
              <a:buFont typeface="Wingdings" panose="05000000000000000000" pitchFamily="2" charset="2"/>
              <a:buChar char="§"/>
            </a:pPr>
            <a:r>
              <a:rPr lang="it-IT" sz="2000" b="1" cap="none" dirty="0">
                <a:solidFill>
                  <a:schemeClr val="accent6">
                    <a:lumMod val="50000"/>
                  </a:schemeClr>
                </a:solidFill>
                <a:latin typeface="Trebuchet MS" panose="020B0603020202020204" pitchFamily="34" charset="0"/>
              </a:rPr>
              <a:t>i gap di progettazione e/o di realizzazione</a:t>
            </a:r>
            <a:r>
              <a:rPr lang="it-IT" sz="2000" cap="none" dirty="0">
                <a:solidFill>
                  <a:schemeClr val="accent6">
                    <a:lumMod val="50000"/>
                  </a:schemeClr>
                </a:solidFill>
                <a:latin typeface="Trebuchet MS" panose="020B0603020202020204" pitchFamily="34" charset="0"/>
              </a:rPr>
              <a:t>, conseguenza del divario fra il valore recepito dall'organizzazione e quello offerto al mercato;</a:t>
            </a:r>
            <a:br>
              <a:rPr lang="it-IT" sz="2000" cap="none" dirty="0">
                <a:solidFill>
                  <a:schemeClr val="accent6">
                    <a:lumMod val="50000"/>
                  </a:schemeClr>
                </a:solidFill>
                <a:latin typeface="Trebuchet MS" panose="020B0603020202020204" pitchFamily="34" charset="0"/>
              </a:rPr>
            </a:br>
            <a:br>
              <a:rPr lang="it-IT" sz="2000" cap="none" dirty="0">
                <a:solidFill>
                  <a:schemeClr val="accent6">
                    <a:lumMod val="50000"/>
                  </a:schemeClr>
                </a:solidFill>
                <a:latin typeface="Trebuchet MS" panose="020B0603020202020204" pitchFamily="34" charset="0"/>
              </a:rPr>
            </a:br>
            <a:r>
              <a:rPr lang="it-IT" sz="2000" cap="none" dirty="0">
                <a:solidFill>
                  <a:schemeClr val="accent6">
                    <a:lumMod val="50000"/>
                  </a:schemeClr>
                </a:solidFill>
                <a:latin typeface="Trebuchet MS" panose="020B0603020202020204" pitchFamily="34" charset="0"/>
              </a:rPr>
              <a:t>• </a:t>
            </a:r>
            <a:r>
              <a:rPr lang="it-IT" sz="2000" b="1" cap="none" dirty="0">
                <a:solidFill>
                  <a:schemeClr val="accent6">
                    <a:lumMod val="50000"/>
                  </a:schemeClr>
                </a:solidFill>
                <a:latin typeface="Trebuchet MS" panose="020B0603020202020204" pitchFamily="34" charset="0"/>
              </a:rPr>
              <a:t>il gap di percezione</a:t>
            </a:r>
            <a:r>
              <a:rPr lang="it-IT" sz="2000" cap="none" dirty="0">
                <a:solidFill>
                  <a:schemeClr val="accent6">
                    <a:lumMod val="50000"/>
                  </a:schemeClr>
                </a:solidFill>
                <a:latin typeface="Trebuchet MS" panose="020B0603020202020204" pitchFamily="34" charset="0"/>
              </a:rPr>
              <a:t>, definito dallo scostamento fra il valore offerto dalla marca e quello percepito dal cliente.</a:t>
            </a:r>
            <a:endParaRPr lang="it-IT" sz="2000" dirty="0"/>
          </a:p>
        </p:txBody>
      </p:sp>
      <p:sp>
        <p:nvSpPr>
          <p:cNvPr id="4" name="Freccia in giù 3">
            <a:extLst>
              <a:ext uri="{FF2B5EF4-FFF2-40B4-BE49-F238E27FC236}">
                <a16:creationId xmlns:a16="http://schemas.microsoft.com/office/drawing/2014/main" id="{57A8EBC6-66C5-55AD-644A-6D9ADAD8D6A4}"/>
              </a:ext>
            </a:extLst>
          </p:cNvPr>
          <p:cNvSpPr/>
          <p:nvPr/>
        </p:nvSpPr>
        <p:spPr>
          <a:xfrm>
            <a:off x="4094480" y="4013200"/>
            <a:ext cx="944880" cy="721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99040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25D5CD0-370A-20A5-CB66-FE45250FDEFD}"/>
              </a:ext>
            </a:extLst>
          </p:cNvPr>
          <p:cNvPicPr>
            <a:picLocks noChangeAspect="1"/>
          </p:cNvPicPr>
          <p:nvPr/>
        </p:nvPicPr>
        <p:blipFill>
          <a:blip r:embed="rId2"/>
          <a:stretch>
            <a:fillRect/>
          </a:stretch>
        </p:blipFill>
        <p:spPr>
          <a:xfrm>
            <a:off x="851151" y="263904"/>
            <a:ext cx="10489697" cy="6330192"/>
          </a:xfrm>
          <a:prstGeom prst="rect">
            <a:avLst/>
          </a:prstGeom>
        </p:spPr>
      </p:pic>
    </p:spTree>
    <p:extLst>
      <p:ext uri="{BB962C8B-B14F-4D97-AF65-F5344CB8AC3E}">
        <p14:creationId xmlns:p14="http://schemas.microsoft.com/office/powerpoint/2010/main" val="653781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E28EBC6-6292-9993-43CB-222C284676A2}"/>
              </a:ext>
            </a:extLst>
          </p:cNvPr>
          <p:cNvPicPr>
            <a:picLocks noChangeAspect="1"/>
          </p:cNvPicPr>
          <p:nvPr/>
        </p:nvPicPr>
        <p:blipFill>
          <a:blip r:embed="rId2"/>
          <a:stretch>
            <a:fillRect/>
          </a:stretch>
        </p:blipFill>
        <p:spPr>
          <a:xfrm>
            <a:off x="330200" y="325740"/>
            <a:ext cx="11531600" cy="6206520"/>
          </a:xfrm>
          <a:prstGeom prst="rect">
            <a:avLst/>
          </a:prstGeom>
        </p:spPr>
      </p:pic>
    </p:spTree>
    <p:extLst>
      <p:ext uri="{BB962C8B-B14F-4D97-AF65-F5344CB8AC3E}">
        <p14:creationId xmlns:p14="http://schemas.microsoft.com/office/powerpoint/2010/main" val="224667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869379" y="1674367"/>
            <a:ext cx="10737907" cy="3509265"/>
          </a:xfrm>
        </p:spPr>
        <p:txBody>
          <a:bodyPr>
            <a:normAutofit/>
          </a:bodyPr>
          <a:lstStyle/>
          <a:p>
            <a:pPr algn="ctr"/>
            <a:r>
              <a:rPr lang="it-IT" sz="3300" cap="none" dirty="0">
                <a:solidFill>
                  <a:schemeClr val="accent6"/>
                </a:solidFill>
                <a:latin typeface="Trebuchet MS" panose="020B0603020202020204" pitchFamily="34" charset="0"/>
              </a:rPr>
              <a:t>Essa costituisce infatti una fondamentale </a:t>
            </a:r>
            <a:br>
              <a:rPr lang="it-IT" sz="3300" cap="none" dirty="0">
                <a:solidFill>
                  <a:schemeClr val="accent6"/>
                </a:solidFill>
                <a:latin typeface="Trebuchet MS" panose="020B0603020202020204" pitchFamily="34" charset="0"/>
              </a:rPr>
            </a:br>
            <a:r>
              <a:rPr lang="it-IT" sz="3300" i="1" cap="none" dirty="0">
                <a:solidFill>
                  <a:schemeClr val="accent6"/>
                </a:solidFill>
                <a:effectLst>
                  <a:outerShdw blurRad="38100" dist="38100" dir="2700000" algn="tl">
                    <a:srgbClr val="000000">
                      <a:alpha val="43137"/>
                    </a:srgbClr>
                  </a:outerShdw>
                </a:effectLst>
                <a:latin typeface="Trebuchet MS" panose="020B0603020202020204" pitchFamily="34" charset="0"/>
              </a:rPr>
              <a:t>risorsa intangibile </a:t>
            </a:r>
            <a:br>
              <a:rPr lang="it-IT" sz="3300" i="1" cap="none" dirty="0">
                <a:solidFill>
                  <a:schemeClr val="accent6"/>
                </a:solidFill>
                <a:effectLst>
                  <a:outerShdw blurRad="38100" dist="38100" dir="2700000" algn="tl">
                    <a:srgbClr val="000000">
                      <a:alpha val="43137"/>
                    </a:srgbClr>
                  </a:outerShdw>
                </a:effectLst>
                <a:latin typeface="Trebuchet MS" panose="020B0603020202020204" pitchFamily="34" charset="0"/>
              </a:rPr>
            </a:br>
            <a:r>
              <a:rPr lang="it-IT" sz="3300" cap="none" dirty="0">
                <a:solidFill>
                  <a:schemeClr val="accent6"/>
                </a:solidFill>
                <a:latin typeface="Trebuchet MS" panose="020B0603020202020204" pitchFamily="34" charset="0"/>
              </a:rPr>
              <a:t>basata sulla fiducia, in grado di contribuire in modo determinante allo sviluppo del capitale relazionale dell'impresa.</a:t>
            </a:r>
          </a:p>
        </p:txBody>
      </p:sp>
    </p:spTree>
    <p:extLst>
      <p:ext uri="{BB962C8B-B14F-4D97-AF65-F5344CB8AC3E}">
        <p14:creationId xmlns:p14="http://schemas.microsoft.com/office/powerpoint/2010/main" val="263047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83" name="Straight Connector 2082">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85" name="Rectangle 2084">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87" name="Rectangle 208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Rectangle 2088">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91" name="Rectangle 209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606898" y="2073350"/>
            <a:ext cx="6353967" cy="3668788"/>
          </a:xfrm>
        </p:spPr>
        <p:txBody>
          <a:bodyPr vert="horz" lIns="91440" tIns="45720" rIns="91440" bIns="45720" rtlCol="0" anchor="b">
            <a:normAutofit fontScale="90000"/>
          </a:bodyPr>
          <a:lstStyle/>
          <a:p>
            <a:r>
              <a:rPr lang="en-US" sz="2900" spc="200" dirty="0">
                <a:solidFill>
                  <a:srgbClr val="FFFFFF"/>
                </a:solidFill>
                <a:effectLst>
                  <a:outerShdw blurRad="38100" dist="38100" dir="2700000" algn="tl">
                    <a:srgbClr val="000000">
                      <a:alpha val="43137"/>
                    </a:srgbClr>
                  </a:outerShdw>
                </a:effectLst>
              </a:rPr>
              <a:t>Con </a:t>
            </a:r>
            <a:r>
              <a:rPr lang="en-US" sz="2900" spc="200" dirty="0" err="1">
                <a:solidFill>
                  <a:srgbClr val="FFFFFF"/>
                </a:solidFill>
                <a:effectLst>
                  <a:outerShdw blurRad="38100" dist="38100" dir="2700000" algn="tl">
                    <a:srgbClr val="000000">
                      <a:alpha val="43137"/>
                    </a:srgbClr>
                  </a:outerShdw>
                </a:effectLst>
              </a:rPr>
              <a:t>particolare</a:t>
            </a:r>
            <a:r>
              <a:rPr lang="en-US" sz="2900" spc="200" dirty="0">
                <a:solidFill>
                  <a:srgbClr val="FFFFFF"/>
                </a:solidFill>
                <a:effectLst>
                  <a:outerShdw blurRad="38100" dist="38100" dir="2700000" algn="tl">
                    <a:srgbClr val="000000">
                      <a:alpha val="43137"/>
                    </a:srgbClr>
                  </a:outerShdw>
                </a:effectLst>
              </a:rPr>
              <a:t> </a:t>
            </a:r>
            <a:r>
              <a:rPr lang="en-US" sz="2900" spc="200" dirty="0" err="1">
                <a:solidFill>
                  <a:srgbClr val="FFFFFF"/>
                </a:solidFill>
                <a:effectLst>
                  <a:outerShdw blurRad="38100" dist="38100" dir="2700000" algn="tl">
                    <a:srgbClr val="000000">
                      <a:alpha val="43137"/>
                    </a:srgbClr>
                  </a:outerShdw>
                </a:effectLst>
              </a:rPr>
              <a:t>riferimento</a:t>
            </a:r>
            <a:r>
              <a:rPr lang="en-US" sz="2900" spc="200" dirty="0">
                <a:solidFill>
                  <a:srgbClr val="FFFFFF"/>
                </a:solidFill>
                <a:effectLst>
                  <a:outerShdw blurRad="38100" dist="38100" dir="2700000" algn="tl">
                    <a:srgbClr val="000000">
                      <a:alpha val="43137"/>
                    </a:srgbClr>
                  </a:outerShdw>
                </a:effectLst>
              </a:rPr>
              <a:t> alle </a:t>
            </a:r>
            <a:r>
              <a:rPr lang="en-US" sz="2900" spc="200" dirty="0" err="1">
                <a:solidFill>
                  <a:srgbClr val="FFFFFF"/>
                </a:solidFill>
                <a:effectLst>
                  <a:outerShdw blurRad="38100" dist="38100" dir="2700000" algn="tl">
                    <a:srgbClr val="000000">
                      <a:alpha val="43137"/>
                    </a:srgbClr>
                  </a:outerShdw>
                </a:effectLst>
              </a:rPr>
              <a:t>relazioni</a:t>
            </a:r>
            <a:r>
              <a:rPr lang="en-US" sz="2900" spc="200" dirty="0">
                <a:solidFill>
                  <a:srgbClr val="FFFFFF"/>
                </a:solidFill>
                <a:effectLst>
                  <a:outerShdw blurRad="38100" dist="38100" dir="2700000" algn="tl">
                    <a:srgbClr val="000000">
                      <a:alpha val="43137"/>
                    </a:srgbClr>
                  </a:outerShdw>
                </a:effectLst>
              </a:rPr>
              <a:t> di </a:t>
            </a:r>
            <a:r>
              <a:rPr lang="en-US" sz="2900" spc="200" dirty="0" err="1">
                <a:solidFill>
                  <a:srgbClr val="FFFFFF"/>
                </a:solidFill>
                <a:effectLst>
                  <a:outerShdw blurRad="38100" dist="38100" dir="2700000" algn="tl">
                    <a:srgbClr val="000000">
                      <a:alpha val="43137"/>
                    </a:srgbClr>
                  </a:outerShdw>
                </a:effectLst>
              </a:rPr>
              <a:t>mercato</a:t>
            </a:r>
            <a:r>
              <a:rPr lang="en-US" sz="2900" spc="200" dirty="0">
                <a:solidFill>
                  <a:srgbClr val="FFFFFF"/>
                </a:solidFill>
                <a:effectLst>
                  <a:outerShdw blurRad="38100" dist="38100" dir="2700000" algn="tl">
                    <a:srgbClr val="000000">
                      <a:alpha val="43137"/>
                    </a:srgbClr>
                  </a:outerShdw>
                </a:effectLst>
              </a:rPr>
              <a:t>,</a:t>
            </a:r>
            <a:br>
              <a:rPr lang="en-US" sz="2500" spc="200" dirty="0">
                <a:solidFill>
                  <a:srgbClr val="FFFFFF"/>
                </a:solidFill>
              </a:rPr>
            </a:br>
            <a:br>
              <a:rPr lang="en-US" sz="2500" spc="200" dirty="0">
                <a:solidFill>
                  <a:srgbClr val="FFFFFF"/>
                </a:solidFill>
              </a:rPr>
            </a:br>
            <a:r>
              <a:rPr lang="en-US" sz="2500" spc="200" dirty="0">
                <a:solidFill>
                  <a:srgbClr val="FFFFFF"/>
                </a:solidFill>
              </a:rPr>
              <a:t> tale </a:t>
            </a:r>
            <a:r>
              <a:rPr lang="en-US" sz="2500" spc="200" dirty="0" err="1">
                <a:solidFill>
                  <a:srgbClr val="FFFFFF"/>
                </a:solidFill>
              </a:rPr>
              <a:t>contributo</a:t>
            </a:r>
            <a:r>
              <a:rPr lang="en-US" sz="2500" spc="200" dirty="0">
                <a:solidFill>
                  <a:srgbClr val="FFFFFF"/>
                </a:solidFill>
              </a:rPr>
              <a:t> </a:t>
            </a:r>
            <a:r>
              <a:rPr lang="en-US" sz="2500" spc="200" dirty="0" err="1">
                <a:solidFill>
                  <a:srgbClr val="FFFFFF"/>
                </a:solidFill>
              </a:rPr>
              <a:t>deriva</a:t>
            </a:r>
            <a:r>
              <a:rPr lang="en-US" sz="2500" spc="200" dirty="0">
                <a:solidFill>
                  <a:srgbClr val="FFFFFF"/>
                </a:solidFill>
              </a:rPr>
              <a:t> da </a:t>
            </a:r>
            <a:r>
              <a:rPr lang="en-US" sz="2500" spc="200" dirty="0" err="1">
                <a:solidFill>
                  <a:srgbClr val="FFFFFF"/>
                </a:solidFill>
              </a:rPr>
              <a:t>specifici</a:t>
            </a:r>
            <a:r>
              <a:rPr lang="en-US" sz="2500" spc="200" dirty="0">
                <a:solidFill>
                  <a:srgbClr val="FFFFFF"/>
                </a:solidFill>
              </a:rPr>
              <a:t> </a:t>
            </a:r>
            <a:r>
              <a:rPr lang="en-US" sz="2500" spc="200" dirty="0" err="1">
                <a:solidFill>
                  <a:srgbClr val="FFFFFF"/>
                </a:solidFill>
              </a:rPr>
              <a:t>segni</a:t>
            </a:r>
            <a:r>
              <a:rPr lang="en-US" sz="2500" spc="200" dirty="0">
                <a:solidFill>
                  <a:srgbClr val="FFFFFF"/>
                </a:solidFill>
              </a:rPr>
              <a:t> di </a:t>
            </a:r>
            <a:r>
              <a:rPr lang="en-US" sz="2500" spc="200" dirty="0" err="1">
                <a:solidFill>
                  <a:srgbClr val="FFFFFF"/>
                </a:solidFill>
              </a:rPr>
              <a:t>riconoscimento</a:t>
            </a:r>
            <a:r>
              <a:rPr lang="en-US" sz="2500" spc="200" dirty="0">
                <a:solidFill>
                  <a:srgbClr val="FFFFFF"/>
                </a:solidFill>
              </a:rPr>
              <a:t>, </a:t>
            </a:r>
            <a:r>
              <a:rPr lang="en-US" sz="2500" spc="200" dirty="0" err="1">
                <a:solidFill>
                  <a:srgbClr val="FFFFFF"/>
                </a:solidFill>
              </a:rPr>
              <a:t>capaci</a:t>
            </a:r>
            <a:r>
              <a:rPr lang="en-US" sz="2500" spc="200" dirty="0">
                <a:solidFill>
                  <a:srgbClr val="FFFFFF"/>
                </a:solidFill>
              </a:rPr>
              <a:t> di </a:t>
            </a:r>
            <a:r>
              <a:rPr lang="en-US" sz="2500" spc="200" dirty="0" err="1">
                <a:solidFill>
                  <a:srgbClr val="FFFFFF"/>
                </a:solidFill>
              </a:rPr>
              <a:t>evocare</a:t>
            </a:r>
            <a:r>
              <a:rPr lang="en-US" sz="2500" spc="200" dirty="0">
                <a:solidFill>
                  <a:srgbClr val="FFFFFF"/>
                </a:solidFill>
              </a:rPr>
              <a:t> </a:t>
            </a:r>
            <a:r>
              <a:rPr lang="en-US" sz="2500" spc="200" dirty="0" err="1">
                <a:solidFill>
                  <a:srgbClr val="FFFFFF"/>
                </a:solidFill>
              </a:rPr>
              <a:t>alla</a:t>
            </a:r>
            <a:r>
              <a:rPr lang="en-US" sz="2500" spc="200" dirty="0">
                <a:solidFill>
                  <a:srgbClr val="FFFFFF"/>
                </a:solidFill>
              </a:rPr>
              <a:t> </a:t>
            </a:r>
            <a:r>
              <a:rPr lang="en-US" sz="2500" spc="200" dirty="0" err="1">
                <a:solidFill>
                  <a:srgbClr val="FFFFFF"/>
                </a:solidFill>
              </a:rPr>
              <a:t>mente</a:t>
            </a:r>
            <a:r>
              <a:rPr lang="en-US" sz="2500" spc="200" dirty="0">
                <a:solidFill>
                  <a:srgbClr val="FFFFFF"/>
                </a:solidFill>
              </a:rPr>
              <a:t> </a:t>
            </a:r>
            <a:r>
              <a:rPr lang="en-US" sz="2500" spc="200" dirty="0" err="1">
                <a:solidFill>
                  <a:srgbClr val="FFFFFF"/>
                </a:solidFill>
              </a:rPr>
              <a:t>dell'individuo</a:t>
            </a:r>
            <a:r>
              <a:rPr lang="en-US" sz="2500" spc="200" dirty="0">
                <a:solidFill>
                  <a:srgbClr val="FFFFFF"/>
                </a:solidFill>
              </a:rPr>
              <a:t> un </a:t>
            </a:r>
            <a:r>
              <a:rPr lang="en-US" sz="2500" spc="200" dirty="0" err="1">
                <a:solidFill>
                  <a:srgbClr val="FFFFFF"/>
                </a:solidFill>
              </a:rPr>
              <a:t>insieme</a:t>
            </a:r>
            <a:r>
              <a:rPr lang="en-US" sz="2500" spc="200" dirty="0">
                <a:solidFill>
                  <a:srgbClr val="FFFFFF"/>
                </a:solidFill>
              </a:rPr>
              <a:t> di </a:t>
            </a:r>
            <a:r>
              <a:rPr lang="en-US" sz="2500" spc="200" dirty="0" err="1">
                <a:solidFill>
                  <a:srgbClr val="FFFFFF"/>
                </a:solidFill>
              </a:rPr>
              <a:t>associazioni</a:t>
            </a:r>
            <a:r>
              <a:rPr lang="en-US" sz="2500" spc="200" dirty="0">
                <a:solidFill>
                  <a:srgbClr val="FFFFFF"/>
                </a:solidFill>
              </a:rPr>
              <a:t>,</a:t>
            </a:r>
            <a:br>
              <a:rPr lang="en-US" sz="2500" spc="200" dirty="0">
                <a:solidFill>
                  <a:srgbClr val="FFFFFF"/>
                </a:solidFill>
              </a:rPr>
            </a:br>
            <a:br>
              <a:rPr lang="en-US" sz="2500" spc="200" dirty="0">
                <a:solidFill>
                  <a:srgbClr val="FFFFFF"/>
                </a:solidFill>
              </a:rPr>
            </a:br>
            <a:r>
              <a:rPr lang="en-US" sz="2500" spc="200" dirty="0">
                <a:solidFill>
                  <a:srgbClr val="FFFFFF"/>
                </a:solidFill>
              </a:rPr>
              <a:t>di </a:t>
            </a:r>
            <a:r>
              <a:rPr lang="en-US" sz="2500" spc="200" dirty="0" err="1">
                <a:solidFill>
                  <a:srgbClr val="FFFFFF"/>
                </a:solidFill>
              </a:rPr>
              <a:t>aspettative</a:t>
            </a:r>
            <a:r>
              <a:rPr lang="en-US" sz="2500" spc="200" dirty="0">
                <a:solidFill>
                  <a:srgbClr val="FFFFFF"/>
                </a:solidFill>
              </a:rPr>
              <a:t> e </a:t>
            </a:r>
            <a:r>
              <a:rPr lang="en-US" sz="2500" spc="200" dirty="0" err="1">
                <a:solidFill>
                  <a:srgbClr val="FFFFFF"/>
                </a:solidFill>
              </a:rPr>
              <a:t>convinzioni</a:t>
            </a:r>
            <a:r>
              <a:rPr lang="en-US" sz="2500" spc="200" dirty="0">
                <a:solidFill>
                  <a:srgbClr val="FFFFFF"/>
                </a:solidFill>
              </a:rPr>
              <a:t> a cui </a:t>
            </a:r>
            <a:r>
              <a:rPr lang="en-US" sz="2500" spc="200" dirty="0" err="1">
                <a:solidFill>
                  <a:srgbClr val="FFFFFF"/>
                </a:solidFill>
              </a:rPr>
              <a:t>i</a:t>
            </a:r>
            <a:r>
              <a:rPr lang="en-US" sz="2500" spc="200" dirty="0">
                <a:solidFill>
                  <a:srgbClr val="FFFFFF"/>
                </a:solidFill>
              </a:rPr>
              <a:t> </a:t>
            </a:r>
            <a:r>
              <a:rPr lang="en-US" sz="2500" spc="200" dirty="0" err="1">
                <a:solidFill>
                  <a:srgbClr val="FFFFFF"/>
                </a:solidFill>
              </a:rPr>
              <a:t>consumatori</a:t>
            </a:r>
            <a:r>
              <a:rPr lang="en-US" sz="2500" spc="200" dirty="0">
                <a:solidFill>
                  <a:srgbClr val="FFFFFF"/>
                </a:solidFill>
              </a:rPr>
              <a:t> </a:t>
            </a:r>
            <a:r>
              <a:rPr lang="en-US" sz="2500" spc="200" dirty="0" err="1">
                <a:solidFill>
                  <a:srgbClr val="FFFFFF"/>
                </a:solidFill>
              </a:rPr>
              <a:t>attribuiscono</a:t>
            </a:r>
            <a:r>
              <a:rPr lang="en-US" sz="2500" spc="200" dirty="0">
                <a:solidFill>
                  <a:srgbClr val="FFFFFF"/>
                </a:solidFill>
              </a:rPr>
              <a:t> un </a:t>
            </a:r>
            <a:r>
              <a:rPr lang="en-US" sz="2500" spc="200" dirty="0" err="1">
                <a:solidFill>
                  <a:srgbClr val="FFFFFF"/>
                </a:solidFill>
              </a:rPr>
              <a:t>valore</a:t>
            </a:r>
            <a:r>
              <a:rPr lang="en-US" sz="2500" spc="200" dirty="0">
                <a:solidFill>
                  <a:srgbClr val="FFFFFF"/>
                </a:solidFill>
              </a:rPr>
              <a:t> </a:t>
            </a:r>
            <a:r>
              <a:rPr lang="en-US" sz="2500" spc="200" dirty="0" err="1">
                <a:solidFill>
                  <a:srgbClr val="FFFFFF"/>
                </a:solidFill>
              </a:rPr>
              <a:t>differenziale</a:t>
            </a:r>
            <a:r>
              <a:rPr lang="en-US" sz="2500" spc="200" dirty="0">
                <a:solidFill>
                  <a:srgbClr val="FFFFFF"/>
                </a:solidFill>
              </a:rPr>
              <a:t>, </a:t>
            </a:r>
            <a:r>
              <a:rPr lang="en-US" sz="2500" spc="200" dirty="0" err="1">
                <a:solidFill>
                  <a:srgbClr val="FFFFFF"/>
                </a:solidFill>
              </a:rPr>
              <a:t>che</a:t>
            </a:r>
            <a:r>
              <a:rPr lang="en-US" sz="2500" spc="200" dirty="0">
                <a:solidFill>
                  <a:srgbClr val="FFFFFF"/>
                </a:solidFill>
              </a:rPr>
              <a:t> influenza la </a:t>
            </a:r>
            <a:r>
              <a:rPr lang="en-US" sz="2500" spc="200" dirty="0" err="1">
                <a:solidFill>
                  <a:srgbClr val="FFFFFF"/>
                </a:solidFill>
              </a:rPr>
              <a:t>relazione</a:t>
            </a:r>
            <a:r>
              <a:rPr lang="en-US" sz="2500" spc="200" dirty="0">
                <a:solidFill>
                  <a:srgbClr val="FFFFFF"/>
                </a:solidFill>
              </a:rPr>
              <a:t> </a:t>
            </a:r>
            <a:r>
              <a:rPr lang="en-US" sz="2500" spc="200" dirty="0" err="1">
                <a:solidFill>
                  <a:srgbClr val="FFFFFF"/>
                </a:solidFill>
              </a:rPr>
              <a:t>fra</a:t>
            </a:r>
            <a:r>
              <a:rPr lang="en-US" sz="2500" spc="200" dirty="0">
                <a:solidFill>
                  <a:srgbClr val="FFFFFF"/>
                </a:solidFill>
              </a:rPr>
              <a:t> </a:t>
            </a:r>
            <a:r>
              <a:rPr lang="en-US" sz="2500" spc="200" dirty="0" err="1">
                <a:solidFill>
                  <a:srgbClr val="FFFFFF"/>
                </a:solidFill>
              </a:rPr>
              <a:t>prezzo</a:t>
            </a:r>
            <a:r>
              <a:rPr lang="en-US" sz="2500" spc="200" dirty="0">
                <a:solidFill>
                  <a:srgbClr val="FFFFFF"/>
                </a:solidFill>
              </a:rPr>
              <a:t> e </a:t>
            </a:r>
            <a:r>
              <a:rPr lang="en-US" sz="2500" spc="200" dirty="0" err="1">
                <a:solidFill>
                  <a:srgbClr val="FFFFFF"/>
                </a:solidFill>
              </a:rPr>
              <a:t>quantità</a:t>
            </a:r>
            <a:r>
              <a:rPr lang="en-US" sz="2500" spc="200" dirty="0">
                <a:solidFill>
                  <a:srgbClr val="FFFFFF"/>
                </a:solidFill>
              </a:rPr>
              <a:t>, </a:t>
            </a:r>
            <a:r>
              <a:rPr lang="en-US" sz="2500" spc="200" dirty="0" err="1">
                <a:solidFill>
                  <a:srgbClr val="FFFFFF"/>
                </a:solidFill>
              </a:rPr>
              <a:t>traducendosi</a:t>
            </a:r>
            <a:r>
              <a:rPr lang="en-US" sz="2500" spc="200" dirty="0">
                <a:solidFill>
                  <a:srgbClr val="FFFFFF"/>
                </a:solidFill>
              </a:rPr>
              <a:t> per </a:t>
            </a:r>
            <a:r>
              <a:rPr lang="en-US" sz="2500" spc="200" dirty="0" err="1">
                <a:solidFill>
                  <a:srgbClr val="FFFFFF"/>
                </a:solidFill>
              </a:rPr>
              <a:t>l'impresa</a:t>
            </a:r>
            <a:r>
              <a:rPr lang="en-US" sz="2500" spc="200" dirty="0">
                <a:solidFill>
                  <a:srgbClr val="FFFFFF"/>
                </a:solidFill>
              </a:rPr>
              <a:t> in </a:t>
            </a:r>
            <a:r>
              <a:rPr lang="en-US" sz="2500" spc="200" dirty="0" err="1">
                <a:solidFill>
                  <a:srgbClr val="FFFFFF"/>
                </a:solidFill>
              </a:rPr>
              <a:t>vantaggi</a:t>
            </a:r>
            <a:r>
              <a:rPr lang="en-US" sz="2500" spc="200" dirty="0">
                <a:solidFill>
                  <a:srgbClr val="FFFFFF"/>
                </a:solidFill>
              </a:rPr>
              <a:t> di </a:t>
            </a:r>
            <a:r>
              <a:rPr lang="en-US" sz="2500" spc="200" dirty="0" err="1">
                <a:solidFill>
                  <a:srgbClr val="FFFFFF"/>
                </a:solidFill>
              </a:rPr>
              <a:t>prezzo</a:t>
            </a:r>
            <a:r>
              <a:rPr lang="en-US" sz="2500" spc="200" dirty="0">
                <a:solidFill>
                  <a:srgbClr val="FFFFFF"/>
                </a:solidFill>
              </a:rPr>
              <a:t> e/o di quota.</a:t>
            </a:r>
          </a:p>
        </p:txBody>
      </p:sp>
      <p:cxnSp>
        <p:nvCxnSpPr>
          <p:cNvPr id="2093" name="Straight Connector 209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39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228EECEF-CBA7-F150-1D6C-0CFCBCB1C495}"/>
              </a:ext>
            </a:extLst>
          </p:cNvPr>
          <p:cNvSpPr>
            <a:spLocks noChangeAspect="1" noChangeArrowheads="1"/>
          </p:cNvSpPr>
          <p:nvPr/>
        </p:nvSpPr>
        <p:spPr bwMode="auto">
          <a:xfrm>
            <a:off x="5943600" y="1333850"/>
            <a:ext cx="304800" cy="2247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a:extLst>
              <a:ext uri="{FF2B5EF4-FFF2-40B4-BE49-F238E27FC236}">
                <a16:creationId xmlns:a16="http://schemas.microsoft.com/office/drawing/2014/main" id="{5C2A8206-9D46-6109-8DC6-B2B789D43DEA}"/>
              </a:ext>
            </a:extLst>
          </p:cNvPr>
          <p:cNvPicPr>
            <a:picLocks noChangeAspect="1"/>
          </p:cNvPicPr>
          <p:nvPr/>
        </p:nvPicPr>
        <p:blipFill rotWithShape="1">
          <a:blip r:embed="rId2"/>
          <a:srcRect r="-130"/>
          <a:stretch/>
        </p:blipFill>
        <p:spPr>
          <a:xfrm>
            <a:off x="1219200" y="774700"/>
            <a:ext cx="9766300" cy="5613400"/>
          </a:xfrm>
          <a:prstGeom prst="rect">
            <a:avLst/>
          </a:prstGeom>
        </p:spPr>
      </p:pic>
      <p:sp>
        <p:nvSpPr>
          <p:cNvPr id="3" name="AutoShape 4">
            <a:extLst>
              <a:ext uri="{FF2B5EF4-FFF2-40B4-BE49-F238E27FC236}">
                <a16:creationId xmlns:a16="http://schemas.microsoft.com/office/drawing/2014/main" id="{ED5DCFEB-71E2-A91E-8936-9FBD276366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34552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3" name="Straight Connector 4102">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05" name="Rectangle 4104">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57200" y="4433777"/>
            <a:ext cx="7772400" cy="1989400"/>
          </a:xfrm>
        </p:spPr>
        <p:txBody>
          <a:bodyPr vert="horz" lIns="91440" tIns="45720" rIns="91440" bIns="45720" rtlCol="0" anchor="ctr">
            <a:normAutofit/>
          </a:bodyPr>
          <a:lstStyle/>
          <a:p>
            <a:pPr algn="r"/>
            <a:r>
              <a:rPr lang="en-US" sz="2000" spc="200" dirty="0">
                <a:solidFill>
                  <a:srgbClr val="C00000"/>
                </a:solidFill>
              </a:rPr>
              <a:t>Per il </a:t>
            </a:r>
            <a:r>
              <a:rPr lang="en-US" sz="2000" spc="200" dirty="0" err="1">
                <a:solidFill>
                  <a:srgbClr val="C00000"/>
                </a:solidFill>
              </a:rPr>
              <a:t>consumatore</a:t>
            </a:r>
            <a:r>
              <a:rPr lang="en-US" sz="2000" spc="200" dirty="0">
                <a:solidFill>
                  <a:srgbClr val="C00000"/>
                </a:solidFill>
              </a:rPr>
              <a:t>, </a:t>
            </a:r>
            <a:r>
              <a:rPr lang="en-US" sz="2300" spc="200" dirty="0">
                <a:solidFill>
                  <a:srgbClr val="C00000"/>
                </a:solidFill>
                <a:effectLst>
                  <a:outerShdw blurRad="38100" dist="38100" dir="2700000" algn="tl">
                    <a:srgbClr val="000000">
                      <a:alpha val="43137"/>
                    </a:srgbClr>
                  </a:outerShdw>
                </a:effectLst>
              </a:rPr>
              <a:t>la </a:t>
            </a:r>
            <a:r>
              <a:rPr lang="en-US" sz="2300" spc="200" dirty="0" err="1">
                <a:solidFill>
                  <a:srgbClr val="C00000"/>
                </a:solidFill>
                <a:effectLst>
                  <a:outerShdw blurRad="38100" dist="38100" dir="2700000" algn="tl">
                    <a:srgbClr val="000000">
                      <a:alpha val="43137"/>
                    </a:srgbClr>
                  </a:outerShdw>
                </a:effectLst>
              </a:rPr>
              <a:t>marca</a:t>
            </a:r>
            <a:r>
              <a:rPr lang="en-US" sz="2300" spc="200" dirty="0">
                <a:solidFill>
                  <a:srgbClr val="C00000"/>
                </a:solidFill>
                <a:effectLst>
                  <a:outerShdw blurRad="38100" dist="38100" dir="2700000" algn="tl">
                    <a:srgbClr val="000000">
                      <a:alpha val="43137"/>
                    </a:srgbClr>
                  </a:outerShdw>
                </a:effectLst>
              </a:rPr>
              <a:t> </a:t>
            </a:r>
            <a:r>
              <a:rPr lang="en-US" sz="2000" spc="200" dirty="0">
                <a:solidFill>
                  <a:srgbClr val="C00000"/>
                </a:solidFill>
              </a:rPr>
              <a:t>assume un </a:t>
            </a:r>
            <a:r>
              <a:rPr lang="en-US" sz="2000" spc="200" dirty="0" err="1">
                <a:solidFill>
                  <a:srgbClr val="C00000"/>
                </a:solidFill>
              </a:rPr>
              <a:t>significato</a:t>
            </a:r>
            <a:r>
              <a:rPr lang="en-US" sz="2000" spc="200" dirty="0">
                <a:solidFill>
                  <a:srgbClr val="C00000"/>
                </a:solidFill>
              </a:rPr>
              <a:t> </a:t>
            </a:r>
            <a:r>
              <a:rPr lang="en-US" sz="2000" spc="200" dirty="0" err="1">
                <a:solidFill>
                  <a:srgbClr val="C00000"/>
                </a:solidFill>
              </a:rPr>
              <a:t>personale</a:t>
            </a:r>
            <a:r>
              <a:rPr lang="en-US" sz="2000" spc="200" dirty="0">
                <a:solidFill>
                  <a:srgbClr val="C00000"/>
                </a:solidFill>
              </a:rPr>
              <a:t> e </a:t>
            </a:r>
            <a:r>
              <a:rPr lang="en-US" sz="2000" spc="200" dirty="0" err="1">
                <a:solidFill>
                  <a:srgbClr val="C00000"/>
                </a:solidFill>
              </a:rPr>
              <a:t>unico</a:t>
            </a:r>
            <a:r>
              <a:rPr lang="en-US" sz="2000" spc="200" dirty="0">
                <a:solidFill>
                  <a:srgbClr val="C00000"/>
                </a:solidFill>
              </a:rPr>
              <a:t>, </a:t>
            </a:r>
            <a:r>
              <a:rPr lang="en-US" sz="2000" spc="200" dirty="0" err="1">
                <a:solidFill>
                  <a:srgbClr val="C00000"/>
                </a:solidFill>
              </a:rPr>
              <a:t>facilitandolo</a:t>
            </a:r>
            <a:r>
              <a:rPr lang="en-US" sz="2000" spc="200" dirty="0">
                <a:solidFill>
                  <a:srgbClr val="C00000"/>
                </a:solidFill>
              </a:rPr>
              <a:t> </a:t>
            </a:r>
            <a:r>
              <a:rPr lang="en-US" sz="2000" spc="200" dirty="0" err="1">
                <a:solidFill>
                  <a:srgbClr val="C00000"/>
                </a:solidFill>
              </a:rPr>
              <a:t>nell'attività</a:t>
            </a:r>
            <a:r>
              <a:rPr lang="en-US" sz="2000" spc="200" dirty="0">
                <a:solidFill>
                  <a:srgbClr val="C00000"/>
                </a:solidFill>
              </a:rPr>
              <a:t> </a:t>
            </a:r>
            <a:r>
              <a:rPr lang="en-US" sz="2000" spc="200" dirty="0" err="1">
                <a:solidFill>
                  <a:srgbClr val="C00000"/>
                </a:solidFill>
              </a:rPr>
              <a:t>quotidiana</a:t>
            </a:r>
            <a:r>
              <a:rPr lang="en-US" sz="2000" spc="200" dirty="0">
                <a:solidFill>
                  <a:srgbClr val="C00000"/>
                </a:solidFill>
              </a:rPr>
              <a:t> e </a:t>
            </a:r>
            <a:r>
              <a:rPr lang="en-US" sz="2000" spc="200" dirty="0" err="1">
                <a:solidFill>
                  <a:srgbClr val="C00000"/>
                </a:solidFill>
              </a:rPr>
              <a:t>arricchendone</a:t>
            </a:r>
            <a:r>
              <a:rPr lang="en-US" sz="2000" spc="200" dirty="0">
                <a:solidFill>
                  <a:srgbClr val="C00000"/>
                </a:solidFill>
              </a:rPr>
              <a:t> </a:t>
            </a:r>
            <a:r>
              <a:rPr lang="en-US" sz="2000" spc="200" dirty="0" err="1">
                <a:solidFill>
                  <a:srgbClr val="C00000"/>
                </a:solidFill>
              </a:rPr>
              <a:t>l'esistenza</a:t>
            </a:r>
            <a:r>
              <a:rPr lang="en-US" sz="2000" spc="200" dirty="0">
                <a:solidFill>
                  <a:srgbClr val="C00000"/>
                </a:solidFill>
              </a:rPr>
              <a:t>. </a:t>
            </a:r>
            <a:br>
              <a:rPr lang="en-US" sz="2000" spc="200" dirty="0">
                <a:solidFill>
                  <a:srgbClr val="C00000"/>
                </a:solidFill>
              </a:rPr>
            </a:br>
            <a:br>
              <a:rPr lang="en-US" sz="2000" spc="200" dirty="0">
                <a:solidFill>
                  <a:srgbClr val="C00000"/>
                </a:solidFill>
              </a:rPr>
            </a:br>
            <a:r>
              <a:rPr lang="en-US" sz="2000" spc="200" dirty="0">
                <a:solidFill>
                  <a:srgbClr val="C00000"/>
                </a:solidFill>
              </a:rPr>
              <a:t>Il </a:t>
            </a:r>
            <a:r>
              <a:rPr lang="en-US" sz="2000" spc="200" dirty="0" err="1">
                <a:solidFill>
                  <a:srgbClr val="C00000"/>
                </a:solidFill>
              </a:rPr>
              <a:t>significato</a:t>
            </a:r>
            <a:r>
              <a:rPr lang="en-US" sz="2000" spc="200" dirty="0">
                <a:solidFill>
                  <a:srgbClr val="C00000"/>
                </a:solidFill>
              </a:rPr>
              <a:t> </a:t>
            </a:r>
            <a:r>
              <a:rPr lang="en-US" sz="2000" spc="200" dirty="0" err="1">
                <a:solidFill>
                  <a:srgbClr val="C00000"/>
                </a:solidFill>
              </a:rPr>
              <a:t>insito</a:t>
            </a:r>
            <a:r>
              <a:rPr lang="en-US" sz="2000" spc="200" dirty="0">
                <a:solidFill>
                  <a:srgbClr val="C00000"/>
                </a:solidFill>
              </a:rPr>
              <a:t> </a:t>
            </a:r>
            <a:r>
              <a:rPr lang="en-US" sz="2000" spc="200" dirty="0" err="1">
                <a:solidFill>
                  <a:srgbClr val="C00000"/>
                </a:solidFill>
              </a:rPr>
              <a:t>nel</a:t>
            </a:r>
            <a:r>
              <a:rPr lang="en-US" sz="2000" spc="200" dirty="0">
                <a:solidFill>
                  <a:srgbClr val="C00000"/>
                </a:solidFill>
              </a:rPr>
              <a:t> brand </a:t>
            </a:r>
            <a:r>
              <a:rPr lang="en-US" sz="2000" spc="200" dirty="0" err="1">
                <a:solidFill>
                  <a:srgbClr val="C00000"/>
                </a:solidFill>
              </a:rPr>
              <a:t>può</a:t>
            </a:r>
            <a:r>
              <a:rPr lang="en-US" sz="2000" spc="200" dirty="0">
                <a:solidFill>
                  <a:srgbClr val="C00000"/>
                </a:solidFill>
              </a:rPr>
              <a:t> </a:t>
            </a:r>
            <a:r>
              <a:rPr lang="en-US" sz="2000" spc="200" dirty="0" err="1">
                <a:solidFill>
                  <a:srgbClr val="C00000"/>
                </a:solidFill>
              </a:rPr>
              <a:t>essere</a:t>
            </a:r>
            <a:r>
              <a:rPr lang="en-US" sz="2000" spc="200" dirty="0">
                <a:solidFill>
                  <a:srgbClr val="C00000"/>
                </a:solidFill>
              </a:rPr>
              <a:t> </a:t>
            </a:r>
            <a:r>
              <a:rPr lang="en-US" sz="2000" spc="200" dirty="0" err="1">
                <a:solidFill>
                  <a:srgbClr val="C00000"/>
                </a:solidFill>
              </a:rPr>
              <a:t>piuttosto</a:t>
            </a:r>
            <a:r>
              <a:rPr lang="en-US" sz="2000" spc="200" dirty="0">
                <a:solidFill>
                  <a:srgbClr val="C00000"/>
                </a:solidFill>
              </a:rPr>
              <a:t> </a:t>
            </a:r>
            <a:r>
              <a:rPr lang="en-US" sz="2000" spc="200" dirty="0" err="1">
                <a:solidFill>
                  <a:srgbClr val="C00000"/>
                </a:solidFill>
              </a:rPr>
              <a:t>profondo</a:t>
            </a:r>
            <a:r>
              <a:rPr lang="en-US" sz="2000" spc="200" dirty="0">
                <a:solidFill>
                  <a:srgbClr val="C00000"/>
                </a:solidFill>
              </a:rPr>
              <a:t> e la </a:t>
            </a:r>
            <a:r>
              <a:rPr lang="en-US" sz="2000" spc="200" dirty="0" err="1">
                <a:solidFill>
                  <a:srgbClr val="C00000"/>
                </a:solidFill>
              </a:rPr>
              <a:t>relazione</a:t>
            </a:r>
            <a:r>
              <a:rPr lang="en-US" sz="2000" spc="200" dirty="0">
                <a:solidFill>
                  <a:srgbClr val="C00000"/>
                </a:solidFill>
              </a:rPr>
              <a:t> </a:t>
            </a:r>
            <a:r>
              <a:rPr lang="en-US" sz="2000" spc="200" dirty="0" err="1">
                <a:solidFill>
                  <a:srgbClr val="C00000"/>
                </a:solidFill>
              </a:rPr>
              <a:t>fra</a:t>
            </a:r>
            <a:r>
              <a:rPr lang="en-US" sz="2000" spc="200" dirty="0">
                <a:solidFill>
                  <a:srgbClr val="C00000"/>
                </a:solidFill>
              </a:rPr>
              <a:t> il </a:t>
            </a:r>
            <a:r>
              <a:rPr lang="en-US" sz="2000" spc="200" dirty="0" err="1">
                <a:solidFill>
                  <a:srgbClr val="C00000"/>
                </a:solidFill>
              </a:rPr>
              <a:t>consumatore</a:t>
            </a:r>
            <a:r>
              <a:rPr lang="en-US" sz="2000" spc="200" dirty="0">
                <a:solidFill>
                  <a:srgbClr val="C00000"/>
                </a:solidFill>
              </a:rPr>
              <a:t> e la </a:t>
            </a:r>
            <a:r>
              <a:rPr lang="en-US" sz="2000" spc="200" dirty="0" err="1">
                <a:solidFill>
                  <a:srgbClr val="C00000"/>
                </a:solidFill>
              </a:rPr>
              <a:t>marca</a:t>
            </a:r>
            <a:r>
              <a:rPr lang="en-US" sz="2000" spc="200" dirty="0">
                <a:solidFill>
                  <a:srgbClr val="C00000"/>
                </a:solidFill>
              </a:rPr>
              <a:t> </a:t>
            </a:r>
            <a:r>
              <a:rPr lang="en-US" sz="2000" spc="200" dirty="0" err="1">
                <a:solidFill>
                  <a:srgbClr val="C00000"/>
                </a:solidFill>
              </a:rPr>
              <a:t>va</a:t>
            </a:r>
            <a:r>
              <a:rPr lang="en-US" sz="2000" spc="200" dirty="0">
                <a:solidFill>
                  <a:srgbClr val="C00000"/>
                </a:solidFill>
              </a:rPr>
              <a:t> </a:t>
            </a:r>
            <a:r>
              <a:rPr lang="en-US" sz="2000" spc="200" dirty="0" err="1">
                <a:solidFill>
                  <a:srgbClr val="C00000"/>
                </a:solidFill>
              </a:rPr>
              <a:t>considerata</a:t>
            </a:r>
            <a:r>
              <a:rPr lang="en-US" sz="2000" spc="200" dirty="0">
                <a:solidFill>
                  <a:srgbClr val="C00000"/>
                </a:solidFill>
              </a:rPr>
              <a:t> come </a:t>
            </a:r>
            <a:r>
              <a:rPr lang="en-US" sz="2000" spc="200" dirty="0" err="1">
                <a:solidFill>
                  <a:srgbClr val="C00000"/>
                </a:solidFill>
              </a:rPr>
              <a:t>una</a:t>
            </a:r>
            <a:r>
              <a:rPr lang="en-US" sz="2000" spc="200" dirty="0">
                <a:solidFill>
                  <a:srgbClr val="C00000"/>
                </a:solidFill>
              </a:rPr>
              <a:t> </a:t>
            </a:r>
            <a:r>
              <a:rPr lang="en-US" sz="2000" spc="200" dirty="0" err="1">
                <a:solidFill>
                  <a:srgbClr val="C00000"/>
                </a:solidFill>
              </a:rPr>
              <a:t>sorta</a:t>
            </a:r>
            <a:r>
              <a:rPr lang="en-US" sz="2000" spc="200" dirty="0">
                <a:solidFill>
                  <a:srgbClr val="C00000"/>
                </a:solidFill>
              </a:rPr>
              <a:t> di </a:t>
            </a:r>
            <a:r>
              <a:rPr lang="en-US" sz="2000" spc="200" dirty="0" err="1">
                <a:solidFill>
                  <a:srgbClr val="C00000"/>
                </a:solidFill>
              </a:rPr>
              <a:t>vincolo</a:t>
            </a:r>
            <a:r>
              <a:rPr lang="en-US" sz="2000" spc="200" dirty="0">
                <a:solidFill>
                  <a:srgbClr val="C00000"/>
                </a:solidFill>
              </a:rPr>
              <a:t> o </a:t>
            </a:r>
            <a:r>
              <a:rPr lang="en-US" sz="2000" spc="200" dirty="0" err="1">
                <a:solidFill>
                  <a:srgbClr val="C00000"/>
                </a:solidFill>
              </a:rPr>
              <a:t>patto</a:t>
            </a:r>
            <a:r>
              <a:rPr lang="en-US" sz="2000" spc="200" dirty="0"/>
              <a:t>:</a:t>
            </a:r>
          </a:p>
        </p:txBody>
      </p:sp>
      <p:sp>
        <p:nvSpPr>
          <p:cNvPr id="4107" name="Rectangle 4106">
            <a:extLst>
              <a:ext uri="{FF2B5EF4-FFF2-40B4-BE49-F238E27FC236}">
                <a16:creationId xmlns:a16="http://schemas.microsoft.com/office/drawing/2014/main" id="{3C5ED0A0-6E58-4828-B5E9-FA61FD864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isultato immagine per MARCA ">
            <a:extLst>
              <a:ext uri="{FF2B5EF4-FFF2-40B4-BE49-F238E27FC236}">
                <a16:creationId xmlns:a16="http://schemas.microsoft.com/office/drawing/2014/main" id="{2826E481-BF7A-EE82-F002-D9E8D525A27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5353" y="640080"/>
            <a:ext cx="10555489"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67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37" name="Straight Connector 5126">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38" name="Rectangle 5128">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139" name="Rectangle 5130">
            <a:extLst>
              <a:ext uri="{FF2B5EF4-FFF2-40B4-BE49-F238E27FC236}">
                <a16:creationId xmlns:a16="http://schemas.microsoft.com/office/drawing/2014/main" id="{389FFE7C-E583-49D7-B92E-1EC8D6D4F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0" name="Rectangle 5132">
            <a:extLst>
              <a:ext uri="{FF2B5EF4-FFF2-40B4-BE49-F238E27FC236}">
                <a16:creationId xmlns:a16="http://schemas.microsoft.com/office/drawing/2014/main" id="{D0D2945E-06BB-4ED7-B357-30CA7211C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36530" y="500719"/>
            <a:ext cx="4208656" cy="5220587"/>
          </a:xfrm>
        </p:spPr>
        <p:txBody>
          <a:bodyPr vert="horz" lIns="91440" tIns="45720" rIns="91440" bIns="45720" rtlCol="0" anchor="b">
            <a:normAutofit fontScale="90000"/>
          </a:bodyPr>
          <a:lstStyle/>
          <a:p>
            <a:pPr algn="r"/>
            <a:br>
              <a:rPr lang="en-US" sz="2800" spc="200" dirty="0">
                <a:solidFill>
                  <a:srgbClr val="FFFFFF"/>
                </a:solidFill>
              </a:rPr>
            </a:br>
            <a:r>
              <a:rPr lang="en-US" sz="2800" spc="200" dirty="0">
                <a:solidFill>
                  <a:srgbClr val="FFFFFF"/>
                </a:solidFill>
              </a:rPr>
              <a:t> il primo </a:t>
            </a:r>
            <a:r>
              <a:rPr lang="en-US" sz="2800" spc="200" dirty="0" err="1">
                <a:solidFill>
                  <a:srgbClr val="FFFFFF"/>
                </a:solidFill>
              </a:rPr>
              <a:t>offre</a:t>
            </a:r>
            <a:r>
              <a:rPr lang="en-US" sz="2800" spc="200" dirty="0">
                <a:solidFill>
                  <a:srgbClr val="FFFFFF"/>
                </a:solidFill>
              </a:rPr>
              <a:t> fiducia e </a:t>
            </a:r>
            <a:r>
              <a:rPr lang="en-US" sz="2800" spc="200" dirty="0" err="1">
                <a:solidFill>
                  <a:srgbClr val="FFFFFF"/>
                </a:solidFill>
              </a:rPr>
              <a:t>lealtà</a:t>
            </a:r>
            <a:r>
              <a:rPr lang="en-US" sz="2800" spc="200" dirty="0">
                <a:solidFill>
                  <a:srgbClr val="FFFFFF"/>
                </a:solidFill>
              </a:rPr>
              <a:t> </a:t>
            </a:r>
            <a:r>
              <a:rPr lang="en-US" sz="2800" spc="200" dirty="0" err="1">
                <a:solidFill>
                  <a:srgbClr val="FFFFFF"/>
                </a:solidFill>
              </a:rPr>
              <a:t>nell'intendimento</a:t>
            </a:r>
            <a:r>
              <a:rPr lang="en-US" sz="2800" spc="200" dirty="0">
                <a:solidFill>
                  <a:srgbClr val="FFFFFF"/>
                </a:solidFill>
              </a:rPr>
              <a:t> </a:t>
            </a:r>
            <a:r>
              <a:rPr lang="en-US" sz="2800" spc="200" dirty="0" err="1">
                <a:solidFill>
                  <a:srgbClr val="FFFFFF"/>
                </a:solidFill>
              </a:rPr>
              <a:t>implicito</a:t>
            </a:r>
            <a:r>
              <a:rPr lang="en-US" sz="2800" spc="200" dirty="0">
                <a:solidFill>
                  <a:srgbClr val="FFFFFF"/>
                </a:solidFill>
              </a:rPr>
              <a:t> </a:t>
            </a:r>
            <a:r>
              <a:rPr lang="en-US" sz="2800" spc="200" dirty="0" err="1">
                <a:solidFill>
                  <a:srgbClr val="FFFFFF"/>
                </a:solidFill>
              </a:rPr>
              <a:t>che</a:t>
            </a:r>
            <a:r>
              <a:rPr lang="en-US" sz="2800" spc="200" dirty="0">
                <a:solidFill>
                  <a:srgbClr val="FFFFFF"/>
                </a:solidFill>
              </a:rPr>
              <a:t> la </a:t>
            </a:r>
            <a:r>
              <a:rPr lang="en-US" sz="2800" spc="200" dirty="0" err="1">
                <a:solidFill>
                  <a:srgbClr val="FFFFFF"/>
                </a:solidFill>
              </a:rPr>
              <a:t>seconda</a:t>
            </a:r>
            <a:r>
              <a:rPr lang="en-US" sz="2800" spc="200" dirty="0">
                <a:solidFill>
                  <a:srgbClr val="FFFFFF"/>
                </a:solidFill>
              </a:rPr>
              <a:t> </a:t>
            </a:r>
            <a:r>
              <a:rPr lang="en-US" sz="2800" spc="200" dirty="0" err="1">
                <a:solidFill>
                  <a:srgbClr val="FFFFFF"/>
                </a:solidFill>
              </a:rPr>
              <a:t>gli</a:t>
            </a:r>
            <a:r>
              <a:rPr lang="en-US" sz="2800" spc="200" dirty="0">
                <a:solidFill>
                  <a:srgbClr val="FFFFFF"/>
                </a:solidFill>
              </a:rPr>
              <a:t> </a:t>
            </a:r>
            <a:r>
              <a:rPr lang="en-US" sz="2800" spc="200" dirty="0" err="1">
                <a:solidFill>
                  <a:srgbClr val="FFFFFF"/>
                </a:solidFill>
              </a:rPr>
              <a:t>garantirà</a:t>
            </a:r>
            <a:r>
              <a:rPr lang="en-US" sz="2800" spc="200" dirty="0">
                <a:solidFill>
                  <a:srgbClr val="FFFFFF"/>
                </a:solidFill>
              </a:rPr>
              <a:t> </a:t>
            </a:r>
            <a:r>
              <a:rPr lang="en-US" sz="2800" spc="200" dirty="0" err="1">
                <a:solidFill>
                  <a:srgbClr val="FFFFFF"/>
                </a:solidFill>
              </a:rPr>
              <a:t>valore</a:t>
            </a:r>
            <a:r>
              <a:rPr lang="en-US" sz="2800" spc="200" dirty="0">
                <a:solidFill>
                  <a:srgbClr val="FFFFFF"/>
                </a:solidFill>
              </a:rPr>
              <a:t> </a:t>
            </a:r>
            <a:r>
              <a:rPr lang="en-US" sz="2800" spc="200" dirty="0" err="1">
                <a:solidFill>
                  <a:srgbClr val="FFFFFF"/>
                </a:solidFill>
              </a:rPr>
              <a:t>attraverso</a:t>
            </a:r>
            <a:r>
              <a:rPr lang="en-US" sz="2800" spc="200" dirty="0">
                <a:solidFill>
                  <a:srgbClr val="FFFFFF"/>
                </a:solidFill>
              </a:rPr>
              <a:t> </a:t>
            </a:r>
            <a:r>
              <a:rPr lang="en-US" sz="2800" spc="200" dirty="0" err="1">
                <a:solidFill>
                  <a:srgbClr val="FFFFFF"/>
                </a:solidFill>
              </a:rPr>
              <a:t>una</a:t>
            </a:r>
            <a:r>
              <a:rPr lang="en-US" sz="2800" spc="200" dirty="0">
                <a:solidFill>
                  <a:srgbClr val="FFFFFF"/>
                </a:solidFill>
              </a:rPr>
              <a:t> performance del </a:t>
            </a:r>
            <a:r>
              <a:rPr lang="en-US" sz="2800" spc="200" dirty="0" err="1">
                <a:solidFill>
                  <a:srgbClr val="FFFFFF"/>
                </a:solidFill>
              </a:rPr>
              <a:t>prodotto</a:t>
            </a:r>
            <a:r>
              <a:rPr lang="en-US" sz="2800" spc="200" dirty="0">
                <a:solidFill>
                  <a:srgbClr val="FFFFFF"/>
                </a:solidFill>
              </a:rPr>
              <a:t> </a:t>
            </a:r>
            <a:r>
              <a:rPr lang="en-US" sz="2800" spc="200" dirty="0" err="1">
                <a:solidFill>
                  <a:srgbClr val="FFFFFF"/>
                </a:solidFill>
              </a:rPr>
              <a:t>conforme</a:t>
            </a:r>
            <a:r>
              <a:rPr lang="en-US" sz="2800" spc="200" dirty="0">
                <a:solidFill>
                  <a:srgbClr val="FFFFFF"/>
                </a:solidFill>
              </a:rPr>
              <a:t> alle </a:t>
            </a:r>
            <a:r>
              <a:rPr lang="en-US" sz="2800" spc="200" dirty="0" err="1">
                <a:solidFill>
                  <a:srgbClr val="FFFFFF"/>
                </a:solidFill>
              </a:rPr>
              <a:t>attese</a:t>
            </a:r>
            <a:r>
              <a:rPr lang="en-US" sz="2800" spc="200" dirty="0">
                <a:solidFill>
                  <a:srgbClr val="FFFFFF"/>
                </a:solidFill>
              </a:rPr>
              <a:t> e appropriate </a:t>
            </a:r>
            <a:r>
              <a:rPr lang="en-US" sz="2800" spc="200" dirty="0" err="1">
                <a:solidFill>
                  <a:srgbClr val="FFFFFF"/>
                </a:solidFill>
              </a:rPr>
              <a:t>strategie</a:t>
            </a:r>
            <a:r>
              <a:rPr lang="en-US" sz="2800" spc="200" dirty="0">
                <a:solidFill>
                  <a:srgbClr val="FFFFFF"/>
                </a:solidFill>
              </a:rPr>
              <a:t> e </a:t>
            </a:r>
            <a:r>
              <a:rPr lang="en-US" sz="2800" spc="200" dirty="0" err="1">
                <a:solidFill>
                  <a:srgbClr val="FFFFFF"/>
                </a:solidFill>
              </a:rPr>
              <a:t>politiche</a:t>
            </a:r>
            <a:r>
              <a:rPr lang="en-US" sz="2800" spc="200" dirty="0">
                <a:solidFill>
                  <a:srgbClr val="FFFFFF"/>
                </a:solidFill>
              </a:rPr>
              <a:t> di </a:t>
            </a:r>
            <a:r>
              <a:rPr lang="en-US" sz="2800" spc="200" dirty="0" err="1">
                <a:solidFill>
                  <a:srgbClr val="FFFFFF"/>
                </a:solidFill>
              </a:rPr>
              <a:t>prezzo</a:t>
            </a:r>
            <a:r>
              <a:rPr lang="en-US" sz="2800" spc="200" dirty="0">
                <a:solidFill>
                  <a:srgbClr val="FFFFFF"/>
                </a:solidFill>
              </a:rPr>
              <a:t>, </a:t>
            </a:r>
            <a:r>
              <a:rPr lang="en-US" sz="2800" spc="200" dirty="0" err="1">
                <a:solidFill>
                  <a:srgbClr val="FFFFFF"/>
                </a:solidFill>
              </a:rPr>
              <a:t>comunicazione</a:t>
            </a:r>
            <a:r>
              <a:rPr lang="en-US" sz="2800" spc="200" dirty="0">
                <a:solidFill>
                  <a:srgbClr val="FFFFFF"/>
                </a:solidFill>
              </a:rPr>
              <a:t> e </a:t>
            </a:r>
            <a:r>
              <a:rPr lang="en-US" sz="2800" spc="200" dirty="0" err="1">
                <a:solidFill>
                  <a:srgbClr val="FFFFFF"/>
                </a:solidFill>
              </a:rPr>
              <a:t>distribuzione</a:t>
            </a:r>
            <a:r>
              <a:rPr lang="en-US" sz="2800" spc="200" dirty="0">
                <a:solidFill>
                  <a:srgbClr val="FFFFFF"/>
                </a:solidFill>
              </a:rPr>
              <a:t>. </a:t>
            </a:r>
            <a:br>
              <a:rPr lang="en-US" sz="2800" spc="200" dirty="0">
                <a:solidFill>
                  <a:srgbClr val="FFFFFF"/>
                </a:solidFill>
              </a:rPr>
            </a:br>
            <a:br>
              <a:rPr lang="en-US" sz="2800" spc="200" dirty="0">
                <a:solidFill>
                  <a:srgbClr val="FFFFFF"/>
                </a:solidFill>
              </a:rPr>
            </a:br>
            <a:r>
              <a:rPr lang="en-US" sz="2800" spc="200" dirty="0">
                <a:solidFill>
                  <a:srgbClr val="FFFFFF"/>
                </a:solidFill>
              </a:rPr>
              <a:t>Se, </a:t>
            </a:r>
            <a:r>
              <a:rPr lang="en-US" sz="2800" spc="200" dirty="0" err="1">
                <a:solidFill>
                  <a:srgbClr val="FFFFFF"/>
                </a:solidFill>
              </a:rPr>
              <a:t>acquistando</a:t>
            </a:r>
            <a:r>
              <a:rPr lang="en-US" sz="2800" spc="200" dirty="0">
                <a:solidFill>
                  <a:srgbClr val="FFFFFF"/>
                </a:solidFill>
              </a:rPr>
              <a:t> la </a:t>
            </a:r>
            <a:r>
              <a:rPr lang="en-US" sz="2800" spc="200" dirty="0" err="1">
                <a:solidFill>
                  <a:srgbClr val="FFFFFF"/>
                </a:solidFill>
              </a:rPr>
              <a:t>marca</a:t>
            </a:r>
            <a:r>
              <a:rPr lang="en-US" sz="2800" spc="200" dirty="0">
                <a:solidFill>
                  <a:srgbClr val="FFFFFF"/>
                </a:solidFill>
              </a:rPr>
              <a:t>, </a:t>
            </a:r>
            <a:r>
              <a:rPr lang="en-US" sz="2800" spc="200" dirty="0" err="1">
                <a:solidFill>
                  <a:srgbClr val="FFFFFF"/>
                </a:solidFill>
              </a:rPr>
              <a:t>i</a:t>
            </a:r>
            <a:r>
              <a:rPr lang="en-US" sz="2800" spc="200" dirty="0">
                <a:solidFill>
                  <a:srgbClr val="FFFFFF"/>
                </a:solidFill>
              </a:rPr>
              <a:t> </a:t>
            </a:r>
            <a:r>
              <a:rPr lang="en-US" sz="2800" spc="200" dirty="0" err="1">
                <a:solidFill>
                  <a:srgbClr val="FFFFFF"/>
                </a:solidFill>
              </a:rPr>
              <a:t>consumatori</a:t>
            </a:r>
            <a:r>
              <a:rPr lang="en-US" sz="2800" spc="200" dirty="0">
                <a:solidFill>
                  <a:srgbClr val="FFFFFF"/>
                </a:solidFill>
              </a:rPr>
              <a:t> ne </a:t>
            </a:r>
            <a:r>
              <a:rPr lang="en-US" sz="2800" spc="200" dirty="0" err="1">
                <a:solidFill>
                  <a:srgbClr val="FFFFFF"/>
                </a:solidFill>
              </a:rPr>
              <a:t>comprendono</a:t>
            </a:r>
            <a:r>
              <a:rPr lang="en-US" sz="2800" spc="200" dirty="0">
                <a:solidFill>
                  <a:srgbClr val="FFFFFF"/>
                </a:solidFill>
              </a:rPr>
              <a:t> </a:t>
            </a:r>
            <a:r>
              <a:rPr lang="en-US" sz="2800" spc="200" dirty="0" err="1">
                <a:solidFill>
                  <a:srgbClr val="FFFFFF"/>
                </a:solidFill>
              </a:rPr>
              <a:t>i</a:t>
            </a:r>
            <a:r>
              <a:rPr lang="en-US" sz="2800" spc="200" dirty="0">
                <a:solidFill>
                  <a:srgbClr val="FFFFFF"/>
                </a:solidFill>
              </a:rPr>
              <a:t> </a:t>
            </a:r>
            <a:r>
              <a:rPr lang="en-US" sz="2800" spc="200" dirty="0" err="1">
                <a:solidFill>
                  <a:srgbClr val="FFFFFF"/>
                </a:solidFill>
              </a:rPr>
              <a:t>vantaggi</a:t>
            </a:r>
            <a:r>
              <a:rPr lang="en-US" sz="2800" spc="200" dirty="0">
                <a:solidFill>
                  <a:srgbClr val="FFFFFF"/>
                </a:solidFill>
              </a:rPr>
              <a:t> e, </a:t>
            </a:r>
            <a:r>
              <a:rPr lang="en-US" sz="2800" spc="200" dirty="0" err="1">
                <a:solidFill>
                  <a:srgbClr val="FFFFFF"/>
                </a:solidFill>
              </a:rPr>
              <a:t>successivamente</a:t>
            </a:r>
            <a:r>
              <a:rPr lang="en-US" sz="2800" spc="200" dirty="0">
                <a:solidFill>
                  <a:srgbClr val="FFFFFF"/>
                </a:solidFill>
              </a:rPr>
              <a:t>, li </a:t>
            </a:r>
            <a:r>
              <a:rPr lang="en-US" sz="2800" spc="200" dirty="0" err="1">
                <a:solidFill>
                  <a:srgbClr val="FFFFFF"/>
                </a:solidFill>
              </a:rPr>
              <a:t>conseguono</a:t>
            </a:r>
            <a:r>
              <a:rPr lang="en-US" sz="2800" spc="200" dirty="0">
                <a:solidFill>
                  <a:srgbClr val="FFFFFF"/>
                </a:solidFill>
              </a:rPr>
              <a:t> </a:t>
            </a:r>
            <a:r>
              <a:rPr lang="en-US" sz="2800" spc="200" dirty="0" err="1">
                <a:solidFill>
                  <a:srgbClr val="FFFFFF"/>
                </a:solidFill>
              </a:rPr>
              <a:t>nella</a:t>
            </a:r>
            <a:r>
              <a:rPr lang="en-US" sz="2800" spc="200" dirty="0">
                <a:solidFill>
                  <a:srgbClr val="FFFFFF"/>
                </a:solidFill>
              </a:rPr>
              <a:t> </a:t>
            </a:r>
            <a:r>
              <a:rPr lang="en-US" sz="2800" spc="200" dirty="0" err="1">
                <a:solidFill>
                  <a:srgbClr val="FFFFFF"/>
                </a:solidFill>
              </a:rPr>
              <a:t>misura</a:t>
            </a:r>
            <a:r>
              <a:rPr lang="en-US" sz="2800" spc="200" dirty="0">
                <a:solidFill>
                  <a:srgbClr val="FFFFFF"/>
                </a:solidFill>
              </a:rPr>
              <a:t> </a:t>
            </a:r>
            <a:r>
              <a:rPr lang="en-US" sz="2800" spc="200" dirty="0" err="1">
                <a:solidFill>
                  <a:srgbClr val="FFFFFF"/>
                </a:solidFill>
              </a:rPr>
              <a:t>attesa</a:t>
            </a:r>
            <a:r>
              <a:rPr lang="en-US" sz="2800" spc="200" dirty="0">
                <a:solidFill>
                  <a:srgbClr val="FFFFFF"/>
                </a:solidFill>
              </a:rPr>
              <a:t>, </a:t>
            </a:r>
            <a:r>
              <a:rPr lang="en-US" sz="2800" spc="200" dirty="0" err="1">
                <a:solidFill>
                  <a:srgbClr val="FFFFFF"/>
                </a:solidFill>
              </a:rPr>
              <a:t>continueranno</a:t>
            </a:r>
            <a:r>
              <a:rPr lang="en-US" sz="2800" spc="200" dirty="0">
                <a:solidFill>
                  <a:srgbClr val="FFFFFF"/>
                </a:solidFill>
              </a:rPr>
              <a:t> ad </a:t>
            </a:r>
            <a:r>
              <a:rPr lang="en-US" sz="2800" spc="200" dirty="0" err="1">
                <a:solidFill>
                  <a:srgbClr val="FFFFFF"/>
                </a:solidFill>
              </a:rPr>
              <a:t>acquistarla</a:t>
            </a:r>
            <a:endParaRPr lang="en-US" sz="2800" spc="200" dirty="0">
              <a:solidFill>
                <a:srgbClr val="FFFFFF"/>
              </a:solidFill>
            </a:endParaRPr>
          </a:p>
        </p:txBody>
      </p:sp>
      <p:cxnSp>
        <p:nvCxnSpPr>
          <p:cNvPr id="5141" name="Straight Connector 5134">
            <a:extLst>
              <a:ext uri="{FF2B5EF4-FFF2-40B4-BE49-F238E27FC236}">
                <a16:creationId xmlns:a16="http://schemas.microsoft.com/office/drawing/2014/main" id="{F4C9872C-B3B3-4A61-B20E-F79415F455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122" name="Picture 2" descr="Contratto scuola, come superare il vincolo di mobilità - Gilda Venezia">
            <a:extLst>
              <a:ext uri="{FF2B5EF4-FFF2-40B4-BE49-F238E27FC236}">
                <a16:creationId xmlns:a16="http://schemas.microsoft.com/office/drawing/2014/main" id="{9DA65D80-14BD-DC08-669A-D59E8B26F8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2371716"/>
            <a:ext cx="5459470" cy="211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855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448</TotalTime>
  <Words>2265</Words>
  <Application>Microsoft Office PowerPoint</Application>
  <PresentationFormat>Widescreen</PresentationFormat>
  <Paragraphs>52</Paragraphs>
  <Slides>48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48</vt:i4>
      </vt:variant>
    </vt:vector>
  </HeadingPairs>
  <TitlesOfParts>
    <vt:vector size="56" baseType="lpstr">
      <vt:lpstr>Bahnschrift Light</vt:lpstr>
      <vt:lpstr>Times New Roman</vt:lpstr>
      <vt:lpstr>Trebuchet MS</vt:lpstr>
      <vt:lpstr>Tw Cen MT</vt:lpstr>
      <vt:lpstr>Tw Cen MT Condensed</vt:lpstr>
      <vt:lpstr>Wingdings</vt:lpstr>
      <vt:lpstr>Wingdings 3</vt:lpstr>
      <vt:lpstr>Integrale</vt:lpstr>
      <vt:lpstr>Testo consigliato  Bruno Busacca, Giuseppe Bertoli, Maria Carmela Ostillio (2022).   La marca. Costruzione. Sviluppo. Valutazione.  Egea</vt:lpstr>
      <vt:lpstr>CAPITOLO 1  LA MARCA: RILEVANZA E SFIDE STRATEGICHE</vt:lpstr>
      <vt:lpstr>Secondo l’American Marketing Association (AMA), una marca è:   «un nome, termine, segno, simbolo o disegno, o una combinazione di questi elementi, che ha lo scopo di identificare i beni e i servizi di un venditore o gruppo di venditori, differenziandoli da quelli della concorrenza» </vt:lpstr>
      <vt:lpstr>Nella prospettiva del resource-based management,   la concezione della marca deve estendersi ben oltre quella di «segno identificativo e distintivo». </vt:lpstr>
      <vt:lpstr>Essa costituisce infatti una fondamentale  risorsa intangibile  basata sulla fiducia, in grado di contribuire in modo determinante allo sviluppo del capitale relazionale dell'impresa.</vt:lpstr>
      <vt:lpstr>Con particolare riferimento alle relazioni di mercato,   tale contributo deriva da specifici segni di riconoscimento, capaci di evocare alla mente dell'individuo un insieme di associazioni,  di aspettative e convinzioni a cui i consumatori attribuiscono un valore differenziale, che influenza la relazione fra prezzo e quantità, traducendosi per l'impresa in vantaggi di prezzo e/o di quota.</vt:lpstr>
      <vt:lpstr>Presentazione standard di PowerPoint</vt:lpstr>
      <vt:lpstr>Per il consumatore, la marca assume un significato personale e unico, facilitandolo nell'attività quotidiana e arricchendone l'esistenza.   Il significato insito nel brand può essere piuttosto profondo e la relazione fra il consumatore e la marca va considerata come una sorta di vincolo o patto:</vt:lpstr>
      <vt:lpstr>  il primo offre fiducia e lealtà nell'intendimento implicito che la seconda gli garantirà valore attraverso una performance del prodotto conforme alle attese e appropriate strategie e politiche di prezzo, comunicazione e distribuzione.   Se, acquistando la marca, i consumatori ne comprendono i vantaggi e, successivamente, li conseguono nella misura attesa, continueranno ad acquistarla</vt:lpstr>
      <vt:lpstr>la marca E’ divenuta una risorsa sempre più strategica, la cui corretta gestione è oggi una priorità    per ogni organizzazione (profit e non profit).  </vt:lpstr>
      <vt:lpstr>Nell'ambito del patrimonio aziendale, la marca costituisce infatti un significativo «asset intangibile» su cui l'impresa può contare nel perseguire i propri obiettivi di crescita.   </vt:lpstr>
      <vt:lpstr>  In particolare, essa rappresenta una «risorsa di fiducia», in grado di contribuire in misura determinante allo sviluppo e al rafforzamento delle relazioni di mercato che alimentano il processo di creazione di valore.</vt:lpstr>
      <vt:lpstr>La notorietà offre molteplici vantaggi ai consumatori fra i quali: </vt:lpstr>
      <vt:lpstr>  1. Vantaggi di apprendimento.  La consapevolezza della marca incide sulle decisioni dei consumatori, agendo sulla formazione e sulla forza delle associazioni mentali che determinano l'immagine della marca.  2. Vantaggi di considerazione.  È importante che i consumatori pensino alla marca quando effettuano un acquisto o quando consumano un prodotto che risponde a necessità che essa potrebbe soddisfare.  3. Vantaggi di scelta.  La notorietà può influenzare la scelta fra le diverse marche all'interno dell'insieme evocato, anche se non vi sono altre associazioni a quei brand.</vt:lpstr>
      <vt:lpstr>   La marca è la promessa che si materializza agli occhi del consumatore, come essenza dei benefici che i consumatori possono aspettarsi di ricevere nello sperimentare i beni o servizi identificati dalla marca stessa.    </vt:lpstr>
      <vt:lpstr>In particolare, il valore-potenzialità  della marca può essere disaggregato in quattro livelli: </vt:lpstr>
      <vt:lpstr>  1. Potenziale di orientamento, il quale consente di indirizzare il processo di acquisto del consumatore verso l'offerta identificata dalla marca, favorendo la nascita di superiori aspettative di valore rispetto alle alternative concorrenti;  2. Potenziale di differenziazione, in base al quale è possibile rafforzare, nella mente del consumatore, gli elementi di distinzione sul piano competitivo;  3. Potenziale di estensione, il quale favorisce l'ampliamento della rete di significati della marca, facilitando l'introduzione di innovazioni idonee a estenderne il raggio d'azione nel business attuale e in nuovi business;  4. Potenziale di apprendimento, che contribuisce allo sviluppo del patrimonio aziendale di conoscenze, attraverso processi di apprendimento basati sulla sperimentazione.</vt:lpstr>
      <vt:lpstr>Questi livelli di potenzialità vengono generati e alimentati attraverso un percorso evolutivo tipico, articolato in quattro stadi fondamentali:    accreditamento, accumulazione,  ampliamento, attivazione.    Ciascuno stadio è volto al raggiungimento di uno specifico livello di potenzialità, attraverso il presidio di un altrettanto specifico vettore evolutivo. </vt:lpstr>
      <vt:lpstr>- Il primo vettore (identificazione) sintetizza i processi di marketing da cui dipendono la notorietà e l'immagine di marca.   - Il secondo e il terzo (valorizzazione e astrazione) consentono di rafforzare tali componenti cognitive in termini di profondità, ampiezza, forza e positività.   - L'ultimo vettore (sperimentazione) incide invece sulle dimensioni che regolano i processi di apprendimento organizzativo ed è pertanto alla base del contributo che la marca può fornire allo sviluppo delle risorse di conoscenza dell'impresa.</vt:lpstr>
      <vt:lpstr>Presentazione standard di PowerPoint</vt:lpstr>
      <vt:lpstr>Il valore della marca (customer-based brand equity)   è l'effetto differenziale che la brand knowledge esercita sulla risposta del consumatore alle attività di marketing realizzate dalla marca stessa.</vt:lpstr>
      <vt:lpstr> 1. l'effetto differenziale, proprio perché il valore della marca deriva dall'esistenza di differenze nelle reazioni dei consumatori. Laddove non vi siano queste differenze, il prodotto di marca si può classificare come semplice merce o versione generica; in questo caso, probabilmente, la concorrenza si baserà in larga prevalenza sul prezzo; </vt:lpstr>
      <vt:lpstr>Presentazione standard di PowerPoint</vt:lpstr>
      <vt:lpstr>  In relazione a questo primo ambito di applicazione della marca, è utile distinguere tra  mercati di consumo (business to consumer) e  mercati industriali (business to business),  servizi, insegne commerciali, industria del lusso e dello sport, business digitali.    - Consumer brand vs business to business brand  - service brand  - retail e store brand  - luxury brand  - sport brand  - digital brand</vt:lpstr>
      <vt:lpstr>Il potere della marca consiste nel creare consapevolezza intorno al luogo e nel renderlo desiderabile.   L'aumentata mobilità sia delle persone sia delle imprese ha contribuito allo sviluppo di questa tipologia di marca, nell'ambito di più ampie strategie di marketing territoriale.  - Place brand  - nation brand e city brand  </vt:lpstr>
      <vt:lpstr>Anche gli individui, come i beni e i servizi, possono ricorrere a strategie di branding per migliorare le loro opportunità e la loro performance. In quest'ottica, si possono distinguere differenti tipologie di marche connesse alle persone:  - Employer brand  - celebrity brand  - influencer brand </vt:lpstr>
      <vt:lpstr>Quello che oggi viene denominato «branded content» corrisponde a quanto in precedenza veniva indicato con «integrated marketing communication». Quest'espressione, ormai, è desueta anche se era in voga un decennio fa. Ma un decennio, nel branding e nel mondo digitale a esso sempre più connesso, è un'eternità.  - Branded brand  - branded content entertainment  </vt:lpstr>
      <vt:lpstr>Presentazione standard di PowerPoint</vt:lpstr>
      <vt:lpstr>Negli ultimi anni, termini come «platform» ed «ecosystem» hanno trovato crescente diffusione in ambiti diversi.   Benché i due termini siano non di rado utilizzati in modo approssimativo, essi vengono impiegati per descrivere particolari contesti nei quali gli artefatti tecnici, tecnologici e digitali risultano centrali per rimodellare e riconfigurare una vasta gamma di attività e relazioni.     Branded Platform</vt:lpstr>
      <vt:lpstr>Alcuni autori hanno reso popolare la nozione di «società delle piattaforme», definita come quella «in cui il traffico sociale ed economico è sempre più canalizzato da un ecosistema online globale e guidato da algoritmi e alimentato dai dati».    Questa definizione evidenzia i quattro principali elementi su cui si fondano le piattaforme.   Esse, infatti, risultano: </vt:lpstr>
      <vt:lpstr>Le piattaforme   vengono così a configurarsi come la base «tecnologica» per le interazioni tra i partecipanti, orchestrando la creazione di valore e impostando, al contempo, le condizioni di governance per la partecipazione.    </vt:lpstr>
      <vt:lpstr>Al crescere della strategicità assunta dalla marca in tutti i comparti economici, anche la sua gestione è divenuta più difficile, soprattutto se si considerano i numerosi cambiamenti che hanno aumentato la complessità dell'attività di brand management e che pongono importanti sfide alle imprese sul piano competitivo, relazionale e tecnologico. </vt:lpstr>
      <vt:lpstr>La rivoluzione digitale ha ridefinito la struttura e i meccanismi competitivi di molti settori, ne ha creati di nuovi, ha abbattuto le barriere geografiche e attivato processi di convergenza intersettoriale, dando origine a meta-mercati e a un confronto fra ecosistemi formati da reti di imprese. </vt:lpstr>
      <vt:lpstr>Parallelamente, l'incremento esponenziale delle informazioni disponibili, la condivisione delle esperienze di consumo e la progressiva riduzione delle asimmetrie informative   hanno sensibilmente accresciuto l'empowerment dei consumatori, generando un'esplosione di dati in ordine a preferenze, interessi, atteggiamenti, scelte e comportamenti individuali.</vt:lpstr>
      <vt:lpstr>Presentazione standard di PowerPoint</vt:lpstr>
      <vt:lpstr>La crescente complessità competitive   nasce dunque dalla coesistenza di meccanismi competitivi indiretti, che si affiancano alla tradizionale concorrenza settoriale,   quella cioè che ha luogo fra le imprese operanti nel medesimo settore. Questi meccanismi si sostanziano in:</vt:lpstr>
      <vt:lpstr>• Possibilità per le imprese di entrare in nuovi settori avvalendosi delle competenze tecnologiche e dei vantaggi concorrenziali acquisiti negli ambiti originari di attività;  • aumento dell'interdipendenza tra imprese appartenenti a settori diversi che, pur utilizzando tecnologie differenti, soddisfano gli stessi bi-sogni;  • consolidamento di relazioni competitive indirette, riconducibili alla diffusione di strategie di diversificazione, che rende assai probabile la comunanza di concorrenti tra imprese operanti in contesti differenti.</vt:lpstr>
      <vt:lpstr>Le tecnologie digitali impongono una trasformazione degli approcci gestionali e delle metriche di business che inevitabilmente coinvolgono le strategie di marca, sul piano sia progettuale sia attuativo.</vt:lpstr>
      <vt:lpstr>La rivoluzione tecnologica in atto comporta anche un nuovo modo di immagazzinare i dati, di distribuirli e di analizzarli, dischiudendo alle marche nuovi orizzonti per la comprensione della domanda e lo sviluppo di innovazioni.</vt:lpstr>
      <vt:lpstr>Parlare di strategia digitale significa riconoscere, anzitutto, la necessità di un approccio olistico e perfettamente integrato con i valori, con gli obiettivi e con la struttura aziendale.    </vt:lpstr>
      <vt:lpstr>Significa, in modo coerente, riprogettare non solo i processi di marketing, ma tutti quelli trasversalmente legati al valore per il cliente.    Significa, ancor prima, riallineare alla nuova sfida la cultura e i meccanismi organizzativi interni all'impresa e dunque anche alla marca.</vt:lpstr>
      <vt:lpstr>La capacità di creare valore per i clienti alimenta la loro soddisfazione e, conseguentemente, la fiducia nei confronti della marca, consentendo a questa di accrescere l'ampiezza e la qualità delle relazioni di mercato e, quindi, il suo valore intrinseco.</vt:lpstr>
      <vt:lpstr>Presentazione standard di PowerPoint</vt:lpstr>
      <vt:lpstr>Presentazione standard di PowerPoint</vt:lpstr>
      <vt:lpstr>In particolare, il divario fra valore desiderato e valore percepito dal cliente definisce il cosiddetto  «gap di valore»,  interpretabile quale indicatore di sintesi da monitorare costantemente ai fini di una corretta gestione della soddisfazione dei clienti.</vt:lpstr>
      <vt:lpstr>• Il gap di sintonia, definito dalla differenza fra il valore desiderato dal cliente e quello pianificato dal management preposto alla gestione della marca;  • i gap di allineamento e/o di coinvolgimento, risultanti dalla divergenza fra il valore pianificato dal management e quello recepito dall'organizzazione aziendale;  </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pietropaolo garofalo</dc:creator>
  <cp:lastModifiedBy>Rossana Piccolo</cp:lastModifiedBy>
  <cp:revision>15</cp:revision>
  <dcterms:created xsi:type="dcterms:W3CDTF">2023-03-29T11:44:13Z</dcterms:created>
  <dcterms:modified xsi:type="dcterms:W3CDTF">2025-02-18T09:02:43Z</dcterms:modified>
</cp:coreProperties>
</file>