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94" r:id="rId4"/>
    <p:sldId id="260" r:id="rId5"/>
    <p:sldId id="322" r:id="rId6"/>
    <p:sldId id="434" r:id="rId7"/>
    <p:sldId id="261" r:id="rId8"/>
    <p:sldId id="262" r:id="rId9"/>
    <p:sldId id="263" r:id="rId10"/>
    <p:sldId id="299" r:id="rId11"/>
    <p:sldId id="265" r:id="rId12"/>
    <p:sldId id="31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 aneuploid embryos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˂ 35 </c:v>
                </c:pt>
                <c:pt idx="1">
                  <c:v>35-37</c:v>
                </c:pt>
                <c:pt idx="2">
                  <c:v>38-40</c:v>
                </c:pt>
                <c:pt idx="3">
                  <c:v>41-42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42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1-49CC-825A-69C5EF044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53792"/>
        <c:axId val="283656536"/>
      </c:barChart>
      <c:catAx>
        <c:axId val="2836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3656536"/>
        <c:crosses val="autoZero"/>
        <c:auto val="1"/>
        <c:lblAlgn val="ctr"/>
        <c:lblOffset val="100"/>
        <c:noMultiLvlLbl val="0"/>
      </c:catAx>
      <c:valAx>
        <c:axId val="283656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653792"/>
        <c:crosses val="autoZero"/>
        <c:crossBetween val="between"/>
      </c:valAx>
      <c:spPr>
        <a:solidFill>
          <a:prstClr val="white">
            <a:lumMod val="85000"/>
            <a:alpha val="65000"/>
          </a:prstClr>
        </a:solidFill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2772-3715-47D0-A89F-C2BA1C2650B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BA04270-0A42-4409-A938-B641605AEAB9}">
      <dgm:prSet phldrT="[Text]" custT="1"/>
      <dgm:spPr/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SUPEROVULATION</a:t>
          </a:r>
          <a:endParaRPr lang="it-IT" sz="1600" dirty="0"/>
        </a:p>
      </dgm:t>
    </dgm:pt>
    <dgm:pt modelId="{1752E532-9BC5-4883-8675-EC42134D66CB}" type="parTrans" cxnId="{383498BD-5C20-4EC0-8A66-7ABAD0E79D52}">
      <dgm:prSet/>
      <dgm:spPr/>
      <dgm:t>
        <a:bodyPr/>
        <a:lstStyle/>
        <a:p>
          <a:endParaRPr lang="it-IT" sz="1600"/>
        </a:p>
      </dgm:t>
    </dgm:pt>
    <dgm:pt modelId="{34950938-25D2-489A-AB6A-A303127DF33F}" type="sibTrans" cxnId="{383498BD-5C20-4EC0-8A66-7ABAD0E79D52}">
      <dgm:prSet/>
      <dgm:spPr/>
      <dgm:t>
        <a:bodyPr/>
        <a:lstStyle/>
        <a:p>
          <a:endParaRPr lang="it-IT" sz="1600"/>
        </a:p>
      </dgm:t>
    </dgm:pt>
    <dgm:pt modelId="{E1F803AE-94DB-4F64-813B-1253C45E68B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EMBRYO CULTURE</a:t>
          </a:r>
          <a:endParaRPr lang="it-IT" sz="1600" dirty="0"/>
        </a:p>
      </dgm:t>
    </dgm:pt>
    <dgm:pt modelId="{636222AA-88F9-4F32-BB74-D368B8CE3C13}" type="parTrans" cxnId="{FEC0E589-9F1A-4C84-82F4-2897CC73F8A8}">
      <dgm:prSet/>
      <dgm:spPr/>
      <dgm:t>
        <a:bodyPr/>
        <a:lstStyle/>
        <a:p>
          <a:endParaRPr lang="it-IT" sz="1600"/>
        </a:p>
      </dgm:t>
    </dgm:pt>
    <dgm:pt modelId="{787639EC-808A-4BF1-A837-F2B6C642A871}" type="sibTrans" cxnId="{FEC0E589-9F1A-4C84-82F4-2897CC73F8A8}">
      <dgm:prSet/>
      <dgm:spPr/>
      <dgm:t>
        <a:bodyPr/>
        <a:lstStyle/>
        <a:p>
          <a:endParaRPr lang="it-IT" sz="1600"/>
        </a:p>
      </dgm:t>
    </dgm:pt>
    <dgm:pt modelId="{8C6C1612-151E-46B1-8125-D9D71AC97FDE}">
      <dgm:prSet phldrT="[Text]" custT="1"/>
      <dgm:spPr>
        <a:solidFill>
          <a:srgbClr val="5AC676"/>
        </a:solidFill>
      </dgm:spPr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WOMAN’S AGE AND FSH</a:t>
          </a:r>
          <a:endParaRPr lang="it-IT" sz="1600" dirty="0"/>
        </a:p>
      </dgm:t>
    </dgm:pt>
    <dgm:pt modelId="{0C9A8139-F476-45E7-A2E9-1607E00D50BA}" type="parTrans" cxnId="{322666CC-4C71-4DC3-A625-1A38EB2A2434}">
      <dgm:prSet/>
      <dgm:spPr/>
      <dgm:t>
        <a:bodyPr/>
        <a:lstStyle/>
        <a:p>
          <a:endParaRPr lang="it-IT" sz="1600"/>
        </a:p>
      </dgm:t>
    </dgm:pt>
    <dgm:pt modelId="{89C27936-DB09-42C9-BE1A-DC64831D8A3F}" type="sibTrans" cxnId="{322666CC-4C71-4DC3-A625-1A38EB2A2434}">
      <dgm:prSet/>
      <dgm:spPr/>
      <dgm:t>
        <a:bodyPr/>
        <a:lstStyle/>
        <a:p>
          <a:endParaRPr lang="it-IT" sz="1600"/>
        </a:p>
      </dgm:t>
    </dgm:pt>
    <dgm:pt modelId="{58B0865E-F39B-4605-9701-6B0AC34BDEC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CRYOPRESERVATION</a:t>
          </a:r>
          <a:endParaRPr lang="it-IT" sz="1600" dirty="0"/>
        </a:p>
      </dgm:t>
    </dgm:pt>
    <dgm:pt modelId="{8D8FD027-BA9E-477F-8A67-8381B5AE10DB}" type="parTrans" cxnId="{0EDFFA7E-12B6-4E59-8A5D-109233F59D66}">
      <dgm:prSet/>
      <dgm:spPr/>
      <dgm:t>
        <a:bodyPr/>
        <a:lstStyle/>
        <a:p>
          <a:endParaRPr lang="it-IT" sz="1600"/>
        </a:p>
      </dgm:t>
    </dgm:pt>
    <dgm:pt modelId="{BEB6B79A-E0C8-4BFE-8D99-060A80E926AF}" type="sibTrans" cxnId="{0EDFFA7E-12B6-4E59-8A5D-109233F59D66}">
      <dgm:prSet/>
      <dgm:spPr/>
      <dgm:t>
        <a:bodyPr/>
        <a:lstStyle/>
        <a:p>
          <a:endParaRPr lang="it-IT" sz="1600"/>
        </a:p>
      </dgm:t>
    </dgm:pt>
    <dgm:pt modelId="{963B788B-BDBB-422F-90CE-468EE11C5357}">
      <dgm:prSet phldrT="[Text]" custT="1"/>
      <dgm:spPr>
        <a:solidFill>
          <a:srgbClr val="CC3CBE"/>
        </a:solidFill>
      </dgm:spPr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THAWING</a:t>
          </a:r>
          <a:endParaRPr lang="it-IT" sz="1600" dirty="0"/>
        </a:p>
      </dgm:t>
    </dgm:pt>
    <dgm:pt modelId="{0D4A3103-D32D-4298-8C69-394CF3B25589}" type="parTrans" cxnId="{DE30C87C-4386-4442-B62D-D787AE2FB7B8}">
      <dgm:prSet/>
      <dgm:spPr/>
      <dgm:t>
        <a:bodyPr/>
        <a:lstStyle/>
        <a:p>
          <a:endParaRPr lang="it-IT" sz="1600"/>
        </a:p>
      </dgm:t>
    </dgm:pt>
    <dgm:pt modelId="{9A63FE90-51E7-4673-943E-F9124AD6891A}" type="sibTrans" cxnId="{DE30C87C-4386-4442-B62D-D787AE2FB7B8}">
      <dgm:prSet/>
      <dgm:spPr/>
      <dgm:t>
        <a:bodyPr/>
        <a:lstStyle/>
        <a:p>
          <a:endParaRPr lang="it-IT" sz="1600"/>
        </a:p>
      </dgm:t>
    </dgm:pt>
    <dgm:pt modelId="{967181AC-1BD0-4697-B14E-A1119CCF45F6}" type="pres">
      <dgm:prSet presAssocID="{3E872772-3715-47D0-A89F-C2BA1C2650B1}" presName="cycle" presStyleCnt="0">
        <dgm:presLayoutVars>
          <dgm:dir/>
          <dgm:resizeHandles val="exact"/>
        </dgm:presLayoutVars>
      </dgm:prSet>
      <dgm:spPr/>
    </dgm:pt>
    <dgm:pt modelId="{971B5C64-8BEF-4DAB-AE44-1EF81C171502}" type="pres">
      <dgm:prSet presAssocID="{EBA04270-0A42-4409-A938-B641605AEAB9}" presName="node" presStyleLbl="node1" presStyleIdx="0" presStyleCnt="5" custScaleX="127672" custScaleY="132948">
        <dgm:presLayoutVars>
          <dgm:bulletEnabled val="1"/>
        </dgm:presLayoutVars>
      </dgm:prSet>
      <dgm:spPr/>
    </dgm:pt>
    <dgm:pt modelId="{5BF3261F-B04F-4F88-AA06-A7C11A69CA2D}" type="pres">
      <dgm:prSet presAssocID="{EBA04270-0A42-4409-A938-B641605AEAB9}" presName="spNode" presStyleCnt="0"/>
      <dgm:spPr/>
    </dgm:pt>
    <dgm:pt modelId="{6961F237-AADB-4221-8D37-E103950E0DBB}" type="pres">
      <dgm:prSet presAssocID="{34950938-25D2-489A-AB6A-A303127DF33F}" presName="sibTrans" presStyleLbl="sibTrans1D1" presStyleIdx="0" presStyleCnt="5"/>
      <dgm:spPr/>
    </dgm:pt>
    <dgm:pt modelId="{2AC85216-A4DB-4FF6-B112-8DFF0CC9B0A0}" type="pres">
      <dgm:prSet presAssocID="{E1F803AE-94DB-4F64-813B-1253C45E68B1}" presName="node" presStyleLbl="node1" presStyleIdx="1" presStyleCnt="5" custScaleX="100898" custScaleY="115932">
        <dgm:presLayoutVars>
          <dgm:bulletEnabled val="1"/>
        </dgm:presLayoutVars>
      </dgm:prSet>
      <dgm:spPr/>
    </dgm:pt>
    <dgm:pt modelId="{DBEFFE52-7F47-47C6-895C-12CEA9CE3D54}" type="pres">
      <dgm:prSet presAssocID="{E1F803AE-94DB-4F64-813B-1253C45E68B1}" presName="spNode" presStyleCnt="0"/>
      <dgm:spPr/>
    </dgm:pt>
    <dgm:pt modelId="{15BC8DB2-75BB-491A-B561-14106F3D6D48}" type="pres">
      <dgm:prSet presAssocID="{787639EC-808A-4BF1-A837-F2B6C642A871}" presName="sibTrans" presStyleLbl="sibTrans1D1" presStyleIdx="1" presStyleCnt="5"/>
      <dgm:spPr/>
    </dgm:pt>
    <dgm:pt modelId="{DCBB98FD-FF0C-446C-9B8F-8209C6B50E53}" type="pres">
      <dgm:prSet presAssocID="{8C6C1612-151E-46B1-8125-D9D71AC97FDE}" presName="node" presStyleLbl="node1" presStyleIdx="2" presStyleCnt="5" custScaleX="149247" custScaleY="118319">
        <dgm:presLayoutVars>
          <dgm:bulletEnabled val="1"/>
        </dgm:presLayoutVars>
      </dgm:prSet>
      <dgm:spPr/>
    </dgm:pt>
    <dgm:pt modelId="{42CF7EFA-1E7E-4E56-BFFA-28AAC9F8F3D2}" type="pres">
      <dgm:prSet presAssocID="{8C6C1612-151E-46B1-8125-D9D71AC97FDE}" presName="spNode" presStyleCnt="0"/>
      <dgm:spPr/>
    </dgm:pt>
    <dgm:pt modelId="{1285EF2A-ABE7-404D-8EA5-5BC312C6E689}" type="pres">
      <dgm:prSet presAssocID="{89C27936-DB09-42C9-BE1A-DC64831D8A3F}" presName="sibTrans" presStyleLbl="sibTrans1D1" presStyleIdx="2" presStyleCnt="5"/>
      <dgm:spPr/>
    </dgm:pt>
    <dgm:pt modelId="{9E9A3C6A-EBDF-49AF-8D62-B322D6E9E934}" type="pres">
      <dgm:prSet presAssocID="{58B0865E-F39B-4605-9701-6B0AC34BDEC4}" presName="node" presStyleLbl="node1" presStyleIdx="3" presStyleCnt="5" custScaleX="146947" custScaleY="119341">
        <dgm:presLayoutVars>
          <dgm:bulletEnabled val="1"/>
        </dgm:presLayoutVars>
      </dgm:prSet>
      <dgm:spPr/>
    </dgm:pt>
    <dgm:pt modelId="{00A8EC44-102F-443C-853E-880308F097EF}" type="pres">
      <dgm:prSet presAssocID="{58B0865E-F39B-4605-9701-6B0AC34BDEC4}" presName="spNode" presStyleCnt="0"/>
      <dgm:spPr/>
    </dgm:pt>
    <dgm:pt modelId="{4D48FF3B-1CB6-454B-ADAD-E829A50BDC89}" type="pres">
      <dgm:prSet presAssocID="{BEB6B79A-E0C8-4BFE-8D99-060A80E926AF}" presName="sibTrans" presStyleLbl="sibTrans1D1" presStyleIdx="3" presStyleCnt="5"/>
      <dgm:spPr/>
    </dgm:pt>
    <dgm:pt modelId="{86B05928-19CC-4DA3-A681-8C94C4C8AB10}" type="pres">
      <dgm:prSet presAssocID="{963B788B-BDBB-422F-90CE-468EE11C5357}" presName="node" presStyleLbl="node1" presStyleIdx="4" presStyleCnt="5" custScaleX="99265" custScaleY="126681">
        <dgm:presLayoutVars>
          <dgm:bulletEnabled val="1"/>
        </dgm:presLayoutVars>
      </dgm:prSet>
      <dgm:spPr/>
    </dgm:pt>
    <dgm:pt modelId="{3A31F10C-9777-4CDB-A162-F6147CD75F80}" type="pres">
      <dgm:prSet presAssocID="{963B788B-BDBB-422F-90CE-468EE11C5357}" presName="spNode" presStyleCnt="0"/>
      <dgm:spPr/>
    </dgm:pt>
    <dgm:pt modelId="{3080C6A1-DDA5-48CA-9076-EDB13000EEBB}" type="pres">
      <dgm:prSet presAssocID="{9A63FE90-51E7-4673-943E-F9124AD6891A}" presName="sibTrans" presStyleLbl="sibTrans1D1" presStyleIdx="4" presStyleCnt="5"/>
      <dgm:spPr/>
    </dgm:pt>
  </dgm:ptLst>
  <dgm:cxnLst>
    <dgm:cxn modelId="{75F7AA00-D969-4AE3-8EF2-C4705FD11577}" type="presOf" srcId="{89C27936-DB09-42C9-BE1A-DC64831D8A3F}" destId="{1285EF2A-ABE7-404D-8EA5-5BC312C6E689}" srcOrd="0" destOrd="0" presId="urn:microsoft.com/office/officeart/2005/8/layout/cycle6"/>
    <dgm:cxn modelId="{DCA90C0B-53C1-4B1F-AE50-EB68C6D7D686}" type="presOf" srcId="{963B788B-BDBB-422F-90CE-468EE11C5357}" destId="{86B05928-19CC-4DA3-A681-8C94C4C8AB10}" srcOrd="0" destOrd="0" presId="urn:microsoft.com/office/officeart/2005/8/layout/cycle6"/>
    <dgm:cxn modelId="{2E87FE10-1135-45B8-83BF-1200C5F0192B}" type="presOf" srcId="{BEB6B79A-E0C8-4BFE-8D99-060A80E926AF}" destId="{4D48FF3B-1CB6-454B-ADAD-E829A50BDC89}" srcOrd="0" destOrd="0" presId="urn:microsoft.com/office/officeart/2005/8/layout/cycle6"/>
    <dgm:cxn modelId="{B11FD41C-6E72-4A97-BC94-34552BAB3861}" type="presOf" srcId="{34950938-25D2-489A-AB6A-A303127DF33F}" destId="{6961F237-AADB-4221-8D37-E103950E0DBB}" srcOrd="0" destOrd="0" presId="urn:microsoft.com/office/officeart/2005/8/layout/cycle6"/>
    <dgm:cxn modelId="{30A39D31-7EC5-437F-9BBF-FA0DCF2ACC00}" type="presOf" srcId="{787639EC-808A-4BF1-A837-F2B6C642A871}" destId="{15BC8DB2-75BB-491A-B561-14106F3D6D48}" srcOrd="0" destOrd="0" presId="urn:microsoft.com/office/officeart/2005/8/layout/cycle6"/>
    <dgm:cxn modelId="{3A0ED641-183B-496E-BB2E-82E33953E46B}" type="presOf" srcId="{8C6C1612-151E-46B1-8125-D9D71AC97FDE}" destId="{DCBB98FD-FF0C-446C-9B8F-8209C6B50E53}" srcOrd="0" destOrd="0" presId="urn:microsoft.com/office/officeart/2005/8/layout/cycle6"/>
    <dgm:cxn modelId="{D988A862-70B5-45DF-923A-CF95B580B56E}" type="presOf" srcId="{E1F803AE-94DB-4F64-813B-1253C45E68B1}" destId="{2AC85216-A4DB-4FF6-B112-8DFF0CC9B0A0}" srcOrd="0" destOrd="0" presId="urn:microsoft.com/office/officeart/2005/8/layout/cycle6"/>
    <dgm:cxn modelId="{A9271F76-DCA9-43C1-A1B3-8DAD6E695180}" type="presOf" srcId="{3E872772-3715-47D0-A89F-C2BA1C2650B1}" destId="{967181AC-1BD0-4697-B14E-A1119CCF45F6}" srcOrd="0" destOrd="0" presId="urn:microsoft.com/office/officeart/2005/8/layout/cycle6"/>
    <dgm:cxn modelId="{C4481977-7F88-4A87-86A5-6C93633F7D03}" type="presOf" srcId="{9A63FE90-51E7-4673-943E-F9124AD6891A}" destId="{3080C6A1-DDA5-48CA-9076-EDB13000EEBB}" srcOrd="0" destOrd="0" presId="urn:microsoft.com/office/officeart/2005/8/layout/cycle6"/>
    <dgm:cxn modelId="{DE30C87C-4386-4442-B62D-D787AE2FB7B8}" srcId="{3E872772-3715-47D0-A89F-C2BA1C2650B1}" destId="{963B788B-BDBB-422F-90CE-468EE11C5357}" srcOrd="4" destOrd="0" parTransId="{0D4A3103-D32D-4298-8C69-394CF3B25589}" sibTransId="{9A63FE90-51E7-4673-943E-F9124AD6891A}"/>
    <dgm:cxn modelId="{0EDFFA7E-12B6-4E59-8A5D-109233F59D66}" srcId="{3E872772-3715-47D0-A89F-C2BA1C2650B1}" destId="{58B0865E-F39B-4605-9701-6B0AC34BDEC4}" srcOrd="3" destOrd="0" parTransId="{8D8FD027-BA9E-477F-8A67-8381B5AE10DB}" sibTransId="{BEB6B79A-E0C8-4BFE-8D99-060A80E926AF}"/>
    <dgm:cxn modelId="{FEC0E589-9F1A-4C84-82F4-2897CC73F8A8}" srcId="{3E872772-3715-47D0-A89F-C2BA1C2650B1}" destId="{E1F803AE-94DB-4F64-813B-1253C45E68B1}" srcOrd="1" destOrd="0" parTransId="{636222AA-88F9-4F32-BB74-D368B8CE3C13}" sibTransId="{787639EC-808A-4BF1-A837-F2B6C642A871}"/>
    <dgm:cxn modelId="{4CA69B8C-3916-409C-8161-7558BA89E7A1}" type="presOf" srcId="{EBA04270-0A42-4409-A938-B641605AEAB9}" destId="{971B5C64-8BEF-4DAB-AE44-1EF81C171502}" srcOrd="0" destOrd="0" presId="urn:microsoft.com/office/officeart/2005/8/layout/cycle6"/>
    <dgm:cxn modelId="{383498BD-5C20-4EC0-8A66-7ABAD0E79D52}" srcId="{3E872772-3715-47D0-A89F-C2BA1C2650B1}" destId="{EBA04270-0A42-4409-A938-B641605AEAB9}" srcOrd="0" destOrd="0" parTransId="{1752E532-9BC5-4883-8675-EC42134D66CB}" sibTransId="{34950938-25D2-489A-AB6A-A303127DF33F}"/>
    <dgm:cxn modelId="{322666CC-4C71-4DC3-A625-1A38EB2A2434}" srcId="{3E872772-3715-47D0-A89F-C2BA1C2650B1}" destId="{8C6C1612-151E-46B1-8125-D9D71AC97FDE}" srcOrd="2" destOrd="0" parTransId="{0C9A8139-F476-45E7-A2E9-1607E00D50BA}" sibTransId="{89C27936-DB09-42C9-BE1A-DC64831D8A3F}"/>
    <dgm:cxn modelId="{D611AAE8-1988-48D8-873B-585A7804E296}" type="presOf" srcId="{58B0865E-F39B-4605-9701-6B0AC34BDEC4}" destId="{9E9A3C6A-EBDF-49AF-8D62-B322D6E9E934}" srcOrd="0" destOrd="0" presId="urn:microsoft.com/office/officeart/2005/8/layout/cycle6"/>
    <dgm:cxn modelId="{3E2E259E-9693-4E06-AFFC-9C6C09AC2935}" type="presParOf" srcId="{967181AC-1BD0-4697-B14E-A1119CCF45F6}" destId="{971B5C64-8BEF-4DAB-AE44-1EF81C171502}" srcOrd="0" destOrd="0" presId="urn:microsoft.com/office/officeart/2005/8/layout/cycle6"/>
    <dgm:cxn modelId="{5D822E77-6166-4279-8780-E2DC06925421}" type="presParOf" srcId="{967181AC-1BD0-4697-B14E-A1119CCF45F6}" destId="{5BF3261F-B04F-4F88-AA06-A7C11A69CA2D}" srcOrd="1" destOrd="0" presId="urn:microsoft.com/office/officeart/2005/8/layout/cycle6"/>
    <dgm:cxn modelId="{248AF452-AC35-4368-952C-81F14F2F62E0}" type="presParOf" srcId="{967181AC-1BD0-4697-B14E-A1119CCF45F6}" destId="{6961F237-AADB-4221-8D37-E103950E0DBB}" srcOrd="2" destOrd="0" presId="urn:microsoft.com/office/officeart/2005/8/layout/cycle6"/>
    <dgm:cxn modelId="{B2237D02-7B9A-4A8A-AF7C-D156CB361C94}" type="presParOf" srcId="{967181AC-1BD0-4697-B14E-A1119CCF45F6}" destId="{2AC85216-A4DB-4FF6-B112-8DFF0CC9B0A0}" srcOrd="3" destOrd="0" presId="urn:microsoft.com/office/officeart/2005/8/layout/cycle6"/>
    <dgm:cxn modelId="{4D8FD7A7-E8AE-44AD-95D8-EA75B62E671D}" type="presParOf" srcId="{967181AC-1BD0-4697-B14E-A1119CCF45F6}" destId="{DBEFFE52-7F47-47C6-895C-12CEA9CE3D54}" srcOrd="4" destOrd="0" presId="urn:microsoft.com/office/officeart/2005/8/layout/cycle6"/>
    <dgm:cxn modelId="{704E3493-227E-411E-A274-48689729E4D9}" type="presParOf" srcId="{967181AC-1BD0-4697-B14E-A1119CCF45F6}" destId="{15BC8DB2-75BB-491A-B561-14106F3D6D48}" srcOrd="5" destOrd="0" presId="urn:microsoft.com/office/officeart/2005/8/layout/cycle6"/>
    <dgm:cxn modelId="{53C0DF43-7DCB-443D-9BEC-A7938E2F1C0A}" type="presParOf" srcId="{967181AC-1BD0-4697-B14E-A1119CCF45F6}" destId="{DCBB98FD-FF0C-446C-9B8F-8209C6B50E53}" srcOrd="6" destOrd="0" presId="urn:microsoft.com/office/officeart/2005/8/layout/cycle6"/>
    <dgm:cxn modelId="{30F0D398-1D00-4AE4-9C6A-C41CFCE6F2D4}" type="presParOf" srcId="{967181AC-1BD0-4697-B14E-A1119CCF45F6}" destId="{42CF7EFA-1E7E-4E56-BFFA-28AAC9F8F3D2}" srcOrd="7" destOrd="0" presId="urn:microsoft.com/office/officeart/2005/8/layout/cycle6"/>
    <dgm:cxn modelId="{29ED2805-1BB4-4568-A3B0-CC7F1A7558ED}" type="presParOf" srcId="{967181AC-1BD0-4697-B14E-A1119CCF45F6}" destId="{1285EF2A-ABE7-404D-8EA5-5BC312C6E689}" srcOrd="8" destOrd="0" presId="urn:microsoft.com/office/officeart/2005/8/layout/cycle6"/>
    <dgm:cxn modelId="{FB6D9A29-E901-4818-895A-516BB27C0CD7}" type="presParOf" srcId="{967181AC-1BD0-4697-B14E-A1119CCF45F6}" destId="{9E9A3C6A-EBDF-49AF-8D62-B322D6E9E934}" srcOrd="9" destOrd="0" presId="urn:microsoft.com/office/officeart/2005/8/layout/cycle6"/>
    <dgm:cxn modelId="{D85DC7E7-EFD4-41E9-9063-23E41B4769B5}" type="presParOf" srcId="{967181AC-1BD0-4697-B14E-A1119CCF45F6}" destId="{00A8EC44-102F-443C-853E-880308F097EF}" srcOrd="10" destOrd="0" presId="urn:microsoft.com/office/officeart/2005/8/layout/cycle6"/>
    <dgm:cxn modelId="{974C3142-1DFF-4D41-8E67-63CC2B1543B7}" type="presParOf" srcId="{967181AC-1BD0-4697-B14E-A1119CCF45F6}" destId="{4D48FF3B-1CB6-454B-ADAD-E829A50BDC89}" srcOrd="11" destOrd="0" presId="urn:microsoft.com/office/officeart/2005/8/layout/cycle6"/>
    <dgm:cxn modelId="{FE861A9B-6677-4871-AC57-5FDF72580B37}" type="presParOf" srcId="{967181AC-1BD0-4697-B14E-A1119CCF45F6}" destId="{86B05928-19CC-4DA3-A681-8C94C4C8AB10}" srcOrd="12" destOrd="0" presId="urn:microsoft.com/office/officeart/2005/8/layout/cycle6"/>
    <dgm:cxn modelId="{E3B61B6E-F44B-4626-B61D-25570BE3D99E}" type="presParOf" srcId="{967181AC-1BD0-4697-B14E-A1119CCF45F6}" destId="{3A31F10C-9777-4CDB-A162-F6147CD75F80}" srcOrd="13" destOrd="0" presId="urn:microsoft.com/office/officeart/2005/8/layout/cycle6"/>
    <dgm:cxn modelId="{0B1667EA-F97E-4134-BCBA-38BF9D3439C9}" type="presParOf" srcId="{967181AC-1BD0-4697-B14E-A1119CCF45F6}" destId="{3080C6A1-DDA5-48CA-9076-EDB13000EEBB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700AC-A7D6-4CEF-910F-1017AE2C06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26BCDC-5553-4AB5-82A1-123AB0285021}">
      <dgm:prSet phldrT="[Tes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it-IT" sz="1600" dirty="0"/>
        </a:p>
      </dgm:t>
    </dgm:pt>
    <dgm:pt modelId="{CDCEB6AA-58BB-4A70-B332-F012DE025CEA}" type="parTrans" cxnId="{D006280F-E2AE-42F1-996B-C75F2D363B5A}">
      <dgm:prSet/>
      <dgm:spPr/>
      <dgm:t>
        <a:bodyPr/>
        <a:lstStyle/>
        <a:p>
          <a:endParaRPr lang="it-IT" sz="1600"/>
        </a:p>
      </dgm:t>
    </dgm:pt>
    <dgm:pt modelId="{7BAA474D-A980-4E55-B086-D68AA1933636}" type="sibTrans" cxnId="{D006280F-E2AE-42F1-996B-C75F2D363B5A}">
      <dgm:prSet/>
      <dgm:spPr/>
      <dgm:t>
        <a:bodyPr/>
        <a:lstStyle/>
        <a:p>
          <a:endParaRPr lang="it-IT" sz="1600"/>
        </a:p>
      </dgm:t>
    </dgm:pt>
    <dgm:pt modelId="{511CFEFA-AFB4-43E9-9965-1C0F07F040AC}">
      <dgm:prSet phldrT="[Testo]" custT="1"/>
      <dgm:spPr>
        <a:noFill/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mean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percentage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aneuploid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blastocysts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50%</a:t>
          </a:r>
          <a:endParaRPr lang="it-IT" sz="1600" dirty="0"/>
        </a:p>
      </dgm:t>
    </dgm:pt>
    <dgm:pt modelId="{368F6BC5-924D-4ADB-8816-FE49F747AB5E}" type="parTrans" cxnId="{BE886BC2-82C6-494D-B7F9-1C73931F612D}">
      <dgm:prSet/>
      <dgm:spPr/>
      <dgm:t>
        <a:bodyPr/>
        <a:lstStyle/>
        <a:p>
          <a:endParaRPr lang="it-IT" sz="1600"/>
        </a:p>
      </dgm:t>
    </dgm:pt>
    <dgm:pt modelId="{A7E1766B-E9D5-411C-911C-DDF7291DBBC6}" type="sibTrans" cxnId="{BE886BC2-82C6-494D-B7F9-1C73931F612D}">
      <dgm:prSet/>
      <dgm:spPr/>
      <dgm:t>
        <a:bodyPr/>
        <a:lstStyle/>
        <a:p>
          <a:endParaRPr lang="it-IT" sz="1600"/>
        </a:p>
      </dgm:t>
    </dgm:pt>
    <dgm:pt modelId="{1E243BDB-9829-4B23-B880-CF7B50DD9A7F}">
      <dgm:prSet phldrT="[Testo]" custT="1"/>
      <dgm:spPr>
        <a:noFill/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Aneuploidy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increase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with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maternal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age</a:t>
          </a:r>
          <a:endParaRPr lang="it-IT" sz="1600" dirty="0"/>
        </a:p>
      </dgm:t>
    </dgm:pt>
    <dgm:pt modelId="{3F706A2F-DB65-4015-A89A-99497BD15009}" type="parTrans" cxnId="{FC6ACD61-8F23-47C7-8CE5-FE5763EF2837}">
      <dgm:prSet/>
      <dgm:spPr/>
      <dgm:t>
        <a:bodyPr/>
        <a:lstStyle/>
        <a:p>
          <a:endParaRPr lang="it-IT" sz="1600"/>
        </a:p>
      </dgm:t>
    </dgm:pt>
    <dgm:pt modelId="{6FBBD243-685D-4A06-A425-F1FEA47089E3}" type="sibTrans" cxnId="{FC6ACD61-8F23-47C7-8CE5-FE5763EF2837}">
      <dgm:prSet/>
      <dgm:spPr/>
      <dgm:t>
        <a:bodyPr/>
        <a:lstStyle/>
        <a:p>
          <a:endParaRPr lang="it-IT" sz="1600"/>
        </a:p>
      </dgm:t>
    </dgm:pt>
    <dgm:pt modelId="{DFC03DA8-69FE-407E-AF83-4761696D5197}">
      <dgm:prSet phldrT="[Tes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it-IT" sz="1600" dirty="0"/>
        </a:p>
      </dgm:t>
    </dgm:pt>
    <dgm:pt modelId="{BBEED4C5-74BF-411C-BB38-CF63B2C73F29}" type="parTrans" cxnId="{64EBA3F5-7BDE-4335-A398-9AA5BEFFFDC2}">
      <dgm:prSet/>
      <dgm:spPr/>
      <dgm:t>
        <a:bodyPr/>
        <a:lstStyle/>
        <a:p>
          <a:endParaRPr lang="it-IT" sz="1600"/>
        </a:p>
      </dgm:t>
    </dgm:pt>
    <dgm:pt modelId="{0F3C8FD6-E11C-4492-B17B-4EB5512659A3}" type="sibTrans" cxnId="{64EBA3F5-7BDE-4335-A398-9AA5BEFFFDC2}">
      <dgm:prSet/>
      <dgm:spPr/>
      <dgm:t>
        <a:bodyPr/>
        <a:lstStyle/>
        <a:p>
          <a:endParaRPr lang="it-IT" sz="1600"/>
        </a:p>
      </dgm:t>
    </dgm:pt>
    <dgm:pt modelId="{BC2AF13A-B170-4FA7-B7C2-13520F3E7BD0}">
      <dgm:prSet phldrT="[Testo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error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rate of CCS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diagnosis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low (˂2%)</a:t>
          </a:r>
          <a:endParaRPr lang="it-IT" sz="1600" dirty="0"/>
        </a:p>
      </dgm:t>
    </dgm:pt>
    <dgm:pt modelId="{7F8B7669-9922-4066-A5AA-0844746F76B7}" type="parTrans" cxnId="{7D5BF23F-9BB5-4014-B548-53BDE7669213}">
      <dgm:prSet/>
      <dgm:spPr/>
      <dgm:t>
        <a:bodyPr/>
        <a:lstStyle/>
        <a:p>
          <a:endParaRPr lang="it-IT" sz="1600"/>
        </a:p>
      </dgm:t>
    </dgm:pt>
    <dgm:pt modelId="{6FC0616B-0DF4-4B8A-A4AD-FB9A39287C0F}" type="sibTrans" cxnId="{7D5BF23F-9BB5-4014-B548-53BDE7669213}">
      <dgm:prSet/>
      <dgm:spPr/>
      <dgm:t>
        <a:bodyPr/>
        <a:lstStyle/>
        <a:p>
          <a:endParaRPr lang="it-IT" sz="1600"/>
        </a:p>
      </dgm:t>
    </dgm:pt>
    <dgm:pt modelId="{481AF467-E9B5-4B83-83EE-4DFFCAD0CBB0}">
      <dgm:prSet phldrT="[Testo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it-IT" sz="1600" dirty="0"/>
        </a:p>
      </dgm:t>
    </dgm:pt>
    <dgm:pt modelId="{4DCEB26A-3DF5-46B8-9498-CD805AF83E39}" type="parTrans" cxnId="{CFCDC27A-595D-42F8-A1FD-51335EC9F31A}">
      <dgm:prSet/>
      <dgm:spPr/>
      <dgm:t>
        <a:bodyPr/>
        <a:lstStyle/>
        <a:p>
          <a:endParaRPr lang="it-IT" sz="1600"/>
        </a:p>
      </dgm:t>
    </dgm:pt>
    <dgm:pt modelId="{0B6F957E-88D4-474C-A988-247CE55FD820}" type="sibTrans" cxnId="{CFCDC27A-595D-42F8-A1FD-51335EC9F31A}">
      <dgm:prSet/>
      <dgm:spPr/>
      <dgm:t>
        <a:bodyPr/>
        <a:lstStyle/>
        <a:p>
          <a:endParaRPr lang="it-IT" sz="1600"/>
        </a:p>
      </dgm:t>
    </dgm:pt>
    <dgm:pt modelId="{7320E56C-F874-4319-AB1A-DB72BC90936A}">
      <dgm:prSet phldrT="[Tes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Blastocyst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biopsy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non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detrimental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to the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embryo</a:t>
          </a:r>
          <a:endParaRPr lang="it-IT" sz="1600" dirty="0"/>
        </a:p>
      </dgm:t>
    </dgm:pt>
    <dgm:pt modelId="{FFEAF0B6-EDB3-456D-9677-3CA90741693A}" type="parTrans" cxnId="{655595F6-3BEE-46E2-A28F-EC72F0D48294}">
      <dgm:prSet/>
      <dgm:spPr/>
      <dgm:t>
        <a:bodyPr/>
        <a:lstStyle/>
        <a:p>
          <a:endParaRPr lang="it-IT" sz="1600"/>
        </a:p>
      </dgm:t>
    </dgm:pt>
    <dgm:pt modelId="{5CE51AF7-BDFB-4600-BDE5-C67E80DEDD79}" type="sibTrans" cxnId="{655595F6-3BEE-46E2-A28F-EC72F0D48294}">
      <dgm:prSet/>
      <dgm:spPr/>
      <dgm:t>
        <a:bodyPr/>
        <a:lstStyle/>
        <a:p>
          <a:endParaRPr lang="it-IT" sz="1600"/>
        </a:p>
      </dgm:t>
    </dgm:pt>
    <dgm:pt modelId="{40A5426D-73F6-48CB-B12E-E428CD92E0EA}">
      <dgm:prSet phldrT="[Testo]" custT="1"/>
      <dgm:spPr>
        <a:noFill/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Maternal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age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inversely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proportional</a:t>
          </a:r>
          <a:r>
            <a: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to </a:t>
          </a:r>
          <a:r>
            <a:rPr lang="it-IT" sz="16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implantation</a:t>
          </a:r>
          <a:endParaRPr lang="it-IT" sz="1600" dirty="0"/>
        </a:p>
      </dgm:t>
    </dgm:pt>
    <dgm:pt modelId="{9C153A68-B3F1-4F8F-9C1E-0A4ADB296746}" type="parTrans" cxnId="{93ED4798-298E-455B-8522-5D9CD11A63A7}">
      <dgm:prSet/>
      <dgm:spPr/>
      <dgm:t>
        <a:bodyPr/>
        <a:lstStyle/>
        <a:p>
          <a:endParaRPr lang="it-IT" sz="1600"/>
        </a:p>
      </dgm:t>
    </dgm:pt>
    <dgm:pt modelId="{52162C5F-C4B0-491E-B2AC-F931160AE293}" type="sibTrans" cxnId="{93ED4798-298E-455B-8522-5D9CD11A63A7}">
      <dgm:prSet/>
      <dgm:spPr/>
      <dgm:t>
        <a:bodyPr/>
        <a:lstStyle/>
        <a:p>
          <a:endParaRPr lang="it-IT" sz="1600"/>
        </a:p>
      </dgm:t>
    </dgm:pt>
    <dgm:pt modelId="{1246A35C-6C07-48CF-9429-832E9F6507BA}">
      <dgm:prSet phldrT="[Testo]"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buNone/>
          </a:pPr>
          <a:r>
            <a:rPr lang="it-IT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CCS: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comprehensive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chromosome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analysis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such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aCGH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it-IT" sz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qPCR</a:t>
          </a:r>
          <a:r>
            <a:rPr lang="it-IT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, NGS</a:t>
          </a:r>
          <a:endParaRPr lang="it-IT" sz="1200" dirty="0"/>
        </a:p>
      </dgm:t>
    </dgm:pt>
    <dgm:pt modelId="{EE47F597-19FE-40A9-9D45-B83DB5832094}" type="parTrans" cxnId="{FEB15123-2FCE-47B0-BAED-1A902501B6E0}">
      <dgm:prSet/>
      <dgm:spPr/>
      <dgm:t>
        <a:bodyPr/>
        <a:lstStyle/>
        <a:p>
          <a:endParaRPr lang="it-IT"/>
        </a:p>
      </dgm:t>
    </dgm:pt>
    <dgm:pt modelId="{C3E1E268-61F0-40D2-8DFC-1CC3AB6E489B}" type="sibTrans" cxnId="{FEB15123-2FCE-47B0-BAED-1A902501B6E0}">
      <dgm:prSet/>
      <dgm:spPr/>
      <dgm:t>
        <a:bodyPr/>
        <a:lstStyle/>
        <a:p>
          <a:endParaRPr lang="it-IT"/>
        </a:p>
      </dgm:t>
    </dgm:pt>
    <dgm:pt modelId="{6815C596-91FC-43F1-9472-036EB6419B93}" type="pres">
      <dgm:prSet presAssocID="{8D5700AC-A7D6-4CEF-910F-1017AE2C061D}" presName="linearFlow" presStyleCnt="0">
        <dgm:presLayoutVars>
          <dgm:dir/>
          <dgm:animLvl val="lvl"/>
          <dgm:resizeHandles val="exact"/>
        </dgm:presLayoutVars>
      </dgm:prSet>
      <dgm:spPr/>
    </dgm:pt>
    <dgm:pt modelId="{6762B2B6-5C15-4B42-9FB4-0F9DECD38613}" type="pres">
      <dgm:prSet presAssocID="{3426BCDC-5553-4AB5-82A1-123AB0285021}" presName="composite" presStyleCnt="0"/>
      <dgm:spPr/>
    </dgm:pt>
    <dgm:pt modelId="{3DEE4C13-A3B6-48D2-95F4-594A075DE33D}" type="pres">
      <dgm:prSet presAssocID="{3426BCDC-5553-4AB5-82A1-123AB0285021}" presName="parentText" presStyleLbl="alignNode1" presStyleIdx="0" presStyleCnt="3" custLinFactNeighborX="937" custLinFactNeighborY="15088">
        <dgm:presLayoutVars>
          <dgm:chMax val="1"/>
          <dgm:bulletEnabled val="1"/>
        </dgm:presLayoutVars>
      </dgm:prSet>
      <dgm:spPr/>
    </dgm:pt>
    <dgm:pt modelId="{09DF4C98-6E17-4628-81AA-4C94932E6E74}" type="pres">
      <dgm:prSet presAssocID="{3426BCDC-5553-4AB5-82A1-123AB0285021}" presName="descendantText" presStyleLbl="alignAcc1" presStyleIdx="0" presStyleCnt="3" custScaleY="143866" custLinFactNeighborY="19171">
        <dgm:presLayoutVars>
          <dgm:bulletEnabled val="1"/>
        </dgm:presLayoutVars>
      </dgm:prSet>
      <dgm:spPr/>
    </dgm:pt>
    <dgm:pt modelId="{0676B12E-CF56-4E5C-AAB6-3267384BD916}" type="pres">
      <dgm:prSet presAssocID="{7BAA474D-A980-4E55-B086-D68AA1933636}" presName="sp" presStyleCnt="0"/>
      <dgm:spPr/>
    </dgm:pt>
    <dgm:pt modelId="{E562418C-E8CE-4698-941E-DBC0390D30DA}" type="pres">
      <dgm:prSet presAssocID="{DFC03DA8-69FE-407E-AF83-4761696D5197}" presName="composite" presStyleCnt="0"/>
      <dgm:spPr/>
    </dgm:pt>
    <dgm:pt modelId="{785361D2-4694-4874-8FA9-D17AF3510645}" type="pres">
      <dgm:prSet presAssocID="{DFC03DA8-69FE-407E-AF83-4761696D519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E95851B-D957-4CD5-B0D2-FFD8989936EF}" type="pres">
      <dgm:prSet presAssocID="{DFC03DA8-69FE-407E-AF83-4761696D5197}" presName="descendantText" presStyleLbl="alignAcc1" presStyleIdx="1" presStyleCnt="3">
        <dgm:presLayoutVars>
          <dgm:bulletEnabled val="1"/>
        </dgm:presLayoutVars>
      </dgm:prSet>
      <dgm:spPr/>
    </dgm:pt>
    <dgm:pt modelId="{D3E0C14F-B11F-45EC-977F-A98686D89C8E}" type="pres">
      <dgm:prSet presAssocID="{0F3C8FD6-E11C-4492-B17B-4EB5512659A3}" presName="sp" presStyleCnt="0"/>
      <dgm:spPr/>
    </dgm:pt>
    <dgm:pt modelId="{D60B2B2E-8625-4308-996F-386B6E9240DD}" type="pres">
      <dgm:prSet presAssocID="{481AF467-E9B5-4B83-83EE-4DFFCAD0CBB0}" presName="composite" presStyleCnt="0"/>
      <dgm:spPr/>
    </dgm:pt>
    <dgm:pt modelId="{93827CAF-B02A-46B3-99D9-69070D55E8B2}" type="pres">
      <dgm:prSet presAssocID="{481AF467-E9B5-4B83-83EE-4DFFCAD0CBB0}" presName="parentText" presStyleLbl="alignNode1" presStyleIdx="2" presStyleCnt="3" custLinFactNeighborY="-16400">
        <dgm:presLayoutVars>
          <dgm:chMax val="1"/>
          <dgm:bulletEnabled val="1"/>
        </dgm:presLayoutVars>
      </dgm:prSet>
      <dgm:spPr/>
    </dgm:pt>
    <dgm:pt modelId="{23C39681-6D3B-4718-9F4F-0F80522997B7}" type="pres">
      <dgm:prSet presAssocID="{481AF467-E9B5-4B83-83EE-4DFFCAD0CBB0}" presName="descendantText" presStyleLbl="alignAcc1" presStyleIdx="2" presStyleCnt="3" custLinFactNeighborY="-25225">
        <dgm:presLayoutVars>
          <dgm:bulletEnabled val="1"/>
        </dgm:presLayoutVars>
      </dgm:prSet>
      <dgm:spPr/>
    </dgm:pt>
  </dgm:ptLst>
  <dgm:cxnLst>
    <dgm:cxn modelId="{1BFE6307-CA0D-48D2-859A-F469A2235FAE}" type="presOf" srcId="{3426BCDC-5553-4AB5-82A1-123AB0285021}" destId="{3DEE4C13-A3B6-48D2-95F4-594A075DE33D}" srcOrd="0" destOrd="0" presId="urn:microsoft.com/office/officeart/2005/8/layout/chevron2"/>
    <dgm:cxn modelId="{D006280F-E2AE-42F1-996B-C75F2D363B5A}" srcId="{8D5700AC-A7D6-4CEF-910F-1017AE2C061D}" destId="{3426BCDC-5553-4AB5-82A1-123AB0285021}" srcOrd="0" destOrd="0" parTransId="{CDCEB6AA-58BB-4A70-B332-F012DE025CEA}" sibTransId="{7BAA474D-A980-4E55-B086-D68AA1933636}"/>
    <dgm:cxn modelId="{FEB15123-2FCE-47B0-BAED-1A902501B6E0}" srcId="{DFC03DA8-69FE-407E-AF83-4761696D5197}" destId="{1246A35C-6C07-48CF-9429-832E9F6507BA}" srcOrd="1" destOrd="0" parTransId="{EE47F597-19FE-40A9-9D45-B83DB5832094}" sibTransId="{C3E1E268-61F0-40D2-8DFC-1CC3AB6E489B}"/>
    <dgm:cxn modelId="{0E16B42B-D88A-4466-AC0C-38515D6D6C64}" type="presOf" srcId="{7320E56C-F874-4319-AB1A-DB72BC90936A}" destId="{23C39681-6D3B-4718-9F4F-0F80522997B7}" srcOrd="0" destOrd="0" presId="urn:microsoft.com/office/officeart/2005/8/layout/chevron2"/>
    <dgm:cxn modelId="{7D5BF23F-9BB5-4014-B548-53BDE7669213}" srcId="{DFC03DA8-69FE-407E-AF83-4761696D5197}" destId="{BC2AF13A-B170-4FA7-B7C2-13520F3E7BD0}" srcOrd="0" destOrd="0" parTransId="{7F8B7669-9922-4066-A5AA-0844746F76B7}" sibTransId="{6FC0616B-0DF4-4B8A-A4AD-FB9A39287C0F}"/>
    <dgm:cxn modelId="{FC6ACD61-8F23-47C7-8CE5-FE5763EF2837}" srcId="{3426BCDC-5553-4AB5-82A1-123AB0285021}" destId="{1E243BDB-9829-4B23-B880-CF7B50DD9A7F}" srcOrd="1" destOrd="0" parTransId="{3F706A2F-DB65-4015-A89A-99497BD15009}" sibTransId="{6FBBD243-685D-4A06-A425-F1FEA47089E3}"/>
    <dgm:cxn modelId="{CFCDC27A-595D-42F8-A1FD-51335EC9F31A}" srcId="{8D5700AC-A7D6-4CEF-910F-1017AE2C061D}" destId="{481AF467-E9B5-4B83-83EE-4DFFCAD0CBB0}" srcOrd="2" destOrd="0" parTransId="{4DCEB26A-3DF5-46B8-9498-CD805AF83E39}" sibTransId="{0B6F957E-88D4-474C-A988-247CE55FD820}"/>
    <dgm:cxn modelId="{93ED4798-298E-455B-8522-5D9CD11A63A7}" srcId="{3426BCDC-5553-4AB5-82A1-123AB0285021}" destId="{40A5426D-73F6-48CB-B12E-E428CD92E0EA}" srcOrd="2" destOrd="0" parTransId="{9C153A68-B3F1-4F8F-9C1E-0A4ADB296746}" sibTransId="{52162C5F-C4B0-491E-B2AC-F931160AE293}"/>
    <dgm:cxn modelId="{0ED630A8-8D47-411A-9226-93CB5CF90C10}" type="presOf" srcId="{40A5426D-73F6-48CB-B12E-E428CD92E0EA}" destId="{09DF4C98-6E17-4628-81AA-4C94932E6E74}" srcOrd="0" destOrd="2" presId="urn:microsoft.com/office/officeart/2005/8/layout/chevron2"/>
    <dgm:cxn modelId="{FC412EA9-3C9B-4172-842A-A152B0512A59}" type="presOf" srcId="{8D5700AC-A7D6-4CEF-910F-1017AE2C061D}" destId="{6815C596-91FC-43F1-9472-036EB6419B93}" srcOrd="0" destOrd="0" presId="urn:microsoft.com/office/officeart/2005/8/layout/chevron2"/>
    <dgm:cxn modelId="{CE39FDBB-0591-4C31-B7BC-E2DA54A716A8}" type="presOf" srcId="{1E243BDB-9829-4B23-B880-CF7B50DD9A7F}" destId="{09DF4C98-6E17-4628-81AA-4C94932E6E74}" srcOrd="0" destOrd="1" presId="urn:microsoft.com/office/officeart/2005/8/layout/chevron2"/>
    <dgm:cxn modelId="{D4220FC1-D4DE-48BD-8E26-C9150D94A3B3}" type="presOf" srcId="{1246A35C-6C07-48CF-9429-832E9F6507BA}" destId="{5E95851B-D957-4CD5-B0D2-FFD8989936EF}" srcOrd="0" destOrd="1" presId="urn:microsoft.com/office/officeart/2005/8/layout/chevron2"/>
    <dgm:cxn modelId="{BE886BC2-82C6-494D-B7F9-1C73931F612D}" srcId="{3426BCDC-5553-4AB5-82A1-123AB0285021}" destId="{511CFEFA-AFB4-43E9-9965-1C0F07F040AC}" srcOrd="0" destOrd="0" parTransId="{368F6BC5-924D-4ADB-8816-FE49F747AB5E}" sibTransId="{A7E1766B-E9D5-411C-911C-DDF7291DBBC6}"/>
    <dgm:cxn modelId="{5B9616C5-E84F-42AA-A045-52DC148E8506}" type="presOf" srcId="{481AF467-E9B5-4B83-83EE-4DFFCAD0CBB0}" destId="{93827CAF-B02A-46B3-99D9-69070D55E8B2}" srcOrd="0" destOrd="0" presId="urn:microsoft.com/office/officeart/2005/8/layout/chevron2"/>
    <dgm:cxn modelId="{13A33DD5-4748-4EF2-B65F-58C7D3B6AAE3}" type="presOf" srcId="{DFC03DA8-69FE-407E-AF83-4761696D5197}" destId="{785361D2-4694-4874-8FA9-D17AF3510645}" srcOrd="0" destOrd="0" presId="urn:microsoft.com/office/officeart/2005/8/layout/chevron2"/>
    <dgm:cxn modelId="{7E45EFE3-4E48-442D-B17A-8CE677D5407C}" type="presOf" srcId="{511CFEFA-AFB4-43E9-9965-1C0F07F040AC}" destId="{09DF4C98-6E17-4628-81AA-4C94932E6E74}" srcOrd="0" destOrd="0" presId="urn:microsoft.com/office/officeart/2005/8/layout/chevron2"/>
    <dgm:cxn modelId="{75C3D5E8-63BC-4AB7-93CC-2F41045CC7F3}" type="presOf" srcId="{BC2AF13A-B170-4FA7-B7C2-13520F3E7BD0}" destId="{5E95851B-D957-4CD5-B0D2-FFD8989936EF}" srcOrd="0" destOrd="0" presId="urn:microsoft.com/office/officeart/2005/8/layout/chevron2"/>
    <dgm:cxn modelId="{64EBA3F5-7BDE-4335-A398-9AA5BEFFFDC2}" srcId="{8D5700AC-A7D6-4CEF-910F-1017AE2C061D}" destId="{DFC03DA8-69FE-407E-AF83-4761696D5197}" srcOrd="1" destOrd="0" parTransId="{BBEED4C5-74BF-411C-BB38-CF63B2C73F29}" sibTransId="{0F3C8FD6-E11C-4492-B17B-4EB5512659A3}"/>
    <dgm:cxn modelId="{655595F6-3BEE-46E2-A28F-EC72F0D48294}" srcId="{481AF467-E9B5-4B83-83EE-4DFFCAD0CBB0}" destId="{7320E56C-F874-4319-AB1A-DB72BC90936A}" srcOrd="0" destOrd="0" parTransId="{FFEAF0B6-EDB3-456D-9677-3CA90741693A}" sibTransId="{5CE51AF7-BDFB-4600-BDE5-C67E80DEDD79}"/>
    <dgm:cxn modelId="{F6D270D6-3C05-4934-A6A0-4830012F7C6F}" type="presParOf" srcId="{6815C596-91FC-43F1-9472-036EB6419B93}" destId="{6762B2B6-5C15-4B42-9FB4-0F9DECD38613}" srcOrd="0" destOrd="0" presId="urn:microsoft.com/office/officeart/2005/8/layout/chevron2"/>
    <dgm:cxn modelId="{EE8BD8E1-C2B6-4592-ADE1-16E5CCFD5870}" type="presParOf" srcId="{6762B2B6-5C15-4B42-9FB4-0F9DECD38613}" destId="{3DEE4C13-A3B6-48D2-95F4-594A075DE33D}" srcOrd="0" destOrd="0" presId="urn:microsoft.com/office/officeart/2005/8/layout/chevron2"/>
    <dgm:cxn modelId="{06D7D439-D7DD-4AA5-A6E4-52936EF6600B}" type="presParOf" srcId="{6762B2B6-5C15-4B42-9FB4-0F9DECD38613}" destId="{09DF4C98-6E17-4628-81AA-4C94932E6E74}" srcOrd="1" destOrd="0" presId="urn:microsoft.com/office/officeart/2005/8/layout/chevron2"/>
    <dgm:cxn modelId="{FB548119-C905-48F7-B3CF-14081A358D9D}" type="presParOf" srcId="{6815C596-91FC-43F1-9472-036EB6419B93}" destId="{0676B12E-CF56-4E5C-AAB6-3267384BD916}" srcOrd="1" destOrd="0" presId="urn:microsoft.com/office/officeart/2005/8/layout/chevron2"/>
    <dgm:cxn modelId="{056207C3-6F7D-4799-8044-8F5E9D66255D}" type="presParOf" srcId="{6815C596-91FC-43F1-9472-036EB6419B93}" destId="{E562418C-E8CE-4698-941E-DBC0390D30DA}" srcOrd="2" destOrd="0" presId="urn:microsoft.com/office/officeart/2005/8/layout/chevron2"/>
    <dgm:cxn modelId="{DF601849-149D-478B-9FD0-E996FF74422C}" type="presParOf" srcId="{E562418C-E8CE-4698-941E-DBC0390D30DA}" destId="{785361D2-4694-4874-8FA9-D17AF3510645}" srcOrd="0" destOrd="0" presId="urn:microsoft.com/office/officeart/2005/8/layout/chevron2"/>
    <dgm:cxn modelId="{7AFEA6E7-63E9-4B49-B6B0-8AADDDCBA4AF}" type="presParOf" srcId="{E562418C-E8CE-4698-941E-DBC0390D30DA}" destId="{5E95851B-D957-4CD5-B0D2-FFD8989936EF}" srcOrd="1" destOrd="0" presId="urn:microsoft.com/office/officeart/2005/8/layout/chevron2"/>
    <dgm:cxn modelId="{78444373-FD7B-494C-9757-3BF3EC52C311}" type="presParOf" srcId="{6815C596-91FC-43F1-9472-036EB6419B93}" destId="{D3E0C14F-B11F-45EC-977F-A98686D89C8E}" srcOrd="3" destOrd="0" presId="urn:microsoft.com/office/officeart/2005/8/layout/chevron2"/>
    <dgm:cxn modelId="{4BFEBBDE-3D54-4C6C-9C64-DA4B4462F0E3}" type="presParOf" srcId="{6815C596-91FC-43F1-9472-036EB6419B93}" destId="{D60B2B2E-8625-4308-996F-386B6E9240DD}" srcOrd="4" destOrd="0" presId="urn:microsoft.com/office/officeart/2005/8/layout/chevron2"/>
    <dgm:cxn modelId="{27E70B1E-D93B-4ECB-837B-D46445FE37D0}" type="presParOf" srcId="{D60B2B2E-8625-4308-996F-386B6E9240DD}" destId="{93827CAF-B02A-46B3-99D9-69070D55E8B2}" srcOrd="0" destOrd="0" presId="urn:microsoft.com/office/officeart/2005/8/layout/chevron2"/>
    <dgm:cxn modelId="{D47D7B73-AA5C-4EC3-AAB9-34829701340E}" type="presParOf" srcId="{D60B2B2E-8625-4308-996F-386B6E9240DD}" destId="{23C39681-6D3B-4718-9F4F-0F80522997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B5C64-8BEF-4DAB-AE44-1EF81C171502}">
      <dsp:nvSpPr>
        <dsp:cNvPr id="0" name=""/>
        <dsp:cNvSpPr/>
      </dsp:nvSpPr>
      <dsp:spPr>
        <a:xfrm>
          <a:off x="2894374" y="-102289"/>
          <a:ext cx="2084619" cy="1410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SUPEROVULATION</a:t>
          </a:r>
          <a:endParaRPr lang="it-IT" sz="1600" kern="1200" dirty="0"/>
        </a:p>
      </dsp:txBody>
      <dsp:txXfrm>
        <a:off x="2963253" y="-33410"/>
        <a:ext cx="1946861" cy="1273239"/>
      </dsp:txXfrm>
    </dsp:sp>
    <dsp:sp modelId="{6961F237-AADB-4221-8D37-E103950E0DBB}">
      <dsp:nvSpPr>
        <dsp:cNvPr id="0" name=""/>
        <dsp:cNvSpPr/>
      </dsp:nvSpPr>
      <dsp:spPr>
        <a:xfrm>
          <a:off x="1817422" y="603209"/>
          <a:ext cx="4238523" cy="4238523"/>
        </a:xfrm>
        <a:custGeom>
          <a:avLst/>
          <a:gdLst/>
          <a:ahLst/>
          <a:cxnLst/>
          <a:rect l="0" t="0" r="0" b="0"/>
          <a:pathLst>
            <a:path>
              <a:moveTo>
                <a:pt x="3169147" y="278335"/>
              </a:moveTo>
              <a:arcTo wR="2119261" hR="2119261" stAng="17981774" swAng="13948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85216-A4DB-4FF6-B112-8DFF0CC9B0A0}">
      <dsp:nvSpPr>
        <dsp:cNvPr id="0" name=""/>
        <dsp:cNvSpPr/>
      </dsp:nvSpPr>
      <dsp:spPr>
        <a:xfrm>
          <a:off x="5128493" y="1452381"/>
          <a:ext cx="1647455" cy="123040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EMBRYO CULTURE</a:t>
          </a:r>
          <a:endParaRPr lang="it-IT" sz="1600" kern="1200" dirty="0"/>
        </a:p>
      </dsp:txBody>
      <dsp:txXfrm>
        <a:off x="5188556" y="1512444"/>
        <a:ext cx="1527329" cy="1110278"/>
      </dsp:txXfrm>
    </dsp:sp>
    <dsp:sp modelId="{15BC8DB2-75BB-491A-B561-14106F3D6D48}">
      <dsp:nvSpPr>
        <dsp:cNvPr id="0" name=""/>
        <dsp:cNvSpPr/>
      </dsp:nvSpPr>
      <dsp:spPr>
        <a:xfrm>
          <a:off x="1817422" y="603209"/>
          <a:ext cx="4238523" cy="4238523"/>
        </a:xfrm>
        <a:custGeom>
          <a:avLst/>
          <a:gdLst/>
          <a:ahLst/>
          <a:cxnLst/>
          <a:rect l="0" t="0" r="0" b="0"/>
          <a:pathLst>
            <a:path>
              <a:moveTo>
                <a:pt x="4238338" y="2091229"/>
              </a:moveTo>
              <a:arcTo wR="2119261" hR="2119261" stAng="21554526" swAng="1877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B98FD-FF0C-446C-9B8F-8209C6B50E53}">
      <dsp:nvSpPr>
        <dsp:cNvPr id="0" name=""/>
        <dsp:cNvSpPr/>
      </dsp:nvSpPr>
      <dsp:spPr>
        <a:xfrm>
          <a:off x="3963907" y="3809121"/>
          <a:ext cx="2436895" cy="1255738"/>
        </a:xfrm>
        <a:prstGeom prst="roundRect">
          <a:avLst/>
        </a:prstGeom>
        <a:solidFill>
          <a:srgbClr val="5AC6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WOMAN’S AGE AND FSH</a:t>
          </a:r>
          <a:endParaRPr lang="it-IT" sz="1600" kern="1200" dirty="0"/>
        </a:p>
      </dsp:txBody>
      <dsp:txXfrm>
        <a:off x="4025207" y="3870421"/>
        <a:ext cx="2314295" cy="1133138"/>
      </dsp:txXfrm>
    </dsp:sp>
    <dsp:sp modelId="{1285EF2A-ABE7-404D-8EA5-5BC312C6E689}">
      <dsp:nvSpPr>
        <dsp:cNvPr id="0" name=""/>
        <dsp:cNvSpPr/>
      </dsp:nvSpPr>
      <dsp:spPr>
        <a:xfrm>
          <a:off x="1817422" y="603209"/>
          <a:ext cx="4238523" cy="4238523"/>
        </a:xfrm>
        <a:custGeom>
          <a:avLst/>
          <a:gdLst/>
          <a:ahLst/>
          <a:cxnLst/>
          <a:rect l="0" t="0" r="0" b="0"/>
          <a:pathLst>
            <a:path>
              <a:moveTo>
                <a:pt x="2145752" y="4238358"/>
              </a:moveTo>
              <a:arcTo wR="2119261" hR="2119261" stAng="5357026" swAng="1164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A3C6A-EBDF-49AF-8D62-B322D6E9E934}">
      <dsp:nvSpPr>
        <dsp:cNvPr id="0" name=""/>
        <dsp:cNvSpPr/>
      </dsp:nvSpPr>
      <dsp:spPr>
        <a:xfrm>
          <a:off x="1491342" y="3803698"/>
          <a:ext cx="2399340" cy="126658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CRYOPRESERVATION</a:t>
          </a:r>
          <a:endParaRPr lang="it-IT" sz="1600" kern="1200" dirty="0"/>
        </a:p>
      </dsp:txBody>
      <dsp:txXfrm>
        <a:off x="1553172" y="3865528"/>
        <a:ext cx="2275680" cy="1142924"/>
      </dsp:txXfrm>
    </dsp:sp>
    <dsp:sp modelId="{4D48FF3B-1CB6-454B-ADAD-E829A50BDC89}">
      <dsp:nvSpPr>
        <dsp:cNvPr id="0" name=""/>
        <dsp:cNvSpPr/>
      </dsp:nvSpPr>
      <dsp:spPr>
        <a:xfrm>
          <a:off x="1817422" y="603209"/>
          <a:ext cx="4238523" cy="4238523"/>
        </a:xfrm>
        <a:custGeom>
          <a:avLst/>
          <a:gdLst/>
          <a:ahLst/>
          <a:cxnLst/>
          <a:rect l="0" t="0" r="0" b="0"/>
          <a:pathLst>
            <a:path>
              <a:moveTo>
                <a:pt x="290956" y="3190974"/>
              </a:moveTo>
              <a:arcTo wR="2119261" hR="2119261" stAng="8977326" swAng="17766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05928-19CC-4DA3-A681-8C94C4C8AB10}">
      <dsp:nvSpPr>
        <dsp:cNvPr id="0" name=""/>
        <dsp:cNvSpPr/>
      </dsp:nvSpPr>
      <dsp:spPr>
        <a:xfrm>
          <a:off x="1110750" y="1395341"/>
          <a:ext cx="1620792" cy="1344485"/>
        </a:xfrm>
        <a:prstGeom prst="roundRect">
          <a:avLst/>
        </a:prstGeom>
        <a:solidFill>
          <a:srgbClr val="CC3C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THAWING</a:t>
          </a:r>
          <a:endParaRPr lang="it-IT" sz="1600" kern="1200" dirty="0"/>
        </a:p>
      </dsp:txBody>
      <dsp:txXfrm>
        <a:off x="1176382" y="1460973"/>
        <a:ext cx="1489528" cy="1213221"/>
      </dsp:txXfrm>
    </dsp:sp>
    <dsp:sp modelId="{3080C6A1-DDA5-48CA-9076-EDB13000EEBB}">
      <dsp:nvSpPr>
        <dsp:cNvPr id="0" name=""/>
        <dsp:cNvSpPr/>
      </dsp:nvSpPr>
      <dsp:spPr>
        <a:xfrm>
          <a:off x="1817422" y="603209"/>
          <a:ext cx="4238523" cy="4238523"/>
        </a:xfrm>
        <a:custGeom>
          <a:avLst/>
          <a:gdLst/>
          <a:ahLst/>
          <a:cxnLst/>
          <a:rect l="0" t="0" r="0" b="0"/>
          <a:pathLst>
            <a:path>
              <a:moveTo>
                <a:pt x="472015" y="785901"/>
              </a:moveTo>
              <a:arcTo wR="2119261" hR="2119261" stAng="13139303" swAng="12800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4C13-A3B6-48D2-95F4-594A075DE33D}">
      <dsp:nvSpPr>
        <dsp:cNvPr id="0" name=""/>
        <dsp:cNvSpPr/>
      </dsp:nvSpPr>
      <dsp:spPr>
        <a:xfrm rot="5400000">
          <a:off x="-190526" y="602589"/>
          <a:ext cx="1328255" cy="92977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</dsp:txBody>
      <dsp:txXfrm rot="-5400000">
        <a:off x="8713" y="868239"/>
        <a:ext cx="929778" cy="398477"/>
      </dsp:txXfrm>
    </dsp:sp>
    <dsp:sp modelId="{09DF4C98-6E17-4628-81AA-4C94932E6E74}">
      <dsp:nvSpPr>
        <dsp:cNvPr id="0" name=""/>
        <dsp:cNvSpPr/>
      </dsp:nvSpPr>
      <dsp:spPr>
        <a:xfrm rot="5400000">
          <a:off x="2446012" y="-1337135"/>
          <a:ext cx="1242090" cy="4274557"/>
        </a:xfrm>
        <a:prstGeom prst="round2SameRect">
          <a:avLst/>
        </a:prstGeom>
        <a:noFill/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mean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percentage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aneuploid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blastocysts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50%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Aneuploidy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increase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with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maternal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age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Maternal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age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inversely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proportional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to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implantation</a:t>
          </a:r>
          <a:endParaRPr lang="it-IT" sz="1600" kern="1200" dirty="0"/>
        </a:p>
      </dsp:txBody>
      <dsp:txXfrm rot="-5400000">
        <a:off x="929779" y="239732"/>
        <a:ext cx="4213923" cy="1120822"/>
      </dsp:txXfrm>
    </dsp:sp>
    <dsp:sp modelId="{785361D2-4694-4874-8FA9-D17AF3510645}">
      <dsp:nvSpPr>
        <dsp:cNvPr id="0" name=""/>
        <dsp:cNvSpPr/>
      </dsp:nvSpPr>
      <dsp:spPr>
        <a:xfrm rot="5400000">
          <a:off x="-199238" y="1544648"/>
          <a:ext cx="1328255" cy="92977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</dsp:txBody>
      <dsp:txXfrm rot="-5400000">
        <a:off x="1" y="1810298"/>
        <a:ext cx="929778" cy="398477"/>
      </dsp:txXfrm>
    </dsp:sp>
    <dsp:sp modelId="{5E95851B-D957-4CD5-B0D2-FFD8989936EF}">
      <dsp:nvSpPr>
        <dsp:cNvPr id="0" name=""/>
        <dsp:cNvSpPr/>
      </dsp:nvSpPr>
      <dsp:spPr>
        <a:xfrm rot="5400000">
          <a:off x="2635374" y="-360185"/>
          <a:ext cx="863366" cy="4274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error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rate of CCS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diagnosis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low (˂2%)</a:t>
          </a:r>
          <a:endParaRPr lang="it-IT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CCS: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comprehensive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chromosome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analysis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such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aCGH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it-IT" sz="1200" kern="1200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qPCR</a:t>
          </a:r>
          <a:r>
            <a:rPr lang="it-IT" sz="12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, NGS</a:t>
          </a:r>
          <a:endParaRPr lang="it-IT" sz="1200" kern="1200" dirty="0"/>
        </a:p>
      </dsp:txBody>
      <dsp:txXfrm rot="-5400000">
        <a:off x="929779" y="1387556"/>
        <a:ext cx="4232411" cy="779074"/>
      </dsp:txXfrm>
    </dsp:sp>
    <dsp:sp modelId="{93827CAF-B02A-46B3-99D9-69070D55E8B2}">
      <dsp:nvSpPr>
        <dsp:cNvPr id="0" name=""/>
        <dsp:cNvSpPr/>
      </dsp:nvSpPr>
      <dsp:spPr>
        <a:xfrm rot="5400000">
          <a:off x="-199238" y="2469280"/>
          <a:ext cx="1328255" cy="929778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/>
        </a:p>
      </dsp:txBody>
      <dsp:txXfrm rot="-5400000">
        <a:off x="1" y="2734930"/>
        <a:ext cx="929778" cy="398477"/>
      </dsp:txXfrm>
    </dsp:sp>
    <dsp:sp modelId="{23C39681-6D3B-4718-9F4F-0F80522997B7}">
      <dsp:nvSpPr>
        <dsp:cNvPr id="0" name=""/>
        <dsp:cNvSpPr/>
      </dsp:nvSpPr>
      <dsp:spPr>
        <a:xfrm rot="5400000">
          <a:off x="2635374" y="564496"/>
          <a:ext cx="863366" cy="4274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Blastocyst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biopsy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is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non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detrimental</a:t>
          </a:r>
          <a:r>
            <a:rPr lang="it-IT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to the </a:t>
          </a:r>
          <a:r>
            <a:rPr lang="it-IT" sz="16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embryo</a:t>
          </a:r>
          <a:endParaRPr lang="it-IT" sz="1600" kern="1200" dirty="0"/>
        </a:p>
      </dsp:txBody>
      <dsp:txXfrm rot="-5400000">
        <a:off x="929779" y="2312237"/>
        <a:ext cx="4232411" cy="77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CABE-7503-4E12-A9B1-A0E2C4738727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5FB8-D411-4CC4-9852-EB301473DC9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17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6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0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9AE-7081-47CD-A3E7-586D2698E394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2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67F14-10AD-4418-854B-83456A86D1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0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8C4B-00D0-0ACC-8035-CD140266E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B1A4C-47EF-9B73-E13F-7866235D8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AB5B-9371-2EFA-66D7-233B16B8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830F-703F-2B69-E6C6-1F084C5F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2FCD-A553-12E1-8F91-DE73D26B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61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580A-AF02-ED2B-7436-58B1ACAB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A6032-DC74-4632-3197-D3F30D91C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6273-870D-58D3-9138-9102782D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CDBB-8B89-78D5-167D-DB17CE44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18FDD-5D80-9951-1549-DC7AB009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06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6F08D-E513-1FD8-6D3E-FB5257DD0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B9BC1-F10A-1A3C-7032-EE0A62C93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3CD64-051B-73E8-F3F0-01AC2645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9909-8580-0571-545A-C551B35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113C-ECEA-1B12-E1E2-B4F2D290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6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DDB4-9095-3D01-004E-B362D647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767D-4BCA-3800-9F83-F484A5D8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B18D-CE1D-2926-7B82-D8D84930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7862-4E8E-1CDB-1F62-F55C27AF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6196F-84D0-B80F-0AF8-575D0CA7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58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BA14-B271-E0FE-6338-6E6A8031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8F79D-8768-7F6D-6C26-44E2711E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8C48-CE02-A024-DAA4-FA00C0FB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40BB-07CD-0116-C791-21945812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9FD2-0609-9E0D-C246-F9E1C2C7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7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EDEA-AB4B-9519-C96D-4A57FE87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D3AA-DAAE-03BB-1466-1392C6AB6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78220-4C22-3246-5BD8-AE08E7E4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6EF20-6AD6-0784-F7FC-7F0A175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2A58-A4CB-C67F-F9E8-54CFCC3E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64EF3-0C0D-2433-E7F6-FC8C0468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56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74CA-36A4-EE04-72BA-40939106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4996-F2F4-13EF-588F-9418B5EB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3D1F5-1813-769E-6668-56CC06599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77059-619B-1E9F-2AAA-CAECE0C47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F0FBC-5C26-6168-43E8-4BA832C63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65944-AEFC-E7F3-F4B9-064E1D11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586A8-A2B4-CB4C-6CFD-F302DE08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FC0C7-942C-6EFF-F03E-38CD5516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6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A40E-539F-8AEE-2790-796F9603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1C3D0-5D44-EE88-15A8-1306CB63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EE0F3-F0FF-1B36-3D27-4828E3F0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D7FAE-9415-BA4A-05DF-5DE89154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46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BF1B4-F762-A858-0F4B-17811C65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E1854-28D1-E312-9A41-84DC3624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85BF6-E2AD-DF70-AFD6-5452AB6E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49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1230-7C43-8FB7-1D91-1B8E782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8286-9215-ED85-01B2-A5F896EF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123FA-A3EF-8016-1C57-116FBDA2D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BB3CF-839C-A8EF-04FE-888D882B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088AF-09FD-81C8-6FBC-83A127D6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C7D92-3D11-416C-34D3-1B49F6C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3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CCFB-494C-1ACF-D202-E2EEFCA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BB12A-D133-C218-A5DF-7E49CDB7A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954AA-AA0E-A085-E68F-2D4BDED6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CC531-A3F6-766A-CC4C-CB175809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B898-8C2E-88B3-089A-29DB123D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EA6E9-F1F9-D3F1-3FDF-6360B54F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F0BC3-343B-EDDD-B7D3-6E0CFC3A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90299-F683-37A6-260F-773AD0B4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4D641-7CE5-A74A-12FD-45B92F48E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7FE6-F55A-43D6-BAD5-549C3D40E568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67AF-09A2-E1F2-10DC-4DF647D3C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50856-CB8D-1DDA-B595-092FB2D0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8AB9-7DE0-4B33-941C-C2453CD39F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1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hBxyEVEkIs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QVA0xJhre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2724058" y="182934"/>
            <a:ext cx="6750867" cy="5232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TOPICS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1616529" y="786402"/>
            <a:ext cx="8958943" cy="5937548"/>
            <a:chOff x="642909" y="1857364"/>
            <a:chExt cx="8128055" cy="4572032"/>
          </a:xfrm>
        </p:grpSpPr>
        <p:pic>
          <p:nvPicPr>
            <p:cNvPr id="18" name="Picture 15" descr="Risultati immagini per icsi"/>
            <p:cNvPicPr>
              <a:picLocks noChangeAspect="1" noChangeArrowheads="1"/>
            </p:cNvPicPr>
            <p:nvPr/>
          </p:nvPicPr>
          <p:blipFill>
            <a:blip r:embed="rId2" cstate="print">
              <a:lum bright="39000" contrast="-66000"/>
            </a:blip>
            <a:srcRect/>
            <a:stretch>
              <a:fillRect/>
            </a:stretch>
          </p:blipFill>
          <p:spPr bwMode="auto">
            <a:xfrm>
              <a:off x="642909" y="1857364"/>
              <a:ext cx="8128055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uppo 18"/>
            <p:cNvGrpSpPr/>
            <p:nvPr/>
          </p:nvGrpSpPr>
          <p:grpSpPr>
            <a:xfrm>
              <a:off x="642910" y="2214554"/>
              <a:ext cx="7913638" cy="3228960"/>
              <a:chOff x="428596" y="1643051"/>
              <a:chExt cx="7913638" cy="3228960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428596" y="1643051"/>
                <a:ext cx="5002395" cy="71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5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 ASSISTED REPRODUCTIVE TECHNIQUES</a:t>
                </a:r>
              </a:p>
              <a:p>
                <a:endPara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Parentesi graffa chiusa 27"/>
              <p:cNvSpPr/>
              <p:nvPr/>
            </p:nvSpPr>
            <p:spPr>
              <a:xfrm>
                <a:off x="5572134" y="2443118"/>
                <a:ext cx="142874" cy="2428893"/>
              </a:xfrm>
              <a:prstGeom prst="rightBrac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5786446" y="3443252"/>
                <a:ext cx="2555788" cy="30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THEROICAL LESSON</a:t>
                </a:r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928661" y="2443119"/>
                <a:ext cx="4572000" cy="19670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The </a:t>
                </a:r>
                <a:r>
                  <a:rPr lang="en-US" sz="2000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oocyte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retrieval (</a:t>
                </a:r>
                <a:r>
                  <a:rPr lang="en-US" sz="2000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Pick-Up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  <a:endPara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In-vitro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insemination;</a:t>
                </a:r>
                <a:endPara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Intracytoplasmatic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Sperm Injection (</a:t>
                </a:r>
                <a:r>
                  <a:rPr lang="en-US" sz="2000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ICSI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Assisted zona hatching;</a:t>
                </a:r>
                <a:endParaRPr lang="it-IT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Blastocyst biopsy;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Pre-implantation genetic diagnosis and embryo screening;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000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Vitrification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of oocytes and embryos; </a:t>
                </a:r>
                <a:endParaRPr lang="it-IT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49E5249D-3F78-4FAD-B4A1-0644B5EA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4" y="119545"/>
            <a:ext cx="1176835" cy="6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6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68192" y="450742"/>
            <a:ext cx="67508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 TOPICS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108791" y="1084522"/>
            <a:ext cx="7963786" cy="5322737"/>
            <a:chOff x="642909" y="1857364"/>
            <a:chExt cx="8128055" cy="4572032"/>
          </a:xfrm>
        </p:grpSpPr>
        <p:pic>
          <p:nvPicPr>
            <p:cNvPr id="9" name="Picture 15" descr="Risultati immagini per icsi"/>
            <p:cNvPicPr>
              <a:picLocks noChangeAspect="1" noChangeArrowheads="1"/>
            </p:cNvPicPr>
            <p:nvPr/>
          </p:nvPicPr>
          <p:blipFill>
            <a:blip r:embed="rId2" cstate="print">
              <a:lum bright="39000" contrast="-66000"/>
            </a:blip>
            <a:srcRect/>
            <a:stretch>
              <a:fillRect/>
            </a:stretch>
          </p:blipFill>
          <p:spPr bwMode="auto">
            <a:xfrm>
              <a:off x="642909" y="1857364"/>
              <a:ext cx="8128055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po 9"/>
            <p:cNvGrpSpPr/>
            <p:nvPr/>
          </p:nvGrpSpPr>
          <p:grpSpPr>
            <a:xfrm>
              <a:off x="642910" y="2214554"/>
              <a:ext cx="7961263" cy="3228960"/>
              <a:chOff x="428596" y="1643051"/>
              <a:chExt cx="7961263" cy="3228960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428596" y="1643051"/>
                <a:ext cx="5002395" cy="126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 ASSISTED REPRODUCTIVE TECHNIQUES</a:t>
                </a: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Parentesi graffa chiusa 11"/>
              <p:cNvSpPr/>
              <p:nvPr/>
            </p:nvSpPr>
            <p:spPr>
              <a:xfrm>
                <a:off x="5572134" y="2443118"/>
                <a:ext cx="142874" cy="2428893"/>
              </a:xfrm>
              <a:prstGeom prst="rightBrac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5786481" y="3413255"/>
                <a:ext cx="2603378" cy="31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THEROICAL LESSON</a:t>
                </a:r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928661" y="2443119"/>
                <a:ext cx="4572000" cy="19827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The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oocyte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retrieval (</a:t>
                </a:r>
                <a:r>
                  <a:rPr lang="en-US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Pick-Up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In-vitro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insemination;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Intracytoplasmatic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Sperm Injection (</a:t>
                </a:r>
                <a:r>
                  <a:rPr lang="en-US" i="1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ICSI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Assisted zona hatching;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Blastocyst biopsy;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Pre-implantation genetic diagnosis and embryo screening;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 err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Vitrification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of oocytes and embryos; </a:t>
                </a:r>
                <a:endPara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E26E9432-1110-4D54-9FB1-B4B1BFC6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52" y="262772"/>
            <a:ext cx="1183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0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377759" y="1097495"/>
            <a:ext cx="788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LOSS OF IMPLANTATION IS CAUSED BY CHROMOSOME ABNORMALITIES 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3553012" y="1812001"/>
          <a:ext cx="5085976" cy="360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335346" y="5440363"/>
            <a:ext cx="396935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2014. Data </a:t>
            </a:r>
            <a:r>
              <a:rPr lang="it-IT" sz="788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88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Reprogenetics</a:t>
            </a:r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788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partner in PGS/PGD ˃19000 </a:t>
            </a:r>
            <a:r>
              <a:rPr lang="it-IT" sz="788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blastocysts</a:t>
            </a:r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88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it-IT" sz="788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774489" y="263022"/>
            <a:ext cx="416579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D7961E6-ECF9-4540-BBE3-6A1BDBC0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38" y="263022"/>
            <a:ext cx="1183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1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5CF7B90-EF0B-44E9-B5BE-92B391FFAE71}"/>
              </a:ext>
            </a:extLst>
          </p:cNvPr>
          <p:cNvGraphicFramePr/>
          <p:nvPr/>
        </p:nvGraphicFramePr>
        <p:xfrm>
          <a:off x="3103236" y="1253867"/>
          <a:ext cx="5204336" cy="382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8A167A8E-0297-4B8D-9A15-3E67A977315E}"/>
              </a:ext>
            </a:extLst>
          </p:cNvPr>
          <p:cNvGrpSpPr/>
          <p:nvPr/>
        </p:nvGrpSpPr>
        <p:grpSpPr>
          <a:xfrm>
            <a:off x="2268279" y="5116506"/>
            <a:ext cx="7495954" cy="1130407"/>
            <a:chOff x="947114" y="5168520"/>
            <a:chExt cx="8776355" cy="1159497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DEEAC011-321A-4B26-A3E9-908E1D119EDC}"/>
                </a:ext>
              </a:extLst>
            </p:cNvPr>
            <p:cNvSpPr/>
            <p:nvPr/>
          </p:nvSpPr>
          <p:spPr>
            <a:xfrm>
              <a:off x="947114" y="5168520"/>
              <a:ext cx="8776355" cy="1159497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DB9ECAC-2FC2-4E0F-AFC5-B39149DC68C1}"/>
                </a:ext>
              </a:extLst>
            </p:cNvPr>
            <p:cNvSpPr/>
            <p:nvPr/>
          </p:nvSpPr>
          <p:spPr>
            <a:xfrm>
              <a:off x="1074097" y="5236067"/>
              <a:ext cx="8522387" cy="896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Genetic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diagnosis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blastocyst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embryo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improve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implantation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rates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and eliminate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maternal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age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effect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on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implantation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miscarriage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birth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defects</a:t>
              </a:r>
              <a:r>
                <a:rPr lang="it-IT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FA3B10-30C5-410A-9E37-1E01B3408DB0}"/>
              </a:ext>
            </a:extLst>
          </p:cNvPr>
          <p:cNvSpPr txBox="1"/>
          <p:nvPr/>
        </p:nvSpPr>
        <p:spPr>
          <a:xfrm>
            <a:off x="4355520" y="332968"/>
            <a:ext cx="415407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05A2EAB-7EF8-421E-BC66-D188E45E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00" y="262727"/>
            <a:ext cx="1258009" cy="5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243923" y="210693"/>
            <a:ext cx="347885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TO BIOPSY</a:t>
            </a:r>
          </a:p>
        </p:txBody>
      </p:sp>
      <p:pic>
        <p:nvPicPr>
          <p:cNvPr id="24578" name="Picture 2" descr="Risultati immagini per polar body biop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054" y="1379899"/>
            <a:ext cx="7244425" cy="1629998"/>
          </a:xfrm>
          <a:prstGeom prst="rect">
            <a:avLst/>
          </a:prstGeom>
          <a:noFill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650749" y="3349256"/>
          <a:ext cx="5443630" cy="246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094">
                <a:tc gridSpan="6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EFFECT</a:t>
                      </a:r>
                      <a:r>
                        <a:rPr lang="it-IT" sz="15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DAY 3 AND BLASTOCYST BIOPSY</a:t>
                      </a:r>
                      <a:endParaRPr lang="it-IT" sz="15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94">
                <a:tc rowSpan="3"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500" dirty="0" err="1">
                          <a:latin typeface="Times New Roman" pitchFamily="18" charset="0"/>
                          <a:cs typeface="Times New Roman" pitchFamily="18" charset="0"/>
                        </a:rPr>
                        <a:t>Implantation</a:t>
                      </a:r>
                      <a:r>
                        <a:rPr lang="it-IT" sz="1500" dirty="0">
                          <a:latin typeface="Times New Roman" pitchFamily="18" charset="0"/>
                          <a:cs typeface="Times New Roman" pitchFamily="18" charset="0"/>
                        </a:rPr>
                        <a:t> rate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5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cleavage</a:t>
                      </a:r>
                      <a:r>
                        <a:rPr lang="it-IT" sz="15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stage</a:t>
                      </a:r>
                      <a:endParaRPr lang="it-IT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5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blastocyst</a:t>
                      </a:r>
                      <a:r>
                        <a:rPr lang="it-IT" sz="1500" b="1" i="1" dirty="0">
                          <a:latin typeface="Times New Roman" pitchFamily="18" charset="0"/>
                          <a:cs typeface="Times New Roman" pitchFamily="18" charset="0"/>
                        </a:rPr>
                        <a:t> stage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094">
                <a:tc vMerge="1"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>
                          <a:latin typeface="Times New Roman" pitchFamily="18" charset="0"/>
                          <a:cs typeface="Times New Roman" pitchFamily="18" charset="0"/>
                        </a:rPr>
                        <a:t>biopsy</a:t>
                      </a:r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>
                          <a:latin typeface="Times New Roman" pitchFamily="18" charset="0"/>
                          <a:cs typeface="Times New Roman" pitchFamily="18" charset="0"/>
                        </a:rPr>
                        <a:t>biopsy</a:t>
                      </a:r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24">
                <a:tc vMerge="1">
                  <a:txBody>
                    <a:bodyPr/>
                    <a:lstStyle/>
                    <a:p>
                      <a:pPr algn="ctr"/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5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5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53%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5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5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769176" y="1467288"/>
            <a:ext cx="6206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b="1" dirty="0">
                <a:solidFill>
                  <a:prstClr val="black"/>
                </a:solidFill>
              </a:rPr>
              <a:t>1-2 </a:t>
            </a:r>
            <a:r>
              <a:rPr lang="it-IT" sz="1013" b="1" dirty="0" err="1">
                <a:solidFill>
                  <a:prstClr val="black"/>
                </a:solidFill>
              </a:rPr>
              <a:t>cells</a:t>
            </a:r>
            <a:endParaRPr lang="it-IT" sz="1013" b="1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19229" y="1467287"/>
            <a:ext cx="60785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b="1" dirty="0">
                <a:solidFill>
                  <a:prstClr val="black"/>
                </a:solidFill>
              </a:rPr>
              <a:t>~ 6 cells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BD5CC14-5802-47BC-B882-584B4FC0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44" y="337155"/>
            <a:ext cx="1378301" cy="6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8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19256" y="286520"/>
            <a:ext cx="3360062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6CC8805-B6ED-4CA9-A3F7-8A5D5513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97" y="347787"/>
            <a:ext cx="1258009" cy="5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7E37C-BAE5-4A4A-B58D-49F58A39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60" y="1122793"/>
            <a:ext cx="3324043" cy="19432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ADC82-1400-4C60-9E1A-B81F193AEE97}"/>
              </a:ext>
            </a:extLst>
          </p:cNvPr>
          <p:cNvGrpSpPr/>
          <p:nvPr/>
        </p:nvGrpSpPr>
        <p:grpSpPr>
          <a:xfrm rot="16200000">
            <a:off x="4200517" y="4522003"/>
            <a:ext cx="2448453" cy="875496"/>
            <a:chOff x="159488" y="1644420"/>
            <a:chExt cx="2448453" cy="875496"/>
          </a:xfrm>
        </p:grpSpPr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944464A8-8894-4372-9D47-594C7C320287}"/>
                </a:ext>
              </a:extLst>
            </p:cNvPr>
            <p:cNvSpPr/>
            <p:nvPr/>
          </p:nvSpPr>
          <p:spPr>
            <a:xfrm>
              <a:off x="159488" y="1644420"/>
              <a:ext cx="2435768" cy="875496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526E97-9DD5-4F2A-AD25-F0C2B042A803}"/>
                </a:ext>
              </a:extLst>
            </p:cNvPr>
            <p:cNvSpPr txBox="1"/>
            <p:nvPr/>
          </p:nvSpPr>
          <p:spPr>
            <a:xfrm>
              <a:off x="331096" y="1846169"/>
              <a:ext cx="22768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it-IT" cap="all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Disadvantages: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6402EA-40AA-4ACC-8446-90A52E7585A3}"/>
              </a:ext>
            </a:extLst>
          </p:cNvPr>
          <p:cNvGrpSpPr/>
          <p:nvPr/>
        </p:nvGrpSpPr>
        <p:grpSpPr>
          <a:xfrm rot="16200000">
            <a:off x="4898853" y="3874788"/>
            <a:ext cx="2435768" cy="875496"/>
            <a:chOff x="6003773" y="1639235"/>
            <a:chExt cx="2435768" cy="875496"/>
          </a:xfrm>
        </p:grpSpPr>
        <p:sp>
          <p:nvSpPr>
            <p:cNvPr id="33" name="Arrow: Left 32">
              <a:extLst>
                <a:ext uri="{FF2B5EF4-FFF2-40B4-BE49-F238E27FC236}">
                  <a16:creationId xmlns:a16="http://schemas.microsoft.com/office/drawing/2014/main" id="{C2D916BD-E1E6-4F67-9580-6DDF05904C09}"/>
                </a:ext>
              </a:extLst>
            </p:cNvPr>
            <p:cNvSpPr/>
            <p:nvPr/>
          </p:nvSpPr>
          <p:spPr>
            <a:xfrm rot="10800000">
              <a:off x="6003773" y="1639235"/>
              <a:ext cx="2435768" cy="875496"/>
            </a:xfrm>
            <a:prstGeom prst="lef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A8E9F0-9BB6-4314-8D72-569BC32E2498}"/>
                </a:ext>
              </a:extLst>
            </p:cNvPr>
            <p:cNvSpPr txBox="1"/>
            <p:nvPr/>
          </p:nvSpPr>
          <p:spPr>
            <a:xfrm>
              <a:off x="6005558" y="1757427"/>
              <a:ext cx="2314850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cap="all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Advantages: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7766A7-9B17-481A-9335-30E5C4EAA3ED}"/>
              </a:ext>
            </a:extLst>
          </p:cNvPr>
          <p:cNvSpPr txBox="1"/>
          <p:nvPr/>
        </p:nvSpPr>
        <p:spPr>
          <a:xfrm>
            <a:off x="1924358" y="3735524"/>
            <a:ext cx="29274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 all embryos reach the blast stage and not all the same day</a:t>
            </a:r>
            <a:endParaRPr lang="it-I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4,5% monozygotic twins after hatching</a:t>
            </a:r>
            <a:endParaRPr lang="it-I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C881CE-05B0-4244-9ABD-5A67271788D9}"/>
              </a:ext>
            </a:extLst>
          </p:cNvPr>
          <p:cNvSpPr txBox="1"/>
          <p:nvPr/>
        </p:nvSpPr>
        <p:spPr>
          <a:xfrm>
            <a:off x="6385298" y="3550565"/>
            <a:ext cx="4264741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DNA: less NO results</a:t>
            </a:r>
            <a:r>
              <a:rPr lang="it-IT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 mosaicisms = low error rate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Reduced impact of embryo biopsy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 embryos to process (only blasts!)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Uterine environment optimized after thaw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trophoectoderm is representative of ICM (97%)</a:t>
            </a:r>
          </a:p>
        </p:txBody>
      </p:sp>
    </p:spTree>
    <p:extLst>
      <p:ext uri="{BB962C8B-B14F-4D97-AF65-F5344CB8AC3E}">
        <p14:creationId xmlns:p14="http://schemas.microsoft.com/office/powerpoint/2010/main" val="260192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23350" y="313917"/>
            <a:ext cx="389130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023300" y="2044396"/>
            <a:ext cx="6097190" cy="2350976"/>
            <a:chOff x="476251" y="1538288"/>
            <a:chExt cx="10839449" cy="41795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251" y="1543051"/>
              <a:ext cx="3452812" cy="203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1036" y="1543050"/>
              <a:ext cx="3512534" cy="205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2875" y="1538288"/>
              <a:ext cx="3552825" cy="206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252" y="3668524"/>
              <a:ext cx="3452811" cy="203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4796" y="3705226"/>
              <a:ext cx="3471865" cy="199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7164" y="3729038"/>
              <a:ext cx="3538536" cy="198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CasellaDiTesto 12"/>
          <p:cNvSpPr txBox="1"/>
          <p:nvPr/>
        </p:nvSpPr>
        <p:spPr>
          <a:xfrm>
            <a:off x="3844688" y="947057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“PULLING”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ideal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hatching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57A39BB-1892-41BD-81D2-D57CB84C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03" y="313917"/>
            <a:ext cx="1432598" cy="63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1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76594" y="200217"/>
            <a:ext cx="392607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48454" y="1128193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“FLICKING”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ideal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fully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hatched</a:t>
            </a:r>
            <a:r>
              <a:rPr lang="it-I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834135" y="1730791"/>
            <a:ext cx="6659584" cy="2835587"/>
            <a:chOff x="647701" y="1871666"/>
            <a:chExt cx="10582274" cy="41613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1" y="1885951"/>
              <a:ext cx="3367087" cy="198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2" y="1871666"/>
              <a:ext cx="3438524" cy="202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91452" y="1890712"/>
              <a:ext cx="3424237" cy="200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990" y="4038602"/>
              <a:ext cx="3376612" cy="197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9577" y="4071777"/>
              <a:ext cx="3424236" cy="1957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34314" y="4086228"/>
              <a:ext cx="3395661" cy="194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128EFAA4-E80D-4635-AC81-016561C8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86" y="198812"/>
            <a:ext cx="1183881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80EB3-684B-5482-8C9C-CDB689974EAB}"/>
              </a:ext>
            </a:extLst>
          </p:cNvPr>
          <p:cNvSpPr txBox="1"/>
          <p:nvPr/>
        </p:nvSpPr>
        <p:spPr>
          <a:xfrm>
            <a:off x="3629172" y="5142852"/>
            <a:ext cx="5033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https://www.youtube.com/watch?v=K2AX3zlYpuE</a:t>
            </a:r>
          </a:p>
        </p:txBody>
      </p:sp>
    </p:spTree>
    <p:extLst>
      <p:ext uri="{BB962C8B-B14F-4D97-AF65-F5344CB8AC3E}">
        <p14:creationId xmlns:p14="http://schemas.microsoft.com/office/powerpoint/2010/main" val="173811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887" y="1929540"/>
            <a:ext cx="3375422" cy="14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123" y="3394091"/>
            <a:ext cx="4184452" cy="173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4170142" y="230704"/>
            <a:ext cx="418445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BIOPSY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617490" y="263337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TUBING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E76FF84-F3F5-4362-9027-F911D2B1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97" y="230704"/>
            <a:ext cx="1183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38067-2196-4AD0-821C-4BB6423956E7}"/>
              </a:ext>
            </a:extLst>
          </p:cNvPr>
          <p:cNvSpPr txBox="1"/>
          <p:nvPr/>
        </p:nvSpPr>
        <p:spPr>
          <a:xfrm>
            <a:off x="8428235" y="5411270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highlight>
                  <a:srgbClr val="FFFF00"/>
                </a:highlight>
              </a:rPr>
              <a:t>050- 2.34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8229E-B6FE-4B82-ACB0-B5DFA016EFA2}"/>
              </a:ext>
            </a:extLst>
          </p:cNvPr>
          <p:cNvSpPr/>
          <p:nvPr/>
        </p:nvSpPr>
        <p:spPr>
          <a:xfrm>
            <a:off x="3218357" y="5411270"/>
            <a:ext cx="36557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hlinkClick r:id="rId5"/>
              </a:rPr>
              <a:t>https://www.youtube.com/watch?v=zhBxyEVEkIs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9531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zona pelluc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727" y="1694054"/>
            <a:ext cx="5327922" cy="436934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763656" y="247594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2686" y="969049"/>
            <a:ext cx="702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ZONA PELLUCIDA: 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acellular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sulfated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it-IT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(ZP1, ZP2, ZP3)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447506" y="2434425"/>
            <a:ext cx="2751682" cy="3153861"/>
            <a:chOff x="5643659" y="2599684"/>
            <a:chExt cx="2732469" cy="259694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643659" y="2599684"/>
              <a:ext cx="2703921" cy="43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BINDING OF REACTED SPZ 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DURING FERTILIZATION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650770" y="3190659"/>
              <a:ext cx="2703921" cy="43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PREVENTION OF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POLYSPERMIC FERTILIZATION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672207" y="3842469"/>
              <a:ext cx="2703921" cy="78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PROTECTION OF THE EMBRYO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AND INTEGRITY MAINTENANCE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672207" y="4765799"/>
              <a:ext cx="2703921" cy="43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PREVENTION OF</a:t>
              </a:r>
            </a:p>
            <a:p>
              <a:r>
                <a:rPr lang="it-IT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ECTOPIC PREGNANCY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FF2A3BD9-2185-4A48-952A-075F2C0A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6" y="244451"/>
            <a:ext cx="1275192" cy="56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E39293-47DB-408B-8F74-B5781322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87" y="196083"/>
            <a:ext cx="1454355" cy="6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DC7A3B7-E447-4F1A-8623-D92C04AD5F12}"/>
              </a:ext>
            </a:extLst>
          </p:cNvPr>
          <p:cNvSpPr/>
          <p:nvPr/>
        </p:nvSpPr>
        <p:spPr>
          <a:xfrm>
            <a:off x="4650839" y="408251"/>
            <a:ext cx="35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 SIZE AND SHAPE</a:t>
            </a:r>
            <a:endParaRPr lang="it-IT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86161C-C24E-436E-9348-692F4E08FE70}"/>
              </a:ext>
            </a:extLst>
          </p:cNvPr>
          <p:cNvGrpSpPr/>
          <p:nvPr/>
        </p:nvGrpSpPr>
        <p:grpSpPr>
          <a:xfrm>
            <a:off x="1822907" y="1551613"/>
            <a:ext cx="8546186" cy="3400508"/>
            <a:chOff x="484296" y="1941816"/>
            <a:chExt cx="11394915" cy="45340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FE1CB3-71FD-4266-ADEF-3B15FA1BABE5}"/>
                </a:ext>
              </a:extLst>
            </p:cNvPr>
            <p:cNvGrpSpPr/>
            <p:nvPr/>
          </p:nvGrpSpPr>
          <p:grpSpPr>
            <a:xfrm>
              <a:off x="4254871" y="2161786"/>
              <a:ext cx="3701639" cy="3477531"/>
              <a:chOff x="7855712" y="1801883"/>
              <a:chExt cx="3655473" cy="3814179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 rotWithShape="1">
              <a:blip r:embed="rId3"/>
              <a:srcRect l="19637" t="5483" r="27794" b="31714"/>
              <a:stretch/>
            </p:blipFill>
            <p:spPr>
              <a:xfrm>
                <a:off x="7977550" y="1801883"/>
                <a:ext cx="3533635" cy="3152127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D6ACC9-C347-4CB6-863A-0AF5402C1416}"/>
                  </a:ext>
                </a:extLst>
              </p:cNvPr>
              <p:cNvSpPr/>
              <p:nvPr/>
            </p:nvSpPr>
            <p:spPr>
              <a:xfrm>
                <a:off x="7855712" y="5210976"/>
                <a:ext cx="3655473" cy="405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MII oocyte with a thick and dense ZP</a:t>
                </a:r>
                <a:endParaRPr lang="it-IT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1D1943-2F69-47A6-8175-A3FCB8AF7F75}"/>
                </a:ext>
              </a:extLst>
            </p:cNvPr>
            <p:cNvGrpSpPr/>
            <p:nvPr/>
          </p:nvGrpSpPr>
          <p:grpSpPr>
            <a:xfrm>
              <a:off x="8189925" y="2131904"/>
              <a:ext cx="3689286" cy="4343922"/>
              <a:chOff x="4441196" y="3808293"/>
              <a:chExt cx="3821593" cy="4565388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57"/>
              <a:stretch/>
            </p:blipFill>
            <p:spPr>
              <a:xfrm>
                <a:off x="4598778" y="3808293"/>
                <a:ext cx="3506429" cy="304012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1184D1-C8E1-4165-A54A-51133BBFDC19}"/>
                  </a:ext>
                </a:extLst>
              </p:cNvPr>
              <p:cNvSpPr/>
              <p:nvPr/>
            </p:nvSpPr>
            <p:spPr>
              <a:xfrm>
                <a:off x="4441196" y="6950422"/>
                <a:ext cx="3821593" cy="1423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rgbClr val="002060"/>
                    </a:solidFill>
                    <a:latin typeface="DINPro"/>
                  </a:rPr>
                  <a:t>Oocyte with an abnormally shaped ZP and with what appears to be a duplication of the ZP. 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oocyte has a regular shape.</a:t>
                </a:r>
                <a:br>
                  <a:rPr lang="en-US" sz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it-IT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17A60C-DAED-4562-9B5D-03B45147E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039" r="5057" b="18517"/>
            <a:stretch/>
          </p:blipFill>
          <p:spPr>
            <a:xfrm>
              <a:off x="484296" y="1941816"/>
              <a:ext cx="3689286" cy="33675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AD89D7-EB5E-4994-B0E4-78F4C8029A2D}"/>
                </a:ext>
              </a:extLst>
            </p:cNvPr>
            <p:cNvSpPr/>
            <p:nvPr/>
          </p:nvSpPr>
          <p:spPr>
            <a:xfrm>
              <a:off x="746001" y="5211072"/>
              <a:ext cx="3385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MII oocyte normal in shape</a:t>
              </a:r>
              <a:endPara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49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044400" y="1192383"/>
            <a:ext cx="5856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EMBRYO HATCHING: a spontaneous rupture of the ZP that allow the embryo to interact with the endometrial layer of the uterus. </a:t>
            </a:r>
            <a:r>
              <a:rPr lang="it-IT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In-vivo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hatching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stage and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due </a:t>
            </a:r>
            <a:r>
              <a:rPr lang="it-IT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63656" y="292135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E8CFD13-05A5-4DDB-A31E-23EBA42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6" y="271711"/>
            <a:ext cx="1183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69BE8C-1CDD-45DF-B93F-70EDD6650824}"/>
              </a:ext>
            </a:extLst>
          </p:cNvPr>
          <p:cNvGrpSpPr/>
          <p:nvPr/>
        </p:nvGrpSpPr>
        <p:grpSpPr>
          <a:xfrm>
            <a:off x="1800453" y="1349822"/>
            <a:ext cx="1926404" cy="728105"/>
            <a:chOff x="2125678" y="978595"/>
            <a:chExt cx="2568539" cy="970807"/>
          </a:xfrm>
        </p:grpSpPr>
        <p:sp>
          <p:nvSpPr>
            <p:cNvPr id="5" name="Arrow: Striped Right 4">
              <a:extLst>
                <a:ext uri="{FF2B5EF4-FFF2-40B4-BE49-F238E27FC236}">
                  <a16:creationId xmlns:a16="http://schemas.microsoft.com/office/drawing/2014/main" id="{C9DA835A-E60B-4C5F-8324-5FD569064C54}"/>
                </a:ext>
              </a:extLst>
            </p:cNvPr>
            <p:cNvSpPr/>
            <p:nvPr/>
          </p:nvSpPr>
          <p:spPr>
            <a:xfrm>
              <a:off x="2125678" y="978595"/>
              <a:ext cx="2568539" cy="970807"/>
            </a:xfrm>
            <a:prstGeom prst="strip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7DFB4D-037A-436B-B27C-E0018C5C61AB}"/>
                </a:ext>
              </a:extLst>
            </p:cNvPr>
            <p:cNvSpPr txBox="1"/>
            <p:nvPr/>
          </p:nvSpPr>
          <p:spPr>
            <a:xfrm>
              <a:off x="2472647" y="1202388"/>
              <a:ext cx="222157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1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In-vivo</a:t>
              </a:r>
              <a:endParaRPr lang="it-IT" sz="21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FC152C-AF7D-4D1E-AC70-594A7A8AFBBC}"/>
              </a:ext>
            </a:extLst>
          </p:cNvPr>
          <p:cNvSpPr txBox="1"/>
          <p:nvPr/>
        </p:nvSpPr>
        <p:spPr>
          <a:xfrm>
            <a:off x="1708960" y="2837556"/>
            <a:ext cx="52637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CHEMICAL DIGESTION OF ZP (principal hypotesis): lysins from the embryo and/or the uterus are involved; </a:t>
            </a:r>
          </a:p>
          <a:p>
            <a:pPr marL="257175" indent="-257175" algn="just">
              <a:buFont typeface="Wingdings" panose="05000000000000000000" pitchFamily="2" charset="2"/>
              <a:buChar char="q"/>
            </a:pPr>
            <a:endParaRPr lang="it-I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 LYSIS OF ZP (secondary hypotesis): due to contraction and expansion cycles.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D2D7F-112C-4501-A0A9-9F70CF55B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4" r="17735"/>
          <a:stretch/>
        </p:blipFill>
        <p:spPr>
          <a:xfrm>
            <a:off x="7225079" y="2669712"/>
            <a:ext cx="2993572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97A8AA-A026-47D7-B990-4324C117541C}"/>
              </a:ext>
            </a:extLst>
          </p:cNvPr>
          <p:cNvSpPr txBox="1"/>
          <p:nvPr/>
        </p:nvSpPr>
        <p:spPr>
          <a:xfrm>
            <a:off x="1650551" y="2108981"/>
            <a:ext cx="416242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i="1" u="sng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it-IT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generated embryos develop more slowly than the </a:t>
            </a:r>
            <a:r>
              <a:rPr lang="it-IT" i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in-vivo</a:t>
            </a:r>
            <a:r>
              <a:rPr lang="it-IT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ones; </a:t>
            </a:r>
          </a:p>
          <a:p>
            <a:pPr algn="just">
              <a:spcAft>
                <a:spcPts val="1800"/>
              </a:spcAft>
            </a:pPr>
            <a:r>
              <a:rPr lang="it-IT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manifest a relative high degree of genetic abnormalities; </a:t>
            </a:r>
          </a:p>
          <a:p>
            <a:pPr algn="just">
              <a:spcAft>
                <a:spcPts val="1800"/>
              </a:spcAft>
            </a:pPr>
            <a:r>
              <a:rPr lang="it-IT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undergo cell fragmentation; </a:t>
            </a:r>
          </a:p>
          <a:p>
            <a:pPr algn="just">
              <a:spcAft>
                <a:spcPts val="1800"/>
              </a:spcAft>
            </a:pPr>
            <a:r>
              <a:rPr lang="it-IT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hatch and implant at a lower rate than natural. </a:t>
            </a:r>
            <a:endParaRPr lang="it-IT" cap="all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5F5EE1-EE53-480D-BCBB-16F0FA8BD7AA}"/>
              </a:ext>
            </a:extLst>
          </p:cNvPr>
          <p:cNvGrpSpPr/>
          <p:nvPr/>
        </p:nvGrpSpPr>
        <p:grpSpPr>
          <a:xfrm>
            <a:off x="1832571" y="1057868"/>
            <a:ext cx="1926404" cy="728105"/>
            <a:chOff x="2125678" y="978595"/>
            <a:chExt cx="2568539" cy="970807"/>
          </a:xfrm>
        </p:grpSpPr>
        <p:sp>
          <p:nvSpPr>
            <p:cNvPr id="21" name="Arrow: Striped Right 20">
              <a:extLst>
                <a:ext uri="{FF2B5EF4-FFF2-40B4-BE49-F238E27FC236}">
                  <a16:creationId xmlns:a16="http://schemas.microsoft.com/office/drawing/2014/main" id="{5730F15A-0E6E-436F-A0D5-2B9E0FB0AA90}"/>
                </a:ext>
              </a:extLst>
            </p:cNvPr>
            <p:cNvSpPr/>
            <p:nvPr/>
          </p:nvSpPr>
          <p:spPr>
            <a:xfrm>
              <a:off x="2125678" y="978595"/>
              <a:ext cx="2568539" cy="970807"/>
            </a:xfrm>
            <a:prstGeom prst="stripedRightArrow">
              <a:avLst/>
            </a:prstGeom>
            <a:solidFill>
              <a:srgbClr val="5AC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20A018-EF32-4615-81CF-D4658BBFF5BF}"/>
                </a:ext>
              </a:extLst>
            </p:cNvPr>
            <p:cNvSpPr txBox="1"/>
            <p:nvPr/>
          </p:nvSpPr>
          <p:spPr>
            <a:xfrm>
              <a:off x="2472647" y="1202388"/>
              <a:ext cx="222157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1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In-vitro</a:t>
              </a:r>
              <a:endParaRPr lang="it-IT" sz="2100" dirty="0"/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5310E620-524C-418F-90A9-4F84EA4D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72" y="131442"/>
            <a:ext cx="1373615" cy="6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1EAE40-E551-42AF-950B-8F54504B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18" y="0"/>
            <a:ext cx="4579483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280423-E5DB-407F-A350-58F032F36AC2}"/>
              </a:ext>
            </a:extLst>
          </p:cNvPr>
          <p:cNvCxnSpPr>
            <a:cxnSpLocks/>
          </p:cNvCxnSpPr>
          <p:nvPr/>
        </p:nvCxnSpPr>
        <p:spPr>
          <a:xfrm>
            <a:off x="1704979" y="3083378"/>
            <a:ext cx="4107992" cy="0"/>
          </a:xfrm>
          <a:prstGeom prst="line">
            <a:avLst/>
          </a:prstGeom>
          <a:ln w="19050">
            <a:solidFill>
              <a:srgbClr val="B7D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56B6F3-ADDA-4D00-9A95-2C3FFF7BF5B0}"/>
              </a:ext>
            </a:extLst>
          </p:cNvPr>
          <p:cNvCxnSpPr>
            <a:cxnSpLocks/>
          </p:cNvCxnSpPr>
          <p:nvPr/>
        </p:nvCxnSpPr>
        <p:spPr>
          <a:xfrm>
            <a:off x="1704979" y="4662520"/>
            <a:ext cx="4107992" cy="0"/>
          </a:xfrm>
          <a:prstGeom prst="line">
            <a:avLst/>
          </a:prstGeom>
          <a:ln w="19050">
            <a:solidFill>
              <a:srgbClr val="CC3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CEC3C5-25D7-4EA1-B6D2-F4547C459717}"/>
              </a:ext>
            </a:extLst>
          </p:cNvPr>
          <p:cNvCxnSpPr>
            <a:cxnSpLocks/>
          </p:cNvCxnSpPr>
          <p:nvPr/>
        </p:nvCxnSpPr>
        <p:spPr>
          <a:xfrm>
            <a:off x="1704979" y="4159382"/>
            <a:ext cx="410799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7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8DC680-4BA7-4825-AC2E-4C385C74133D}"/>
              </a:ext>
            </a:extLst>
          </p:cNvPr>
          <p:cNvGraphicFramePr/>
          <p:nvPr/>
        </p:nvGraphicFramePr>
        <p:xfrm>
          <a:off x="2152649" y="1318052"/>
          <a:ext cx="7886700" cy="496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9990FA-BEAA-4953-A6D9-AD134DF7D84A}"/>
              </a:ext>
            </a:extLst>
          </p:cNvPr>
          <p:cNvSpPr txBox="1"/>
          <p:nvPr/>
        </p:nvSpPr>
        <p:spPr>
          <a:xfrm>
            <a:off x="4832600" y="3063385"/>
            <a:ext cx="2526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Hardening and thicknessing of the zona 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due to crosslinking of protein and/or 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abnormal espression.</a:t>
            </a:r>
          </a:p>
        </p:txBody>
      </p:sp>
      <p:sp>
        <p:nvSpPr>
          <p:cNvPr id="6" name="CasellaDiTesto 15">
            <a:extLst>
              <a:ext uri="{FF2B5EF4-FFF2-40B4-BE49-F238E27FC236}">
                <a16:creationId xmlns:a16="http://schemas.microsoft.com/office/drawing/2014/main" id="{2FB880A8-7B64-447C-A00A-1C13BE3562BE}"/>
              </a:ext>
            </a:extLst>
          </p:cNvPr>
          <p:cNvSpPr txBox="1"/>
          <p:nvPr/>
        </p:nvSpPr>
        <p:spPr>
          <a:xfrm>
            <a:off x="2763656" y="292135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7669BB4-5813-4F72-A118-A4687A29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6" y="271711"/>
            <a:ext cx="1183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0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sellaDiTesto 90"/>
          <p:cNvSpPr txBox="1"/>
          <p:nvPr/>
        </p:nvSpPr>
        <p:spPr>
          <a:xfrm>
            <a:off x="4652055" y="894882"/>
            <a:ext cx="339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help the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implant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856617" y="5488551"/>
            <a:ext cx="860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use this technique for day 3 or day 4 embryos to avoid osmolarity imbalance caused by larger hole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2778530" y="306915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03641-D608-4222-AF87-A0C100DB252B}"/>
              </a:ext>
            </a:extLst>
          </p:cNvPr>
          <p:cNvGrpSpPr/>
          <p:nvPr/>
        </p:nvGrpSpPr>
        <p:grpSpPr>
          <a:xfrm>
            <a:off x="2539015" y="3750392"/>
            <a:ext cx="7404920" cy="1109969"/>
            <a:chOff x="1637653" y="3367185"/>
            <a:chExt cx="9873225" cy="1479959"/>
          </a:xfrm>
        </p:grpSpPr>
        <p:grpSp>
          <p:nvGrpSpPr>
            <p:cNvPr id="63" name="Gruppo 62"/>
            <p:cNvGrpSpPr/>
            <p:nvPr/>
          </p:nvGrpSpPr>
          <p:grpSpPr>
            <a:xfrm>
              <a:off x="5350450" y="3565405"/>
              <a:ext cx="1188464" cy="249359"/>
              <a:chOff x="4630444" y="5339660"/>
              <a:chExt cx="1584619" cy="332478"/>
            </a:xfrm>
          </p:grpSpPr>
          <p:grpSp>
            <p:nvGrpSpPr>
              <p:cNvPr id="61" name="Gruppo 60"/>
              <p:cNvGrpSpPr/>
              <p:nvPr/>
            </p:nvGrpSpPr>
            <p:grpSpPr>
              <a:xfrm rot="238045">
                <a:off x="4630444" y="5339660"/>
                <a:ext cx="1551409" cy="321887"/>
                <a:chOff x="3557588" y="5672138"/>
                <a:chExt cx="1795457" cy="309564"/>
              </a:xfrm>
            </p:grpSpPr>
            <p:sp>
              <p:nvSpPr>
                <p:cNvPr id="57" name="Rettangolo 56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Rettangolo 57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" name="Connettore 1 59"/>
                <p:cNvCxnSpPr>
                  <a:stCxn id="57" idx="3"/>
                  <a:endCxn id="58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Ovale 61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Freccia bidirezionale orizzontale 63"/>
            <p:cNvSpPr/>
            <p:nvPr/>
          </p:nvSpPr>
          <p:spPr>
            <a:xfrm>
              <a:off x="6324590" y="3814770"/>
              <a:ext cx="364332" cy="160734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prstClr val="white"/>
                </a:solidFill>
              </a:endParaRPr>
            </a:p>
          </p:txBody>
        </p:sp>
        <p:grpSp>
          <p:nvGrpSpPr>
            <p:cNvPr id="75" name="Gruppo 74"/>
            <p:cNvGrpSpPr/>
            <p:nvPr/>
          </p:nvGrpSpPr>
          <p:grpSpPr>
            <a:xfrm rot="21390294">
              <a:off x="1637653" y="4065436"/>
              <a:ext cx="557859" cy="230150"/>
              <a:chOff x="4630444" y="5339660"/>
              <a:chExt cx="1584619" cy="332478"/>
            </a:xfrm>
          </p:grpSpPr>
          <p:grpSp>
            <p:nvGrpSpPr>
              <p:cNvPr id="76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78" name="Rettangolo 77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ttangolo 78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0" name="Connettore 1 79"/>
                <p:cNvCxnSpPr>
                  <a:stCxn id="78" idx="3"/>
                  <a:endCxn id="79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Ovale 76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1" name="Gruppo 80"/>
            <p:cNvGrpSpPr/>
            <p:nvPr/>
          </p:nvGrpSpPr>
          <p:grpSpPr>
            <a:xfrm rot="21390294">
              <a:off x="3316489" y="4083292"/>
              <a:ext cx="557859" cy="230150"/>
              <a:chOff x="4630444" y="5339660"/>
              <a:chExt cx="1584619" cy="332478"/>
            </a:xfrm>
          </p:grpSpPr>
          <p:grpSp>
            <p:nvGrpSpPr>
              <p:cNvPr id="82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84" name="Rettangolo 83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ttangolo 84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Connettore 1 85"/>
                <p:cNvCxnSpPr>
                  <a:stCxn id="84" idx="3"/>
                  <a:endCxn id="85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Ovale 82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CasellaDiTesto 89"/>
            <p:cNvSpPr txBox="1"/>
            <p:nvPr/>
          </p:nvSpPr>
          <p:spPr>
            <a:xfrm>
              <a:off x="9210676" y="3539284"/>
              <a:ext cx="2300202" cy="127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Small</a:t>
              </a:r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hole</a:t>
              </a:r>
              <a:endPara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Skilled</a:t>
              </a:r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embryologyst</a:t>
              </a:r>
              <a:endPara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Labour</a:t>
              </a:r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intensive</a:t>
              </a:r>
            </a:p>
            <a:p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Expensive</a:t>
              </a:r>
              <a:endPara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2048874" y="3367185"/>
              <a:ext cx="6700699" cy="1479959"/>
              <a:chOff x="524873" y="3367184"/>
              <a:chExt cx="6700699" cy="1479959"/>
            </a:xfrm>
          </p:grpSpPr>
          <p:grpSp>
            <p:nvGrpSpPr>
              <p:cNvPr id="45" name="Gruppo 44"/>
              <p:cNvGrpSpPr/>
              <p:nvPr/>
            </p:nvGrpSpPr>
            <p:grpSpPr>
              <a:xfrm>
                <a:off x="642930" y="3664755"/>
                <a:ext cx="885518" cy="1057372"/>
                <a:chOff x="857240" y="3328988"/>
                <a:chExt cx="1180690" cy="1409829"/>
              </a:xfrm>
            </p:grpSpPr>
            <p:sp>
              <p:nvSpPr>
                <p:cNvPr id="10" name="Ovale 9"/>
                <p:cNvSpPr/>
                <p:nvPr/>
              </p:nvSpPr>
              <p:spPr>
                <a:xfrm>
                  <a:off x="1013386" y="4137124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Ovale 10"/>
                <p:cNvSpPr/>
                <p:nvPr/>
              </p:nvSpPr>
              <p:spPr>
                <a:xfrm>
                  <a:off x="1367013" y="4168931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e 11"/>
                <p:cNvSpPr/>
                <p:nvPr/>
              </p:nvSpPr>
              <p:spPr>
                <a:xfrm>
                  <a:off x="1536062" y="4006187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Ovale 12"/>
                <p:cNvSpPr/>
                <p:nvPr/>
              </p:nvSpPr>
              <p:spPr>
                <a:xfrm>
                  <a:off x="1286380" y="3570433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Ovale 13"/>
                <p:cNvSpPr/>
                <p:nvPr/>
              </p:nvSpPr>
              <p:spPr>
                <a:xfrm>
                  <a:off x="1049634" y="3622961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Ovale 14"/>
                <p:cNvSpPr/>
                <p:nvPr/>
              </p:nvSpPr>
              <p:spPr>
                <a:xfrm>
                  <a:off x="1192600" y="3916663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vale 15"/>
                <p:cNvSpPr/>
                <p:nvPr/>
              </p:nvSpPr>
              <p:spPr>
                <a:xfrm>
                  <a:off x="922020" y="3871536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e 16"/>
                <p:cNvSpPr/>
                <p:nvPr/>
              </p:nvSpPr>
              <p:spPr>
                <a:xfrm>
                  <a:off x="1510534" y="3712485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e 17"/>
                <p:cNvSpPr/>
                <p:nvPr/>
              </p:nvSpPr>
              <p:spPr>
                <a:xfrm>
                  <a:off x="857240" y="3328988"/>
                  <a:ext cx="1180690" cy="1409829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3" name="Gruppo 32"/>
              <p:cNvGrpSpPr/>
              <p:nvPr/>
            </p:nvGrpSpPr>
            <p:grpSpPr>
              <a:xfrm>
                <a:off x="2335155" y="3718334"/>
                <a:ext cx="1308172" cy="1043084"/>
                <a:chOff x="2613459" y="3371851"/>
                <a:chExt cx="1744229" cy="1390778"/>
              </a:xfrm>
            </p:grpSpPr>
            <p:sp>
              <p:nvSpPr>
                <p:cNvPr id="22" name="Ovale 21"/>
                <p:cNvSpPr/>
                <p:nvPr/>
              </p:nvSpPr>
              <p:spPr>
                <a:xfrm>
                  <a:off x="2765997" y="4146649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Ovale 22"/>
                <p:cNvSpPr/>
                <p:nvPr/>
              </p:nvSpPr>
              <p:spPr>
                <a:xfrm>
                  <a:off x="3119624" y="4178456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e 23"/>
                <p:cNvSpPr/>
                <p:nvPr/>
              </p:nvSpPr>
              <p:spPr>
                <a:xfrm>
                  <a:off x="3288673" y="4015712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e 24"/>
                <p:cNvSpPr/>
                <p:nvPr/>
              </p:nvSpPr>
              <p:spPr>
                <a:xfrm>
                  <a:off x="3038991" y="3579959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e 25"/>
                <p:cNvSpPr/>
                <p:nvPr/>
              </p:nvSpPr>
              <p:spPr>
                <a:xfrm>
                  <a:off x="2802245" y="3632487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e 26"/>
                <p:cNvSpPr/>
                <p:nvPr/>
              </p:nvSpPr>
              <p:spPr>
                <a:xfrm>
                  <a:off x="2945211" y="3926188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e 27"/>
                <p:cNvSpPr/>
                <p:nvPr/>
              </p:nvSpPr>
              <p:spPr>
                <a:xfrm>
                  <a:off x="2674631" y="3881061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Ovale 28"/>
                <p:cNvSpPr/>
                <p:nvPr/>
              </p:nvSpPr>
              <p:spPr>
                <a:xfrm>
                  <a:off x="3263145" y="3722011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Ovale 29"/>
                <p:cNvSpPr/>
                <p:nvPr/>
              </p:nvSpPr>
              <p:spPr>
                <a:xfrm>
                  <a:off x="2624139" y="3371851"/>
                  <a:ext cx="1180690" cy="1390778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Triangolo isoscele 30"/>
                <p:cNvSpPr/>
                <p:nvPr/>
              </p:nvSpPr>
              <p:spPr>
                <a:xfrm rot="16200000">
                  <a:off x="3371273" y="2656898"/>
                  <a:ext cx="228601" cy="174422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Gruppo 33"/>
              <p:cNvGrpSpPr/>
              <p:nvPr/>
            </p:nvGrpSpPr>
            <p:grpSpPr>
              <a:xfrm>
                <a:off x="4421127" y="3768342"/>
                <a:ext cx="1308172" cy="1043084"/>
                <a:chOff x="2613459" y="3371851"/>
                <a:chExt cx="1744229" cy="1390778"/>
              </a:xfrm>
            </p:grpSpPr>
            <p:sp>
              <p:nvSpPr>
                <p:cNvPr id="35" name="Ovale 34"/>
                <p:cNvSpPr/>
                <p:nvPr/>
              </p:nvSpPr>
              <p:spPr>
                <a:xfrm>
                  <a:off x="2765997" y="4146649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Ovale 35"/>
                <p:cNvSpPr/>
                <p:nvPr/>
              </p:nvSpPr>
              <p:spPr>
                <a:xfrm>
                  <a:off x="3119624" y="4178456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e 36"/>
                <p:cNvSpPr/>
                <p:nvPr/>
              </p:nvSpPr>
              <p:spPr>
                <a:xfrm>
                  <a:off x="3288673" y="4015712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Ovale 37"/>
                <p:cNvSpPr/>
                <p:nvPr/>
              </p:nvSpPr>
              <p:spPr>
                <a:xfrm>
                  <a:off x="3038991" y="3579959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Ovale 38"/>
                <p:cNvSpPr/>
                <p:nvPr/>
              </p:nvSpPr>
              <p:spPr>
                <a:xfrm>
                  <a:off x="2802245" y="3632487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e 39"/>
                <p:cNvSpPr/>
                <p:nvPr/>
              </p:nvSpPr>
              <p:spPr>
                <a:xfrm>
                  <a:off x="2945211" y="3926188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Ovale 40"/>
                <p:cNvSpPr/>
                <p:nvPr/>
              </p:nvSpPr>
              <p:spPr>
                <a:xfrm>
                  <a:off x="2674631" y="3881061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e 41"/>
                <p:cNvSpPr/>
                <p:nvPr/>
              </p:nvSpPr>
              <p:spPr>
                <a:xfrm>
                  <a:off x="3263145" y="3722011"/>
                  <a:ext cx="456459" cy="531176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e 42"/>
                <p:cNvSpPr/>
                <p:nvPr/>
              </p:nvSpPr>
              <p:spPr>
                <a:xfrm>
                  <a:off x="2624139" y="3371851"/>
                  <a:ext cx="1180690" cy="1390778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Triangolo isoscele 43"/>
                <p:cNvSpPr/>
                <p:nvPr/>
              </p:nvSpPr>
              <p:spPr>
                <a:xfrm rot="16200000">
                  <a:off x="3371273" y="2656898"/>
                  <a:ext cx="228601" cy="174422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9" name="Gruppo 88"/>
              <p:cNvGrpSpPr/>
              <p:nvPr/>
            </p:nvGrpSpPr>
            <p:grpSpPr>
              <a:xfrm>
                <a:off x="6340054" y="3739754"/>
                <a:ext cx="885518" cy="1107389"/>
                <a:chOff x="9082078" y="3843339"/>
                <a:chExt cx="1180690" cy="1476518"/>
              </a:xfrm>
            </p:grpSpPr>
            <p:grpSp>
              <p:nvGrpSpPr>
                <p:cNvPr id="65" name="Gruppo 64"/>
                <p:cNvGrpSpPr/>
                <p:nvPr/>
              </p:nvGrpSpPr>
              <p:grpSpPr>
                <a:xfrm>
                  <a:off x="9082078" y="3910028"/>
                  <a:ext cx="1180690" cy="1409829"/>
                  <a:chOff x="857240" y="3328988"/>
                  <a:chExt cx="1180690" cy="1409829"/>
                </a:xfrm>
              </p:grpSpPr>
              <p:sp>
                <p:nvSpPr>
                  <p:cNvPr id="66" name="Ovale 65"/>
                  <p:cNvSpPr/>
                  <p:nvPr/>
                </p:nvSpPr>
                <p:spPr>
                  <a:xfrm>
                    <a:off x="1013386" y="4137124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Ovale 66"/>
                  <p:cNvSpPr/>
                  <p:nvPr/>
                </p:nvSpPr>
                <p:spPr>
                  <a:xfrm>
                    <a:off x="1367013" y="4168931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Ovale 67"/>
                  <p:cNvSpPr/>
                  <p:nvPr/>
                </p:nvSpPr>
                <p:spPr>
                  <a:xfrm>
                    <a:off x="1536062" y="4006187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Ovale 68"/>
                  <p:cNvSpPr/>
                  <p:nvPr/>
                </p:nvSpPr>
                <p:spPr>
                  <a:xfrm>
                    <a:off x="1286380" y="3570433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Ovale 69"/>
                  <p:cNvSpPr/>
                  <p:nvPr/>
                </p:nvSpPr>
                <p:spPr>
                  <a:xfrm>
                    <a:off x="1049634" y="3622961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Ovale 70"/>
                  <p:cNvSpPr/>
                  <p:nvPr/>
                </p:nvSpPr>
                <p:spPr>
                  <a:xfrm>
                    <a:off x="1192600" y="3916663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Ovale 71"/>
                  <p:cNvSpPr/>
                  <p:nvPr/>
                </p:nvSpPr>
                <p:spPr>
                  <a:xfrm>
                    <a:off x="922020" y="3871536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Ovale 72"/>
                  <p:cNvSpPr/>
                  <p:nvPr/>
                </p:nvSpPr>
                <p:spPr>
                  <a:xfrm>
                    <a:off x="1510534" y="3712485"/>
                    <a:ext cx="456459" cy="531177"/>
                  </a:xfrm>
                  <a:prstGeom prst="ellipse">
                    <a:avLst/>
                  </a:prstGeom>
                  <a:solidFill>
                    <a:srgbClr val="FF99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Ovale 73"/>
                  <p:cNvSpPr/>
                  <p:nvPr/>
                </p:nvSpPr>
                <p:spPr>
                  <a:xfrm>
                    <a:off x="857240" y="3328988"/>
                    <a:ext cx="1180690" cy="1409829"/>
                  </a:xfrm>
                  <a:prstGeom prst="ellipse">
                    <a:avLst/>
                  </a:prstGeom>
                  <a:noFill/>
                  <a:ln w="63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60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7" name="Rettangolo 86"/>
                <p:cNvSpPr/>
                <p:nvPr/>
              </p:nvSpPr>
              <p:spPr>
                <a:xfrm>
                  <a:off x="9515476" y="3843339"/>
                  <a:ext cx="114300" cy="1285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" name="CasellaDiTesto 2"/>
              <p:cNvSpPr txBox="1"/>
              <p:nvPr/>
            </p:nvSpPr>
            <p:spPr>
              <a:xfrm>
                <a:off x="524873" y="3367184"/>
                <a:ext cx="45995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4472C4">
                        <a:lumMod val="50000"/>
                      </a:srgbClr>
                    </a:solidFill>
                  </a:rPr>
                  <a:t>a)</a:t>
                </a:r>
              </a:p>
            </p:txBody>
          </p:sp>
          <p:sp>
            <p:nvSpPr>
              <p:cNvPr id="96" name="CasellaDiTesto 95"/>
              <p:cNvSpPr txBox="1"/>
              <p:nvPr/>
            </p:nvSpPr>
            <p:spPr>
              <a:xfrm>
                <a:off x="2266767" y="3387501"/>
                <a:ext cx="472779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4472C4">
                        <a:lumMod val="50000"/>
                      </a:srgbClr>
                    </a:solidFill>
                  </a:rPr>
                  <a:t>b)</a:t>
                </a:r>
              </a:p>
            </p:txBody>
          </p:sp>
          <p:sp>
            <p:nvSpPr>
              <p:cNvPr id="97" name="CasellaDiTesto 96"/>
              <p:cNvSpPr txBox="1"/>
              <p:nvPr/>
            </p:nvSpPr>
            <p:spPr>
              <a:xfrm>
                <a:off x="6265681" y="3418641"/>
                <a:ext cx="472779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4472C4">
                        <a:lumMod val="50000"/>
                      </a:srgbClr>
                    </a:solidFill>
                  </a:rPr>
                  <a:t>d)</a:t>
                </a:r>
              </a:p>
            </p:txBody>
          </p:sp>
          <p:sp>
            <p:nvSpPr>
              <p:cNvPr id="98" name="CasellaDiTesto 97"/>
              <p:cNvSpPr txBox="1"/>
              <p:nvPr/>
            </p:nvSpPr>
            <p:spPr>
              <a:xfrm>
                <a:off x="5105134" y="3395445"/>
                <a:ext cx="44499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4472C4">
                        <a:lumMod val="50000"/>
                      </a:srgbClr>
                    </a:solidFill>
                  </a:rPr>
                  <a:t>c)</a:t>
                </a:r>
              </a:p>
            </p:txBody>
          </p:sp>
        </p:grpSp>
      </p:grpSp>
      <p:pic>
        <p:nvPicPr>
          <p:cNvPr id="100" name="Picture 2">
            <a:extLst>
              <a:ext uri="{FF2B5EF4-FFF2-40B4-BE49-F238E27FC236}">
                <a16:creationId xmlns:a16="http://schemas.microsoft.com/office/drawing/2014/main" id="{FEDD4487-C232-4C8E-B3A6-AF4D51B9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50" y="271305"/>
            <a:ext cx="1264458" cy="55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CasellaDiTesto 7">
            <a:extLst>
              <a:ext uri="{FF2B5EF4-FFF2-40B4-BE49-F238E27FC236}">
                <a16:creationId xmlns:a16="http://schemas.microsoft.com/office/drawing/2014/main" id="{0FC30427-5A53-401D-B190-21A17DA6D76F}"/>
              </a:ext>
            </a:extLst>
          </p:cNvPr>
          <p:cNvSpPr txBox="1"/>
          <p:nvPr/>
        </p:nvSpPr>
        <p:spPr>
          <a:xfrm>
            <a:off x="2037985" y="1324824"/>
            <a:ext cx="8246416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lnSpc>
                <a:spcPct val="150000"/>
              </a:lnSpc>
              <a:buFontTx/>
              <a:buAutoNum type="arabicParenR"/>
            </a:pPr>
            <a:r>
              <a:rPr lang="it-IT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 PARTIAL “ZONA DISSECTION”  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the embryo is held with a holding pipette and b) the ZP is tangentially pierced with a needle (from 1 to 11 o’clock position). c) the embryo is released from the holding pipette and the part of the ZP between the two points is rubbed against the holding d) until a slit is made in the ZP.</a:t>
            </a:r>
          </a:p>
          <a:p>
            <a:pPr marL="192881" indent="-192881" algn="just">
              <a:lnSpc>
                <a:spcPct val="150000"/>
              </a:lnSpc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(Cohen et al., 1990)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D5A9C-3D6F-412D-A8EE-3BEBE176E6CB}"/>
              </a:ext>
            </a:extLst>
          </p:cNvPr>
          <p:cNvSpPr/>
          <p:nvPr/>
        </p:nvSpPr>
        <p:spPr>
          <a:xfrm>
            <a:off x="4054283" y="6261611"/>
            <a:ext cx="37470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>
                <a:hlinkClick r:id="rId4"/>
              </a:rPr>
              <a:t>https://www.youtube.com/watch?v=GQVA0xJhre8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7719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817361" y="1554561"/>
            <a:ext cx="8158852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lnSpc>
                <a:spcPct val="150000"/>
              </a:lnSpc>
              <a:buFontTx/>
              <a:buAutoNum type="arabicParenR" startAt="2"/>
            </a:pPr>
            <a:r>
              <a:rPr lang="it-IT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CHEMICAL “ZONA DRILLING”   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the embryo is held with a holding pipette and  b) an acid solution (Tyrode’s pH 2.2 – 2.6) is gently delivered over a small area of the ZP c) as soon as a hole in the ZP is created c) a suction is applied to avoid damage arisen from toxic solution.</a:t>
            </a:r>
          </a:p>
          <a:p>
            <a:pPr marL="192881" indent="-192881" algn="just">
              <a:lnSpc>
                <a:spcPct val="150000"/>
              </a:lnSpc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(Cohen et al., 1992)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8592740" y="3546265"/>
            <a:ext cx="17251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hole</a:t>
            </a:r>
            <a:endParaRPr lang="it-IT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Skilled</a:t>
            </a:r>
            <a:r>
              <a: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embryologyst</a:t>
            </a:r>
            <a:endParaRPr lang="it-IT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intensive</a:t>
            </a:r>
          </a:p>
          <a:p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endParaRPr lang="it-IT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</a:t>
            </a:r>
            <a:r>
              <a: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lang="it-IT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4524558" y="995441"/>
            <a:ext cx="369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help the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implant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2571923" y="4945259"/>
            <a:ext cx="713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due to low pH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toxicity</a:t>
            </a:r>
            <a:r>
              <a:rPr lang="it-IT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it-IT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embryos</a:t>
            </a:r>
            <a:endParaRPr lang="it-IT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2997241" y="372411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8135489" y="3530043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4472C4">
                    <a:lumMod val="50000"/>
                  </a:srgbClr>
                </a:solidFill>
              </a:rPr>
              <a:t>d)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736165" y="3491451"/>
            <a:ext cx="5607198" cy="1001158"/>
            <a:chOff x="92220" y="3512266"/>
            <a:chExt cx="7476264" cy="1334877"/>
          </a:xfrm>
        </p:grpSpPr>
        <p:sp>
          <p:nvSpPr>
            <p:cNvPr id="10" name="Ovale 9"/>
            <p:cNvSpPr/>
            <p:nvPr/>
          </p:nvSpPr>
          <p:spPr>
            <a:xfrm>
              <a:off x="760040" y="4270857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1025260" y="4294713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1152047" y="4172655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964786" y="3845839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787226" y="3885235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894451" y="4105512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6" name="Ovale 15"/>
            <p:cNvSpPr/>
            <p:nvPr/>
          </p:nvSpPr>
          <p:spPr>
            <a:xfrm>
              <a:off x="691516" y="4071666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1132901" y="3952378"/>
              <a:ext cx="342344" cy="398383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8" name="Ovale 17"/>
            <p:cNvSpPr/>
            <p:nvPr/>
          </p:nvSpPr>
          <p:spPr>
            <a:xfrm rot="4751042">
              <a:off x="684292" y="3759022"/>
              <a:ext cx="968364" cy="1057372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grpSp>
          <p:nvGrpSpPr>
            <p:cNvPr id="5" name="Gruppo 32"/>
            <p:cNvGrpSpPr/>
            <p:nvPr/>
          </p:nvGrpSpPr>
          <p:grpSpPr>
            <a:xfrm>
              <a:off x="2339393" y="3850697"/>
              <a:ext cx="1043084" cy="885518"/>
              <a:chOff x="2619111" y="3548335"/>
              <a:chExt cx="1390778" cy="1180690"/>
            </a:xfrm>
          </p:grpSpPr>
          <p:sp>
            <p:nvSpPr>
              <p:cNvPr id="22" name="Ovale 21"/>
              <p:cNvSpPr/>
              <p:nvPr/>
            </p:nvSpPr>
            <p:spPr>
              <a:xfrm>
                <a:off x="2765997" y="414664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e 22"/>
              <p:cNvSpPr/>
              <p:nvPr/>
            </p:nvSpPr>
            <p:spPr>
              <a:xfrm>
                <a:off x="3119624" y="4178456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3288673" y="4015712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3038991" y="357995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2802245" y="3632487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2945211" y="3926188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2674631" y="3881061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3263145" y="3722011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e 29"/>
              <p:cNvSpPr/>
              <p:nvPr/>
            </p:nvSpPr>
            <p:spPr>
              <a:xfrm rot="5400000">
                <a:off x="2724155" y="3443291"/>
                <a:ext cx="1180690" cy="1390778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uppo 74"/>
            <p:cNvGrpSpPr/>
            <p:nvPr/>
          </p:nvGrpSpPr>
          <p:grpSpPr>
            <a:xfrm rot="21390294">
              <a:off x="92220" y="4204744"/>
              <a:ext cx="557859" cy="230150"/>
              <a:chOff x="4630444" y="5339660"/>
              <a:chExt cx="1584619" cy="332478"/>
            </a:xfrm>
          </p:grpSpPr>
          <p:grpSp>
            <p:nvGrpSpPr>
              <p:cNvPr id="32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78" name="Rettangolo 77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ttangolo 78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0" name="Connettore 1 79"/>
                <p:cNvCxnSpPr>
                  <a:stCxn id="78" idx="3"/>
                  <a:endCxn id="79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Ovale 76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Gruppo 80"/>
            <p:cNvGrpSpPr/>
            <p:nvPr/>
          </p:nvGrpSpPr>
          <p:grpSpPr>
            <a:xfrm rot="21295062">
              <a:off x="1792488" y="4179736"/>
              <a:ext cx="557859" cy="230150"/>
              <a:chOff x="4630444" y="5339660"/>
              <a:chExt cx="1584619" cy="332478"/>
            </a:xfrm>
          </p:grpSpPr>
          <p:grpSp>
            <p:nvGrpSpPr>
              <p:cNvPr id="34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84" name="Rettangolo 83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ttangolo 84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Connettore 1 85"/>
                <p:cNvCxnSpPr>
                  <a:stCxn id="84" idx="3"/>
                  <a:endCxn id="85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Ovale 82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uppo 88"/>
            <p:cNvGrpSpPr/>
            <p:nvPr/>
          </p:nvGrpSpPr>
          <p:grpSpPr>
            <a:xfrm>
              <a:off x="6682966" y="3739754"/>
              <a:ext cx="885518" cy="1107389"/>
              <a:chOff x="9082078" y="3843339"/>
              <a:chExt cx="1180690" cy="1476518"/>
            </a:xfrm>
          </p:grpSpPr>
          <p:grpSp>
            <p:nvGrpSpPr>
              <p:cNvPr id="46" name="Gruppo 64"/>
              <p:cNvGrpSpPr/>
              <p:nvPr/>
            </p:nvGrpSpPr>
            <p:grpSpPr>
              <a:xfrm>
                <a:off x="9082078" y="3910028"/>
                <a:ext cx="1180690" cy="1409829"/>
                <a:chOff x="857240" y="3328988"/>
                <a:chExt cx="1180690" cy="1409829"/>
              </a:xfrm>
            </p:grpSpPr>
            <p:sp>
              <p:nvSpPr>
                <p:cNvPr id="66" name="Ovale 65"/>
                <p:cNvSpPr/>
                <p:nvPr/>
              </p:nvSpPr>
              <p:spPr>
                <a:xfrm>
                  <a:off x="1013386" y="4137124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Ovale 66"/>
                <p:cNvSpPr/>
                <p:nvPr/>
              </p:nvSpPr>
              <p:spPr>
                <a:xfrm>
                  <a:off x="1367013" y="4168931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Ovale 67"/>
                <p:cNvSpPr/>
                <p:nvPr/>
              </p:nvSpPr>
              <p:spPr>
                <a:xfrm>
                  <a:off x="1536062" y="4006187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Ovale 68"/>
                <p:cNvSpPr/>
                <p:nvPr/>
              </p:nvSpPr>
              <p:spPr>
                <a:xfrm>
                  <a:off x="1286380" y="3570433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Ovale 69"/>
                <p:cNvSpPr/>
                <p:nvPr/>
              </p:nvSpPr>
              <p:spPr>
                <a:xfrm>
                  <a:off x="1049634" y="3622961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le 70"/>
                <p:cNvSpPr/>
                <p:nvPr/>
              </p:nvSpPr>
              <p:spPr>
                <a:xfrm>
                  <a:off x="1192600" y="3916663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Ovale 71"/>
                <p:cNvSpPr/>
                <p:nvPr/>
              </p:nvSpPr>
              <p:spPr>
                <a:xfrm>
                  <a:off x="922020" y="3871536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Ovale 72"/>
                <p:cNvSpPr/>
                <p:nvPr/>
              </p:nvSpPr>
              <p:spPr>
                <a:xfrm>
                  <a:off x="1510534" y="3712485"/>
                  <a:ext cx="456459" cy="531177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Ovale 73"/>
                <p:cNvSpPr/>
                <p:nvPr/>
              </p:nvSpPr>
              <p:spPr>
                <a:xfrm>
                  <a:off x="857240" y="3328988"/>
                  <a:ext cx="1180690" cy="1409829"/>
                </a:xfrm>
                <a:prstGeom prst="ellipse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7" name="Rettangolo 86"/>
              <p:cNvSpPr/>
              <p:nvPr/>
            </p:nvSpPr>
            <p:spPr>
              <a:xfrm>
                <a:off x="9515476" y="3843339"/>
                <a:ext cx="114300" cy="1285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Gruppo 80"/>
            <p:cNvGrpSpPr/>
            <p:nvPr/>
          </p:nvGrpSpPr>
          <p:grpSpPr>
            <a:xfrm rot="10470539">
              <a:off x="3521345" y="4144588"/>
              <a:ext cx="489462" cy="161855"/>
              <a:chOff x="4630444" y="5339660"/>
              <a:chExt cx="1584619" cy="332478"/>
            </a:xfrm>
          </p:grpSpPr>
          <p:grpSp>
            <p:nvGrpSpPr>
              <p:cNvPr id="76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82" name="Rettangolo 81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ttangolo 87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9" name="Connettore 1 88"/>
                <p:cNvCxnSpPr>
                  <a:stCxn id="82" idx="3"/>
                  <a:endCxn id="88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Ovale 80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Nuvola 92"/>
            <p:cNvSpPr/>
            <p:nvPr/>
          </p:nvSpPr>
          <p:spPr>
            <a:xfrm>
              <a:off x="3321848" y="4157664"/>
              <a:ext cx="525066" cy="192881"/>
            </a:xfrm>
            <a:prstGeom prst="cloud">
              <a:avLst/>
            </a:prstGeom>
            <a:solidFill>
              <a:srgbClr val="FFFF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cxnSp>
          <p:nvCxnSpPr>
            <p:cNvPr id="95" name="Connettore 2 94"/>
            <p:cNvCxnSpPr/>
            <p:nvPr/>
          </p:nvCxnSpPr>
          <p:spPr>
            <a:xfrm rot="10800000" flipV="1">
              <a:off x="3471864" y="4371977"/>
              <a:ext cx="407194" cy="1071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uppo 32"/>
            <p:cNvGrpSpPr/>
            <p:nvPr/>
          </p:nvGrpSpPr>
          <p:grpSpPr>
            <a:xfrm>
              <a:off x="4789709" y="3836411"/>
              <a:ext cx="1043084" cy="885518"/>
              <a:chOff x="2619111" y="3548335"/>
              <a:chExt cx="1390778" cy="1180690"/>
            </a:xfrm>
          </p:grpSpPr>
          <p:sp>
            <p:nvSpPr>
              <p:cNvPr id="98" name="Ovale 97"/>
              <p:cNvSpPr/>
              <p:nvPr/>
            </p:nvSpPr>
            <p:spPr>
              <a:xfrm>
                <a:off x="2765997" y="414664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Ovale 98"/>
              <p:cNvSpPr/>
              <p:nvPr/>
            </p:nvSpPr>
            <p:spPr>
              <a:xfrm>
                <a:off x="3119624" y="4178456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e 99"/>
              <p:cNvSpPr/>
              <p:nvPr/>
            </p:nvSpPr>
            <p:spPr>
              <a:xfrm>
                <a:off x="3288673" y="4015712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Ovale 100"/>
              <p:cNvSpPr/>
              <p:nvPr/>
            </p:nvSpPr>
            <p:spPr>
              <a:xfrm>
                <a:off x="3038991" y="3579959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e 101"/>
              <p:cNvSpPr/>
              <p:nvPr/>
            </p:nvSpPr>
            <p:spPr>
              <a:xfrm>
                <a:off x="2802245" y="3632487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e 102"/>
              <p:cNvSpPr/>
              <p:nvPr/>
            </p:nvSpPr>
            <p:spPr>
              <a:xfrm>
                <a:off x="2945211" y="3926188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Ovale 103"/>
              <p:cNvSpPr/>
              <p:nvPr/>
            </p:nvSpPr>
            <p:spPr>
              <a:xfrm>
                <a:off x="2674631" y="3881061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Ovale 104"/>
              <p:cNvSpPr/>
              <p:nvPr/>
            </p:nvSpPr>
            <p:spPr>
              <a:xfrm>
                <a:off x="3263145" y="3722011"/>
                <a:ext cx="456459" cy="531176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Ovale 105"/>
              <p:cNvSpPr/>
              <p:nvPr/>
            </p:nvSpPr>
            <p:spPr>
              <a:xfrm rot="5400000">
                <a:off x="2724155" y="3443291"/>
                <a:ext cx="1180690" cy="1390778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7" name="Gruppo 80"/>
            <p:cNvGrpSpPr/>
            <p:nvPr/>
          </p:nvGrpSpPr>
          <p:grpSpPr>
            <a:xfrm rot="21295062">
              <a:off x="4242876" y="4197592"/>
              <a:ext cx="557859" cy="230150"/>
              <a:chOff x="4630444" y="5339660"/>
              <a:chExt cx="1584619" cy="332478"/>
            </a:xfrm>
          </p:grpSpPr>
          <p:grpSp>
            <p:nvGrpSpPr>
              <p:cNvPr id="108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110" name="Rettangolo 109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ttangolo 110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2" name="Connettore 1 111"/>
                <p:cNvCxnSpPr>
                  <a:stCxn id="110" idx="3"/>
                  <a:endCxn id="111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Ovale 108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3" name="Gruppo 80"/>
            <p:cNvGrpSpPr/>
            <p:nvPr/>
          </p:nvGrpSpPr>
          <p:grpSpPr>
            <a:xfrm rot="10470539">
              <a:off x="5918072" y="4151732"/>
              <a:ext cx="489462" cy="161855"/>
              <a:chOff x="4630444" y="5339660"/>
              <a:chExt cx="1584619" cy="332478"/>
            </a:xfrm>
          </p:grpSpPr>
          <p:grpSp>
            <p:nvGrpSpPr>
              <p:cNvPr id="114" name="Gruppo 60"/>
              <p:cNvGrpSpPr/>
              <p:nvPr/>
            </p:nvGrpSpPr>
            <p:grpSpPr>
              <a:xfrm rot="238045">
                <a:off x="4630446" y="5339642"/>
                <a:ext cx="1551409" cy="321886"/>
                <a:chOff x="3557588" y="5672138"/>
                <a:chExt cx="1795457" cy="309564"/>
              </a:xfrm>
            </p:grpSpPr>
            <p:sp>
              <p:nvSpPr>
                <p:cNvPr id="116" name="Rettangolo 115"/>
                <p:cNvSpPr/>
                <p:nvPr/>
              </p:nvSpPr>
              <p:spPr>
                <a:xfrm>
                  <a:off x="3557588" y="5672138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ttangolo 116"/>
                <p:cNvSpPr/>
                <p:nvPr/>
              </p:nvSpPr>
              <p:spPr>
                <a:xfrm>
                  <a:off x="3567108" y="5881690"/>
                  <a:ext cx="1785937" cy="100012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8" name="Connettore 1 117"/>
                <p:cNvCxnSpPr>
                  <a:stCxn id="116" idx="3"/>
                  <a:endCxn id="117" idx="3"/>
                </p:cNvCxnSpPr>
                <p:nvPr/>
              </p:nvCxnSpPr>
              <p:spPr>
                <a:xfrm>
                  <a:off x="5343525" y="5722144"/>
                  <a:ext cx="9520" cy="20955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Ovale 114"/>
              <p:cNvSpPr/>
              <p:nvPr/>
            </p:nvSpPr>
            <p:spPr>
              <a:xfrm>
                <a:off x="6100763" y="5386388"/>
                <a:ext cx="114300" cy="28575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9" name="Connettore 2 118"/>
            <p:cNvCxnSpPr/>
            <p:nvPr/>
          </p:nvCxnSpPr>
          <p:spPr>
            <a:xfrm>
              <a:off x="5868594" y="4411268"/>
              <a:ext cx="442910" cy="35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e 120"/>
            <p:cNvSpPr/>
            <p:nvPr/>
          </p:nvSpPr>
          <p:spPr>
            <a:xfrm>
              <a:off x="5754291" y="4082654"/>
              <a:ext cx="139303" cy="289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2" name="Nuvola 121"/>
            <p:cNvSpPr/>
            <p:nvPr/>
          </p:nvSpPr>
          <p:spPr>
            <a:xfrm>
              <a:off x="5836448" y="4154092"/>
              <a:ext cx="525066" cy="192881"/>
            </a:xfrm>
            <a:prstGeom prst="cloud">
              <a:avLst/>
            </a:prstGeom>
            <a:solidFill>
              <a:srgbClr val="FFFF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3" name="Ovale 122"/>
            <p:cNvSpPr/>
            <p:nvPr/>
          </p:nvSpPr>
          <p:spPr>
            <a:xfrm flipV="1">
              <a:off x="6843713" y="3757613"/>
              <a:ext cx="464344" cy="1857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1406495" y="3512266"/>
              <a:ext cx="42789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srgbClr val="4472C4">
                      <a:lumMod val="50000"/>
                    </a:srgbClr>
                  </a:solidFill>
                </a:rPr>
                <a:t>a)</a:t>
              </a:r>
            </a:p>
          </p:txBody>
        </p:sp>
        <p:sp>
          <p:nvSpPr>
            <p:cNvPr id="126" name="CasellaDiTesto 125"/>
            <p:cNvSpPr txBox="1"/>
            <p:nvPr/>
          </p:nvSpPr>
          <p:spPr>
            <a:xfrm>
              <a:off x="3148388" y="3532585"/>
              <a:ext cx="43858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srgbClr val="4472C4">
                      <a:lumMod val="50000"/>
                    </a:srgbClr>
                  </a:solidFill>
                </a:rPr>
                <a:t>b)</a:t>
              </a:r>
            </a:p>
          </p:txBody>
        </p:sp>
        <p:sp>
          <p:nvSpPr>
            <p:cNvPr id="128" name="CasellaDiTesto 127"/>
            <p:cNvSpPr txBox="1"/>
            <p:nvPr/>
          </p:nvSpPr>
          <p:spPr>
            <a:xfrm>
              <a:off x="5580112" y="3540527"/>
              <a:ext cx="4150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solidFill>
                    <a:srgbClr val="4472C4">
                      <a:lumMod val="50000"/>
                    </a:srgbClr>
                  </a:solidFill>
                </a:rPr>
                <a:t>c)</a:t>
              </a:r>
            </a:p>
          </p:txBody>
        </p:sp>
      </p:grpSp>
      <p:pic>
        <p:nvPicPr>
          <p:cNvPr id="130" name="Picture 2">
            <a:extLst>
              <a:ext uri="{FF2B5EF4-FFF2-40B4-BE49-F238E27FC236}">
                <a16:creationId xmlns:a16="http://schemas.microsoft.com/office/drawing/2014/main" id="{AD556CE5-8791-487E-9DA3-3AC6D1C9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62" y="344940"/>
            <a:ext cx="1179879" cy="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697392" y="1527348"/>
            <a:ext cx="8545307" cy="78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lnSpc>
                <a:spcPct val="150000"/>
              </a:lnSpc>
              <a:buFontTx/>
              <a:buAutoNum type="arabicParenR" startAt="3"/>
            </a:pPr>
            <a:r>
              <a:rPr lang="it-IT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“LASER ASSISTED” HATCHING  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the embryo is held with a holding pipette and  b) four 200 – 450 </a:t>
            </a:r>
            <a:r>
              <a:rPr lang="it-IT" sz="1600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impulses are applied until a hole in the ZP is made. </a:t>
            </a: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(Obruca et al., 1994)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A8D93-6881-4E5E-A341-430F2FB2F97A}"/>
              </a:ext>
            </a:extLst>
          </p:cNvPr>
          <p:cNvGrpSpPr/>
          <p:nvPr/>
        </p:nvGrpSpPr>
        <p:grpSpPr>
          <a:xfrm>
            <a:off x="3118884" y="3006780"/>
            <a:ext cx="6025578" cy="2010153"/>
            <a:chOff x="3020017" y="2493117"/>
            <a:chExt cx="7735007" cy="2149465"/>
          </a:xfrm>
        </p:grpSpPr>
        <p:sp>
          <p:nvSpPr>
            <p:cNvPr id="90" name="CasellaDiTesto 89"/>
            <p:cNvSpPr txBox="1"/>
            <p:nvPr/>
          </p:nvSpPr>
          <p:spPr>
            <a:xfrm>
              <a:off x="8966083" y="3852726"/>
              <a:ext cx="1788941" cy="789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Large</a:t>
              </a:r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hole</a:t>
              </a:r>
              <a:endPara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Fast </a:t>
              </a:r>
              <a:r>
                <a:rPr lang="it-IT" sz="1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execution</a:t>
              </a:r>
              <a:endParaRPr lang="it-IT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Temperature rise</a:t>
              </a:r>
            </a:p>
          </p:txBody>
        </p:sp>
        <p:sp>
          <p:nvSpPr>
            <p:cNvPr id="121" name="Ovale 120"/>
            <p:cNvSpPr/>
            <p:nvPr/>
          </p:nvSpPr>
          <p:spPr>
            <a:xfrm>
              <a:off x="7278292" y="4082654"/>
              <a:ext cx="139303" cy="289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3" name="Ovale 122"/>
            <p:cNvSpPr/>
            <p:nvPr/>
          </p:nvSpPr>
          <p:spPr>
            <a:xfrm flipV="1">
              <a:off x="8367713" y="3757614"/>
              <a:ext cx="464344" cy="1857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grpSp>
          <p:nvGrpSpPr>
            <p:cNvPr id="142" name="Gruppo 141"/>
            <p:cNvGrpSpPr/>
            <p:nvPr/>
          </p:nvGrpSpPr>
          <p:grpSpPr>
            <a:xfrm>
              <a:off x="3020017" y="3699516"/>
              <a:ext cx="1708007" cy="845598"/>
              <a:chOff x="122960" y="4018296"/>
              <a:chExt cx="2277342" cy="1127464"/>
            </a:xfrm>
          </p:grpSpPr>
          <p:grpSp>
            <p:nvGrpSpPr>
              <p:cNvPr id="5" name="Gruppo 74"/>
              <p:cNvGrpSpPr/>
              <p:nvPr/>
            </p:nvGrpSpPr>
            <p:grpSpPr>
              <a:xfrm rot="21390294">
                <a:off x="122960" y="4463324"/>
                <a:ext cx="743812" cy="306867"/>
                <a:chOff x="4630444" y="5339660"/>
                <a:chExt cx="1584619" cy="332478"/>
              </a:xfrm>
            </p:grpSpPr>
            <p:grpSp>
              <p:nvGrpSpPr>
                <p:cNvPr id="9" name="Gruppo 60"/>
                <p:cNvGrpSpPr/>
                <p:nvPr/>
              </p:nvGrpSpPr>
              <p:grpSpPr>
                <a:xfrm rot="238045">
                  <a:off x="4630446" y="5339642"/>
                  <a:ext cx="1551409" cy="321886"/>
                  <a:chOff x="3557588" y="5672138"/>
                  <a:chExt cx="1795457" cy="309564"/>
                </a:xfrm>
              </p:grpSpPr>
              <p:sp>
                <p:nvSpPr>
                  <p:cNvPr id="78" name="Rettangolo 77"/>
                  <p:cNvSpPr/>
                  <p:nvPr/>
                </p:nvSpPr>
                <p:spPr>
                  <a:xfrm>
                    <a:off x="3557588" y="5672138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Rettangolo 78"/>
                  <p:cNvSpPr/>
                  <p:nvPr/>
                </p:nvSpPr>
                <p:spPr>
                  <a:xfrm>
                    <a:off x="3567108" y="5881690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0" name="Connettore 1 79"/>
                  <p:cNvCxnSpPr>
                    <a:stCxn id="78" idx="3"/>
                    <a:endCxn id="79" idx="3"/>
                  </p:cNvCxnSpPr>
                  <p:nvPr/>
                </p:nvCxnSpPr>
                <p:spPr>
                  <a:xfrm>
                    <a:off x="5343525" y="5722144"/>
                    <a:ext cx="9520" cy="20955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Ovale 76"/>
                <p:cNvSpPr/>
                <p:nvPr/>
              </p:nvSpPr>
              <p:spPr>
                <a:xfrm>
                  <a:off x="6100763" y="5386388"/>
                  <a:ext cx="114300" cy="2857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" name="Gruppo 140"/>
              <p:cNvGrpSpPr/>
              <p:nvPr/>
            </p:nvGrpSpPr>
            <p:grpSpPr>
              <a:xfrm>
                <a:off x="1857377" y="4343400"/>
                <a:ext cx="542925" cy="514351"/>
                <a:chOff x="4657725" y="2986090"/>
                <a:chExt cx="957263" cy="885824"/>
              </a:xfrm>
            </p:grpSpPr>
            <p:sp>
              <p:nvSpPr>
                <p:cNvPr id="107" name="Ovale 106"/>
                <p:cNvSpPr/>
                <p:nvPr/>
              </p:nvSpPr>
              <p:spPr>
                <a:xfrm>
                  <a:off x="5043488" y="3343275"/>
                  <a:ext cx="185737" cy="1714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Ovale 107"/>
                <p:cNvSpPr/>
                <p:nvPr/>
              </p:nvSpPr>
              <p:spPr>
                <a:xfrm>
                  <a:off x="4886326" y="3171825"/>
                  <a:ext cx="471488" cy="500063"/>
                </a:xfrm>
                <a:prstGeom prst="ellipse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Ovale 112"/>
                <p:cNvSpPr/>
                <p:nvPr/>
              </p:nvSpPr>
              <p:spPr>
                <a:xfrm>
                  <a:off x="4657725" y="2986090"/>
                  <a:ext cx="957263" cy="885824"/>
                </a:xfrm>
                <a:prstGeom prst="ellipse">
                  <a:avLst/>
                </a:prstGeom>
                <a:noFill/>
                <a:ln w="25400">
                  <a:solidFill>
                    <a:srgbClr val="CC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4" name="Gruppo 113"/>
              <p:cNvGrpSpPr/>
              <p:nvPr/>
            </p:nvGrpSpPr>
            <p:grpSpPr>
              <a:xfrm rot="5400000">
                <a:off x="908578" y="3943351"/>
                <a:ext cx="1127464" cy="1277354"/>
                <a:chOff x="8252357" y="2943228"/>
                <a:chExt cx="1127464" cy="1277354"/>
              </a:xfrm>
            </p:grpSpPr>
            <p:sp>
              <p:nvSpPr>
                <p:cNvPr id="120" name="Ovale 119"/>
                <p:cNvSpPr/>
                <p:nvPr/>
              </p:nvSpPr>
              <p:spPr>
                <a:xfrm>
                  <a:off x="8252357" y="2943228"/>
                  <a:ext cx="1127464" cy="1277354"/>
                </a:xfrm>
                <a:prstGeom prst="ellipse">
                  <a:avLst/>
                </a:pr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Ovale 123"/>
                <p:cNvSpPr/>
                <p:nvPr/>
              </p:nvSpPr>
              <p:spPr>
                <a:xfrm>
                  <a:off x="8644715" y="4015835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Ovale 124"/>
                <p:cNvSpPr/>
                <p:nvPr/>
              </p:nvSpPr>
              <p:spPr>
                <a:xfrm>
                  <a:off x="8869070" y="396586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Ovale 125"/>
                <p:cNvSpPr/>
                <p:nvPr/>
              </p:nvSpPr>
              <p:spPr>
                <a:xfrm rot="1725725">
                  <a:off x="8390361" y="3928744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Ovale 126"/>
                <p:cNvSpPr/>
                <p:nvPr/>
              </p:nvSpPr>
              <p:spPr>
                <a:xfrm rot="3485886">
                  <a:off x="8227477" y="37322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Ovale 127"/>
                <p:cNvSpPr/>
                <p:nvPr/>
              </p:nvSpPr>
              <p:spPr>
                <a:xfrm rot="5962337">
                  <a:off x="8205245" y="34481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Ovale 128"/>
                <p:cNvSpPr/>
                <p:nvPr/>
              </p:nvSpPr>
              <p:spPr>
                <a:xfrm rot="8225751">
                  <a:off x="8360825" y="319926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Ovale 129"/>
                <p:cNvSpPr/>
                <p:nvPr/>
              </p:nvSpPr>
              <p:spPr>
                <a:xfrm rot="21340451">
                  <a:off x="8587554" y="308450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Ovale 130"/>
                <p:cNvSpPr/>
                <p:nvPr/>
              </p:nvSpPr>
              <p:spPr>
                <a:xfrm rot="1487091">
                  <a:off x="8857089" y="313063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Ovale 131"/>
                <p:cNvSpPr/>
                <p:nvPr/>
              </p:nvSpPr>
              <p:spPr>
                <a:xfrm rot="3485886">
                  <a:off x="9026156" y="331404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Ovale 132"/>
                <p:cNvSpPr/>
                <p:nvPr/>
              </p:nvSpPr>
              <p:spPr>
                <a:xfrm rot="5005130">
                  <a:off x="9127972" y="353623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Ovale 133"/>
                <p:cNvSpPr/>
                <p:nvPr/>
              </p:nvSpPr>
              <p:spPr>
                <a:xfrm rot="5728142">
                  <a:off x="9079030" y="377879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Ovale 134"/>
                <p:cNvSpPr/>
                <p:nvPr/>
              </p:nvSpPr>
              <p:spPr>
                <a:xfrm rot="3485886">
                  <a:off x="8867166" y="379527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Ovale 135"/>
                <p:cNvSpPr/>
                <p:nvPr/>
              </p:nvSpPr>
              <p:spPr>
                <a:xfrm rot="3485886">
                  <a:off x="8770986" y="3867426"/>
                  <a:ext cx="322009" cy="125965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Ovale 136"/>
                <p:cNvSpPr/>
                <p:nvPr/>
              </p:nvSpPr>
              <p:spPr>
                <a:xfrm rot="3485886">
                  <a:off x="8662943" y="3848368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Ovale 137"/>
                <p:cNvSpPr/>
                <p:nvPr/>
              </p:nvSpPr>
              <p:spPr>
                <a:xfrm rot="3485886">
                  <a:off x="8725497" y="377861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Ovale 138"/>
                <p:cNvSpPr/>
                <p:nvPr/>
              </p:nvSpPr>
              <p:spPr>
                <a:xfrm rot="3485886">
                  <a:off x="8922190" y="37427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Ovale 139"/>
                <p:cNvSpPr/>
                <p:nvPr/>
              </p:nvSpPr>
              <p:spPr>
                <a:xfrm rot="3485886">
                  <a:off x="8379877" y="38846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3" name="Gruppo 142"/>
            <p:cNvGrpSpPr/>
            <p:nvPr/>
          </p:nvGrpSpPr>
          <p:grpSpPr>
            <a:xfrm>
              <a:off x="4934605" y="3706656"/>
              <a:ext cx="1708007" cy="845598"/>
              <a:chOff x="122960" y="4018296"/>
              <a:chExt cx="2277342" cy="1127464"/>
            </a:xfrm>
          </p:grpSpPr>
          <p:grpSp>
            <p:nvGrpSpPr>
              <p:cNvPr id="144" name="Gruppo 74"/>
              <p:cNvGrpSpPr/>
              <p:nvPr/>
            </p:nvGrpSpPr>
            <p:grpSpPr>
              <a:xfrm rot="21390294">
                <a:off x="122960" y="4463313"/>
                <a:ext cx="743811" cy="306884"/>
                <a:chOff x="4630446" y="5339642"/>
                <a:chExt cx="1584617" cy="332496"/>
              </a:xfrm>
            </p:grpSpPr>
            <p:grpSp>
              <p:nvGrpSpPr>
                <p:cNvPr id="168" name="Gruppo 60"/>
                <p:cNvGrpSpPr/>
                <p:nvPr/>
              </p:nvGrpSpPr>
              <p:grpSpPr>
                <a:xfrm rot="238045">
                  <a:off x="4630446" y="5339642"/>
                  <a:ext cx="1551409" cy="321886"/>
                  <a:chOff x="3557588" y="5672138"/>
                  <a:chExt cx="1795457" cy="309564"/>
                </a:xfrm>
              </p:grpSpPr>
              <p:sp>
                <p:nvSpPr>
                  <p:cNvPr id="170" name="Rettangolo 169"/>
                  <p:cNvSpPr/>
                  <p:nvPr/>
                </p:nvSpPr>
                <p:spPr>
                  <a:xfrm>
                    <a:off x="3557588" y="5672138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Rettangolo 170"/>
                  <p:cNvSpPr/>
                  <p:nvPr/>
                </p:nvSpPr>
                <p:spPr>
                  <a:xfrm>
                    <a:off x="3567108" y="5881690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72" name="Connettore 1 171"/>
                  <p:cNvCxnSpPr>
                    <a:stCxn id="170" idx="3"/>
                    <a:endCxn id="171" idx="3"/>
                  </p:cNvCxnSpPr>
                  <p:nvPr/>
                </p:nvCxnSpPr>
                <p:spPr>
                  <a:xfrm>
                    <a:off x="5343525" y="5722144"/>
                    <a:ext cx="9520" cy="20955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" name="Ovale 168"/>
                <p:cNvSpPr/>
                <p:nvPr/>
              </p:nvSpPr>
              <p:spPr>
                <a:xfrm>
                  <a:off x="6100763" y="5386388"/>
                  <a:ext cx="114300" cy="2857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Gruppo 140"/>
              <p:cNvGrpSpPr/>
              <p:nvPr/>
            </p:nvGrpSpPr>
            <p:grpSpPr>
              <a:xfrm>
                <a:off x="1857367" y="4343400"/>
                <a:ext cx="542923" cy="514351"/>
                <a:chOff x="4657725" y="2986090"/>
                <a:chExt cx="957263" cy="885824"/>
              </a:xfrm>
            </p:grpSpPr>
            <p:sp>
              <p:nvSpPr>
                <p:cNvPr id="165" name="Ovale 164"/>
                <p:cNvSpPr/>
                <p:nvPr/>
              </p:nvSpPr>
              <p:spPr>
                <a:xfrm>
                  <a:off x="5043488" y="3343275"/>
                  <a:ext cx="185737" cy="1714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Ovale 165"/>
                <p:cNvSpPr/>
                <p:nvPr/>
              </p:nvSpPr>
              <p:spPr>
                <a:xfrm>
                  <a:off x="4886326" y="3171825"/>
                  <a:ext cx="471488" cy="500063"/>
                </a:xfrm>
                <a:prstGeom prst="ellipse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Ovale 166"/>
                <p:cNvSpPr/>
                <p:nvPr/>
              </p:nvSpPr>
              <p:spPr>
                <a:xfrm>
                  <a:off x="4657725" y="2986090"/>
                  <a:ext cx="957263" cy="885824"/>
                </a:xfrm>
                <a:prstGeom prst="ellipse">
                  <a:avLst/>
                </a:prstGeom>
                <a:noFill/>
                <a:ln w="25400">
                  <a:solidFill>
                    <a:srgbClr val="CC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" name="Gruppo 113"/>
              <p:cNvGrpSpPr/>
              <p:nvPr/>
            </p:nvGrpSpPr>
            <p:grpSpPr>
              <a:xfrm rot="5400000">
                <a:off x="922866" y="3943351"/>
                <a:ext cx="1127464" cy="1277354"/>
                <a:chOff x="8252358" y="2928939"/>
                <a:chExt cx="1127464" cy="1277354"/>
              </a:xfrm>
            </p:grpSpPr>
            <p:sp>
              <p:nvSpPr>
                <p:cNvPr id="147" name="Ovale 146"/>
                <p:cNvSpPr/>
                <p:nvPr/>
              </p:nvSpPr>
              <p:spPr>
                <a:xfrm>
                  <a:off x="8252358" y="2928939"/>
                  <a:ext cx="1127464" cy="1277354"/>
                </a:xfrm>
                <a:prstGeom prst="ellipse">
                  <a:avLst/>
                </a:pr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Ovale 147"/>
                <p:cNvSpPr/>
                <p:nvPr/>
              </p:nvSpPr>
              <p:spPr>
                <a:xfrm>
                  <a:off x="8644715" y="4015835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Ovale 148"/>
                <p:cNvSpPr/>
                <p:nvPr/>
              </p:nvSpPr>
              <p:spPr>
                <a:xfrm>
                  <a:off x="8869070" y="396586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Ovale 149"/>
                <p:cNvSpPr/>
                <p:nvPr/>
              </p:nvSpPr>
              <p:spPr>
                <a:xfrm rot="1725725">
                  <a:off x="8390361" y="3928744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Ovale 150"/>
                <p:cNvSpPr/>
                <p:nvPr/>
              </p:nvSpPr>
              <p:spPr>
                <a:xfrm rot="3485886">
                  <a:off x="8227477" y="37322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Ovale 151"/>
                <p:cNvSpPr/>
                <p:nvPr/>
              </p:nvSpPr>
              <p:spPr>
                <a:xfrm rot="5962337">
                  <a:off x="8205245" y="34481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Ovale 152"/>
                <p:cNvSpPr/>
                <p:nvPr/>
              </p:nvSpPr>
              <p:spPr>
                <a:xfrm rot="8225751">
                  <a:off x="8360825" y="319926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Ovale 153"/>
                <p:cNvSpPr/>
                <p:nvPr/>
              </p:nvSpPr>
              <p:spPr>
                <a:xfrm rot="21340451">
                  <a:off x="8587554" y="308450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Ovale 154"/>
                <p:cNvSpPr/>
                <p:nvPr/>
              </p:nvSpPr>
              <p:spPr>
                <a:xfrm rot="1487091">
                  <a:off x="8857089" y="313063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Ovale 155"/>
                <p:cNvSpPr/>
                <p:nvPr/>
              </p:nvSpPr>
              <p:spPr>
                <a:xfrm rot="3485886">
                  <a:off x="9026156" y="331404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Ovale 156"/>
                <p:cNvSpPr/>
                <p:nvPr/>
              </p:nvSpPr>
              <p:spPr>
                <a:xfrm rot="5005130">
                  <a:off x="9127972" y="353623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Ovale 157"/>
                <p:cNvSpPr/>
                <p:nvPr/>
              </p:nvSpPr>
              <p:spPr>
                <a:xfrm rot="5728142">
                  <a:off x="9079030" y="377879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Ovale 158"/>
                <p:cNvSpPr/>
                <p:nvPr/>
              </p:nvSpPr>
              <p:spPr>
                <a:xfrm rot="3485886">
                  <a:off x="8867166" y="379527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Ovale 159"/>
                <p:cNvSpPr/>
                <p:nvPr/>
              </p:nvSpPr>
              <p:spPr>
                <a:xfrm rot="3485886">
                  <a:off x="8770986" y="3867426"/>
                  <a:ext cx="322009" cy="125965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Ovale 160"/>
                <p:cNvSpPr/>
                <p:nvPr/>
              </p:nvSpPr>
              <p:spPr>
                <a:xfrm rot="3485886">
                  <a:off x="8662943" y="3848368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Ovale 161"/>
                <p:cNvSpPr/>
                <p:nvPr/>
              </p:nvSpPr>
              <p:spPr>
                <a:xfrm rot="3485886">
                  <a:off x="8725497" y="377861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Ovale 162"/>
                <p:cNvSpPr/>
                <p:nvPr/>
              </p:nvSpPr>
              <p:spPr>
                <a:xfrm rot="3485886">
                  <a:off x="8922190" y="37427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e 163"/>
                <p:cNvSpPr/>
                <p:nvPr/>
              </p:nvSpPr>
              <p:spPr>
                <a:xfrm rot="3485886">
                  <a:off x="8379877" y="38846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73" name="Gruppo 72"/>
            <p:cNvGrpSpPr/>
            <p:nvPr/>
          </p:nvGrpSpPr>
          <p:grpSpPr>
            <a:xfrm>
              <a:off x="6849193" y="3703080"/>
              <a:ext cx="1543905" cy="845598"/>
              <a:chOff x="122960" y="4018296"/>
              <a:chExt cx="2058540" cy="1127464"/>
            </a:xfrm>
          </p:grpSpPr>
          <p:grpSp>
            <p:nvGrpSpPr>
              <p:cNvPr id="74" name="Gruppo 74"/>
              <p:cNvGrpSpPr/>
              <p:nvPr/>
            </p:nvGrpSpPr>
            <p:grpSpPr>
              <a:xfrm rot="21390294">
                <a:off x="122960" y="4463313"/>
                <a:ext cx="743811" cy="306884"/>
                <a:chOff x="4630446" y="5339642"/>
                <a:chExt cx="1584617" cy="332496"/>
              </a:xfrm>
            </p:grpSpPr>
            <p:grpSp>
              <p:nvGrpSpPr>
                <p:cNvPr id="105" name="Gruppo 60"/>
                <p:cNvGrpSpPr/>
                <p:nvPr/>
              </p:nvGrpSpPr>
              <p:grpSpPr>
                <a:xfrm rot="238045">
                  <a:off x="4630446" y="5339642"/>
                  <a:ext cx="1551409" cy="321886"/>
                  <a:chOff x="3557588" y="5672138"/>
                  <a:chExt cx="1795457" cy="309564"/>
                </a:xfrm>
              </p:grpSpPr>
              <p:sp>
                <p:nvSpPr>
                  <p:cNvPr id="109" name="Rettangolo 108"/>
                  <p:cNvSpPr/>
                  <p:nvPr/>
                </p:nvSpPr>
                <p:spPr>
                  <a:xfrm>
                    <a:off x="3557588" y="5672138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0" name="Rettangolo 109"/>
                  <p:cNvSpPr/>
                  <p:nvPr/>
                </p:nvSpPr>
                <p:spPr>
                  <a:xfrm>
                    <a:off x="3567108" y="5881690"/>
                    <a:ext cx="1785937" cy="10001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13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1" name="Connettore 1 110"/>
                  <p:cNvCxnSpPr>
                    <a:stCxn id="109" idx="3"/>
                    <a:endCxn id="110" idx="3"/>
                  </p:cNvCxnSpPr>
                  <p:nvPr/>
                </p:nvCxnSpPr>
                <p:spPr>
                  <a:xfrm>
                    <a:off x="5343525" y="5722144"/>
                    <a:ext cx="9520" cy="20955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Ovale 105"/>
                <p:cNvSpPr/>
                <p:nvPr/>
              </p:nvSpPr>
              <p:spPr>
                <a:xfrm>
                  <a:off x="6100763" y="5386388"/>
                  <a:ext cx="114300" cy="2857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2" name="Ovale 101"/>
              <p:cNvSpPr/>
              <p:nvPr/>
            </p:nvSpPr>
            <p:spPr>
              <a:xfrm>
                <a:off x="2076157" y="4550798"/>
                <a:ext cx="105343" cy="995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" name="Gruppo 113"/>
              <p:cNvGrpSpPr/>
              <p:nvPr/>
            </p:nvGrpSpPr>
            <p:grpSpPr>
              <a:xfrm rot="5400000">
                <a:off x="922866" y="3943351"/>
                <a:ext cx="1127464" cy="1277354"/>
                <a:chOff x="8252358" y="2928939"/>
                <a:chExt cx="1127464" cy="1277354"/>
              </a:xfrm>
            </p:grpSpPr>
            <p:sp>
              <p:nvSpPr>
                <p:cNvPr id="81" name="Ovale 80"/>
                <p:cNvSpPr/>
                <p:nvPr/>
              </p:nvSpPr>
              <p:spPr>
                <a:xfrm>
                  <a:off x="8252358" y="2928939"/>
                  <a:ext cx="1127464" cy="1277354"/>
                </a:xfrm>
                <a:prstGeom prst="ellipse">
                  <a:avLst/>
                </a:pr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e 81"/>
                <p:cNvSpPr/>
                <p:nvPr/>
              </p:nvSpPr>
              <p:spPr>
                <a:xfrm>
                  <a:off x="8644715" y="4015835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Ovale 82"/>
                <p:cNvSpPr/>
                <p:nvPr/>
              </p:nvSpPr>
              <p:spPr>
                <a:xfrm>
                  <a:off x="8869070" y="396586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Ovale 83"/>
                <p:cNvSpPr/>
                <p:nvPr/>
              </p:nvSpPr>
              <p:spPr>
                <a:xfrm rot="1725725">
                  <a:off x="8390361" y="3928744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Ovale 84"/>
                <p:cNvSpPr/>
                <p:nvPr/>
              </p:nvSpPr>
              <p:spPr>
                <a:xfrm rot="3485886">
                  <a:off x="8227477" y="37322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Ovale 85"/>
                <p:cNvSpPr/>
                <p:nvPr/>
              </p:nvSpPr>
              <p:spPr>
                <a:xfrm rot="5962337">
                  <a:off x="8205245" y="34481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Ovale 86"/>
                <p:cNvSpPr/>
                <p:nvPr/>
              </p:nvSpPr>
              <p:spPr>
                <a:xfrm rot="8225751">
                  <a:off x="8360825" y="319926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Ovale 87"/>
                <p:cNvSpPr/>
                <p:nvPr/>
              </p:nvSpPr>
              <p:spPr>
                <a:xfrm rot="21340451">
                  <a:off x="8587554" y="308450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Ovale 88"/>
                <p:cNvSpPr/>
                <p:nvPr/>
              </p:nvSpPr>
              <p:spPr>
                <a:xfrm rot="1487091">
                  <a:off x="8857089" y="313063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Ovale 92"/>
                <p:cNvSpPr/>
                <p:nvPr/>
              </p:nvSpPr>
              <p:spPr>
                <a:xfrm rot="3485886">
                  <a:off x="9026156" y="331404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Ovale 93"/>
                <p:cNvSpPr/>
                <p:nvPr/>
              </p:nvSpPr>
              <p:spPr>
                <a:xfrm rot="5005130">
                  <a:off x="9127972" y="3536233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Ovale 94"/>
                <p:cNvSpPr/>
                <p:nvPr/>
              </p:nvSpPr>
              <p:spPr>
                <a:xfrm rot="5728142">
                  <a:off x="9079030" y="3778792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Ovale 95"/>
                <p:cNvSpPr/>
                <p:nvPr/>
              </p:nvSpPr>
              <p:spPr>
                <a:xfrm rot="3485886">
                  <a:off x="8867166" y="3795270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Ovale 96"/>
                <p:cNvSpPr/>
                <p:nvPr/>
              </p:nvSpPr>
              <p:spPr>
                <a:xfrm rot="3485886">
                  <a:off x="8770986" y="3867426"/>
                  <a:ext cx="322009" cy="125965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Ovale 97"/>
                <p:cNvSpPr/>
                <p:nvPr/>
              </p:nvSpPr>
              <p:spPr>
                <a:xfrm rot="3485886">
                  <a:off x="8662943" y="3848368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Ovale 98"/>
                <p:cNvSpPr/>
                <p:nvPr/>
              </p:nvSpPr>
              <p:spPr>
                <a:xfrm rot="3485886">
                  <a:off x="8725497" y="377861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Ovale 99"/>
                <p:cNvSpPr/>
                <p:nvPr/>
              </p:nvSpPr>
              <p:spPr>
                <a:xfrm rot="3485886">
                  <a:off x="8922190" y="3742706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Ovale 100"/>
                <p:cNvSpPr/>
                <p:nvPr/>
              </p:nvSpPr>
              <p:spPr>
                <a:xfrm rot="3485886">
                  <a:off x="8379877" y="3884661"/>
                  <a:ext cx="322009" cy="174182"/>
                </a:xfrm>
                <a:prstGeom prst="ellipse">
                  <a:avLst/>
                </a:prstGeom>
                <a:solidFill>
                  <a:srgbClr val="FF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13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2" name="Ovale 111"/>
            <p:cNvSpPr/>
            <p:nvPr/>
          </p:nvSpPr>
          <p:spPr>
            <a:xfrm>
              <a:off x="8285561" y="3975498"/>
              <a:ext cx="139303" cy="246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5" name="Ovale 114"/>
            <p:cNvSpPr/>
            <p:nvPr/>
          </p:nvSpPr>
          <p:spPr>
            <a:xfrm>
              <a:off x="7774888" y="2789626"/>
              <a:ext cx="407192" cy="385763"/>
            </a:xfrm>
            <a:prstGeom prst="ellipse">
              <a:avLst/>
            </a:prstGeom>
            <a:noFill/>
            <a:ln w="254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6" name="Ovale 115"/>
            <p:cNvSpPr/>
            <p:nvPr/>
          </p:nvSpPr>
          <p:spPr>
            <a:xfrm>
              <a:off x="7872178" y="2870465"/>
              <a:ext cx="200558" cy="217770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7" name="Ovale 116"/>
            <p:cNvSpPr/>
            <p:nvPr/>
          </p:nvSpPr>
          <p:spPr>
            <a:xfrm>
              <a:off x="7910560" y="2903931"/>
              <a:ext cx="117871" cy="1607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18" name="Ovale 117"/>
            <p:cNvSpPr/>
            <p:nvPr/>
          </p:nvSpPr>
          <p:spPr>
            <a:xfrm>
              <a:off x="8517796" y="2557443"/>
              <a:ext cx="117871" cy="1607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22" name="Ovale 121"/>
            <p:cNvSpPr/>
            <p:nvPr/>
          </p:nvSpPr>
          <p:spPr>
            <a:xfrm>
              <a:off x="8493706" y="2913329"/>
              <a:ext cx="200558" cy="217770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73" name="Ovale 172"/>
            <p:cNvSpPr/>
            <p:nvPr/>
          </p:nvSpPr>
          <p:spPr>
            <a:xfrm>
              <a:off x="8414272" y="3289702"/>
              <a:ext cx="407192" cy="385763"/>
            </a:xfrm>
            <a:prstGeom prst="ellipse">
              <a:avLst/>
            </a:prstGeom>
            <a:noFill/>
            <a:ln w="254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13">
                <a:solidFill>
                  <a:prstClr val="white"/>
                </a:solidFill>
              </a:endParaRPr>
            </a:p>
          </p:txBody>
        </p:sp>
        <p:sp>
          <p:nvSpPr>
            <p:cNvPr id="174" name="CasellaDiTesto 173"/>
            <p:cNvSpPr txBox="1"/>
            <p:nvPr/>
          </p:nvSpPr>
          <p:spPr>
            <a:xfrm>
              <a:off x="9096368" y="2493117"/>
              <a:ext cx="667129" cy="932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13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200°C</a:t>
              </a:r>
            </a:p>
            <a:p>
              <a:endParaRPr lang="it-IT" sz="101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013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100°C</a:t>
              </a:r>
            </a:p>
            <a:p>
              <a:endParaRPr lang="it-IT" sz="101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1013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50°C</a:t>
              </a:r>
            </a:p>
          </p:txBody>
        </p:sp>
      </p:grp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2D313C96-FFDE-4042-A3B0-34D50B550B89}"/>
              </a:ext>
            </a:extLst>
          </p:cNvPr>
          <p:cNvSpPr txBox="1"/>
          <p:nvPr/>
        </p:nvSpPr>
        <p:spPr>
          <a:xfrm>
            <a:off x="4493732" y="926578"/>
            <a:ext cx="339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help the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embryo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implant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1BF08D0A-70FC-42D5-880F-3BD0BE1429B1}"/>
              </a:ext>
            </a:extLst>
          </p:cNvPr>
          <p:cNvSpPr txBox="1"/>
          <p:nvPr/>
        </p:nvSpPr>
        <p:spPr>
          <a:xfrm>
            <a:off x="2779009" y="310682"/>
            <a:ext cx="666468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ASSISTED ZONA HATCHING</a:t>
            </a:r>
          </a:p>
        </p:txBody>
      </p:sp>
      <p:pic>
        <p:nvPicPr>
          <p:cNvPr id="181" name="Picture 2">
            <a:extLst>
              <a:ext uri="{FF2B5EF4-FFF2-40B4-BE49-F238E27FC236}">
                <a16:creationId xmlns:a16="http://schemas.microsoft.com/office/drawing/2014/main" id="{640AD73E-82D7-45B4-93D0-4732B93F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91" y="241674"/>
            <a:ext cx="1161298" cy="5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6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Widescreen</PresentationFormat>
  <Paragraphs>157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DINPro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Listorti</dc:creator>
  <cp:lastModifiedBy>Ilaria Listorti</cp:lastModifiedBy>
  <cp:revision>1</cp:revision>
  <dcterms:created xsi:type="dcterms:W3CDTF">2023-03-29T09:38:26Z</dcterms:created>
  <dcterms:modified xsi:type="dcterms:W3CDTF">2023-03-29T09:39:14Z</dcterms:modified>
</cp:coreProperties>
</file>