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1" r:id="rId3"/>
    <p:sldId id="257" r:id="rId4"/>
    <p:sldId id="259" r:id="rId5"/>
    <p:sldId id="296" r:id="rId6"/>
    <p:sldId id="258" r:id="rId7"/>
    <p:sldId id="261" r:id="rId8"/>
    <p:sldId id="295" r:id="rId9"/>
    <p:sldId id="268" r:id="rId10"/>
    <p:sldId id="275" r:id="rId11"/>
    <p:sldId id="297" r:id="rId12"/>
    <p:sldId id="260" r:id="rId13"/>
    <p:sldId id="29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79E"/>
    <a:srgbClr val="8089FF"/>
    <a:srgbClr val="712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4"/>
    <p:restoredTop sz="94146"/>
  </p:normalViewPr>
  <p:slideViewPr>
    <p:cSldViewPr snapToGrid="0">
      <p:cViewPr varScale="1">
        <p:scale>
          <a:sx n="95" d="100"/>
          <a:sy n="95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760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7A83D-1E24-3C21-4698-CDA383EDA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5400" b="1" dirty="0">
                <a:solidFill>
                  <a:srgbClr val="8089FF"/>
                </a:solidFill>
              </a:rPr>
              <a:t>1.5. La crisi del sistema internazionale e la riorganizzazione delle alleanze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2CCCD7-0122-0B10-CBD5-BA48D8F81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/>
            <a:endParaRPr lang="it-IT" dirty="0"/>
          </a:p>
          <a:p>
            <a:pPr algn="r"/>
            <a:r>
              <a:rPr lang="it-IT" sz="1500" dirty="0"/>
              <a:t>Storia contemporanea</a:t>
            </a:r>
          </a:p>
          <a:p>
            <a:pPr algn="r"/>
            <a:r>
              <a:rPr lang="it-IT" sz="1500" dirty="0"/>
              <a:t>Prof.ssa Maddalena Carli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84D5F-22F6-B09A-81C6-ADDA830047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000" y="5342611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5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10600" y="-86171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Guerre balcaniche </a:t>
            </a:r>
            <a:b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(1912-1913)</a:t>
            </a:r>
          </a:p>
        </p:txBody>
      </p:sp>
      <p:pic>
        <p:nvPicPr>
          <p:cNvPr id="4" name="Segnaposto contenuto 3" descr="Guerre_balcaniche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608"/>
            <a:ext cx="4476750" cy="6780784"/>
          </a:xfrm>
          <a:ln w="25400">
            <a:solidFill>
              <a:srgbClr val="2E379E"/>
            </a:solidFill>
          </a:ln>
        </p:spPr>
      </p:pic>
      <p:pic>
        <p:nvPicPr>
          <p:cNvPr id="3" name="Segnaposto contenuto 3">
            <a:extLst>
              <a:ext uri="{FF2B5EF4-FFF2-40B4-BE49-F238E27FC236}">
                <a16:creationId xmlns:a16="http://schemas.microsoft.com/office/drawing/2014/main" id="{A3D4D878-24ED-998F-B942-AC78341034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812" y="1239392"/>
            <a:ext cx="5487188" cy="5580000"/>
          </a:xfrm>
          <a:prstGeom prst="rect">
            <a:avLst/>
          </a:prstGeom>
          <a:ln w="25400"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1292455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sistema delle alleanze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8089FF"/>
                </a:solidFill>
                <a:latin typeface="Times" pitchFamily="2" charset="0"/>
              </a:rPr>
              <a:t>Triplice Alleanza</a:t>
            </a:r>
            <a:endParaRPr lang="it-IT" dirty="0">
              <a:solidFill>
                <a:srgbClr val="8089FF"/>
              </a:solidFill>
              <a:latin typeface="Times" pitchFamily="2" charset="0"/>
            </a:endParaRP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Germania, Austria-Ungheria, Italia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(permanente dal 1887)</a:t>
            </a:r>
          </a:p>
          <a:p>
            <a:pPr marL="0" indent="0">
              <a:buNone/>
            </a:pPr>
            <a:endParaRPr lang="it-IT" dirty="0">
              <a:latin typeface="Times" pitchFamily="2" charset="0"/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8089FF"/>
                </a:solidFill>
                <a:latin typeface="Times" pitchFamily="2" charset="0"/>
              </a:rPr>
              <a:t>Triplice Intesa</a:t>
            </a:r>
            <a:endParaRPr lang="it-IT" dirty="0">
              <a:solidFill>
                <a:srgbClr val="8089FF"/>
              </a:solidFill>
              <a:latin typeface="Times" pitchFamily="2" charset="0"/>
            </a:endParaRP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Francia, Russia, Regno Unito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(1904: Entente cordiale; 1907: intesa anglo-russa)</a:t>
            </a:r>
          </a:p>
        </p:txBody>
      </p:sp>
    </p:spTree>
    <p:extLst>
      <p:ext uri="{BB962C8B-B14F-4D97-AF65-F5344CB8AC3E}">
        <p14:creationId xmlns:p14="http://schemas.microsoft.com/office/powerpoint/2010/main" val="1172721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europa1914alleanz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000" y="333000"/>
            <a:ext cx="7740000" cy="6192000"/>
          </a:xfrm>
          <a:ln w="38100"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158089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alleanze_guerra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03" y="315000"/>
            <a:ext cx="8279993" cy="6228000"/>
          </a:xfrm>
          <a:ln w="38100"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70249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sistemi internazionali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8089FF"/>
              </a:buClr>
              <a:buFont typeface="Wingdings" pitchFamily="2" charset="2"/>
              <a:buChar char="ü"/>
            </a:pPr>
            <a:r>
              <a:rPr lang="it-IT" b="1" dirty="0">
                <a:solidFill>
                  <a:srgbClr val="712178"/>
                </a:solidFill>
                <a:latin typeface="Times" pitchFamily="2" charset="0"/>
              </a:rPr>
              <a:t> Sistema “viennese”</a:t>
            </a:r>
            <a:r>
              <a:rPr lang="it-IT" dirty="0">
                <a:solidFill>
                  <a:srgbClr val="712178"/>
                </a:solidFill>
                <a:latin typeface="Times" pitchFamily="2" charset="0"/>
              </a:rPr>
              <a:t> </a:t>
            </a:r>
            <a:r>
              <a:rPr lang="it-IT" dirty="0">
                <a:latin typeface="Times" pitchFamily="2" charset="0"/>
              </a:rPr>
              <a:t>[1815-1914]</a:t>
            </a:r>
          </a:p>
          <a:p>
            <a:pPr marL="514350" indent="-514350">
              <a:buFont typeface="+mj-lt"/>
              <a:buAutoNum type="arabicPeriod"/>
            </a:pPr>
            <a:endParaRPr lang="it-IT" b="1" u="sng" dirty="0">
              <a:latin typeface="Times" pitchFamily="2" charset="0"/>
            </a:endParaRPr>
          </a:p>
          <a:p>
            <a:pPr>
              <a:buClr>
                <a:srgbClr val="8089FF"/>
              </a:buClr>
              <a:buFont typeface="Wingdings" pitchFamily="2" charset="2"/>
              <a:buChar char="ü"/>
            </a:pPr>
            <a:r>
              <a:rPr lang="it-IT" b="1" dirty="0">
                <a:solidFill>
                  <a:srgbClr val="712178"/>
                </a:solidFill>
                <a:latin typeface="Times" pitchFamily="2" charset="0"/>
              </a:rPr>
              <a:t> Sistema “</a:t>
            </a:r>
            <a:r>
              <a:rPr lang="it-IT" b="1" dirty="0" err="1">
                <a:solidFill>
                  <a:srgbClr val="712178"/>
                </a:solidFill>
                <a:latin typeface="Times" pitchFamily="2" charset="0"/>
              </a:rPr>
              <a:t>versaillese</a:t>
            </a:r>
            <a:r>
              <a:rPr lang="it-IT" b="1" dirty="0">
                <a:solidFill>
                  <a:srgbClr val="712178"/>
                </a:solidFill>
                <a:latin typeface="Times" pitchFamily="2" charset="0"/>
              </a:rPr>
              <a:t>”</a:t>
            </a:r>
            <a:r>
              <a:rPr lang="it-IT" b="1" dirty="0">
                <a:latin typeface="Times" pitchFamily="2" charset="0"/>
              </a:rPr>
              <a:t> </a:t>
            </a:r>
            <a:r>
              <a:rPr lang="it-IT" dirty="0">
                <a:latin typeface="Times" pitchFamily="2" charset="0"/>
              </a:rPr>
              <a:t>[1914-1945]</a:t>
            </a:r>
          </a:p>
          <a:p>
            <a:pPr marL="514350" indent="-514350">
              <a:buFont typeface="+mj-lt"/>
              <a:buAutoNum type="arabicPeriod"/>
            </a:pPr>
            <a:endParaRPr lang="it-IT" b="1" u="sng" dirty="0">
              <a:latin typeface="Times" pitchFamily="2" charset="0"/>
            </a:endParaRPr>
          </a:p>
          <a:p>
            <a:pPr>
              <a:buClr>
                <a:srgbClr val="8089FF"/>
              </a:buClr>
              <a:buFont typeface="Wingdings" pitchFamily="2" charset="2"/>
              <a:buChar char="ü"/>
            </a:pPr>
            <a:r>
              <a:rPr lang="it-IT" b="1" dirty="0">
                <a:solidFill>
                  <a:srgbClr val="712178"/>
                </a:solidFill>
                <a:latin typeface="Times" pitchFamily="2" charset="0"/>
              </a:rPr>
              <a:t> Sistema della “pax armata sovietico-americana dei    quarantacinque anni”</a:t>
            </a:r>
            <a:r>
              <a:rPr lang="it-IT" b="1" dirty="0">
                <a:latin typeface="Times" pitchFamily="2" charset="0"/>
              </a:rPr>
              <a:t> </a:t>
            </a:r>
            <a:r>
              <a:rPr lang="it-IT" dirty="0">
                <a:latin typeface="Times" pitchFamily="2" charset="0"/>
              </a:rPr>
              <a:t>[1946-1991]</a:t>
            </a:r>
          </a:p>
        </p:txBody>
      </p:sp>
    </p:spTree>
    <p:extLst>
      <p:ext uri="{BB962C8B-B14F-4D97-AF65-F5344CB8AC3E}">
        <p14:creationId xmlns:p14="http://schemas.microsoft.com/office/powerpoint/2010/main" val="212879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1FC01-86BF-8064-926B-AA60537E847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>
            <a:noFill/>
          </a:ln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sistema viennese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2FE1F-CF6E-AB40-5416-7833C9F87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  <a:ln>
            <a:solidFill>
              <a:srgbClr val="2E379E"/>
            </a:solidFill>
          </a:ln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charset="0"/>
              <a:buChar char="Ø"/>
            </a:pPr>
            <a:r>
              <a:rPr lang="it-IT" b="1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it-IT" b="1" dirty="0">
                <a:solidFill>
                  <a:srgbClr val="8089FF"/>
                </a:solidFill>
                <a:latin typeface="Times" pitchFamily="2" charset="0"/>
              </a:rPr>
              <a:t>flessibilità</a:t>
            </a:r>
            <a:r>
              <a:rPr lang="it-IT" dirty="0">
                <a:solidFill>
                  <a:srgbClr val="000000"/>
                </a:solidFill>
                <a:latin typeface="Times" pitchFamily="2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>
                <a:solidFill>
                  <a:srgbClr val="000000"/>
                </a:solidFill>
                <a:latin typeface="Times" pitchFamily="2" charset="0"/>
              </a:rPr>
              <a:t>(capacità di adattamento ai cambiamenti geopolitici che ne garantisce la </a:t>
            </a:r>
            <a:r>
              <a:rPr lang="it-IT" b="1" dirty="0">
                <a:solidFill>
                  <a:srgbClr val="000000"/>
                </a:solidFill>
                <a:latin typeface="Times" pitchFamily="2" charset="0"/>
              </a:rPr>
              <a:t>durata</a:t>
            </a:r>
            <a:r>
              <a:rPr lang="it-IT" dirty="0">
                <a:solidFill>
                  <a:srgbClr val="000000"/>
                </a:solidFill>
                <a:latin typeface="Times" pitchFamily="2" charset="0"/>
              </a:rPr>
              <a:t> nel tempo).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dirty="0">
              <a:solidFill>
                <a:srgbClr val="000000"/>
              </a:solidFill>
              <a:latin typeface="Times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charset="0"/>
              <a:buChar char="Ø"/>
            </a:pPr>
            <a:r>
              <a:rPr lang="it-IT" dirty="0">
                <a:latin typeface="Times" pitchFamily="2" charset="0"/>
              </a:rPr>
              <a:t> i </a:t>
            </a:r>
            <a:r>
              <a:rPr lang="it-IT" b="1" dirty="0">
                <a:solidFill>
                  <a:srgbClr val="8089FF"/>
                </a:solidFill>
                <a:latin typeface="Times" pitchFamily="2" charset="0"/>
              </a:rPr>
              <a:t>protagonisti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>
                <a:latin typeface="Times" pitchFamily="2" charset="0"/>
              </a:rPr>
              <a:t>Austria; Russia; Prussia; Gran Bretagna; Francia post-rivoluzionaria.</a:t>
            </a:r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None/>
            </a:pPr>
            <a:endParaRPr lang="fr-FR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3E3FF1-87BD-BD51-4654-16E864681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2E379E"/>
            </a:solidFill>
          </a:ln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Font typeface="Wingdings" charset="0"/>
              <a:buChar char="Ø"/>
            </a:pPr>
            <a:r>
              <a:rPr lang="it-IT" dirty="0">
                <a:latin typeface="Times" pitchFamily="2" charset="0"/>
              </a:rPr>
              <a:t>le </a:t>
            </a:r>
            <a:r>
              <a:rPr lang="it-IT" b="1" dirty="0">
                <a:solidFill>
                  <a:srgbClr val="8089FF"/>
                </a:solidFill>
                <a:latin typeface="Times" pitchFamily="2" charset="0"/>
              </a:rPr>
              <a:t>parole d’ordine</a:t>
            </a:r>
            <a:endParaRPr lang="it-IT" dirty="0">
              <a:latin typeface="Times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dirty="0">
                <a:latin typeface="Times" pitchFamily="2" charset="0"/>
              </a:rPr>
              <a:t>- principio dell’</a:t>
            </a:r>
            <a:r>
              <a:rPr lang="it-IT" dirty="0">
                <a:solidFill>
                  <a:srgbClr val="712178"/>
                </a:solidFill>
                <a:latin typeface="Times" pitchFamily="2" charset="0"/>
              </a:rPr>
              <a:t>equilibrio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dirty="0">
                <a:latin typeface="Times" pitchFamily="2" charset="0"/>
              </a:rPr>
              <a:t>- principio di </a:t>
            </a:r>
            <a:r>
              <a:rPr lang="it-IT" dirty="0">
                <a:solidFill>
                  <a:srgbClr val="712178"/>
                </a:solidFill>
                <a:latin typeface="Times" pitchFamily="2" charset="0"/>
              </a:rPr>
              <a:t>legittimità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it-IT" dirty="0">
                <a:latin typeface="Times" pitchFamily="2" charset="0"/>
              </a:rPr>
              <a:t>patto della </a:t>
            </a:r>
            <a:r>
              <a:rPr lang="it-IT" dirty="0">
                <a:solidFill>
                  <a:srgbClr val="712178"/>
                </a:solidFill>
                <a:latin typeface="Times" pitchFamily="2" charset="0"/>
              </a:rPr>
              <a:t>Santa Alleanza </a:t>
            </a:r>
            <a:r>
              <a:rPr lang="it-IT" dirty="0">
                <a:latin typeface="Times" pitchFamily="2" charset="0"/>
              </a:rPr>
              <a:t>(1815): Austria, Russia, Prussia, poi Francia, Regno di Sardegna, Svezia e Paesi Bassi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it-IT" dirty="0">
                <a:latin typeface="Times" pitchFamily="2" charset="0"/>
              </a:rPr>
              <a:t>patto della </a:t>
            </a:r>
            <a:r>
              <a:rPr lang="it-IT" dirty="0">
                <a:solidFill>
                  <a:srgbClr val="712178"/>
                </a:solidFill>
                <a:latin typeface="Times" pitchFamily="2" charset="0"/>
              </a:rPr>
              <a:t>Quadruplice Alleanza</a:t>
            </a:r>
            <a:r>
              <a:rPr lang="it-IT" dirty="0">
                <a:latin typeface="Times" pitchFamily="2" charset="0"/>
              </a:rPr>
              <a:t>: Gran Bretagna, Austria, Russia e Prussia</a:t>
            </a:r>
          </a:p>
          <a:p>
            <a:pPr algn="just">
              <a:buFont typeface="Wingdings" charset="0"/>
              <a:buChar char="Ø"/>
            </a:pPr>
            <a:endParaRPr lang="it-IT" dirty="0">
              <a:latin typeface="Times" pitchFamily="2" charset="0"/>
            </a:endParaRPr>
          </a:p>
          <a:p>
            <a:pPr algn="just">
              <a:buFont typeface="Wingdings" charset="0"/>
              <a:buChar char="Ø"/>
            </a:pPr>
            <a:endParaRPr lang="it-IT" dirty="0">
              <a:solidFill>
                <a:srgbClr val="000000"/>
              </a:solidFill>
              <a:latin typeface="Times" pitchFamily="2" charset="0"/>
            </a:endParaRPr>
          </a:p>
          <a:p>
            <a:pPr marL="0" indent="0">
              <a:buClr>
                <a:srgbClr val="2E379E"/>
              </a:buClr>
              <a:buNone/>
            </a:pPr>
            <a:endParaRPr lang="it-IT" b="1" dirty="0">
              <a:solidFill>
                <a:srgbClr val="2E379E"/>
              </a:solidFill>
            </a:endParaRPr>
          </a:p>
          <a:p>
            <a:pPr marL="0" indent="0">
              <a:buClr>
                <a:srgbClr val="2E379E"/>
              </a:buCl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870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campi di tensione europea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pPr>
              <a:buClr>
                <a:srgbClr val="8089FF"/>
              </a:buClr>
              <a:buFont typeface="Wingdings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Germania vs Francia</a:t>
            </a:r>
          </a:p>
          <a:p>
            <a:pPr>
              <a:buClr>
                <a:srgbClr val="8089FF"/>
              </a:buClr>
              <a:buFont typeface="Wingdings" pitchFamily="2" charset="2"/>
              <a:buChar char="ü"/>
            </a:pPr>
            <a:endParaRPr lang="it-IT" dirty="0"/>
          </a:p>
          <a:p>
            <a:pPr>
              <a:buClr>
                <a:srgbClr val="8089FF"/>
              </a:buClr>
              <a:buFont typeface="Wingdings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Austria-Ungheria vs Russia</a:t>
            </a:r>
          </a:p>
          <a:p>
            <a:pPr>
              <a:buClr>
                <a:srgbClr val="8089FF"/>
              </a:buClr>
              <a:buFont typeface="Wingdings" pitchFamily="2" charset="2"/>
              <a:buChar char="ü"/>
            </a:pPr>
            <a:endParaRPr lang="it-IT" dirty="0"/>
          </a:p>
          <a:p>
            <a:pPr>
              <a:buClr>
                <a:srgbClr val="8089FF"/>
              </a:buClr>
              <a:buFont typeface="Wingdings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Regno Unito vs Germania</a:t>
            </a:r>
          </a:p>
        </p:txBody>
      </p:sp>
    </p:spTree>
    <p:extLst>
      <p:ext uri="{BB962C8B-B14F-4D97-AF65-F5344CB8AC3E}">
        <p14:creationId xmlns:p14="http://schemas.microsoft.com/office/powerpoint/2010/main" val="301196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4FED00-115E-B5C3-4441-71AC08161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disgregazione dell’Impero ottomano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1E2922-2519-7988-4925-147D5B67B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541" y="1904484"/>
            <a:ext cx="5181600" cy="4351338"/>
          </a:xfrm>
          <a:ln w="12700">
            <a:solidFill>
              <a:srgbClr val="2E379E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1877</a:t>
            </a:r>
            <a:r>
              <a:rPr lang="it-IT" dirty="0">
                <a:latin typeface="Times" pitchFamily="2" charset="0"/>
              </a:rPr>
              <a:t>: guerra russo-turca</a:t>
            </a:r>
          </a:p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1878</a:t>
            </a:r>
            <a:r>
              <a:rPr lang="it-IT" dirty="0">
                <a:latin typeface="Times" pitchFamily="2" charset="0"/>
              </a:rPr>
              <a:t>: pace e trattato di Santo Stefano</a:t>
            </a:r>
          </a:p>
          <a:p>
            <a:pPr>
              <a:buFont typeface="Wingdings" pitchFamily="2" charset="2"/>
              <a:buChar char="ü"/>
            </a:pPr>
            <a:r>
              <a:rPr lang="it-IT" dirty="0">
                <a:latin typeface="Times" pitchFamily="2" charset="0"/>
              </a:rPr>
              <a:t>Nascita della Bulgaria indipendente (anche se satellite della Russia), indipendenza di Serbia, Montenegro e Romania</a:t>
            </a:r>
          </a:p>
          <a:p>
            <a:pPr>
              <a:buFont typeface="Wingdings" pitchFamily="2" charset="2"/>
              <a:buChar char="ü"/>
            </a:pPr>
            <a:r>
              <a:rPr lang="it-IT" dirty="0">
                <a:latin typeface="Times" pitchFamily="2" charset="0"/>
              </a:rPr>
              <a:t>Reazione europea contro l’egemonia russa nei Balcani</a:t>
            </a:r>
          </a:p>
          <a:p>
            <a:pPr marL="0" indent="0">
              <a:buNone/>
            </a:pPr>
            <a:r>
              <a:rPr lang="it-IT" b="1" dirty="0">
                <a:solidFill>
                  <a:srgbClr val="8089FF"/>
                </a:solidFill>
                <a:latin typeface="Times" pitchFamily="2" charset="0"/>
              </a:rPr>
              <a:t>1878</a:t>
            </a:r>
            <a:r>
              <a:rPr lang="it-IT" dirty="0">
                <a:latin typeface="Times" pitchFamily="2" charset="0"/>
              </a:rPr>
              <a:t>: </a:t>
            </a:r>
            <a:r>
              <a:rPr lang="it-IT" b="1" dirty="0">
                <a:solidFill>
                  <a:srgbClr val="712178"/>
                </a:solidFill>
                <a:latin typeface="Times" pitchFamily="2" charset="0"/>
              </a:rPr>
              <a:t>Congresso di Berlino </a:t>
            </a:r>
            <a:r>
              <a:rPr lang="it-IT" dirty="0">
                <a:latin typeface="Times" pitchFamily="2" charset="0"/>
              </a:rPr>
              <a:t>e nuovo trattato di Pace</a:t>
            </a:r>
          </a:p>
          <a:p>
            <a:pPr>
              <a:buFont typeface="Wingdings" pitchFamily="2" charset="2"/>
              <a:buChar char="ü"/>
            </a:pPr>
            <a:r>
              <a:rPr lang="it-IT" sz="2800" dirty="0">
                <a:latin typeface="Times" pitchFamily="2" charset="0"/>
              </a:rPr>
              <a:t>Indipendenza della Serbia, del Montenegro e della Romania; ridimensionamento della Bulgaria; Bosnia Erzegovina protettorato austro-ungarico; Cipro al Regno Unito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Segnaposto contenuto 3">
            <a:extLst>
              <a:ext uri="{FF2B5EF4-FFF2-40B4-BE49-F238E27FC236}">
                <a16:creationId xmlns:a16="http://schemas.microsoft.com/office/drawing/2014/main" id="{1FE14C2C-CB3E-2209-1367-023A398665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185" y="1904484"/>
            <a:ext cx="6194815" cy="4644000"/>
          </a:xfrm>
          <a:ln w="25400"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42967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1E2922-2519-7988-4925-147D5B67B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12700">
            <a:solidFill>
              <a:srgbClr val="2E379E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1881</a:t>
            </a:r>
            <a:r>
              <a:rPr lang="it-IT" dirty="0">
                <a:latin typeface="Times" pitchFamily="2" charset="0"/>
              </a:rPr>
              <a:t>: occupazione francese di Tunisi</a:t>
            </a:r>
          </a:p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1882</a:t>
            </a:r>
            <a:r>
              <a:rPr lang="it-IT" dirty="0">
                <a:latin typeface="Times" pitchFamily="2" charset="0"/>
              </a:rPr>
              <a:t>: occupazione inglese dell’Egitto</a:t>
            </a:r>
          </a:p>
          <a:p>
            <a:endParaRPr lang="it-IT" dirty="0">
              <a:latin typeface="Times" pitchFamily="2" charset="0"/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712178"/>
                </a:solidFill>
                <a:latin typeface="Times" pitchFamily="2" charset="0"/>
              </a:rPr>
              <a:t>Abdul-Hamid II </a:t>
            </a:r>
            <a:r>
              <a:rPr lang="it-IT" b="1" dirty="0">
                <a:latin typeface="Times" pitchFamily="2" charset="0"/>
              </a:rPr>
              <a:t>((1842-1918)</a:t>
            </a:r>
            <a:r>
              <a:rPr lang="it-IT" dirty="0">
                <a:latin typeface="Times" pitchFamily="2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it-IT" dirty="0">
                <a:latin typeface="Times" pitchFamily="2" charset="0"/>
              </a:rPr>
              <a:t>riforme amministrative ma </a:t>
            </a:r>
            <a:r>
              <a:rPr lang="it-IT" dirty="0">
                <a:solidFill>
                  <a:srgbClr val="8089FF"/>
                </a:solidFill>
                <a:latin typeface="Times" pitchFamily="2" charset="0"/>
              </a:rPr>
              <a:t>svolta autoritaria </a:t>
            </a:r>
            <a:r>
              <a:rPr lang="it-IT" dirty="0">
                <a:latin typeface="Times" pitchFamily="2" charset="0"/>
              </a:rPr>
              <a:t>(1878: revoca della Costituzione)</a:t>
            </a:r>
          </a:p>
          <a:p>
            <a:pPr>
              <a:buFont typeface="Wingdings" pitchFamily="2" charset="2"/>
              <a:buChar char="ü"/>
            </a:pPr>
            <a:r>
              <a:rPr lang="it-IT" dirty="0">
                <a:latin typeface="Times" pitchFamily="2" charset="0"/>
              </a:rPr>
              <a:t>appello all’</a:t>
            </a:r>
            <a:r>
              <a:rPr lang="it-IT" dirty="0">
                <a:solidFill>
                  <a:srgbClr val="8089FF"/>
                </a:solidFill>
                <a:latin typeface="Times" pitchFamily="2" charset="0"/>
              </a:rPr>
              <a:t>Islam</a:t>
            </a:r>
          </a:p>
          <a:p>
            <a:pPr>
              <a:buFont typeface="Wingdings" pitchFamily="2" charset="2"/>
              <a:buChar char="ü"/>
            </a:pPr>
            <a:r>
              <a:rPr lang="it-IT" dirty="0">
                <a:latin typeface="Times" pitchFamily="2" charset="0"/>
              </a:rPr>
              <a:t>esacerbarsi delle </a:t>
            </a:r>
            <a:r>
              <a:rPr lang="it-IT" dirty="0">
                <a:solidFill>
                  <a:srgbClr val="8089FF"/>
                </a:solidFill>
                <a:latin typeface="Times" pitchFamily="2" charset="0"/>
              </a:rPr>
              <a:t>tendenze nazionaliste</a:t>
            </a:r>
            <a:r>
              <a:rPr lang="it-IT" dirty="0">
                <a:latin typeface="Times" pitchFamily="2" charset="0"/>
              </a:rPr>
              <a:t> all’interno della popolazione islamica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FA2F397-5424-C2A9-A584-D930BBE81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12700">
            <a:solidFill>
              <a:srgbClr val="2E379E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1896</a:t>
            </a:r>
            <a:r>
              <a:rPr lang="it-IT" dirty="0">
                <a:latin typeface="Times" pitchFamily="2" charset="0"/>
              </a:rPr>
              <a:t>: ribellione a Creta</a:t>
            </a:r>
          </a:p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1897</a:t>
            </a:r>
            <a:r>
              <a:rPr lang="it-IT" dirty="0">
                <a:latin typeface="Times" pitchFamily="2" charset="0"/>
              </a:rPr>
              <a:t>: guerra greco-ottomana</a:t>
            </a:r>
          </a:p>
          <a:p>
            <a:endParaRPr lang="it-IT" dirty="0">
              <a:latin typeface="Times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dirty="0">
                <a:latin typeface="Times" pitchFamily="2" charset="0"/>
              </a:rPr>
              <a:t> nascita, a Istanbul, di un </a:t>
            </a:r>
            <a:r>
              <a:rPr lang="it-IT" dirty="0">
                <a:solidFill>
                  <a:srgbClr val="8089FF"/>
                </a:solidFill>
                <a:latin typeface="Times" pitchFamily="2" charset="0"/>
              </a:rPr>
              <a:t>movimento nazionale armeno</a:t>
            </a:r>
          </a:p>
          <a:p>
            <a:pPr marL="0" indent="0">
              <a:buNone/>
            </a:pPr>
            <a:r>
              <a:rPr lang="it-IT" b="1" dirty="0">
                <a:solidFill>
                  <a:srgbClr val="8089FF"/>
                </a:solidFill>
                <a:latin typeface="Times" pitchFamily="2" charset="0"/>
              </a:rPr>
              <a:t>1894-96</a:t>
            </a:r>
            <a:r>
              <a:rPr lang="it-IT" dirty="0">
                <a:latin typeface="Times" pitchFamily="2" charset="0"/>
              </a:rPr>
              <a:t>: massacri di Samsun e Trebisonda</a:t>
            </a:r>
          </a:p>
          <a:p>
            <a:pPr marL="0" indent="0">
              <a:buNone/>
            </a:pPr>
            <a:r>
              <a:rPr lang="it-IT" b="1" dirty="0">
                <a:solidFill>
                  <a:srgbClr val="8089FF"/>
                </a:solidFill>
                <a:latin typeface="Times" pitchFamily="2" charset="0"/>
              </a:rPr>
              <a:t>1909</a:t>
            </a:r>
            <a:r>
              <a:rPr lang="it-IT" dirty="0">
                <a:latin typeface="Times" pitchFamily="2" charset="0"/>
              </a:rPr>
              <a:t>: massacro di Adana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417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2FE1F-CF6E-AB40-5416-7833C9F87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  <a:ln>
            <a:solidFill>
              <a:srgbClr val="2E379E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8089FF"/>
                </a:solidFill>
                <a:latin typeface="Times" pitchFamily="2" charset="0"/>
              </a:rPr>
              <a:t>1908</a:t>
            </a:r>
            <a:endParaRPr lang="it-IT" dirty="0">
              <a:latin typeface="Times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dirty="0">
                <a:latin typeface="Times" pitchFamily="2" charset="0"/>
              </a:rPr>
              <a:t>sollevazione dei </a:t>
            </a:r>
            <a:r>
              <a:rPr lang="it-IT" b="1" dirty="0">
                <a:solidFill>
                  <a:srgbClr val="2E379E"/>
                </a:solidFill>
                <a:latin typeface="Times" pitchFamily="2" charset="0"/>
              </a:rPr>
              <a:t>Giovani Turchi</a:t>
            </a:r>
            <a:r>
              <a:rPr lang="it-IT" dirty="0">
                <a:latin typeface="Times" pitchFamily="2" charset="0"/>
              </a:rPr>
              <a:t> che costringe Abdul Hamed II a ripristinare la Costituzione del 1876</a:t>
            </a:r>
          </a:p>
          <a:p>
            <a:pPr>
              <a:buFont typeface="Wingdings" pitchFamily="2" charset="2"/>
              <a:buChar char="ü"/>
            </a:pPr>
            <a:r>
              <a:rPr lang="it-IT" dirty="0">
                <a:latin typeface="Times" pitchFamily="2" charset="0"/>
              </a:rPr>
              <a:t>Regno di Bulgaria</a:t>
            </a:r>
          </a:p>
          <a:p>
            <a:pPr>
              <a:buFont typeface="Wingdings" pitchFamily="2" charset="2"/>
              <a:buChar char="ü"/>
            </a:pPr>
            <a:r>
              <a:rPr lang="it-IT" dirty="0">
                <a:latin typeface="Times" pitchFamily="2" charset="0"/>
              </a:rPr>
              <a:t>Creta proclama la sua riunificazione alla Grecia (riconosciuta nel 1913 col trattato di Londra)</a:t>
            </a:r>
          </a:p>
          <a:p>
            <a:pPr>
              <a:buFont typeface="Wingdings" pitchFamily="2" charset="2"/>
              <a:buChar char="ü"/>
            </a:pPr>
            <a:r>
              <a:rPr lang="it-IT" dirty="0">
                <a:latin typeface="Times" pitchFamily="2" charset="0"/>
              </a:rPr>
              <a:t>L’impero austro-ungarico annette la Bosnia-Erzegovina</a:t>
            </a:r>
          </a:p>
          <a:p>
            <a:endParaRPr lang="it-IT" dirty="0">
              <a:latin typeface="Times" pitchFamily="2" charset="0"/>
            </a:endParaRPr>
          </a:p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1909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Abdul Hamed II viene costretto ad abdicare e sostituito dal fratello Mahmud V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None/>
            </a:pPr>
            <a:endParaRPr lang="fr-FR" dirty="0"/>
          </a:p>
          <a:p>
            <a:pPr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</p:txBody>
      </p:sp>
      <p:pic>
        <p:nvPicPr>
          <p:cNvPr id="7" name="Segnaposto contenuto 3" descr="giovani-turchi.jpg">
            <a:extLst>
              <a:ext uri="{FF2B5EF4-FFF2-40B4-BE49-F238E27FC236}">
                <a16:creationId xmlns:a16="http://schemas.microsoft.com/office/drawing/2014/main" id="{F1CBFF01-DB3D-1459-9619-707C061B33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2" y="569012"/>
            <a:ext cx="5950806" cy="3960000"/>
          </a:xfrm>
          <a:ln w="25400"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270627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3">
            <a:extLst>
              <a:ext uri="{FF2B5EF4-FFF2-40B4-BE49-F238E27FC236}">
                <a16:creationId xmlns:a16="http://schemas.microsoft.com/office/drawing/2014/main" id="{A247C8DB-A7B7-42B5-5323-BB1DDB7B1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844" y="620885"/>
            <a:ext cx="8338312" cy="5642356"/>
          </a:xfrm>
          <a:prstGeom prst="rect">
            <a:avLst/>
          </a:prstGeom>
          <a:ln w="25400"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265552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Guerra di Libia (1911-1912)</a:t>
            </a:r>
          </a:p>
        </p:txBody>
      </p:sp>
      <p:pic>
        <p:nvPicPr>
          <p:cNvPr id="7" name="Segnaposto contenuto 3" descr="Alpini_battaglione_Edolo_in_Libia_-_Guerra_italo-turca_(1912).jpg">
            <a:extLst>
              <a:ext uri="{FF2B5EF4-FFF2-40B4-BE49-F238E27FC236}">
                <a16:creationId xmlns:a16="http://schemas.microsoft.com/office/drawing/2014/main" id="{CB15FA87-A174-90C1-F418-5C68F4B8F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30500"/>
            <a:ext cx="6896100" cy="4127500"/>
          </a:xfrm>
          <a:ln w="25400">
            <a:solidFill>
              <a:srgbClr val="2E379E"/>
            </a:solidFill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8DD8088-C589-F6D1-8682-E53EB0920C53}"/>
              </a:ext>
            </a:extLst>
          </p:cNvPr>
          <p:cNvSpPr txBox="1"/>
          <p:nvPr/>
        </p:nvSpPr>
        <p:spPr>
          <a:xfrm>
            <a:off x="185352" y="1887428"/>
            <a:ext cx="6104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Alpini del battaglione Edolo davanti ai corpi dei libici caduti nell’assalto al muro della Ridotta Lombarda (1912)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Segnaposto contenuto 3" descr="050-Pascoli.jpg">
            <a:extLst>
              <a:ext uri="{FF2B5EF4-FFF2-40B4-BE49-F238E27FC236}">
                <a16:creationId xmlns:a16="http://schemas.microsoft.com/office/drawing/2014/main" id="{3E2E2CC9-24DC-1552-10F8-9BD629001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336" y="2932176"/>
            <a:ext cx="2645664" cy="3925824"/>
          </a:xfrm>
          <a:prstGeom prst="rect">
            <a:avLst/>
          </a:prstGeom>
          <a:ln w="25400"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24001459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2226</TotalTime>
  <Words>415</Words>
  <Application>Microsoft Macintosh PowerPoint</Application>
  <PresentationFormat>Widescreen</PresentationFormat>
  <Paragraphs>86</Paragraphs>
  <Slides>13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</vt:lpstr>
      <vt:lpstr>Times New Roman</vt:lpstr>
      <vt:lpstr>Wingdings</vt:lpstr>
      <vt:lpstr>Tema di Office</vt:lpstr>
      <vt:lpstr>1.5. La crisi del sistema internazionale e la riorganizzazione delle alleanze</vt:lpstr>
      <vt:lpstr>I sistemi internazionali</vt:lpstr>
      <vt:lpstr>Il sistema viennese</vt:lpstr>
      <vt:lpstr>I campi di tensione europea</vt:lpstr>
      <vt:lpstr>La disgregazione dell’Impero ottomano</vt:lpstr>
      <vt:lpstr>Presentazione standard di PowerPoint</vt:lpstr>
      <vt:lpstr>Presentazione standard di PowerPoint</vt:lpstr>
      <vt:lpstr>Presentazione standard di PowerPoint</vt:lpstr>
      <vt:lpstr>Guerra di Libia (1911-1912)</vt:lpstr>
      <vt:lpstr>Guerre balcaniche  (1912-1913)</vt:lpstr>
      <vt:lpstr>Il sistema delle alleanze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69</cp:revision>
  <dcterms:created xsi:type="dcterms:W3CDTF">2025-05-28T06:59:09Z</dcterms:created>
  <dcterms:modified xsi:type="dcterms:W3CDTF">2025-10-05T18:08:13Z</dcterms:modified>
</cp:coreProperties>
</file>