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9" r:id="rId22"/>
    <p:sldId id="278" r:id="rId23"/>
    <p:sldId id="280" r:id="rId24"/>
    <p:sldId id="259" r:id="rId25"/>
  </p:sldIdLst>
  <p:sldSz cx="9144000" cy="6858000" type="screen4x3"/>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87"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2E6079-C73A-490A-AD4A-F1AC299D4B96}" type="datetimeFigureOut">
              <a:rPr lang="it-IT" smtClean="0"/>
              <a:pPr/>
              <a:t>21/02/2020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33A2BB9-658B-4CC8-82BE-2DF92CBC391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E6079-C73A-490A-AD4A-F1AC299D4B96}" type="datetimeFigureOut">
              <a:rPr lang="it-IT" smtClean="0"/>
              <a:pPr/>
              <a:t>21/02/2020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A2BB9-658B-4CC8-82BE-2DF92CBC391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upload.wikimedia.org/wikipedia/commons/c/c0/League_of_Nations_Anachronous_Map.PN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limesonline.com/a-est-di-berlino/7528"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Gli equilibri e gli scenari </a:t>
            </a:r>
            <a:br>
              <a:rPr lang="it-IT" dirty="0"/>
            </a:br>
            <a:r>
              <a:rPr lang="it-IT" dirty="0"/>
              <a:t>1882-1940</a:t>
            </a:r>
          </a:p>
        </p:txBody>
      </p:sp>
      <p:sp>
        <p:nvSpPr>
          <p:cNvPr id="3" name="Sottotitolo 2"/>
          <p:cNvSpPr>
            <a:spLocks noGrp="1"/>
          </p:cNvSpPr>
          <p:nvPr>
            <p:ph type="subTitle" idx="1"/>
          </p:nvPr>
        </p:nvSpPr>
        <p:spPr/>
        <p:txBody>
          <a:bodyPr>
            <a:normAutofit fontScale="70000" lnSpcReduction="20000"/>
          </a:bodyPr>
          <a:lstStyle/>
          <a:p>
            <a:r>
              <a:rPr lang="it-IT" b="1" dirty="0">
                <a:solidFill>
                  <a:schemeClr val="tx1"/>
                </a:solidFill>
                <a:latin typeface="Times New Roman" pitchFamily="18" charset="0"/>
                <a:cs typeface="Times New Roman" pitchFamily="18" charset="0"/>
              </a:rPr>
              <a:t>Prof. Pasquale </a:t>
            </a:r>
            <a:r>
              <a:rPr lang="it-IT" b="1" dirty="0" err="1">
                <a:solidFill>
                  <a:schemeClr val="tx1"/>
                </a:solidFill>
                <a:latin typeface="Times New Roman" pitchFamily="18" charset="0"/>
                <a:cs typeface="Times New Roman" pitchFamily="18" charset="0"/>
              </a:rPr>
              <a:t>Iuso</a:t>
            </a:r>
            <a:endParaRPr lang="it-IT" b="1" dirty="0">
              <a:solidFill>
                <a:schemeClr val="tx1"/>
              </a:solidFill>
              <a:latin typeface="Times New Roman" pitchFamily="18" charset="0"/>
              <a:cs typeface="Times New Roman" pitchFamily="18" charset="0"/>
            </a:endParaRPr>
          </a:p>
          <a:p>
            <a:r>
              <a:rPr lang="it-IT" b="1" dirty="0">
                <a:solidFill>
                  <a:schemeClr val="tx1"/>
                </a:solidFill>
                <a:latin typeface="Times New Roman" pitchFamily="18" charset="0"/>
                <a:cs typeface="Times New Roman" pitchFamily="18" charset="0"/>
              </a:rPr>
              <a:t> A. A. </a:t>
            </a:r>
            <a:r>
              <a:rPr lang="it-IT" b="1">
                <a:solidFill>
                  <a:schemeClr val="tx1"/>
                </a:solidFill>
                <a:latin typeface="Times New Roman" pitchFamily="18" charset="0"/>
                <a:cs typeface="Times New Roman" pitchFamily="18" charset="0"/>
              </a:rPr>
              <a:t>2019-2020</a:t>
            </a:r>
            <a:endParaRPr lang="it-IT" b="1" dirty="0">
              <a:solidFill>
                <a:schemeClr val="tx1"/>
              </a:solidFill>
              <a:latin typeface="Times New Roman" pitchFamily="18" charset="0"/>
              <a:cs typeface="Times New Roman" pitchFamily="18" charset="0"/>
            </a:endParaRPr>
          </a:p>
          <a:p>
            <a:pPr marL="514350" indent="-514350"/>
            <a:r>
              <a:rPr lang="it-IT" b="1" dirty="0">
                <a:solidFill>
                  <a:schemeClr val="tx1"/>
                </a:solidFill>
                <a:latin typeface="Times New Roman" pitchFamily="18" charset="0"/>
                <a:cs typeface="Times New Roman" pitchFamily="18" charset="0"/>
              </a:rPr>
              <a:t>Corso di laurea in Scienze Politiche Internazionali</a:t>
            </a:r>
          </a:p>
          <a:p>
            <a:pPr marL="514350" indent="-514350"/>
            <a:r>
              <a:rPr lang="it-IT" b="1" dirty="0">
                <a:solidFill>
                  <a:schemeClr val="tx1"/>
                </a:solidFill>
                <a:latin typeface="Times New Roman" pitchFamily="18" charset="0"/>
                <a:cs typeface="Times New Roman" pitchFamily="18" charset="0"/>
              </a:rPr>
              <a:t>Storia del Novecento</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a:t>L’Europa di Versailles</a:t>
            </a:r>
          </a:p>
        </p:txBody>
      </p:sp>
      <p:sp>
        <p:nvSpPr>
          <p:cNvPr id="30723" name="Rectangle 3"/>
          <p:cNvSpPr>
            <a:spLocks noGrp="1" noChangeArrowheads="1"/>
          </p:cNvSpPr>
          <p:nvPr>
            <p:ph type="body" idx="1"/>
          </p:nvPr>
        </p:nvSpPr>
        <p:spPr/>
        <p:txBody>
          <a:bodyPr/>
          <a:lstStyle/>
          <a:p>
            <a:pPr algn="just">
              <a:lnSpc>
                <a:spcPct val="80000"/>
              </a:lnSpc>
            </a:pPr>
            <a:r>
              <a:rPr lang="it-IT" sz="2000"/>
              <a:t>Il 18 gennaio 1919 la conferenza di pace si aprì a Versailles, in Francia.</a:t>
            </a:r>
          </a:p>
          <a:p>
            <a:pPr algn="just">
              <a:lnSpc>
                <a:spcPct val="80000"/>
              </a:lnSpc>
            </a:pPr>
            <a:endParaRPr lang="it-IT" sz="2000"/>
          </a:p>
          <a:p>
            <a:pPr algn="just">
              <a:lnSpc>
                <a:spcPct val="80000"/>
              </a:lnSpc>
            </a:pPr>
            <a:r>
              <a:rPr lang="it-IT" sz="2000"/>
              <a:t>La conclusione dei lavori e la firma definitiva si ebbe il 28 giugno 1919. </a:t>
            </a:r>
          </a:p>
          <a:p>
            <a:pPr algn="just">
              <a:lnSpc>
                <a:spcPct val="80000"/>
              </a:lnSpc>
            </a:pPr>
            <a:endParaRPr lang="it-IT" sz="2000"/>
          </a:p>
          <a:p>
            <a:pPr algn="just">
              <a:lnSpc>
                <a:spcPct val="80000"/>
              </a:lnSpc>
            </a:pPr>
            <a:r>
              <a:rPr lang="it-IT" sz="2000"/>
              <a:t>In realtà si tratta di uno dei cinque trattati che regolarono i rapporti con le potenze sconfitte.</a:t>
            </a:r>
          </a:p>
          <a:p>
            <a:pPr algn="just">
              <a:lnSpc>
                <a:spcPct val="80000"/>
              </a:lnSpc>
            </a:pPr>
            <a:endParaRPr lang="it-IT" sz="2000"/>
          </a:p>
          <a:p>
            <a:pPr algn="just">
              <a:lnSpc>
                <a:spcPct val="80000"/>
              </a:lnSpc>
            </a:pPr>
            <a:r>
              <a:rPr lang="it-IT" sz="2000"/>
              <a:t>Il trattato fu una premessa alla creazione della Società delle Nazioni, uno degli scopi principali del Presidente degli Stati Uniti Woodrow Wilson.</a:t>
            </a:r>
          </a:p>
          <a:p>
            <a:pPr algn="just">
              <a:lnSpc>
                <a:spcPct val="80000"/>
              </a:lnSpc>
            </a:pPr>
            <a:endParaRPr lang="it-IT" sz="2000"/>
          </a:p>
          <a:p>
            <a:pPr algn="just">
              <a:lnSpc>
                <a:spcPct val="80000"/>
              </a:lnSpc>
            </a:pPr>
            <a:r>
              <a:rPr lang="it-IT" sz="2000"/>
              <a:t>Lo scopo dell'organizzazione era di arbitrare i conflitti tra le nazioni prima che si arrivasse alla guerra.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it-IT"/>
              <a:t>L’Europa di Versailles</a:t>
            </a:r>
          </a:p>
        </p:txBody>
      </p:sp>
      <p:sp>
        <p:nvSpPr>
          <p:cNvPr id="32771" name="Rectangle 3"/>
          <p:cNvSpPr>
            <a:spLocks noGrp="1" noChangeArrowheads="1"/>
          </p:cNvSpPr>
          <p:nvPr>
            <p:ph type="body" idx="1"/>
          </p:nvPr>
        </p:nvSpPr>
        <p:spPr/>
        <p:txBody>
          <a:bodyPr>
            <a:normAutofit lnSpcReduction="10000"/>
          </a:bodyPr>
          <a:lstStyle/>
          <a:p>
            <a:pPr algn="just">
              <a:lnSpc>
                <a:spcPct val="80000"/>
              </a:lnSpc>
            </a:pPr>
            <a:r>
              <a:rPr lang="it-IT" sz="2000"/>
              <a:t>I principali protagonisti furono: D.Lloyd George (primo ministro GB), G.Clemenceau (pres.consiglio F.), W. Wilson (pres. USA)</a:t>
            </a:r>
          </a:p>
          <a:p>
            <a:pPr algn="just">
              <a:lnSpc>
                <a:spcPct val="80000"/>
              </a:lnSpc>
              <a:buFontTx/>
              <a:buNone/>
            </a:pPr>
            <a:endParaRPr lang="it-IT" sz="2000"/>
          </a:p>
          <a:p>
            <a:pPr algn="just">
              <a:lnSpc>
                <a:spcPct val="80000"/>
              </a:lnSpc>
            </a:pPr>
            <a:r>
              <a:rPr lang="it-IT" sz="2000"/>
              <a:t>Al Trattato di Versailles fu difficile stabilire una linea comune e il risultato di compromesso non piacque a nessuno.</a:t>
            </a:r>
          </a:p>
          <a:p>
            <a:pPr algn="just">
              <a:lnSpc>
                <a:spcPct val="80000"/>
              </a:lnSpc>
              <a:buFontTx/>
              <a:buNone/>
            </a:pPr>
            <a:endParaRPr lang="it-IT" sz="2000"/>
          </a:p>
          <a:p>
            <a:pPr algn="just">
              <a:lnSpc>
                <a:spcPct val="80000"/>
              </a:lnSpc>
            </a:pPr>
            <a:r>
              <a:rPr lang="it-IT" sz="2000"/>
              <a:t>La Francia:  </a:t>
            </a:r>
          </a:p>
          <a:p>
            <a:pPr lvl="1" algn="just">
              <a:lnSpc>
                <a:spcPct val="80000"/>
              </a:lnSpc>
            </a:pPr>
            <a:r>
              <a:rPr lang="it-IT" sz="1800"/>
              <a:t>aveva sofferto la gran parte delle perdite e gran parte del conflitto era stato combattuto sul suolo francese. </a:t>
            </a:r>
          </a:p>
          <a:p>
            <a:pPr lvl="1" algn="just">
              <a:lnSpc>
                <a:spcPct val="80000"/>
              </a:lnSpc>
            </a:pPr>
            <a:r>
              <a:rPr lang="it-IT" sz="1800"/>
              <a:t>voleva dalla Germania riparazioni che permettessero di ricostruire e riparare i danni (750.000 case e 23.000 fabbriche) </a:t>
            </a:r>
          </a:p>
          <a:p>
            <a:pPr lvl="1" algn="just">
              <a:lnSpc>
                <a:spcPct val="80000"/>
              </a:lnSpc>
            </a:pPr>
            <a:r>
              <a:rPr lang="it-IT" sz="1800"/>
              <a:t>la sconfitta del 1871 con la perdita dell’Alsazia-Lorena spinse Parigi a chiedere la smilitarizzazione della Renania </a:t>
            </a:r>
          </a:p>
          <a:p>
            <a:pPr lvl="1" algn="just">
              <a:lnSpc>
                <a:spcPct val="80000"/>
              </a:lnSpc>
            </a:pPr>
            <a:r>
              <a:rPr lang="it-IT" sz="1800"/>
              <a:t>chiese la riduzione del numero di soldati dell'esercito tedesco </a:t>
            </a:r>
          </a:p>
          <a:p>
            <a:pPr lvl="1" algn="just">
              <a:lnSpc>
                <a:spcPct val="80000"/>
              </a:lnSpc>
            </a:pPr>
            <a:r>
              <a:rPr lang="it-IT" sz="1800"/>
              <a:t>chiese, come parte delle riparazioni, il controllo di molte delle fabbriche tedesche.</a:t>
            </a:r>
          </a:p>
          <a:p>
            <a:pPr lvl="1" algn="just">
              <a:lnSpc>
                <a:spcPct val="80000"/>
              </a:lnSpc>
            </a:pPr>
            <a:r>
              <a:rPr lang="it-IT" sz="1800"/>
              <a:t>di fatto voleva assumere un ruolo determinante in Europa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it-IT"/>
              <a:t>L’Europa di Versailles</a:t>
            </a:r>
          </a:p>
        </p:txBody>
      </p:sp>
      <p:sp>
        <p:nvSpPr>
          <p:cNvPr id="33795" name="Rectangle 3"/>
          <p:cNvSpPr>
            <a:spLocks noGrp="1" noChangeArrowheads="1"/>
          </p:cNvSpPr>
          <p:nvPr>
            <p:ph type="body" idx="1"/>
          </p:nvPr>
        </p:nvSpPr>
        <p:spPr/>
        <p:txBody>
          <a:bodyPr/>
          <a:lstStyle/>
          <a:p>
            <a:pPr algn="just">
              <a:lnSpc>
                <a:spcPct val="80000"/>
              </a:lnSpc>
            </a:pPr>
            <a:r>
              <a:rPr lang="it-IT" sz="2000"/>
              <a:t>La Gran Bretagna giocò un ruolo più defilato, anche se il suo territorio non era stato invaso lo spirito di vendetta non era inferiore ma fu gestito in modo politicamente differente rispetto a Parigi: </a:t>
            </a:r>
          </a:p>
          <a:p>
            <a:pPr algn="just">
              <a:lnSpc>
                <a:spcPct val="80000"/>
              </a:lnSpc>
            </a:pPr>
            <a:endParaRPr lang="it-IT" sz="1800"/>
          </a:p>
          <a:p>
            <a:pPr lvl="1" algn="just">
              <a:lnSpc>
                <a:spcPct val="80000"/>
              </a:lnSpc>
            </a:pPr>
            <a:r>
              <a:rPr lang="it-IT" sz="1800"/>
              <a:t>Il primo ministro Lloyd George pur volendo delle riparazioni severe, chiese molto meno</a:t>
            </a:r>
          </a:p>
          <a:p>
            <a:pPr lvl="1" algn="just">
              <a:lnSpc>
                <a:spcPct val="80000"/>
              </a:lnSpc>
            </a:pPr>
            <a:endParaRPr lang="it-IT" sz="1800"/>
          </a:p>
          <a:p>
            <a:pPr lvl="1" algn="just">
              <a:lnSpc>
                <a:spcPct val="80000"/>
              </a:lnSpc>
            </a:pPr>
            <a:r>
              <a:rPr lang="it-IT" sz="1800"/>
              <a:t>Lloyd George era conscio che se le richieste francesi fossero state accolte, la Francia sarebbe diventata estremamente potente nell'Europa Centrale, e un delicato equilibrio si sarebbe spezzato. </a:t>
            </a:r>
          </a:p>
          <a:p>
            <a:pPr lvl="1" algn="just">
              <a:lnSpc>
                <a:spcPct val="80000"/>
              </a:lnSpc>
            </a:pPr>
            <a:endParaRPr lang="it-IT" sz="1800"/>
          </a:p>
          <a:p>
            <a:pPr lvl="1" algn="just">
              <a:lnSpc>
                <a:spcPct val="80000"/>
              </a:lnSpc>
            </a:pPr>
            <a:r>
              <a:rPr lang="it-IT" sz="1800"/>
              <a:t>La Gran Bretagna inoltre voleva preservare il suo impero ed era preoccupata dalla proposta di Wilson sull’autodeterminazione</a:t>
            </a:r>
          </a:p>
          <a:p>
            <a:pPr lvl="1" algn="just">
              <a:lnSpc>
                <a:spcPct val="80000"/>
              </a:lnSpc>
            </a:pPr>
            <a:endParaRPr lang="it-IT" sz="1800"/>
          </a:p>
          <a:p>
            <a:pPr lvl="1" algn="just">
              <a:lnSpc>
                <a:spcPct val="80000"/>
              </a:lnSpc>
            </a:pPr>
            <a:r>
              <a:rPr lang="it-IT" sz="1800"/>
              <a:t>Come i francesi, anche Lloyd George supportò i blocchi navali e i trattati segreti.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it-IT"/>
              <a:t>L’Europa di Versailles</a:t>
            </a:r>
          </a:p>
        </p:txBody>
      </p:sp>
      <p:sp>
        <p:nvSpPr>
          <p:cNvPr id="34819" name="Rectangle 3"/>
          <p:cNvSpPr>
            <a:spLocks noGrp="1" noChangeArrowheads="1"/>
          </p:cNvSpPr>
          <p:nvPr>
            <p:ph type="body" idx="1"/>
          </p:nvPr>
        </p:nvSpPr>
        <p:spPr/>
        <p:txBody>
          <a:bodyPr/>
          <a:lstStyle/>
          <a:p>
            <a:pPr algn="just">
              <a:lnSpc>
                <a:spcPct val="80000"/>
              </a:lnSpc>
            </a:pPr>
            <a:r>
              <a:rPr lang="it-IT" sz="2400"/>
              <a:t>Woodrow Wilson e gli USA avevano punti di vista differenti su come punire la Germania</a:t>
            </a:r>
            <a:r>
              <a:rPr lang="it-IT" sz="2000"/>
              <a:t>. </a:t>
            </a:r>
          </a:p>
          <a:p>
            <a:pPr algn="just">
              <a:lnSpc>
                <a:spcPct val="80000"/>
              </a:lnSpc>
            </a:pPr>
            <a:endParaRPr lang="it-IT" sz="2000"/>
          </a:p>
          <a:p>
            <a:pPr lvl="1" algn="just">
              <a:lnSpc>
                <a:spcPct val="80000"/>
              </a:lnSpc>
            </a:pPr>
            <a:r>
              <a:rPr lang="it-IT" sz="2000"/>
              <a:t>Aveva già proposto i quattordici punti prima ancora della fine della guerra (gennaio 1918 – Senato USA)</a:t>
            </a:r>
          </a:p>
          <a:p>
            <a:pPr lvl="1" algn="just">
              <a:lnSpc>
                <a:spcPct val="80000"/>
              </a:lnSpc>
            </a:pPr>
            <a:endParaRPr lang="it-IT" sz="2000"/>
          </a:p>
          <a:p>
            <a:pPr lvl="1" algn="just">
              <a:lnSpc>
                <a:spcPct val="80000"/>
              </a:lnSpc>
            </a:pPr>
            <a:r>
              <a:rPr lang="it-IT" sz="2000"/>
              <a:t>La popolazione americana, aveva vissuto la guerra solo a partire dall'aprile 1917, ma le tendenze isolazioniste spingevano gli USA ad uscire dalla "confusione europea" il più in fretta possibile. </a:t>
            </a:r>
          </a:p>
          <a:p>
            <a:pPr lvl="1" algn="just">
              <a:lnSpc>
                <a:spcPct val="80000"/>
              </a:lnSpc>
            </a:pPr>
            <a:endParaRPr lang="it-IT" sz="2000"/>
          </a:p>
          <a:p>
            <a:pPr lvl="1" algn="just">
              <a:lnSpc>
                <a:spcPct val="80000"/>
              </a:lnSpc>
            </a:pPr>
            <a:r>
              <a:rPr lang="it-IT" sz="2000"/>
              <a:t>Wilson voleva istituire una politica mondiale che assicurasse che niente di simile sarebbe più accaduto (la Società delle Nazioni).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it-IT"/>
              <a:t>L’Europa di Versailles</a:t>
            </a:r>
          </a:p>
        </p:txBody>
      </p:sp>
      <p:sp>
        <p:nvSpPr>
          <p:cNvPr id="38915" name="Rectangle 3"/>
          <p:cNvSpPr>
            <a:spLocks noGrp="1" noChangeArrowheads="1"/>
          </p:cNvSpPr>
          <p:nvPr>
            <p:ph type="body" idx="1"/>
          </p:nvPr>
        </p:nvSpPr>
        <p:spPr/>
        <p:txBody>
          <a:bodyPr/>
          <a:lstStyle/>
          <a:p>
            <a:pPr algn="just">
              <a:lnSpc>
                <a:spcPct val="80000"/>
              </a:lnSpc>
            </a:pPr>
            <a:r>
              <a:rPr lang="it-IT" sz="2400"/>
              <a:t>Alla base, Wilson promosse l‘idea di “autodeterminazione” che incoraggiava le nazionalità (o i gruppi etnici) a pensare, governare e controllare se stessi. </a:t>
            </a:r>
          </a:p>
          <a:p>
            <a:pPr algn="just">
              <a:lnSpc>
                <a:spcPct val="80000"/>
              </a:lnSpc>
            </a:pPr>
            <a:endParaRPr lang="it-IT" sz="2400"/>
          </a:p>
          <a:p>
            <a:pPr algn="just">
              <a:lnSpc>
                <a:spcPct val="80000"/>
              </a:lnSpc>
            </a:pPr>
            <a:r>
              <a:rPr lang="it-IT" sz="2400"/>
              <a:t>Questa nozione di autodeterminazione si trasferì in una crescita del sentimento patriottico in molti paesi che erano o erano stati sotto il controllo dei vecchi imperi. Un sentimento che entrò nel coacervo postbellico con evoluzione diverse</a:t>
            </a:r>
          </a:p>
          <a:p>
            <a:pPr algn="just">
              <a:lnSpc>
                <a:spcPct val="80000"/>
              </a:lnSpc>
            </a:pPr>
            <a:endParaRPr lang="it-IT" sz="2400"/>
          </a:p>
          <a:p>
            <a:pPr algn="just">
              <a:lnSpc>
                <a:spcPct val="80000"/>
              </a:lnSpc>
            </a:pPr>
            <a:r>
              <a:rPr lang="it-IT" sz="2400"/>
              <a:t>L'accettazione da parte di molti popoli del concetto di autodeterminazione fu l'inizio della fine degli imperi europei e coloniali.</a:t>
            </a:r>
          </a:p>
          <a:p>
            <a:pPr>
              <a:lnSpc>
                <a:spcPct val="80000"/>
              </a:lnSpc>
            </a:pPr>
            <a:endParaRPr lang="it-IT"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a:t>L’Europa di Versailles</a:t>
            </a:r>
          </a:p>
        </p:txBody>
      </p:sp>
      <p:sp>
        <p:nvSpPr>
          <p:cNvPr id="27651" name="Rectangle 3"/>
          <p:cNvSpPr>
            <a:spLocks noGrp="1" noChangeArrowheads="1"/>
          </p:cNvSpPr>
          <p:nvPr>
            <p:ph type="body" idx="1"/>
          </p:nvPr>
        </p:nvSpPr>
        <p:spPr/>
        <p:txBody>
          <a:bodyPr/>
          <a:lstStyle/>
          <a:p>
            <a:pPr algn="just">
              <a:lnSpc>
                <a:spcPct val="80000"/>
              </a:lnSpc>
            </a:pPr>
            <a:r>
              <a:rPr lang="it-IT" sz="2400"/>
              <a:t>Sintomatiche le valutazioni sui risultati date da due contemporanei:</a:t>
            </a:r>
          </a:p>
          <a:p>
            <a:pPr algn="just">
              <a:lnSpc>
                <a:spcPct val="80000"/>
              </a:lnSpc>
            </a:pPr>
            <a:endParaRPr lang="it-IT" sz="2400"/>
          </a:p>
          <a:p>
            <a:pPr lvl="1" algn="just">
              <a:lnSpc>
                <a:spcPct val="80000"/>
              </a:lnSpc>
            </a:pPr>
            <a:r>
              <a:rPr lang="it-IT" sz="1800"/>
              <a:t>“Questa non è una pace, è un armistizio per vent'anni”  (Ferdinand Foch, ufficiale francese al comando degli Alleati nella Prima guerra mondiale; 1920.)</a:t>
            </a:r>
          </a:p>
          <a:p>
            <a:pPr lvl="1" algn="just">
              <a:lnSpc>
                <a:spcPct val="80000"/>
              </a:lnSpc>
            </a:pPr>
            <a:r>
              <a:rPr lang="it-IT" sz="1800"/>
              <a:t>J.M.Keynes: il trattato non prevedeva alcun piano di ripresa economica e l'atteggiamento punitivo e le sanzioni contro la Germania avrebbero provocato nuovi conflitti e instabilità, invece di garantire una pace duratura (J.M.Keynes, The Economic Consequences of the Peace).</a:t>
            </a:r>
          </a:p>
          <a:p>
            <a:pPr lvl="1" algn="just">
              <a:lnSpc>
                <a:spcPct val="80000"/>
              </a:lnSpc>
            </a:pPr>
            <a:endParaRPr lang="it-IT" sz="1800"/>
          </a:p>
          <a:p>
            <a:pPr algn="just">
              <a:lnSpc>
                <a:spcPct val="80000"/>
              </a:lnSpc>
            </a:pPr>
            <a:r>
              <a:rPr lang="it-IT" sz="2400"/>
              <a:t>Secondo E. Hobsbawn:  facendo propri i Quattordici punti di W.Wilson, i Trattati di Versailles aprirono la strada - con la riorganizzazione, su base etnica, della carta dell'Europa - alle successive pulizie etniche e all'Olocausto (E.Hobsbawn, Il secolo breve)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File:League of Nations Anachronous Map.PNG">
            <a:hlinkClick r:id="rId2"/>
          </p:cNvPr>
          <p:cNvPicPr>
            <a:picLocks noChangeAspect="1" noChangeArrowheads="1"/>
          </p:cNvPicPr>
          <p:nvPr/>
        </p:nvPicPr>
        <p:blipFill>
          <a:blip r:embed="rId3"/>
          <a:srcRect/>
          <a:stretch>
            <a:fillRect/>
          </a:stretch>
        </p:blipFill>
        <p:spPr bwMode="auto">
          <a:xfrm>
            <a:off x="684213" y="1412875"/>
            <a:ext cx="7620000" cy="4848225"/>
          </a:xfrm>
          <a:prstGeom prst="rect">
            <a:avLst/>
          </a:prstGeom>
          <a:noFill/>
        </p:spPr>
      </p:pic>
      <p:sp>
        <p:nvSpPr>
          <p:cNvPr id="43014" name="Rectangle 6"/>
          <p:cNvSpPr>
            <a:spLocks noGrp="1" noChangeArrowheads="1"/>
          </p:cNvSpPr>
          <p:nvPr>
            <p:ph type="title"/>
          </p:nvPr>
        </p:nvSpPr>
        <p:spPr/>
        <p:txBody>
          <a:bodyPr/>
          <a:lstStyle/>
          <a:p>
            <a:r>
              <a:rPr lang="it-IT" sz="4000"/>
              <a:t>La Società delle Nazioni 1919-1946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it-IT"/>
              <a:t>I 14 punti di Wilson</a:t>
            </a:r>
          </a:p>
        </p:txBody>
      </p:sp>
      <p:sp>
        <p:nvSpPr>
          <p:cNvPr id="39939" name="Rectangle 3"/>
          <p:cNvSpPr>
            <a:spLocks noGrp="1" noChangeArrowheads="1"/>
          </p:cNvSpPr>
          <p:nvPr>
            <p:ph type="body" idx="1"/>
          </p:nvPr>
        </p:nvSpPr>
        <p:spPr/>
        <p:txBody>
          <a:bodyPr/>
          <a:lstStyle/>
          <a:p>
            <a:pPr algn="just">
              <a:lnSpc>
                <a:spcPct val="90000"/>
              </a:lnSpc>
            </a:pPr>
            <a:r>
              <a:rPr lang="it-IT" sz="2400"/>
              <a:t>Nel gennaio del 1918 Wilson espose i suoi principi relativi all'ordine mondiale post-bellico previsto: </a:t>
            </a:r>
          </a:p>
          <a:p>
            <a:pPr algn="just">
              <a:lnSpc>
                <a:spcPct val="90000"/>
              </a:lnSpc>
            </a:pPr>
            <a:endParaRPr lang="it-IT" sz="2400"/>
          </a:p>
          <a:p>
            <a:pPr lvl="1" algn="just">
              <a:lnSpc>
                <a:spcPct val="90000"/>
              </a:lnSpc>
            </a:pPr>
            <a:r>
              <a:rPr lang="it-IT" sz="2000"/>
              <a:t>promuovere una “pace senza vincitori”, poiché  era convinto che una pace imposta con la forza ai vinti avrebbe contenuto in sé gli elementi di un'altra guerra.</a:t>
            </a:r>
          </a:p>
          <a:p>
            <a:pPr lvl="1" algn="just">
              <a:lnSpc>
                <a:spcPct val="90000"/>
              </a:lnSpc>
            </a:pPr>
            <a:r>
              <a:rPr lang="it-IT" sz="2000"/>
              <a:t>una pace basata sull'eguaglianza delle nazioni, sull'autogoverno dei popoli, sulla libertà dei mari, su una riduzione generalizzata degli armamenti.</a:t>
            </a:r>
          </a:p>
          <a:p>
            <a:pPr lvl="1" algn="just">
              <a:lnSpc>
                <a:spcPct val="90000"/>
              </a:lnSpc>
            </a:pPr>
            <a:r>
              <a:rPr lang="it-IT" sz="2000"/>
              <a:t>La diplomazia “segreta” doveva essere abbandonata. </a:t>
            </a:r>
          </a:p>
          <a:p>
            <a:pPr lvl="1" algn="just">
              <a:lnSpc>
                <a:spcPct val="90000"/>
              </a:lnSpc>
            </a:pPr>
            <a:r>
              <a:rPr lang="it-IT" sz="2000"/>
              <a:t>Bisognava, infine, costituire una lega perpetua di tutte le nazioni pacifiche e indipendenti.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it-IT"/>
              <a:t>I 14 punti di Wilson</a:t>
            </a:r>
          </a:p>
        </p:txBody>
      </p:sp>
      <p:sp>
        <p:nvSpPr>
          <p:cNvPr id="40963" name="Rectangle 3"/>
          <p:cNvSpPr>
            <a:spLocks noGrp="1" noChangeArrowheads="1"/>
          </p:cNvSpPr>
          <p:nvPr>
            <p:ph type="body" idx="1"/>
          </p:nvPr>
        </p:nvSpPr>
        <p:spPr/>
        <p:txBody>
          <a:bodyPr/>
          <a:lstStyle/>
          <a:p>
            <a:pPr algn="just">
              <a:lnSpc>
                <a:spcPct val="80000"/>
              </a:lnSpc>
            </a:pPr>
            <a:r>
              <a:rPr lang="it-IT" sz="2000"/>
              <a:t>Quella che di fatto divenne la promozione del nazionalismo - popolarizzata come “autodeterminazione dei popoli”,  destinata soprattutto all'Europa orientale e al medio oriente - lasciava del tutto intatti gli interessi degli Stati Uniti.</a:t>
            </a:r>
          </a:p>
          <a:p>
            <a:pPr algn="just">
              <a:lnSpc>
                <a:spcPct val="80000"/>
              </a:lnSpc>
            </a:pPr>
            <a:endParaRPr lang="it-IT" sz="2000"/>
          </a:p>
          <a:p>
            <a:pPr algn="just">
              <a:lnSpc>
                <a:spcPct val="80000"/>
              </a:lnSpc>
            </a:pPr>
            <a:r>
              <a:rPr lang="it-IT" sz="2000"/>
              <a:t>Questo concetto era teso:  </a:t>
            </a:r>
          </a:p>
          <a:p>
            <a:pPr lvl="1" algn="just">
              <a:lnSpc>
                <a:spcPct val="80000"/>
              </a:lnSpc>
            </a:pPr>
            <a:r>
              <a:rPr lang="it-IT" sz="1800"/>
              <a:t>sia a riempire il vuoto lasciato dal crollo simultaneo di quattro grandi imperi storici (quello Russo, quello Asburgico, quello Germanico e quello Turco), </a:t>
            </a:r>
          </a:p>
          <a:p>
            <a:pPr lvl="1" algn="just">
              <a:lnSpc>
                <a:spcPct val="80000"/>
              </a:lnSpc>
            </a:pPr>
            <a:r>
              <a:rPr lang="it-IT" sz="1800"/>
              <a:t>sia a creare un cordone di nuove nazioni-nazionaliste ostili all'internazionalismo della Russia bolscevica - che andava isolata negli intendimenti dei vincitori della guerra </a:t>
            </a:r>
          </a:p>
          <a:p>
            <a:pPr lvl="1" algn="just">
              <a:lnSpc>
                <a:spcPct val="80000"/>
              </a:lnSpc>
            </a:pPr>
            <a:r>
              <a:rPr lang="it-IT" sz="1800"/>
              <a:t>sia a distrarre l'opinione pubblica dagli accordi segreti che riguardavano il destino deciso dai governi dell'Intesa e che erano stati denunciati a Mosca subito dopo la conclusione del conflitto </a:t>
            </a:r>
          </a:p>
          <a:p>
            <a:pPr lvl="1" algn="just">
              <a:lnSpc>
                <a:spcPct val="80000"/>
              </a:lnSpc>
            </a:pPr>
            <a:r>
              <a:rPr lang="it-IT" sz="1800"/>
              <a:t>Divenne in alcuni casi uno dei punti della crisi dell’equilibrio di Versailles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it-IT"/>
              <a:t>I 14 punti di Wilson</a:t>
            </a:r>
          </a:p>
        </p:txBody>
      </p:sp>
      <p:sp>
        <p:nvSpPr>
          <p:cNvPr id="41987" name="Rectangle 3"/>
          <p:cNvSpPr>
            <a:spLocks noGrp="1" noChangeArrowheads="1"/>
          </p:cNvSpPr>
          <p:nvPr>
            <p:ph type="body" idx="1"/>
          </p:nvPr>
        </p:nvSpPr>
        <p:spPr/>
        <p:txBody>
          <a:bodyPr>
            <a:normAutofit lnSpcReduction="10000"/>
          </a:bodyPr>
          <a:lstStyle/>
          <a:p>
            <a:pPr algn="just">
              <a:lnSpc>
                <a:spcPct val="80000"/>
              </a:lnSpc>
              <a:buFontTx/>
              <a:buNone/>
            </a:pPr>
            <a:r>
              <a:rPr lang="it-IT" sz="1600"/>
              <a:t>1	</a:t>
            </a:r>
            <a:r>
              <a:rPr lang="it-IT" sz="1600" b="1"/>
              <a:t>Pubblici trattati di pace</a:t>
            </a:r>
            <a:r>
              <a:rPr lang="it-IT" sz="1600"/>
              <a:t>, stabiliti pubblicamente e dopo i quali non vi siano più intese internazionali particolari di alcun genere, ma solo una democrazia che proceda sempre francamente e in piena pubblicità. </a:t>
            </a:r>
          </a:p>
          <a:p>
            <a:pPr algn="just">
              <a:lnSpc>
                <a:spcPct val="80000"/>
              </a:lnSpc>
              <a:buFontTx/>
              <a:buNone/>
            </a:pPr>
            <a:r>
              <a:rPr lang="it-IT" sz="1600"/>
              <a:t>2	Assoluta libertà di navigazione per mare, fuori delle acque territoriali, così in pace come in guerra, eccetto i casi nei quali i mari saranno chiusi in tutto o in parte da un'azione internazionale, diretta ad imporre il rispetto delle convenzioni internazionali. </a:t>
            </a:r>
          </a:p>
          <a:p>
            <a:pPr algn="just">
              <a:lnSpc>
                <a:spcPct val="80000"/>
              </a:lnSpc>
              <a:buFontTx/>
              <a:buNone/>
            </a:pPr>
            <a:r>
              <a:rPr lang="it-IT" sz="1600"/>
              <a:t>3	</a:t>
            </a:r>
            <a:r>
              <a:rPr lang="it-IT" sz="1600" b="1"/>
              <a:t>Soppressione</a:t>
            </a:r>
            <a:r>
              <a:rPr lang="it-IT" sz="1600"/>
              <a:t>, per quanto è possibile, di tutte le </a:t>
            </a:r>
            <a:r>
              <a:rPr lang="it-IT" sz="1600" b="1"/>
              <a:t>barriere economiche</a:t>
            </a:r>
            <a:r>
              <a:rPr lang="it-IT" sz="1600"/>
              <a:t> ed eguaglianza di trattamento in materia commerciale per tutte le nazioni che consentano alla pace, e si associno per mantenerla. </a:t>
            </a:r>
          </a:p>
          <a:p>
            <a:pPr algn="just">
              <a:lnSpc>
                <a:spcPct val="80000"/>
              </a:lnSpc>
              <a:buFontTx/>
              <a:buNone/>
            </a:pPr>
            <a:r>
              <a:rPr lang="it-IT" sz="1600"/>
              <a:t>4	Scambio di efficaci garanzie che gli armamenti dei singoli stati saranno ridotti al minimo compatibile con la sicurezza interna. </a:t>
            </a:r>
          </a:p>
          <a:p>
            <a:pPr algn="just">
              <a:lnSpc>
                <a:spcPct val="80000"/>
              </a:lnSpc>
              <a:buFontTx/>
              <a:buNone/>
            </a:pPr>
            <a:r>
              <a:rPr lang="it-IT" sz="1600"/>
              <a:t>5	Regolamento liberamente dibattuto con spirito largo e assolutamente imparziale di tutte le </a:t>
            </a:r>
            <a:r>
              <a:rPr lang="it-IT" sz="1600" b="1"/>
              <a:t>rivendicazioni coloniali</a:t>
            </a:r>
            <a:r>
              <a:rPr lang="it-IT" sz="1600"/>
              <a:t>, fondato sulla stretta osservanza del principio che nel risolvere il problema della sovranità gli </a:t>
            </a:r>
            <a:r>
              <a:rPr lang="it-IT" sz="1600" b="1"/>
              <a:t>interessi delle popolazioni in causa abbiano lo stesso peso delle ragionevoli richieste dei governi</a:t>
            </a:r>
            <a:r>
              <a:rPr lang="it-IT" sz="1600"/>
              <a:t>, i cui titoli debbono essere stabiliti. </a:t>
            </a:r>
          </a:p>
          <a:p>
            <a:pPr algn="just">
              <a:lnSpc>
                <a:spcPct val="80000"/>
              </a:lnSpc>
              <a:buFontTx/>
              <a:buNone/>
            </a:pPr>
            <a:r>
              <a:rPr lang="it-IT" sz="1600"/>
              <a:t>6	Evacuazione di tutti i territori russi e regolamento di tutte le questioni che riguardano la Russia... Il trattamento accordato alla Russia dalle nazioni sorelle nel corso dei prossimi mesi sarà anche la pietra di paragone della buona volontà, della comprensione dei bisogni della Russia, astrazion fatta dai propri interessi, la prova della loro simpatia intelligente e generosa. </a:t>
            </a:r>
          </a:p>
          <a:p>
            <a:pPr algn="just">
              <a:lnSpc>
                <a:spcPct val="80000"/>
              </a:lnSpc>
              <a:buFontTx/>
              <a:buNone/>
            </a:pPr>
            <a:r>
              <a:rPr lang="it-IT" sz="1600"/>
              <a:t>7	Il Belgio – e tutto il mondo sarà di una sola opinione su questo punto – dovrà essere evacuato e restaurato, senza alcun tentativo per limitarne l'indipendenza di cui gode al pari delle altre nazioni libere. </a:t>
            </a:r>
          </a:p>
          <a:p>
            <a:pPr algn="just">
              <a:lnSpc>
                <a:spcPct val="80000"/>
              </a:lnSpc>
            </a:pPr>
            <a:endParaRPr lang="it-IT"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L’impero territoriale</a:t>
            </a:r>
          </a:p>
        </p:txBody>
      </p:sp>
      <p:pic>
        <p:nvPicPr>
          <p:cNvPr id="4098" name="Picture 2"/>
          <p:cNvPicPr>
            <a:picLocks noGrp="1" noChangeAspect="1" noChangeArrowheads="1"/>
          </p:cNvPicPr>
          <p:nvPr>
            <p:ph idx="1"/>
          </p:nvPr>
        </p:nvPicPr>
        <p:blipFill>
          <a:blip r:embed="rId2" cstate="print">
            <a:grayscl/>
            <a:lum bright="13000"/>
          </a:blip>
          <a:srcRect/>
          <a:stretch>
            <a:fillRect/>
          </a:stretch>
        </p:blipFill>
        <p:spPr bwMode="auto">
          <a:xfrm>
            <a:off x="428596" y="1600200"/>
            <a:ext cx="8429683" cy="490063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4294967295"/>
          </p:nvPr>
        </p:nvSpPr>
        <p:spPr>
          <a:xfrm>
            <a:off x="323850" y="549275"/>
            <a:ext cx="8291513" cy="5327650"/>
          </a:xfrm>
        </p:spPr>
        <p:txBody>
          <a:bodyPr>
            <a:normAutofit lnSpcReduction="10000"/>
          </a:bodyPr>
          <a:lstStyle/>
          <a:p>
            <a:pPr algn="just">
              <a:lnSpc>
                <a:spcPct val="80000"/>
              </a:lnSpc>
              <a:buFontTx/>
              <a:buNone/>
            </a:pPr>
            <a:r>
              <a:rPr lang="it-IT" sz="1600"/>
              <a:t>8	Il territorio della Francia dovrà essere completamente liberato e le parti invase restaurate. Il torto fatto alla Francia dalla Prussia nel 1871, a proposito dell'Alsazia–Lorena, torto che ha compromesso la pace del mondo per quasi 50 anni, deve essere riparato affinché la pace possa essere assicurata di nuovo nell'interesse di tutti. </a:t>
            </a:r>
          </a:p>
          <a:p>
            <a:pPr algn="just">
              <a:lnSpc>
                <a:spcPct val="80000"/>
              </a:lnSpc>
              <a:buFontTx/>
              <a:buNone/>
            </a:pPr>
            <a:r>
              <a:rPr lang="it-IT" sz="1600"/>
              <a:t>9	Una </a:t>
            </a:r>
            <a:r>
              <a:rPr lang="it-IT" sz="1600" b="1"/>
              <a:t>rettifica delle frontiere italiane</a:t>
            </a:r>
            <a:r>
              <a:rPr lang="it-IT" sz="1600"/>
              <a:t> dovrà essere fatta secondo le linee di demarcazione chiaramente riconoscibili tra le due nazionalità. </a:t>
            </a:r>
          </a:p>
          <a:p>
            <a:pPr algn="just">
              <a:lnSpc>
                <a:spcPct val="80000"/>
              </a:lnSpc>
              <a:buFontTx/>
              <a:buNone/>
            </a:pPr>
            <a:r>
              <a:rPr lang="it-IT" sz="1600"/>
              <a:t>10	</a:t>
            </a:r>
            <a:r>
              <a:rPr lang="it-IT" sz="1600" b="1"/>
              <a:t>Ai popoli dell'Austria–Ungheria</a:t>
            </a:r>
            <a:r>
              <a:rPr lang="it-IT" sz="1600"/>
              <a:t>, alla quale noi desideriamo di </a:t>
            </a:r>
            <a:r>
              <a:rPr lang="it-IT" sz="1600" b="1"/>
              <a:t>assicurare un posto tra le nazioni</a:t>
            </a:r>
            <a:r>
              <a:rPr lang="it-IT" sz="1600"/>
              <a:t>, deve essere accordata la più ampia possibilità per il loro sviluppo autonomo. </a:t>
            </a:r>
          </a:p>
          <a:p>
            <a:pPr algn="just">
              <a:lnSpc>
                <a:spcPct val="80000"/>
              </a:lnSpc>
              <a:buFontTx/>
              <a:buNone/>
            </a:pPr>
            <a:r>
              <a:rPr lang="it-IT" sz="1600"/>
              <a:t>11	La Romania, la Serbia ed il Montenegro dovranno essere evacuati, i territori occupati dovranno essere restaurati; alla </a:t>
            </a:r>
            <a:r>
              <a:rPr lang="it-IT" sz="1600" b="1"/>
              <a:t>Serbia sarà accordato un libero e sicuro accesso al mare</a:t>
            </a:r>
            <a:r>
              <a:rPr lang="it-IT" sz="1600"/>
              <a:t>, e le relazioni specifiche di alcuni stati balcani dovranno essere stabilite da un'amichevole scambio di vedute, tenendo conto delle somiglianze e delle differenze di nazionalità che la storia ha creato, e dovranno essere fissate garanzie internazionali </a:t>
            </a:r>
            <a:r>
              <a:rPr lang="it-IT" sz="1600" b="1"/>
              <a:t>dell'indipendenza politica ed economica e dell'integrità territoriale di alcuni stati balcanici</a:t>
            </a:r>
            <a:r>
              <a:rPr lang="it-IT" sz="1600"/>
              <a:t>. </a:t>
            </a:r>
          </a:p>
          <a:p>
            <a:pPr algn="just">
              <a:lnSpc>
                <a:spcPct val="80000"/>
              </a:lnSpc>
              <a:buFontTx/>
              <a:buNone/>
            </a:pPr>
            <a:r>
              <a:rPr lang="it-IT" sz="1600"/>
              <a:t>12	Alle regioni turche dell'attuale impero ottomano dovrà essere assicurata una sovranità non contestata, ma </a:t>
            </a:r>
            <a:r>
              <a:rPr lang="it-IT" sz="1600" b="1"/>
              <a:t>alle altre nazionalità, che ora sono sotto il giogo turco, si dovranno garantire un'assoluta sicurezza d'esistenza</a:t>
            </a:r>
            <a:r>
              <a:rPr lang="it-IT" sz="1600"/>
              <a:t> e la piena possibilità di uno sviluppo autonomo e senza ostacoli. I Dardanelli dovranno rimanere aperti al libero passaggio delle navi mercantili di tutte le nazioni sotto la protezione di garanzie internazionali. </a:t>
            </a:r>
          </a:p>
          <a:p>
            <a:pPr algn="just">
              <a:lnSpc>
                <a:spcPct val="80000"/>
              </a:lnSpc>
              <a:buFontTx/>
              <a:buNone/>
            </a:pPr>
            <a:r>
              <a:rPr lang="it-IT" sz="1600"/>
              <a:t>13	Dovrà essere creato uno </a:t>
            </a:r>
            <a:r>
              <a:rPr lang="it-IT" sz="1600" b="1"/>
              <a:t>stato indipendente polacco</a:t>
            </a:r>
            <a:r>
              <a:rPr lang="it-IT" sz="1600"/>
              <a:t>, che si estenderà sui territori abitati da popolazioni indiscutibilmente polacche; gli dovrà essere assicurato un libero e indipendente </a:t>
            </a:r>
            <a:r>
              <a:rPr lang="it-IT" sz="1600" b="1"/>
              <a:t>accesso al mare</a:t>
            </a:r>
            <a:r>
              <a:rPr lang="it-IT" sz="1600"/>
              <a:t>, e la sua indipendenza politica ed economica, la sua integrità dovranno essere garantite da convenzioni internazionali. </a:t>
            </a:r>
          </a:p>
          <a:p>
            <a:pPr algn="just">
              <a:lnSpc>
                <a:spcPct val="80000"/>
              </a:lnSpc>
              <a:buFontTx/>
              <a:buNone/>
            </a:pPr>
            <a:r>
              <a:rPr lang="it-IT" sz="1600"/>
              <a:t>14	Dovrà essere creata </a:t>
            </a:r>
            <a:r>
              <a:rPr lang="it-IT" sz="1600" b="1"/>
              <a:t>un'associazione delle nazioni</a:t>
            </a:r>
            <a:r>
              <a:rPr lang="it-IT" sz="1600"/>
              <a:t>, in virtù di convenzioni formali, allo scopo di promuovere a tutti gli stati, grandi e piccoli indistintamente, mutue garanzie d'indipendenza e di integrità territoriale. </a:t>
            </a:r>
          </a:p>
          <a:p>
            <a:pPr>
              <a:lnSpc>
                <a:spcPct val="80000"/>
              </a:lnSpc>
            </a:pPr>
            <a:endParaRPr lang="it-IT"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Fra le due guerre </a:t>
            </a:r>
          </a:p>
        </p:txBody>
      </p:sp>
      <p:sp>
        <p:nvSpPr>
          <p:cNvPr id="3" name="Rettangolo 2"/>
          <p:cNvSpPr/>
          <p:nvPr/>
        </p:nvSpPr>
        <p:spPr>
          <a:xfrm>
            <a:off x="428596" y="2071678"/>
            <a:ext cx="8143932" cy="3416320"/>
          </a:xfrm>
          <a:prstGeom prst="rect">
            <a:avLst/>
          </a:prstGeom>
        </p:spPr>
        <p:txBody>
          <a:bodyPr wrap="square">
            <a:spAutoFit/>
          </a:bodyPr>
          <a:lstStyle/>
          <a:p>
            <a:pPr algn="just" fontAlgn="base"/>
            <a:r>
              <a:rPr lang="it-IT" dirty="0"/>
              <a:t>La carta che segue è disponibile su </a:t>
            </a:r>
            <a:r>
              <a:rPr lang="it-IT" dirty="0" err="1"/>
              <a:t>Limes</a:t>
            </a:r>
            <a:r>
              <a:rPr lang="it-IT" dirty="0"/>
              <a:t> n.5/2009  ed è tratta dall’atlante di Alfonso Desiderio “Il triangolo del secolo breve” pubblicato in </a:t>
            </a:r>
            <a:r>
              <a:rPr lang="it-IT" i="1" dirty="0">
                <a:hlinkClick r:id="rId2"/>
              </a:rPr>
              <a:t>A est di Berlino</a:t>
            </a:r>
            <a:r>
              <a:rPr lang="it-IT" dirty="0"/>
              <a:t>.</a:t>
            </a:r>
          </a:p>
          <a:p>
            <a:pPr algn="just" fontAlgn="base"/>
            <a:endParaRPr lang="it-IT" dirty="0"/>
          </a:p>
          <a:p>
            <a:pPr algn="just" fontAlgn="base"/>
            <a:r>
              <a:rPr lang="it-IT" dirty="0"/>
              <a:t>La carta ci mostra i cambiamenti avvenuti in Europa nel periodo intercorso fra le due guerre mondiali, mettendo in evidenza i nuovi stati (</a:t>
            </a:r>
            <a:r>
              <a:rPr lang="it-IT" dirty="0" err="1"/>
              <a:t>Cecloslovacchia</a:t>
            </a:r>
            <a:r>
              <a:rPr lang="it-IT" dirty="0"/>
              <a:t> ecc.) che si crearono, le aree sotto occupazione armata, le aeree che si dichiararono temporaneamente autonome o indipendenti, quelle disputate e quelle poste sotto il controllo dell’Alto Commissariato della Società delle Nazioni.</a:t>
            </a:r>
          </a:p>
          <a:p>
            <a:pPr algn="just" fontAlgn="base"/>
            <a:r>
              <a:rPr lang="it-IT" dirty="0"/>
              <a:t>La carta delinea anche la situazione anteguerra dei tre imperi (russo, tedesco e austro-ungarico) e le nuove frontiere che derivarono dagli accordi di pace in modo da evidenziare le mutazioni a livello di organizzazione statuale che caratterizzarono questo periodo.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Fra le due guerre</a:t>
            </a:r>
          </a:p>
        </p:txBody>
      </p:sp>
      <p:pic>
        <p:nvPicPr>
          <p:cNvPr id="5122" name="Picture 2" descr="Immagine correlata"/>
          <p:cNvPicPr>
            <a:picLocks noChangeAspect="1" noChangeArrowheads="1"/>
          </p:cNvPicPr>
          <p:nvPr/>
        </p:nvPicPr>
        <p:blipFill>
          <a:blip r:embed="rId2"/>
          <a:srcRect/>
          <a:stretch>
            <a:fillRect/>
          </a:stretch>
        </p:blipFill>
        <p:spPr bwMode="auto">
          <a:xfrm>
            <a:off x="785786" y="1357298"/>
            <a:ext cx="7810500" cy="51816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Fra le due guerre</a:t>
            </a:r>
          </a:p>
        </p:txBody>
      </p:sp>
      <p:sp>
        <p:nvSpPr>
          <p:cNvPr id="3" name="Segnaposto contenuto 2"/>
          <p:cNvSpPr>
            <a:spLocks noGrp="1"/>
          </p:cNvSpPr>
          <p:nvPr>
            <p:ph idx="1"/>
          </p:nvPr>
        </p:nvSpPr>
        <p:spPr/>
        <p:txBody>
          <a:bodyPr>
            <a:noAutofit/>
          </a:bodyPr>
          <a:lstStyle/>
          <a:p>
            <a:pPr algn="just"/>
            <a:r>
              <a:rPr lang="it-IT" sz="2400" dirty="0"/>
              <a:t>L’attacco a Versailles: interessi nazionali, volontà di potenza</a:t>
            </a:r>
          </a:p>
          <a:p>
            <a:pPr algn="just"/>
            <a:r>
              <a:rPr lang="it-IT" sz="2400" dirty="0"/>
              <a:t>La politica estera del fascismo come elemento destabilizzante l’Europa</a:t>
            </a:r>
          </a:p>
          <a:p>
            <a:pPr algn="just"/>
            <a:r>
              <a:rPr lang="it-IT" sz="2400" dirty="0"/>
              <a:t>Totalitarismi e democrazie occidentali</a:t>
            </a:r>
          </a:p>
          <a:p>
            <a:pPr lvl="1" algn="just"/>
            <a:r>
              <a:rPr lang="it-IT" sz="2400" dirty="0"/>
              <a:t>Il nazismo </a:t>
            </a:r>
          </a:p>
          <a:p>
            <a:pPr lvl="1" algn="just"/>
            <a:r>
              <a:rPr lang="it-IT" sz="2400" dirty="0"/>
              <a:t>Il comunismo</a:t>
            </a:r>
          </a:p>
          <a:p>
            <a:pPr lvl="1" algn="just"/>
            <a:r>
              <a:rPr lang="it-IT" sz="2400" dirty="0"/>
              <a:t>Il fascismo</a:t>
            </a:r>
          </a:p>
          <a:p>
            <a:pPr algn="just"/>
            <a:r>
              <a:rPr lang="it-IT" sz="2400" dirty="0"/>
              <a:t>La crisi economica del 1929</a:t>
            </a:r>
          </a:p>
          <a:p>
            <a:pPr algn="just"/>
            <a:r>
              <a:rPr lang="it-IT" sz="2400" dirty="0"/>
              <a:t>Un lungo armistizio in armi: gli anni venti e trenta, una sorta di passaggio verso un nuovo conflitto</a:t>
            </a:r>
          </a:p>
          <a:p>
            <a:pPr algn="just"/>
            <a:r>
              <a:rPr lang="it-IT" sz="2400" dirty="0"/>
              <a:t>Cambia la guerra</a:t>
            </a:r>
          </a:p>
          <a:p>
            <a:pPr algn="just"/>
            <a:endParaRPr lang="it-IT"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responsabilità di un impero: </a:t>
            </a:r>
            <a:br>
              <a:rPr lang="it-IT" dirty="0"/>
            </a:br>
            <a:r>
              <a:rPr lang="it-IT" dirty="0"/>
              <a:t>Italia liberale e Italia fascista</a:t>
            </a:r>
          </a:p>
        </p:txBody>
      </p:sp>
      <p:pic>
        <p:nvPicPr>
          <p:cNvPr id="1027" name="Picture 3"/>
          <p:cNvPicPr>
            <a:picLocks noGrp="1" noChangeAspect="1" noChangeArrowheads="1"/>
          </p:cNvPicPr>
          <p:nvPr>
            <p:ph idx="1"/>
          </p:nvPr>
        </p:nvPicPr>
        <p:blipFill>
          <a:blip r:embed="rId2"/>
          <a:srcRect/>
          <a:stretch>
            <a:fillRect/>
          </a:stretch>
        </p:blipFill>
        <p:spPr bwMode="auto">
          <a:xfrm>
            <a:off x="548922" y="1600200"/>
            <a:ext cx="8046156"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L’impero egemonico</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642910" y="1357298"/>
            <a:ext cx="7929617" cy="528641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Equilibri: dall’800 al 900</a:t>
            </a:r>
          </a:p>
        </p:txBody>
      </p:sp>
      <p:pic>
        <p:nvPicPr>
          <p:cNvPr id="2050" name="Picture 2"/>
          <p:cNvPicPr>
            <a:picLocks noGrp="1" noChangeAspect="1" noChangeArrowheads="1"/>
          </p:cNvPicPr>
          <p:nvPr>
            <p:ph idx="1"/>
          </p:nvPr>
        </p:nvPicPr>
        <p:blipFill>
          <a:blip r:embed="rId2"/>
          <a:srcRect/>
          <a:stretch>
            <a:fillRect/>
          </a:stretch>
        </p:blipFill>
        <p:spPr bwMode="auto">
          <a:xfrm>
            <a:off x="500034" y="1500174"/>
            <a:ext cx="8215370" cy="435771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it-IT" dirty="0"/>
              <a:t>Equilibri: il sistema di alleanze</a:t>
            </a:r>
          </a:p>
        </p:txBody>
      </p:sp>
      <p:pic>
        <p:nvPicPr>
          <p:cNvPr id="19462" name="Picture 6" descr="alleanze_800_900"/>
          <p:cNvPicPr>
            <a:picLocks noChangeAspect="1" noChangeArrowheads="1"/>
          </p:cNvPicPr>
          <p:nvPr/>
        </p:nvPicPr>
        <p:blipFill>
          <a:blip r:embed="rId2"/>
          <a:srcRect/>
          <a:stretch>
            <a:fillRect/>
          </a:stretch>
        </p:blipFill>
        <p:spPr bwMode="auto">
          <a:xfrm>
            <a:off x="827088" y="1341438"/>
            <a:ext cx="7705725" cy="46085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a:t>L’Europa a fine 800</a:t>
            </a:r>
          </a:p>
        </p:txBody>
      </p:sp>
      <p:pic>
        <p:nvPicPr>
          <p:cNvPr id="25605" name="Picture 5" descr="L'Europa alla fine del 1800"/>
          <p:cNvPicPr>
            <a:picLocks noChangeAspect="1" noChangeArrowheads="1"/>
          </p:cNvPicPr>
          <p:nvPr/>
        </p:nvPicPr>
        <p:blipFill>
          <a:blip r:embed="rId2"/>
          <a:srcRect/>
          <a:stretch>
            <a:fillRect/>
          </a:stretch>
        </p:blipFill>
        <p:spPr bwMode="auto">
          <a:xfrm>
            <a:off x="900113" y="1341438"/>
            <a:ext cx="7416800" cy="496728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it-IT"/>
              <a:t>L’Europa del 1914</a:t>
            </a:r>
          </a:p>
        </p:txBody>
      </p:sp>
      <p:pic>
        <p:nvPicPr>
          <p:cNvPr id="17414" name="Picture 6" descr="europa1914"/>
          <p:cNvPicPr>
            <a:picLocks noChangeAspect="1" noChangeArrowheads="1"/>
          </p:cNvPicPr>
          <p:nvPr/>
        </p:nvPicPr>
        <p:blipFill>
          <a:blip r:embed="rId2"/>
          <a:srcRect/>
          <a:stretch>
            <a:fillRect/>
          </a:stretch>
        </p:blipFill>
        <p:spPr bwMode="auto">
          <a:xfrm>
            <a:off x="611188" y="1412875"/>
            <a:ext cx="8064500" cy="504031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it-IT" sz="4000"/>
              <a:t>L’Europa allo scoppio del conflitto </a:t>
            </a:r>
          </a:p>
        </p:txBody>
      </p:sp>
      <p:pic>
        <p:nvPicPr>
          <p:cNvPr id="23558" name="Picture 6" descr="La Prima Guerra Mondiale:"/>
          <p:cNvPicPr>
            <a:picLocks noChangeAspect="1" noChangeArrowheads="1"/>
          </p:cNvPicPr>
          <p:nvPr/>
        </p:nvPicPr>
        <p:blipFill>
          <a:blip r:embed="rId2"/>
          <a:srcRect/>
          <a:stretch>
            <a:fillRect/>
          </a:stretch>
        </p:blipFill>
        <p:spPr bwMode="auto">
          <a:xfrm>
            <a:off x="611188" y="1268413"/>
            <a:ext cx="7921625" cy="51133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it-IT"/>
              <a:t>L’Europa alla fine del conflitto </a:t>
            </a:r>
          </a:p>
        </p:txBody>
      </p:sp>
      <p:pic>
        <p:nvPicPr>
          <p:cNvPr id="21510" name="Picture 6" descr="L'Europa alla fine della Prima Guerra Mondiale"/>
          <p:cNvPicPr>
            <a:picLocks noChangeAspect="1" noChangeArrowheads="1"/>
          </p:cNvPicPr>
          <p:nvPr/>
        </p:nvPicPr>
        <p:blipFill>
          <a:blip r:embed="rId2"/>
          <a:srcRect/>
          <a:stretch>
            <a:fillRect/>
          </a:stretch>
        </p:blipFill>
        <p:spPr bwMode="auto">
          <a:xfrm>
            <a:off x="684213" y="1412875"/>
            <a:ext cx="7488237" cy="5040313"/>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1861</Words>
  <Application>Microsoft Office PowerPoint</Application>
  <PresentationFormat>Presentazione su schermo (4:3)</PresentationFormat>
  <Paragraphs>114</Paragraphs>
  <Slides>24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24</vt:i4>
      </vt:variant>
    </vt:vector>
  </HeadingPairs>
  <TitlesOfParts>
    <vt:vector size="28" baseType="lpstr">
      <vt:lpstr>Arial</vt:lpstr>
      <vt:lpstr>Calibri</vt:lpstr>
      <vt:lpstr>Times New Roman</vt:lpstr>
      <vt:lpstr>Tema di Office</vt:lpstr>
      <vt:lpstr>Gli equilibri e gli scenari  1882-1940</vt:lpstr>
      <vt:lpstr>L’impero territoriale</vt:lpstr>
      <vt:lpstr>L’impero egemonico</vt:lpstr>
      <vt:lpstr>Equilibri: dall’800 al 900</vt:lpstr>
      <vt:lpstr>Equilibri: il sistema di alleanze</vt:lpstr>
      <vt:lpstr>L’Europa a fine 800</vt:lpstr>
      <vt:lpstr>L’Europa del 1914</vt:lpstr>
      <vt:lpstr>L’Europa allo scoppio del conflitto </vt:lpstr>
      <vt:lpstr>L’Europa alla fine del conflitto </vt:lpstr>
      <vt:lpstr>L’Europa di Versailles</vt:lpstr>
      <vt:lpstr>L’Europa di Versailles</vt:lpstr>
      <vt:lpstr>L’Europa di Versailles</vt:lpstr>
      <vt:lpstr>L’Europa di Versailles</vt:lpstr>
      <vt:lpstr>L’Europa di Versailles</vt:lpstr>
      <vt:lpstr>L’Europa di Versailles</vt:lpstr>
      <vt:lpstr>La Società delle Nazioni 1919-1946</vt:lpstr>
      <vt:lpstr>I 14 punti di Wilson</vt:lpstr>
      <vt:lpstr>I 14 punti di Wilson</vt:lpstr>
      <vt:lpstr>I 14 punti di Wilson</vt:lpstr>
      <vt:lpstr>Presentazione standard di PowerPoint</vt:lpstr>
      <vt:lpstr>Fra le due guerre </vt:lpstr>
      <vt:lpstr>Fra le due guerre</vt:lpstr>
      <vt:lpstr>Fra le due guerre</vt:lpstr>
      <vt:lpstr>Le responsabilità di un impero:  Italia liberale e Italia fascista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geopolitica del secondo ‘900</dc:title>
  <dc:creator>Juso</dc:creator>
  <cp:lastModifiedBy>utente</cp:lastModifiedBy>
  <cp:revision>12</cp:revision>
  <dcterms:created xsi:type="dcterms:W3CDTF">2019-01-03T10:05:59Z</dcterms:created>
  <dcterms:modified xsi:type="dcterms:W3CDTF">2020-02-21T17:00:34Z</dcterms:modified>
</cp:coreProperties>
</file>