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3" r:id="rId2"/>
    <p:sldId id="256" r:id="rId3"/>
    <p:sldId id="274" r:id="rId4"/>
    <p:sldId id="266" r:id="rId5"/>
    <p:sldId id="267" r:id="rId6"/>
    <p:sldId id="268" r:id="rId7"/>
    <p:sldId id="269" r:id="rId8"/>
    <p:sldId id="270" r:id="rId9"/>
    <p:sldId id="275" r:id="rId10"/>
    <p:sldId id="271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37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inzia rapino" userId="b53ad278fda57fc3" providerId="LiveId" clId="{43478619-4820-4DD7-A2F0-2383AF8FE3BF}"/>
    <pc:docChg chg="modSld">
      <pc:chgData name="cinzia rapino" userId="b53ad278fda57fc3" providerId="LiveId" clId="{43478619-4820-4DD7-A2F0-2383AF8FE3BF}" dt="2026-08-28T07:13:35.905" v="8" actId="20577"/>
      <pc:docMkLst>
        <pc:docMk/>
      </pc:docMkLst>
      <pc:sldChg chg="modSp mod">
        <pc:chgData name="cinzia rapino" userId="b53ad278fda57fc3" providerId="LiveId" clId="{43478619-4820-4DD7-A2F0-2383AF8FE3BF}" dt="2026-08-27T07:23:25.408" v="0" actId="207"/>
        <pc:sldMkLst>
          <pc:docMk/>
          <pc:sldMk cId="3075102072" sldId="267"/>
        </pc:sldMkLst>
        <pc:spChg chg="mod">
          <ac:chgData name="cinzia rapino" userId="b53ad278fda57fc3" providerId="LiveId" clId="{43478619-4820-4DD7-A2F0-2383AF8FE3BF}" dt="2026-08-27T07:23:25.408" v="0" actId="207"/>
          <ac:spMkLst>
            <pc:docMk/>
            <pc:sldMk cId="3075102072" sldId="267"/>
            <ac:spMk id="2" creationId="{91C0626F-BFF6-6CC3-1A1A-6B4A0C17D5D3}"/>
          </ac:spMkLst>
        </pc:spChg>
      </pc:sldChg>
      <pc:sldChg chg="modSp mod">
        <pc:chgData name="cinzia rapino" userId="b53ad278fda57fc3" providerId="LiveId" clId="{43478619-4820-4DD7-A2F0-2383AF8FE3BF}" dt="2026-08-28T07:13:35.905" v="8" actId="20577"/>
        <pc:sldMkLst>
          <pc:docMk/>
          <pc:sldMk cId="1149960223" sldId="270"/>
        </pc:sldMkLst>
        <pc:spChg chg="mod">
          <ac:chgData name="cinzia rapino" userId="b53ad278fda57fc3" providerId="LiveId" clId="{43478619-4820-4DD7-A2F0-2383AF8FE3BF}" dt="2026-08-28T07:13:35.905" v="8" actId="20577"/>
          <ac:spMkLst>
            <pc:docMk/>
            <pc:sldMk cId="1149960223" sldId="270"/>
            <ac:spMk id="2" creationId="{F4204ACF-C634-B0B9-8560-5116D3BC468F}"/>
          </ac:spMkLst>
        </pc:spChg>
      </pc:sldChg>
      <pc:sldChg chg="modSp mod">
        <pc:chgData name="cinzia rapino" userId="b53ad278fda57fc3" providerId="LiveId" clId="{43478619-4820-4DD7-A2F0-2383AF8FE3BF}" dt="2026-08-27T07:24:47.866" v="6" actId="1076"/>
        <pc:sldMkLst>
          <pc:docMk/>
          <pc:sldMk cId="1437908541" sldId="275"/>
        </pc:sldMkLst>
        <pc:spChg chg="mod">
          <ac:chgData name="cinzia rapino" userId="b53ad278fda57fc3" providerId="LiveId" clId="{43478619-4820-4DD7-A2F0-2383AF8FE3BF}" dt="2026-08-27T07:24:43.477" v="5" actId="403"/>
          <ac:spMkLst>
            <pc:docMk/>
            <pc:sldMk cId="1437908541" sldId="275"/>
            <ac:spMk id="7" creationId="{69FCBC3E-1DD0-F676-6389-20BF21039735}"/>
          </ac:spMkLst>
        </pc:spChg>
        <pc:picChg chg="mod">
          <ac:chgData name="cinzia rapino" userId="b53ad278fda57fc3" providerId="LiveId" clId="{43478619-4820-4DD7-A2F0-2383AF8FE3BF}" dt="2026-08-27T07:24:47.866" v="6" actId="1076"/>
          <ac:picMkLst>
            <pc:docMk/>
            <pc:sldMk cId="1437908541" sldId="275"/>
            <ac:picMk id="3" creationId="{BFC45179-9123-E7EF-BF3A-ED352896A14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5D6FC1-C979-4FE2-8BE9-CE992978F60A}" type="datetimeFigureOut">
              <a:rPr lang="it-IT" smtClean="0"/>
              <a:t>28/08/2026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49BB35-07BC-4A46-89F1-87C1DE1328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6293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49BB35-07BC-4A46-89F1-87C1DE1328A6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226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D014A7-2BB7-41BC-4ED0-3F0DF61704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A48B246-FE31-4408-8834-3DAB05DBF1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F9CCE3E-E39D-075F-4749-5C4E92496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1F5B3-3C54-4DD1-A6F6-001FF5ACAC4A}" type="datetimeFigureOut">
              <a:rPr lang="it-IT" smtClean="0"/>
              <a:t>28/08/2026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FE9BA7B-1FCB-1ED9-9314-FA5C59040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2F2433B-9E39-EB06-7551-F505DE0BB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EB7F-06D0-44B5-8FAC-B46270CA8B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2960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B5D3D4-FEFB-4DFE-EA33-24968DAC4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2BB9436-A63A-3A70-C454-132191E5B1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4BFAF49-E65F-5EB1-0ABE-FFD788B57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1F5B3-3C54-4DD1-A6F6-001FF5ACAC4A}" type="datetimeFigureOut">
              <a:rPr lang="it-IT" smtClean="0"/>
              <a:t>28/08/2026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A5B6820-5988-221F-914B-EBE179A55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26E4600-505B-2487-9449-A98F18ACF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EB7F-06D0-44B5-8FAC-B46270CA8B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7725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2A566E6-9E96-43AE-76FC-CB1E17C1D3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7E5F7F5-A1E7-DAAB-7098-360242F48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565A6EB-8220-C948-5880-79D0D4196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1F5B3-3C54-4DD1-A6F6-001FF5ACAC4A}" type="datetimeFigureOut">
              <a:rPr lang="it-IT" smtClean="0"/>
              <a:t>28/08/2026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DAC50AD-5DB9-F009-CD7F-5E52D4B92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58552DB-9874-8967-6ECF-C724813FE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EB7F-06D0-44B5-8FAC-B46270CA8B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0248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2D97BB-4E65-D0A6-A014-C3903D575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2D1FED-56FF-8AEC-2F15-A6350C828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AF83085-6BB9-71C5-6618-456FBBC29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1F5B3-3C54-4DD1-A6F6-001FF5ACAC4A}" type="datetimeFigureOut">
              <a:rPr lang="it-IT" smtClean="0"/>
              <a:t>28/08/2026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3E45EC-DC11-82DC-71E3-E6B52CDE4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1179E19-91D8-A256-2E3D-E216FDA73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EB7F-06D0-44B5-8FAC-B46270CA8B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6411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3F3C8A-7172-7AC1-6A1C-617A3EE4E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E6226A6-6521-8465-225A-7D840BD563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D54BCCE-8EEA-6A7F-54C7-50028DBB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1F5B3-3C54-4DD1-A6F6-001FF5ACAC4A}" type="datetimeFigureOut">
              <a:rPr lang="it-IT" smtClean="0"/>
              <a:t>28/08/2026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393DA46-FF4F-C7AC-F79F-3F3140F0A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D1D525-7245-FE9E-EB5F-8DC85EECF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EB7F-06D0-44B5-8FAC-B46270CA8B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5078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EBBD2F-B521-6ADD-4F02-FD45C7FA1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F7FE78-005D-2C3F-1A1E-3695864042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6AA5601-2251-6126-E079-83C98B5747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F399B74-3EEE-F066-93CC-093B685F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1F5B3-3C54-4DD1-A6F6-001FF5ACAC4A}" type="datetimeFigureOut">
              <a:rPr lang="it-IT" smtClean="0"/>
              <a:t>28/08/2026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14127A6-F868-7B43-2CA2-A30A98537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135CBA8-9B07-4F84-2FCD-07A7A22A3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EB7F-06D0-44B5-8FAC-B46270CA8B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1455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029432-3F7D-5BB1-D738-0E11FCFA1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20476B2-EB55-D62B-B433-C356D2316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D746698-8EF8-DCAC-0AD7-A80F47D135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92B50D3-B292-1822-7E85-808C72559F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8009844-1D33-2ABE-ABA0-416A347CA6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EE560E9-C357-7147-4C87-9C6841F8C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1F5B3-3C54-4DD1-A6F6-001FF5ACAC4A}" type="datetimeFigureOut">
              <a:rPr lang="it-IT" smtClean="0"/>
              <a:t>28/08/2026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D97912A-91A9-81F3-2A5D-E0C3F6C24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8593266-C911-2BCC-50E0-DCD375E8E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EB7F-06D0-44B5-8FAC-B46270CA8B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063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6485E4-7E31-56BF-DF13-232DABF37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ACA506E-8B6D-9A0B-8CDE-F600665AF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1F5B3-3C54-4DD1-A6F6-001FF5ACAC4A}" type="datetimeFigureOut">
              <a:rPr lang="it-IT" smtClean="0"/>
              <a:t>28/08/2026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EDEE154-DB42-BF29-76B7-2FBBB9C83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6021925-1B28-B598-8ED1-89A9B6B57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EB7F-06D0-44B5-8FAC-B46270CA8B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103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CEC0881-BE10-EC46-72A0-BFC9245D0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1F5B3-3C54-4DD1-A6F6-001FF5ACAC4A}" type="datetimeFigureOut">
              <a:rPr lang="it-IT" smtClean="0"/>
              <a:t>28/08/2026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D215D11-33D7-1A32-89DA-9899FA070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60ED99F-D8C4-2815-1E45-ED9D3CB34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EB7F-06D0-44B5-8FAC-B46270CA8B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8456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105238-BC63-D980-2E23-6B6C2381B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2D607B-DD60-813C-1A3A-463348727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3916BCD-6EF7-7BBF-96BF-1D07AE8FD6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F64DAF4-985D-BBAC-6C8D-640C5D87F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1F5B3-3C54-4DD1-A6F6-001FF5ACAC4A}" type="datetimeFigureOut">
              <a:rPr lang="it-IT" smtClean="0"/>
              <a:t>28/08/2026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D050BFB-2D01-BC3C-7BC9-F0E45ACCF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F891BB9-AE27-BFA8-065B-CBEFB8429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EB7F-06D0-44B5-8FAC-B46270CA8B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3802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36D246-B211-3F73-FD36-FEF612EA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7E8CCB7-C8E4-20B4-EF29-0579C9BA14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7577D84-3FF2-6580-020E-92D0F239D7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971DAF6-5210-B7DA-BB4A-B4F670171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1F5B3-3C54-4DD1-A6F6-001FF5ACAC4A}" type="datetimeFigureOut">
              <a:rPr lang="it-IT" smtClean="0"/>
              <a:t>28/08/2026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B25C9F2-38EA-C857-ADCF-1B208B745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FC11CCC-715A-D1F7-B279-E9EE9DFD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EB7F-06D0-44B5-8FAC-B46270CA8B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8230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9718D0B-07D0-2E82-05F9-F94C23064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DCD1716-809E-E857-4D35-E4EC3C3D2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A4F023F-6725-3E98-F468-0B11D9B39F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91F5B3-3C54-4DD1-A6F6-001FF5ACAC4A}" type="datetimeFigureOut">
              <a:rPr lang="it-IT" smtClean="0"/>
              <a:t>28/08/2026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7620D7A-8864-81FE-E520-DA1C800835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5D0B660-0676-E19E-F037-4A2A173C43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3EEB7F-06D0-44B5-8FAC-B46270CA8B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0304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mailto:crapino@unite.it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36" y="106514"/>
            <a:ext cx="1916832" cy="1916832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376968" y="2674947"/>
            <a:ext cx="1005145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CHIMICA E PROPEDEUTICA BIOCHIMICA</a:t>
            </a:r>
          </a:p>
          <a:p>
            <a:pPr algn="ctr"/>
            <a:r>
              <a:rPr lang="it-IT" sz="20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(6 CFU)</a:t>
            </a:r>
          </a:p>
          <a:p>
            <a:pPr algn="ctr"/>
            <a:endParaRPr lang="it-IT" sz="20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lang="it-IT" sz="20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lang="it-IT" sz="20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lang="it-IT" sz="20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lang="it-IT" sz="20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lang="it-IT" sz="20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lang="it-IT" sz="20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lang="it-IT" sz="20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lang="it-IT" sz="20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r>
              <a:rPr lang="it-IT" sz="2400" b="1" i="1" dirty="0"/>
              <a:t>Docente: Cinzia Rapino (</a:t>
            </a:r>
            <a:r>
              <a:rPr lang="it-IT" sz="2400" b="1" i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crapino@unite.it</a:t>
            </a:r>
            <a:r>
              <a:rPr lang="it-IT" sz="2400" b="1" i="1" dirty="0"/>
              <a:t>)</a:t>
            </a:r>
          </a:p>
          <a:p>
            <a:endParaRPr lang="it-IT" sz="2000" b="1" i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2111099" y="233933"/>
            <a:ext cx="630377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i="1" dirty="0"/>
              <a:t>Dipartimento di Medicina Veterinaria</a:t>
            </a:r>
          </a:p>
          <a:p>
            <a:r>
              <a:rPr lang="it-IT" sz="2800" b="1" i="1" dirty="0"/>
              <a:t>Corso di Laurea: Medicina Veterinaria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2912" y="5450619"/>
            <a:ext cx="2469088" cy="1407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1520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0A6BE-1B73-AAC5-13D6-74C191EE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>
            <a:extLst>
              <a:ext uri="{FF2B5EF4-FFF2-40B4-BE49-F238E27FC236}">
                <a16:creationId xmlns:a16="http://schemas.microsoft.com/office/drawing/2014/main" id="{C0A55781-C353-BF20-7E7F-007AF15F8E2C}"/>
              </a:ext>
            </a:extLst>
          </p:cNvPr>
          <p:cNvGrpSpPr/>
          <p:nvPr/>
        </p:nvGrpSpPr>
        <p:grpSpPr>
          <a:xfrm>
            <a:off x="1185934" y="2504864"/>
            <a:ext cx="10003176" cy="2513673"/>
            <a:chOff x="1185934" y="2504864"/>
            <a:chExt cx="10003176" cy="2513673"/>
          </a:xfrm>
        </p:grpSpPr>
        <p:sp>
          <p:nvSpPr>
            <p:cNvPr id="3" name="Rettangolo 2">
              <a:extLst>
                <a:ext uri="{FF2B5EF4-FFF2-40B4-BE49-F238E27FC236}">
                  <a16:creationId xmlns:a16="http://schemas.microsoft.com/office/drawing/2014/main" id="{1E21A2EE-B519-98DC-751C-6D8DC659B765}"/>
                </a:ext>
              </a:extLst>
            </p:cNvPr>
            <p:cNvSpPr/>
            <p:nvPr/>
          </p:nvSpPr>
          <p:spPr>
            <a:xfrm>
              <a:off x="1185939" y="2512106"/>
              <a:ext cx="10003171" cy="373716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839AF4FD-A254-D789-6C08-81E55F2F7AD5}"/>
                </a:ext>
              </a:extLst>
            </p:cNvPr>
            <p:cNvSpPr/>
            <p:nvPr/>
          </p:nvSpPr>
          <p:spPr>
            <a:xfrm>
              <a:off x="1185938" y="2938649"/>
              <a:ext cx="10003171" cy="373716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1FF7365C-61BD-43C2-AEEA-9E04D09E9279}"/>
                </a:ext>
              </a:extLst>
            </p:cNvPr>
            <p:cNvSpPr/>
            <p:nvPr/>
          </p:nvSpPr>
          <p:spPr>
            <a:xfrm>
              <a:off x="1185937" y="3365192"/>
              <a:ext cx="10003171" cy="373716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D78E3CEB-0BD0-DC60-C449-4BC2132D0E0A}"/>
                </a:ext>
              </a:extLst>
            </p:cNvPr>
            <p:cNvSpPr/>
            <p:nvPr/>
          </p:nvSpPr>
          <p:spPr>
            <a:xfrm>
              <a:off x="1185936" y="3791735"/>
              <a:ext cx="10003171" cy="373716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4CC3A1A6-4A50-5EAA-996D-E988F15B7A0D}"/>
                </a:ext>
              </a:extLst>
            </p:cNvPr>
            <p:cNvSpPr/>
            <p:nvPr/>
          </p:nvSpPr>
          <p:spPr>
            <a:xfrm>
              <a:off x="1185935" y="4218278"/>
              <a:ext cx="10003171" cy="373716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55010738-F006-1368-289D-FADE67048732}"/>
                </a:ext>
              </a:extLst>
            </p:cNvPr>
            <p:cNvSpPr/>
            <p:nvPr/>
          </p:nvSpPr>
          <p:spPr>
            <a:xfrm>
              <a:off x="1185934" y="4644821"/>
              <a:ext cx="10003171" cy="373716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46321600-6023-A068-62BD-F6FD7F60F390}"/>
                </a:ext>
              </a:extLst>
            </p:cNvPr>
            <p:cNvSpPr txBox="1"/>
            <p:nvPr/>
          </p:nvSpPr>
          <p:spPr>
            <a:xfrm>
              <a:off x="1278195" y="2504864"/>
              <a:ext cx="72267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>
                  <a:solidFill>
                    <a:srgbClr val="FF0000"/>
                  </a:solidFill>
                </a:rPr>
                <a:t>Lezioni</a:t>
              </a:r>
              <a:r>
                <a:rPr lang="it-IT" dirty="0"/>
                <a:t>			</a:t>
              </a:r>
              <a:r>
                <a:rPr lang="it-IT" b="1" i="1" dirty="0"/>
                <a:t>1 settembre – 13 novembre  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ECF1F5C6-C784-C850-BD10-936AF45DF8B8}"/>
                </a:ext>
              </a:extLst>
            </p:cNvPr>
            <p:cNvSpPr txBox="1"/>
            <p:nvPr/>
          </p:nvSpPr>
          <p:spPr>
            <a:xfrm>
              <a:off x="1278195" y="2951943"/>
              <a:ext cx="98231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>
                  <a:solidFill>
                    <a:srgbClr val="FF0000"/>
                  </a:solidFill>
                </a:rPr>
                <a:t>Aula</a:t>
              </a:r>
              <a:r>
                <a:rPr lang="it-IT" dirty="0"/>
                <a:t>			</a:t>
              </a:r>
              <a:r>
                <a:rPr lang="it-IT" b="1" i="1" dirty="0"/>
                <a:t>n.5</a:t>
              </a:r>
              <a:r>
                <a:rPr lang="it-IT" i="1" dirty="0"/>
                <a:t> </a:t>
              </a:r>
              <a:r>
                <a:rPr lang="it-IT" b="1" i="1" dirty="0"/>
                <a:t>Polo Spaventa, Polo Spaventa, Via Balzarini n.1 Teramo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F4192E3D-4FE8-015E-C785-225E55C126CC}"/>
                </a:ext>
              </a:extLst>
            </p:cNvPr>
            <p:cNvSpPr txBox="1"/>
            <p:nvPr/>
          </p:nvSpPr>
          <p:spPr>
            <a:xfrm>
              <a:off x="1278195" y="3774110"/>
              <a:ext cx="94681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>
                  <a:solidFill>
                    <a:srgbClr val="FF0000"/>
                  </a:solidFill>
                </a:rPr>
                <a:t>Modalità didattica      	</a:t>
              </a:r>
              <a:r>
                <a:rPr lang="it-IT" b="1" i="1" dirty="0"/>
                <a:t>lezioni in presenza e da remoto in modalità sincrona (</a:t>
              </a:r>
              <a:r>
                <a:rPr lang="it-IT" b="1" i="1" dirty="0" err="1"/>
                <a:t>gmeet</a:t>
              </a:r>
              <a:r>
                <a:rPr lang="it-IT" b="1" i="1" dirty="0"/>
                <a:t>)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A7A9EBD-9A8A-1E29-7EDC-A6FA0CBCCEB4}"/>
                </a:ext>
              </a:extLst>
            </p:cNvPr>
            <p:cNvSpPr txBox="1"/>
            <p:nvPr/>
          </p:nvSpPr>
          <p:spPr>
            <a:xfrm>
              <a:off x="1278195" y="4229259"/>
              <a:ext cx="92710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>
                  <a:solidFill>
                    <a:srgbClr val="FF0000"/>
                  </a:solidFill>
                </a:rPr>
                <a:t>Tutorati, Esercitazioni</a:t>
              </a:r>
              <a:r>
                <a:rPr lang="it-IT" dirty="0"/>
                <a:t>	</a:t>
              </a:r>
              <a:r>
                <a:rPr lang="it-IT" b="1" i="1" dirty="0"/>
                <a:t>tutor presente a ogni lezione, esercitazioni da II settimana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AD9E7858-659D-3296-CEFD-31FFA76340FA}"/>
                </a:ext>
              </a:extLst>
            </p:cNvPr>
            <p:cNvSpPr txBox="1"/>
            <p:nvPr/>
          </p:nvSpPr>
          <p:spPr>
            <a:xfrm>
              <a:off x="1278195" y="3388544"/>
              <a:ext cx="53496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>
                  <a:solidFill>
                    <a:srgbClr val="FF0000"/>
                  </a:solidFill>
                </a:rPr>
                <a:t>Orario</a:t>
              </a:r>
              <a:r>
                <a:rPr lang="it-IT" dirty="0"/>
                <a:t>			 </a:t>
              </a:r>
              <a:r>
                <a:rPr lang="it-IT" b="1" i="1" dirty="0"/>
                <a:t>9.30-12.30 o 8.30-13.30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9CB174CB-0929-3CC5-7CA9-F301F45982D6}"/>
                </a:ext>
              </a:extLst>
            </p:cNvPr>
            <p:cNvSpPr txBox="1"/>
            <p:nvPr/>
          </p:nvSpPr>
          <p:spPr>
            <a:xfrm>
              <a:off x="1278195" y="4644821"/>
              <a:ext cx="6535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>
                  <a:solidFill>
                    <a:srgbClr val="FF0000"/>
                  </a:solidFill>
                </a:rPr>
                <a:t>Modalità di comunicazione con i docenti </a:t>
              </a:r>
              <a:r>
                <a:rPr lang="it-IT" dirty="0"/>
                <a:t>	</a:t>
              </a:r>
              <a:r>
                <a:rPr lang="it-IT" b="1" i="1" dirty="0"/>
                <a:t>via mail e in aula</a:t>
              </a:r>
            </a:p>
          </p:txBody>
        </p:sp>
      </p:grp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7C68D6A9-195B-FC00-FB5C-87CA15886564}"/>
              </a:ext>
            </a:extLst>
          </p:cNvPr>
          <p:cNvSpPr txBox="1"/>
          <p:nvPr/>
        </p:nvSpPr>
        <p:spPr>
          <a:xfrm>
            <a:off x="4520101" y="1469304"/>
            <a:ext cx="2652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</a:rPr>
              <a:t>INFORMAZIONI UTILI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28E5019-A07F-FE87-A0E6-F0E42FAAE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77" y="0"/>
            <a:ext cx="1920406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068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9;p4">
            <a:extLst>
              <a:ext uri="{FF2B5EF4-FFF2-40B4-BE49-F238E27FC236}">
                <a16:creationId xmlns:a16="http://schemas.microsoft.com/office/drawing/2014/main" id="{71FCB163-0666-9E2A-CF4D-2FBDF2A951E4}"/>
              </a:ext>
            </a:extLst>
          </p:cNvPr>
          <p:cNvSpPr txBox="1"/>
          <p:nvPr/>
        </p:nvSpPr>
        <p:spPr>
          <a:xfrm>
            <a:off x="157198" y="945336"/>
            <a:ext cx="11877604" cy="5478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CHIMICA E PROPEDEUTICA BIOCHIMICA</a:t>
            </a: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(6 CFU)</a:t>
            </a: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Lingua di Insegnamento: </a:t>
            </a:r>
            <a:r>
              <a:rPr lang="it-IT" sz="14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Italiano</a:t>
            </a:r>
            <a:endParaRPr dirty="0">
              <a:solidFill>
                <a:srgbClr val="FF0000"/>
              </a:solidFill>
            </a:endParaRPr>
          </a:p>
          <a:p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lang="it-IT" sz="1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r>
              <a:rPr lang="it-IT" sz="16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Obiettivi Generali del Corso Integrato</a:t>
            </a:r>
          </a:p>
          <a:p>
            <a:pPr algn="ctr"/>
            <a:endParaRPr lang="it-IT" sz="1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/>
            <a:r>
              <a:rPr lang="it-IT" sz="1400" dirty="0">
                <a:latin typeface="Arial"/>
                <a:cs typeface="Arial"/>
                <a:sym typeface="Arial"/>
              </a:rPr>
              <a:t>Fornire le basi per la comprensione delle leggi fondamentali che governano la materia e le sue trasformazioni con particolare attenzione ai fenomeni biologici a livello atomico e molecolare, in relazione alle applicazioni biomediche.</a:t>
            </a:r>
          </a:p>
          <a:p>
            <a:pPr algn="ctr"/>
            <a:endParaRPr sz="1600" dirty="0">
              <a:solidFill>
                <a:srgbClr val="FF0000"/>
              </a:solidFill>
            </a:endParaRPr>
          </a:p>
          <a:p>
            <a:pPr algn="ctr"/>
            <a:r>
              <a:rPr lang="it-IT" sz="16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Obiettivi Specifici del Corso Integrato</a:t>
            </a:r>
            <a:endParaRPr lang="it-IT" sz="1600" b="1" dirty="0">
              <a:solidFill>
                <a:srgbClr val="FF0000"/>
              </a:solidFill>
            </a:endParaRPr>
          </a:p>
          <a:p>
            <a:pPr algn="ctr"/>
            <a:endParaRPr lang="it-IT"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r>
              <a:rPr lang="it-IT" sz="14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Conoscenza e comprensione</a:t>
            </a:r>
          </a:p>
          <a:p>
            <a:r>
              <a:rPr lang="it-IT" sz="1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 termine del corso lo studente sarà in grado di:</a:t>
            </a:r>
          </a:p>
          <a:p>
            <a:r>
              <a:rPr lang="it-IT" sz="1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descrivere la struttura della materia e le sue trasformazioni, interpretando i fenomeni chimici e molecolari di interesse biologico, con particolare riferimento agli equilibri acido-base, ai sistemi tamponi, alle leggi dei gas, ai fenomeni osmotici, alle proprietà colligative delle soluzioni e alle reazioni di ossidoriduzione;</a:t>
            </a:r>
          </a:p>
          <a:p>
            <a:r>
              <a:rPr lang="it-IT" sz="1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riconoscere le principali classi di composti organici e i relativi diversi gruppi funzionali, descrivendone le proprietà chimico-fisiche e la reattività in relazione alla struttura e alla funzione delle macromolecole biologiche;</a:t>
            </a:r>
          </a:p>
          <a:p>
            <a:r>
              <a:rPr lang="it-IT" sz="1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descrivere la struttura e la funzione delle principali biomolecole (carboidrati, lipidi, proteine e acidi nucleici).</a:t>
            </a:r>
          </a:p>
          <a:p>
            <a:r>
              <a:rPr lang="it-IT" sz="1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comprendere come le caratteristiche strutturali delle biomolecole ne determinino le proprietà e le funzioni nei sistemi biologici.</a:t>
            </a:r>
          </a:p>
          <a:p>
            <a:endParaRPr lang="it-IT"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it-IT"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r>
              <a:rPr lang="it-IT" sz="1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9A49A9F-A089-5F32-EA68-81142A939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98" y="0"/>
            <a:ext cx="1920406" cy="191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932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B1585F-3B34-5C46-8F6C-8B62C3E3B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80" y="88288"/>
            <a:ext cx="10515600" cy="1325563"/>
          </a:xfrm>
        </p:spPr>
        <p:txBody>
          <a:bodyPr>
            <a:normAutofit/>
          </a:bodyPr>
          <a:lstStyle/>
          <a:p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Obiettivi Specifici del Corso Integrato</a:t>
            </a:r>
            <a:br>
              <a:rPr lang="it-IT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2337AF7-CF2A-1B0C-87B3-4CA6930B7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694" y="909381"/>
            <a:ext cx="11564226" cy="578503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it-IT" sz="1400" i="1" dirty="0">
                <a:latin typeface="Arial" panose="020B0604020202020204" pitchFamily="34" charset="0"/>
                <a:cs typeface="Arial" panose="020B0604020202020204" pitchFamily="34" charset="0"/>
              </a:rPr>
              <a:t>Capacità di applicare conoscenza e comprensione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Al termine del corso lo studente sarà in grado di: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- identificare i principali tipi di legame chimico e bilanciare semplici reazioni chimiche.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- eseguire calcoli relativi a moli, concentrazioni, diluizioni, pH, osmolarità e proprietà delle soluzioni.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- applicare i principi della termodinamica alla comprensione dei processi chimici e biologici;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- interpretare fenomeni biologici quali la respirazione, il mantenimento dell’equilibrio osmotico, gli equilibri acido-base dei fluidi biologici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- rappresentare e riconoscere le strutture dei principali composti organici di interesse biologico e delle biomolecole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correlare la struttura dei gruppi funzionali organici alla reattività chimica e ai principali processi biochimici.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i="1" dirty="0">
                <a:latin typeface="Arial" panose="020B0604020202020204" pitchFamily="34" charset="0"/>
                <a:cs typeface="Arial" panose="020B0604020202020204" pitchFamily="34" charset="0"/>
              </a:rPr>
              <a:t>Autonomia di giudizio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Al termine del corso lo studente sarà in grado di: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1. interpretare criticamente dati e informazioni di chimica e biochimica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2. utilizzare le conoscenze acquisite per interpretare dati sperimentali e affrontare in modo critico semplici problemi di natura chimica.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3. Utilizzare le conoscenze acquisite per analizzare problemi di interesse biologico e biomedico.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i="1" dirty="0">
                <a:latin typeface="Arial" panose="020B0604020202020204" pitchFamily="34" charset="0"/>
                <a:cs typeface="Arial" panose="020B0604020202020204" pitchFamily="34" charset="0"/>
              </a:rPr>
              <a:t>Abilità comunicative: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Al termine del corso lo studente sarà in grado di: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1. Utilizzare correttamente il linguaggio scientifico della chimica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2. Descrivere e discutere fenomeni chimici e biologici in forma orale e scritta in modo chiaro e appropriato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i="1" dirty="0">
                <a:latin typeface="Arial" panose="020B0604020202020204" pitchFamily="34" charset="0"/>
                <a:cs typeface="Arial" panose="020B0604020202020204" pitchFamily="34" charset="0"/>
              </a:rPr>
              <a:t>Capacità di apprendimento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Al termine del corso lo studente sarà in grado di: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1. Integrare autonomamente le conoscenze acquisite con contenuti più avanzati delle discipline biochimiche e biomediche.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2. Consultare e utilizzare in modo critico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tessti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e fonti scientifiche per l’approfondimento degli argomenti trattati.</a:t>
            </a:r>
          </a:p>
        </p:txBody>
      </p:sp>
    </p:spTree>
    <p:extLst>
      <p:ext uri="{BB962C8B-B14F-4D97-AF65-F5344CB8AC3E}">
        <p14:creationId xmlns:p14="http://schemas.microsoft.com/office/powerpoint/2010/main" val="1551805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A643B-1F6F-CDF6-1907-08FCAF8E3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0;p4">
            <a:extLst>
              <a:ext uri="{FF2B5EF4-FFF2-40B4-BE49-F238E27FC236}">
                <a16:creationId xmlns:a16="http://schemas.microsoft.com/office/drawing/2014/main" id="{041D7B54-6FCE-DB01-DA7D-126261A1AD1C}"/>
              </a:ext>
            </a:extLst>
          </p:cNvPr>
          <p:cNvSpPr txBox="1"/>
          <p:nvPr/>
        </p:nvSpPr>
        <p:spPr>
          <a:xfrm>
            <a:off x="5232199" y="2477925"/>
            <a:ext cx="6790661" cy="2031285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it-IT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 </a:t>
            </a:r>
            <a:r>
              <a:rPr lang="it-IT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schede insegnamento (</a:t>
            </a:r>
            <a:r>
              <a:rPr lang="it-IT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Syllabus</a:t>
            </a:r>
            <a:r>
              <a:rPr lang="it-IT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), </a:t>
            </a:r>
            <a:r>
              <a:rPr lang="it-IT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contenenti il programma strutturato con gli obiettivi di ogni insegnamento, sono </a:t>
            </a:r>
            <a:r>
              <a:rPr lang="it-IT" dirty="0"/>
              <a:t>state predisposte da un’apposita commissione di esperti e allegate al DM </a:t>
            </a:r>
            <a:r>
              <a:rPr lang="it-IT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941.</a:t>
            </a:r>
          </a:p>
          <a:p>
            <a:pPr algn="ctr"/>
            <a:endParaRPr lang="it-IT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r>
              <a:rPr lang="it-IT" i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https://www.mur.gov.it/it/atti-e-normativa/decreto-ministeriale-n-941-del-10-7-2026</a:t>
            </a:r>
          </a:p>
        </p:txBody>
      </p:sp>
      <p:cxnSp>
        <p:nvCxnSpPr>
          <p:cNvPr id="4" name="Google Shape;121;p4">
            <a:extLst>
              <a:ext uri="{FF2B5EF4-FFF2-40B4-BE49-F238E27FC236}">
                <a16:creationId xmlns:a16="http://schemas.microsoft.com/office/drawing/2014/main" id="{28BD7668-0FB4-55B8-C592-3263A6C7B8AA}"/>
              </a:ext>
            </a:extLst>
          </p:cNvPr>
          <p:cNvCxnSpPr>
            <a:cxnSpLocks/>
          </p:cNvCxnSpPr>
          <p:nvPr/>
        </p:nvCxnSpPr>
        <p:spPr>
          <a:xfrm flipH="1">
            <a:off x="5729263" y="5097040"/>
            <a:ext cx="912439" cy="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DE3B8A4-3CC9-246B-E047-93168D6AA9CA}"/>
              </a:ext>
            </a:extLst>
          </p:cNvPr>
          <p:cNvSpPr txBox="1"/>
          <p:nvPr/>
        </p:nvSpPr>
        <p:spPr>
          <a:xfrm>
            <a:off x="4957430" y="1298300"/>
            <a:ext cx="61084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CHIMICA E PROPEDEUTICA BIOCHIMICA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6A78A0DF-F19B-7ABF-B422-5AE0E49AF0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77" y="0"/>
            <a:ext cx="1920406" cy="1920406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1C4DD85D-C036-E5CF-FA00-3509CAFE52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195" y="401085"/>
            <a:ext cx="3309836" cy="605582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6278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EDC73-F881-0A3C-0F45-FB4A07712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1C0626F-BFF6-6CC3-1A1A-6B4A0C17D5D3}"/>
              </a:ext>
            </a:extLst>
          </p:cNvPr>
          <p:cNvSpPr txBox="1"/>
          <p:nvPr/>
        </p:nvSpPr>
        <p:spPr>
          <a:xfrm>
            <a:off x="157716" y="1477333"/>
            <a:ext cx="11876567" cy="57554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buNone/>
            </a:pPr>
            <a:r>
              <a:rPr lang="it-IT" sz="1600" b="1" i="0" u="none" strike="noStrike" dirty="0">
                <a:solidFill>
                  <a:srgbClr val="FF0000"/>
                </a:solidFill>
                <a:effectLst/>
              </a:rPr>
              <a:t>Struttura del Credito Formativo Universitario (CFU) e Obiettivi della Didattica</a:t>
            </a:r>
          </a:p>
          <a:p>
            <a:pPr algn="l">
              <a:buNone/>
            </a:pPr>
            <a:endParaRPr lang="it-IT" sz="1400" b="1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None/>
            </a:pPr>
            <a:r>
              <a:rPr lang="it-IT" sz="1200" b="1" i="0" u="sng" strike="noStrike" dirty="0">
                <a:solidFill>
                  <a:srgbClr val="000000"/>
                </a:solidFill>
                <a:effectLst/>
              </a:rPr>
              <a:t>1. Definizione del CFU</a:t>
            </a:r>
          </a:p>
          <a:p>
            <a:pPr algn="l">
              <a:buNone/>
            </a:pPr>
            <a:r>
              <a:rPr lang="it-IT" sz="1200" b="0" i="0" u="none" strike="noStrike" dirty="0">
                <a:solidFill>
                  <a:srgbClr val="000000"/>
                </a:solidFill>
                <a:effectLst/>
              </a:rPr>
              <a:t>Ai sensi della normativa vigente, un Credito Formativo Universitario (CFU) equivale a </a:t>
            </a:r>
            <a:r>
              <a:rPr lang="it-IT" sz="1200" b="1" i="0" u="none" strike="noStrike" dirty="0">
                <a:solidFill>
                  <a:srgbClr val="000000"/>
                </a:solidFill>
                <a:effectLst/>
              </a:rPr>
              <a:t>25 ore di impegno complessivo dello studente</a:t>
            </a:r>
            <a:r>
              <a:rPr lang="it-IT" sz="1200" b="0" i="0" u="none" strike="noStrike" dirty="0">
                <a:solidFill>
                  <a:srgbClr val="000000"/>
                </a:solidFill>
                <a:effectLst/>
              </a:rPr>
              <a:t>. Tale impegno </a:t>
            </a:r>
            <a:r>
              <a:rPr lang="it-IT" sz="1200" dirty="0">
                <a:solidFill>
                  <a:srgbClr val="000000"/>
                </a:solidFill>
              </a:rPr>
              <a:t>si</a:t>
            </a:r>
            <a:r>
              <a:rPr lang="it-IT" sz="1200" b="0" i="0" u="none" strike="noStrike" dirty="0">
                <a:solidFill>
                  <a:srgbClr val="000000"/>
                </a:solidFill>
                <a:effectLst/>
              </a:rPr>
              <a:t> articola in: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1200" b="1" i="0" u="none" strike="noStrike" dirty="0">
                <a:solidFill>
                  <a:srgbClr val="000000"/>
                </a:solidFill>
                <a:effectLst/>
              </a:rPr>
              <a:t>12,5 ore</a:t>
            </a:r>
            <a:r>
              <a:rPr lang="it-IT" sz="1200" b="0" i="0" u="none" strike="noStrike" dirty="0">
                <a:solidFill>
                  <a:srgbClr val="000000"/>
                </a:solidFill>
                <a:effectLst/>
              </a:rPr>
              <a:t> di attività didattica assistita (lezioni frontali, </a:t>
            </a:r>
            <a:r>
              <a:rPr lang="it-IT" sz="1200" b="0" i="0" u="none" strike="noStrike" dirty="0">
                <a:effectLst/>
              </a:rPr>
              <a:t>esercitazioni e seminari</a:t>
            </a:r>
            <a:r>
              <a:rPr lang="it-IT" sz="1200" b="0" i="0" u="none" strike="noStrike" dirty="0">
                <a:solidFill>
                  <a:srgbClr val="000000"/>
                </a:solidFill>
                <a:effectLst/>
              </a:rPr>
              <a:t>);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1200" b="1" i="0" u="none" strike="noStrike" dirty="0">
                <a:solidFill>
                  <a:srgbClr val="000000"/>
                </a:solidFill>
                <a:effectLst/>
              </a:rPr>
              <a:t>12,5 ore</a:t>
            </a:r>
            <a:r>
              <a:rPr lang="it-IT" sz="1200" b="0" i="0" u="none" strike="noStrike" dirty="0">
                <a:solidFill>
                  <a:srgbClr val="000000"/>
                </a:solidFill>
                <a:effectLst/>
              </a:rPr>
              <a:t> di studio individuale, finalizzate all’approfondimento e all’elaborazione autonoma dei contenuti. </a:t>
            </a:r>
          </a:p>
          <a:p>
            <a:pPr algn="l"/>
            <a:r>
              <a:rPr lang="it-IT" sz="1200" b="0" i="0" u="none" strike="noStrike" dirty="0">
                <a:solidFill>
                  <a:srgbClr val="000000"/>
                </a:solidFill>
                <a:effectLst/>
              </a:rPr>
              <a:t>Le lezioni universitarie possono prevedere, a discrezione del docente, il «quarto d’ora accademico» e conseguentemente ogni ora può avere una durata effettiva di 45 minuti. 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it-IT" sz="1200" b="1" i="0" u="sng" strike="noStrike" dirty="0">
              <a:solidFill>
                <a:srgbClr val="000000"/>
              </a:solidFill>
              <a:effectLst/>
            </a:endParaRPr>
          </a:p>
          <a:p>
            <a:pPr algn="l">
              <a:buNone/>
            </a:pPr>
            <a:r>
              <a:rPr lang="it-IT" sz="1200" b="1" i="0" u="sng" strike="noStrike" dirty="0">
                <a:solidFill>
                  <a:srgbClr val="000000"/>
                </a:solidFill>
                <a:effectLst/>
              </a:rPr>
              <a:t>2. Finalità delle Attività Didattiche</a:t>
            </a:r>
          </a:p>
          <a:p>
            <a:pPr algn="l">
              <a:buNone/>
            </a:pPr>
            <a:r>
              <a:rPr lang="it-IT" sz="1200" b="0" i="0" u="none" strike="noStrike" dirty="0">
                <a:solidFill>
                  <a:srgbClr val="000000"/>
                </a:solidFill>
                <a:effectLst/>
              </a:rPr>
              <a:t>Le attività didattiche erogate hanno l’obiettivo di: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1200" b="0" i="0" u="none" strike="noStrike" dirty="0">
                <a:solidFill>
                  <a:srgbClr val="000000"/>
                </a:solidFill>
                <a:effectLst/>
              </a:rPr>
              <a:t>fornire le conoscenze di base necessarie per la comprensione degli argomenti trattati;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1200" b="0" i="0" u="none" strike="noStrike" dirty="0">
                <a:solidFill>
                  <a:srgbClr val="000000"/>
                </a:solidFill>
                <a:effectLst/>
              </a:rPr>
              <a:t>sviluppare il senso critico e la capacità di analisi;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1200" b="0" i="0" u="none" strike="noStrike" dirty="0">
                <a:solidFill>
                  <a:srgbClr val="000000"/>
                </a:solidFill>
                <a:effectLst/>
              </a:rPr>
              <a:t>promuovere l’autonomia nello studio e nella rielaborazione dei contenuti.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it-IT" sz="12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None/>
            </a:pPr>
            <a:r>
              <a:rPr lang="it-IT" sz="1200" b="1" i="0" u="sng" strike="noStrike" dirty="0">
                <a:solidFill>
                  <a:srgbClr val="000000"/>
                </a:solidFill>
                <a:effectLst/>
              </a:rPr>
              <a:t>3. Copertura dei Contenuti</a:t>
            </a:r>
          </a:p>
          <a:p>
            <a:pPr algn="l">
              <a:buNone/>
            </a:pPr>
            <a:r>
              <a:rPr lang="it-IT" sz="1200" b="0" i="0" u="none" strike="noStrike" dirty="0">
                <a:solidFill>
                  <a:srgbClr val="000000"/>
                </a:solidFill>
                <a:effectLst/>
              </a:rPr>
              <a:t>Nel corso delle lezioni verranno affrontati, per quanto possibile, tutti i temi inclusi nel </a:t>
            </a:r>
            <a:r>
              <a:rPr lang="it-IT" sz="1200" dirty="0" err="1">
                <a:solidFill>
                  <a:srgbClr val="000000"/>
                </a:solidFill>
              </a:rPr>
              <a:t>S</a:t>
            </a:r>
            <a:r>
              <a:rPr lang="it-IT" sz="1200" b="0" i="0" u="none" strike="noStrike" dirty="0" err="1">
                <a:solidFill>
                  <a:srgbClr val="000000"/>
                </a:solidFill>
                <a:effectLst/>
              </a:rPr>
              <a:t>yllabus</a:t>
            </a:r>
            <a:r>
              <a:rPr lang="it-IT" sz="1200" b="0" i="0" u="none" strike="noStrike" dirty="0">
                <a:solidFill>
                  <a:srgbClr val="000000"/>
                </a:solidFill>
                <a:effectLst/>
              </a:rPr>
              <a:t>. Tuttavia, in considerazione dei limiti temporali, </a:t>
            </a:r>
            <a:r>
              <a:rPr lang="it-IT" sz="1200" b="1" i="0" u="none" strike="noStrike" dirty="0">
                <a:solidFill>
                  <a:srgbClr val="000000"/>
                </a:solidFill>
                <a:effectLst/>
              </a:rPr>
              <a:t>il livello di approfondimento potrà variare tra le diverse tematiche</a:t>
            </a:r>
            <a:r>
              <a:rPr lang="it-IT" sz="1200" b="0" i="0" u="none" strike="noStrike" dirty="0">
                <a:solidFill>
                  <a:srgbClr val="000000"/>
                </a:solidFill>
                <a:effectLst/>
              </a:rPr>
              <a:t>. La trattazione in aula sarà dunque orientata a fornire una solida base concettuale, utile a guidare lo studente nello studio individuale.  </a:t>
            </a:r>
            <a:r>
              <a:rPr lang="it-IT" sz="1200" b="0" i="0" u="none" strike="noStrike" dirty="0">
                <a:solidFill>
                  <a:srgbClr val="FF0000"/>
                </a:solidFill>
                <a:effectLst/>
              </a:rPr>
              <a:t>E’ assolutamente vietata la registrazione  e diffusione non autorizzata delle lezioni.</a:t>
            </a:r>
          </a:p>
          <a:p>
            <a:pPr algn="l">
              <a:buNone/>
            </a:pPr>
            <a:endParaRPr lang="it-IT" sz="1200" dirty="0">
              <a:solidFill>
                <a:srgbClr val="000000"/>
              </a:solidFill>
            </a:endParaRPr>
          </a:p>
          <a:p>
            <a:r>
              <a:rPr lang="it-IT" sz="1200" b="1" u="sng" dirty="0">
                <a:solidFill>
                  <a:srgbClr val="000000"/>
                </a:solidFill>
              </a:rPr>
              <a:t>4. Studio Individuale e Materiali di Approfondimento</a:t>
            </a:r>
          </a:p>
          <a:p>
            <a:r>
              <a:rPr lang="it-IT" sz="1200" dirty="0">
                <a:solidFill>
                  <a:srgbClr val="000000"/>
                </a:solidFill>
              </a:rPr>
              <a:t>Lo studente è tenuto a </a:t>
            </a:r>
            <a:r>
              <a:rPr lang="it-IT" sz="1200" b="1" dirty="0">
                <a:solidFill>
                  <a:srgbClr val="000000"/>
                </a:solidFill>
              </a:rPr>
              <a:t>completare la propria preparazione attraverso attività autonome di studio e approfondimento</a:t>
            </a:r>
            <a:r>
              <a:rPr lang="it-IT" sz="1200" dirty="0">
                <a:solidFill>
                  <a:srgbClr val="000000"/>
                </a:solidFill>
              </a:rPr>
              <a:t>, utilizzando l’eventuale materiale didattico fornito e i testi consigliati. Tali risorse consentono di integrare e consolidare le conoscenze acquisite, nonché di approfondire aspetti non trattati direttamente durante le lezioni, ma ricompresi nel </a:t>
            </a:r>
            <a:r>
              <a:rPr lang="it-IT" sz="1200" dirty="0" err="1">
                <a:solidFill>
                  <a:srgbClr val="000000"/>
                </a:solidFill>
              </a:rPr>
              <a:t>Syllabus</a:t>
            </a:r>
            <a:r>
              <a:rPr lang="it-IT" sz="1200" dirty="0">
                <a:solidFill>
                  <a:srgbClr val="000000"/>
                </a:solidFill>
              </a:rPr>
              <a:t>.</a:t>
            </a:r>
          </a:p>
          <a:p>
            <a:endParaRPr lang="it-IT" sz="1200" dirty="0">
              <a:solidFill>
                <a:srgbClr val="000000"/>
              </a:solidFill>
            </a:endParaRPr>
          </a:p>
          <a:p>
            <a:r>
              <a:rPr lang="it-IT" sz="1200" b="1" u="sng" dirty="0"/>
              <a:t>5. Testi consigliati</a:t>
            </a:r>
          </a:p>
          <a:p>
            <a:r>
              <a:rPr lang="it-IT" sz="1200" dirty="0"/>
              <a:t>I testi consigliati sono utili allo studente per </a:t>
            </a:r>
            <a:r>
              <a:rPr lang="it-IT" sz="1200" b="1" dirty="0"/>
              <a:t>completare la propria preparazione su tutti gli aspetti ricompresi nel </a:t>
            </a:r>
            <a:r>
              <a:rPr lang="it-IT" sz="1200" b="1" dirty="0" err="1"/>
              <a:t>Syllabus</a:t>
            </a:r>
            <a:r>
              <a:rPr lang="it-IT" sz="1200" dirty="0"/>
              <a:t>,</a:t>
            </a:r>
            <a:r>
              <a:rPr lang="it-IT" sz="1200" b="1" dirty="0"/>
              <a:t> </a:t>
            </a:r>
            <a:r>
              <a:rPr lang="it-IT" sz="1200" dirty="0"/>
              <a:t>sia trattati che non trattati direttamente dal docente durante le lezioni. Alcuni testi potrebbero non contenere tutti gli argomenti previsti dal corso: in tal caso lo studente è tenuto a consultare altri testi  al fine di completare la propria preparazione su tutti gli aspetti ricompresi nel </a:t>
            </a:r>
            <a:r>
              <a:rPr lang="it-IT" sz="1200" dirty="0" err="1"/>
              <a:t>Syllabus</a:t>
            </a:r>
            <a:r>
              <a:rPr lang="it-IT" sz="1200" dirty="0"/>
              <a:t>.</a:t>
            </a:r>
          </a:p>
          <a:p>
            <a:endParaRPr lang="it-IT" sz="1400" dirty="0">
              <a:solidFill>
                <a:schemeClr val="accent4"/>
              </a:solidFill>
            </a:endParaRPr>
          </a:p>
          <a:p>
            <a:pPr algn="l">
              <a:buNone/>
            </a:pPr>
            <a:endParaRPr lang="it-IT" sz="1400" b="0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95324B5-ABC3-ACED-94AC-2FFE722A809D}"/>
              </a:ext>
            </a:extLst>
          </p:cNvPr>
          <p:cNvSpPr txBox="1"/>
          <p:nvPr/>
        </p:nvSpPr>
        <p:spPr>
          <a:xfrm>
            <a:off x="4847530" y="946106"/>
            <a:ext cx="1706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  <a:highlight>
                  <a:srgbClr val="FFFF00"/>
                </a:highlight>
              </a:rPr>
              <a:t>IMPORTANTE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B12D5AA-109F-47EB-781F-FE5CC4DC9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097"/>
            <a:ext cx="1920406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102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E2BDD-54FC-92C3-C440-4A9CE67A5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0EF479B-63AF-23A9-DF59-E844019E9A46}"/>
              </a:ext>
            </a:extLst>
          </p:cNvPr>
          <p:cNvSpPr txBox="1"/>
          <p:nvPr/>
        </p:nvSpPr>
        <p:spPr>
          <a:xfrm>
            <a:off x="916149" y="1952225"/>
            <a:ext cx="1052448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Testi di riferimento</a:t>
            </a:r>
          </a:p>
          <a:p>
            <a:endParaRPr lang="it-IT" dirty="0"/>
          </a:p>
          <a:p>
            <a:endParaRPr lang="it-IT" dirty="0"/>
          </a:p>
          <a:p>
            <a:pPr marL="285750" indent="-285750">
              <a:buFontTx/>
              <a:buChar char="-"/>
            </a:pPr>
            <a:endParaRPr lang="it-IT" sz="2000" dirty="0"/>
          </a:p>
          <a:p>
            <a:pPr marL="285750" indent="-285750">
              <a:buFontTx/>
              <a:buChar char="-"/>
            </a:pPr>
            <a:r>
              <a:rPr lang="it-IT" sz="2000" dirty="0"/>
              <a:t>T Bellini; Chimica Medica e Propedeutica Biochimica, Zanichelli. </a:t>
            </a:r>
          </a:p>
          <a:p>
            <a:endParaRPr lang="it-IT" sz="2000" dirty="0"/>
          </a:p>
          <a:p>
            <a:pPr marL="285750" indent="-285750">
              <a:buFontTx/>
              <a:buChar char="-"/>
            </a:pPr>
            <a:r>
              <a:rPr lang="it-IT" sz="2000" dirty="0"/>
              <a:t>FA </a:t>
            </a:r>
            <a:r>
              <a:rPr lang="it-IT" sz="2000" dirty="0" err="1"/>
              <a:t>Bettelheim</a:t>
            </a:r>
            <a:r>
              <a:rPr lang="it-IT" sz="2000" dirty="0"/>
              <a:t>;  Chimica e Propedeutica biochimica, </a:t>
            </a:r>
            <a:r>
              <a:rPr lang="it-IT" sz="2000" dirty="0" err="1"/>
              <a:t>Edises</a:t>
            </a:r>
            <a:r>
              <a:rPr lang="it-IT" sz="2000" dirty="0"/>
              <a:t>.</a:t>
            </a:r>
          </a:p>
          <a:p>
            <a:pPr marL="285750" indent="-285750">
              <a:buFontTx/>
              <a:buChar char="-"/>
            </a:pPr>
            <a:endParaRPr lang="it-IT" sz="2000" dirty="0"/>
          </a:p>
          <a:p>
            <a:pPr marL="285750" indent="-285750">
              <a:buFontTx/>
              <a:buChar char="-"/>
            </a:pPr>
            <a:r>
              <a:rPr lang="it-IT" sz="2000" dirty="0"/>
              <a:t>S. Marini et al; Chimica e Propedeutica Biochimica, Piccin. </a:t>
            </a:r>
          </a:p>
          <a:p>
            <a:pPr marL="285750" indent="-285750">
              <a:buFontTx/>
              <a:buChar char="-"/>
            </a:pPr>
            <a:endParaRPr lang="it-IT" sz="2000" dirty="0"/>
          </a:p>
          <a:p>
            <a:pPr marL="285750" indent="-285750">
              <a:buFontTx/>
              <a:buChar char="-"/>
            </a:pPr>
            <a:r>
              <a:rPr lang="it-IT" sz="2000" dirty="0"/>
              <a:t>S. Di Ilio et al; Chimica e Propedeutica Biochimica, EDIZIONE A.L.E.</a:t>
            </a:r>
          </a:p>
          <a:p>
            <a:pPr marL="285750" indent="-285750">
              <a:buFontTx/>
              <a:buChar char="-"/>
            </a:pPr>
            <a:endParaRPr lang="it-IT" sz="2000" dirty="0"/>
          </a:p>
          <a:p>
            <a:pPr marL="285750" indent="-285750">
              <a:buFontTx/>
              <a:buChar char="-"/>
            </a:pPr>
            <a:endParaRPr lang="it-IT" sz="2000" dirty="0"/>
          </a:p>
          <a:p>
            <a:r>
              <a:rPr lang="it-IT" sz="2000" dirty="0"/>
              <a:t> </a:t>
            </a:r>
          </a:p>
          <a:p>
            <a:endParaRPr lang="it-IT" sz="2000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73FBD1D-9BFF-62D5-6627-A3BA4F64A799}"/>
              </a:ext>
            </a:extLst>
          </p:cNvPr>
          <p:cNvSpPr txBox="1"/>
          <p:nvPr/>
        </p:nvSpPr>
        <p:spPr>
          <a:xfrm>
            <a:off x="3041798" y="1023275"/>
            <a:ext cx="61084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CHIMICA E PROPEDEUTICA BIOCHIMICA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BF3187D-402C-6F0C-47F8-CA891B369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20406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202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2E99F-0D5F-00B6-A51B-2B7C92C52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5;p7">
            <a:extLst>
              <a:ext uri="{FF2B5EF4-FFF2-40B4-BE49-F238E27FC236}">
                <a16:creationId xmlns:a16="http://schemas.microsoft.com/office/drawing/2014/main" id="{C6D3090B-8CF3-5912-7245-8F648C29C14A}"/>
              </a:ext>
            </a:extLst>
          </p:cNvPr>
          <p:cNvSpPr txBox="1"/>
          <p:nvPr/>
        </p:nvSpPr>
        <p:spPr>
          <a:xfrm>
            <a:off x="3853673" y="821003"/>
            <a:ext cx="606127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it-IT" sz="2400" b="1" i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Modalità di verifica dell’apprendimento </a:t>
            </a:r>
            <a:endParaRPr sz="2400" dirty="0">
              <a:solidFill>
                <a:srgbClr val="FF0000"/>
              </a:solidFill>
            </a:endParaRP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E40E9570-F3E3-3FFF-B9F9-B645ED9B6297}"/>
              </a:ext>
            </a:extLst>
          </p:cNvPr>
          <p:cNvGrpSpPr/>
          <p:nvPr/>
        </p:nvGrpSpPr>
        <p:grpSpPr>
          <a:xfrm>
            <a:off x="2023894" y="1424762"/>
            <a:ext cx="8852144" cy="5347201"/>
            <a:chOff x="1610939" y="1424762"/>
            <a:chExt cx="8852144" cy="5347201"/>
          </a:xfrm>
        </p:grpSpPr>
        <p:sp>
          <p:nvSpPr>
            <p:cNvPr id="7" name="Google Shape;146;p7">
              <a:extLst>
                <a:ext uri="{FF2B5EF4-FFF2-40B4-BE49-F238E27FC236}">
                  <a16:creationId xmlns:a16="http://schemas.microsoft.com/office/drawing/2014/main" id="{44F0B44A-AFFE-C259-B0C4-7957F85A21A5}"/>
                </a:ext>
              </a:extLst>
            </p:cNvPr>
            <p:cNvSpPr txBox="1"/>
            <p:nvPr/>
          </p:nvSpPr>
          <p:spPr>
            <a:xfrm>
              <a:off x="1739549" y="2535131"/>
              <a:ext cx="8619852" cy="1754286"/>
            </a:xfrm>
            <a:prstGeom prst="rect">
              <a:avLst/>
            </a:prstGeom>
            <a:solidFill>
              <a:srgbClr val="DAE5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Il punteggio per la votazione dell’esame è attribuito come segue</a:t>
              </a:r>
              <a:endParaRPr dirty="0"/>
            </a:p>
            <a:p>
              <a:pPr marL="285750" indent="-285750">
                <a:lnSpc>
                  <a:spcPct val="150000"/>
                </a:lnSpc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lang="it-IT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 punto per ogni risposta esatta</a:t>
              </a:r>
              <a:endParaRPr dirty="0"/>
            </a:p>
            <a:p>
              <a:pPr marL="285750" indent="-285750">
                <a:lnSpc>
                  <a:spcPct val="150000"/>
                </a:lnSpc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lang="it-IT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0 punti per ogni risposta omessa</a:t>
              </a:r>
              <a:endParaRPr dirty="0"/>
            </a:p>
            <a:p>
              <a:pPr marL="285750" indent="-285750">
                <a:lnSpc>
                  <a:spcPct val="150000"/>
                </a:lnSpc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lang="it-IT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meno 0,1 (- 0,1) punti per ogni risposta errata</a:t>
              </a:r>
              <a:endParaRPr dirty="0"/>
            </a:p>
          </p:txBody>
        </p:sp>
        <p:sp>
          <p:nvSpPr>
            <p:cNvPr id="8" name="Google Shape;147;p7">
              <a:extLst>
                <a:ext uri="{FF2B5EF4-FFF2-40B4-BE49-F238E27FC236}">
                  <a16:creationId xmlns:a16="http://schemas.microsoft.com/office/drawing/2014/main" id="{409861E5-7BD1-0D03-4E53-AED2B8DDECEB}"/>
                </a:ext>
              </a:extLst>
            </p:cNvPr>
            <p:cNvSpPr/>
            <p:nvPr/>
          </p:nvSpPr>
          <p:spPr>
            <a:xfrm>
              <a:off x="1610939" y="1424762"/>
              <a:ext cx="8852144" cy="5347201"/>
            </a:xfrm>
            <a:prstGeom prst="rect">
              <a:avLst/>
            </a:prstGeom>
            <a:noFill/>
            <a:ln w="2857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49;p7">
              <a:extLst>
                <a:ext uri="{FF2B5EF4-FFF2-40B4-BE49-F238E27FC236}">
                  <a16:creationId xmlns:a16="http://schemas.microsoft.com/office/drawing/2014/main" id="{7408B89D-35A0-EC94-9ECF-F7684D6BAC57}"/>
                </a:ext>
              </a:extLst>
            </p:cNvPr>
            <p:cNvSpPr txBox="1"/>
            <p:nvPr/>
          </p:nvSpPr>
          <p:spPr>
            <a:xfrm>
              <a:off x="1728917" y="4305472"/>
              <a:ext cx="8619852" cy="2108229"/>
            </a:xfrm>
            <a:prstGeom prst="rect">
              <a:avLst/>
            </a:prstGeom>
            <a:solidFill>
              <a:srgbClr val="FFFF0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it-IT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Per la valutazione complessiva delle tre prove d’esame di cui al comma 1, sono attribuiti al massimo </a:t>
              </a:r>
              <a:r>
                <a:rPr lang="it-IT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novantatre</a:t>
              </a:r>
              <a:r>
                <a:rPr lang="it-IT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(93) punti</a:t>
              </a:r>
              <a:endParaRPr dirty="0"/>
            </a:p>
            <a:p>
              <a:r>
                <a:rPr lang="it-IT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Per lo svolgimento di ciascuna prova di esame è assegnato un tempo pari a 50 minuti e sono previsti 15 minuti di intervallo tra una prova e l’altra</a:t>
              </a:r>
              <a:endParaRPr dirty="0"/>
            </a:p>
            <a:p>
              <a:pPr marL="285750" indent="-285750">
                <a:spcBef>
                  <a:spcPts val="600"/>
                </a:spcBef>
                <a:buClr>
                  <a:schemeClr val="dk1"/>
                </a:buClr>
                <a:buSzPts val="1800"/>
                <a:buFont typeface="Arial" panose="020B0604020202020204" pitchFamily="34" charset="0"/>
                <a:buChar char="•"/>
              </a:pPr>
              <a:r>
                <a:rPr lang="it-IT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l’esame è superato con il voto pari a 18</a:t>
              </a:r>
              <a:endParaRPr dirty="0"/>
            </a:p>
            <a:p>
              <a:pPr marL="285750" indent="-285750">
                <a:buClr>
                  <a:schemeClr val="dk1"/>
                </a:buClr>
                <a:buSzPts val="1800"/>
                <a:buFont typeface="Arial" panose="020B0604020202020204" pitchFamily="34" charset="0"/>
                <a:buChar char="•"/>
              </a:pPr>
              <a:r>
                <a:rPr lang="it-IT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 prove d’esame sono valutate in trentesimi, oltre alla lode a cui è attribuito il valore di un punto. </a:t>
              </a:r>
              <a:endParaRPr dirty="0"/>
            </a:p>
          </p:txBody>
        </p:sp>
        <p:sp>
          <p:nvSpPr>
            <p:cNvPr id="10" name="Google Shape;150;p7">
              <a:extLst>
                <a:ext uri="{FF2B5EF4-FFF2-40B4-BE49-F238E27FC236}">
                  <a16:creationId xmlns:a16="http://schemas.microsoft.com/office/drawing/2014/main" id="{3592C25C-043C-149D-26F6-663CDF3C6F8D}"/>
                </a:ext>
              </a:extLst>
            </p:cNvPr>
            <p:cNvSpPr txBox="1"/>
            <p:nvPr/>
          </p:nvSpPr>
          <p:spPr>
            <a:xfrm>
              <a:off x="1739549" y="1611842"/>
              <a:ext cx="8619852" cy="923289"/>
            </a:xfrm>
            <a:prstGeom prst="rect">
              <a:avLst/>
            </a:prstGeom>
            <a:solidFill>
              <a:srgbClr val="FDE9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it-IT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L’ esame per ogni insegnamento sarà scritto con 31 domande suddivise in:</a:t>
              </a:r>
              <a:endParaRPr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21 domande a risposta multipla </a:t>
              </a:r>
              <a:r>
                <a:rPr lang="it-IT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 5 opzioni di risposta di cui una sola corretta</a:t>
              </a:r>
              <a:endParaRPr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10 domande a risposta con modalità a completamento  </a:t>
              </a:r>
              <a:endParaRPr dirty="0"/>
            </a:p>
          </p:txBody>
        </p:sp>
      </p:grpSp>
      <p:pic>
        <p:nvPicPr>
          <p:cNvPr id="3" name="Immagine 2">
            <a:extLst>
              <a:ext uri="{FF2B5EF4-FFF2-40B4-BE49-F238E27FC236}">
                <a16:creationId xmlns:a16="http://schemas.microsoft.com/office/drawing/2014/main" id="{4BABA25E-6FB6-DBA5-0190-1C2C511F9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20406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552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A8A9D-9F3D-E607-262F-CCF73FC2F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8;p8">
            <a:extLst>
              <a:ext uri="{FF2B5EF4-FFF2-40B4-BE49-F238E27FC236}">
                <a16:creationId xmlns:a16="http://schemas.microsoft.com/office/drawing/2014/main" id="{F4204ACF-C634-B0B9-8560-5116D3BC468F}"/>
              </a:ext>
            </a:extLst>
          </p:cNvPr>
          <p:cNvSpPr txBox="1"/>
          <p:nvPr/>
        </p:nvSpPr>
        <p:spPr>
          <a:xfrm>
            <a:off x="2590804" y="1951214"/>
            <a:ext cx="7010392" cy="27083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>
            <a:solidFill>
              <a:srgbClr val="3185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000" b="1" i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Date appelli:</a:t>
            </a:r>
            <a:endParaRPr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ctr">
              <a:lnSpc>
                <a:spcPct val="150000"/>
              </a:lnSpc>
              <a:buClr>
                <a:srgbClr val="282828"/>
              </a:buClr>
              <a:buSzPts val="2800"/>
              <a:buFont typeface="Wingdings" pitchFamily="2" charset="2"/>
              <a:buChar char="§"/>
            </a:pPr>
            <a:r>
              <a:rPr lang="it-IT" sz="2000" b="1" dirty="0">
                <a:solidFill>
                  <a:srgbClr val="282828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10 dicembre 2026 ore 11:00</a:t>
            </a:r>
            <a:endParaRPr lang="it-IT" sz="20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342900" indent="-342900" algn="ctr">
              <a:lnSpc>
                <a:spcPct val="150000"/>
              </a:lnSpc>
              <a:buClr>
                <a:srgbClr val="282828"/>
              </a:buClr>
              <a:buSzPts val="2800"/>
              <a:buFont typeface="Wingdings" pitchFamily="2" charset="2"/>
              <a:buChar char="§"/>
            </a:pPr>
            <a:r>
              <a:rPr lang="it-IT" sz="2000" b="1" dirty="0">
                <a:solidFill>
                  <a:srgbClr val="282828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11 gennaio 2</a:t>
            </a:r>
            <a:r>
              <a:rPr lang="it-IT" sz="2000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027 ore 11:00</a:t>
            </a:r>
          </a:p>
          <a:p>
            <a:pPr algn="ctr">
              <a:lnSpc>
                <a:spcPct val="150000"/>
              </a:lnSpc>
            </a:pPr>
            <a:endParaRPr lang="it-IT" sz="2000"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algn="ctr">
              <a:spcBef>
                <a:spcPts val="600"/>
              </a:spcBef>
            </a:pPr>
            <a:r>
              <a:rPr lang="it-IT" sz="2000" b="1" i="1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Consultazione correzione compito: </a:t>
            </a:r>
          </a:p>
          <a:p>
            <a:pPr algn="ctr">
              <a:spcBef>
                <a:spcPts val="600"/>
              </a:spcBef>
            </a:pPr>
            <a:r>
              <a:rPr lang="it-IT" sz="2000" b="1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accettazione/rifiuto del voto sul sito </a:t>
            </a:r>
            <a:r>
              <a:rPr lang="it-IT" sz="2000" b="1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Universitaly</a:t>
            </a:r>
            <a:r>
              <a:rPr lang="it-IT" sz="2000" b="1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 – area riservata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D2CC893-73A3-9224-2A46-CE30C8F26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20406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960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FC45179-9123-E7EF-BF3A-ED352896A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1943" y="2035603"/>
            <a:ext cx="9834923" cy="482239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D431E0D-4323-D78D-D47B-9482E30AD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7" y="0"/>
            <a:ext cx="1920406" cy="192040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69FCBC3E-1DD0-F676-6389-20BF21039735}"/>
              </a:ext>
            </a:extLst>
          </p:cNvPr>
          <p:cNvSpPr txBox="1"/>
          <p:nvPr/>
        </p:nvSpPr>
        <p:spPr>
          <a:xfrm>
            <a:off x="2510406" y="0"/>
            <a:ext cx="9175458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>
              <a:buNone/>
            </a:pPr>
            <a:endParaRPr lang="it-IT" sz="3000" b="0" i="0" u="none" strike="noStrike" dirty="0">
              <a:solidFill>
                <a:srgbClr val="212529"/>
              </a:solidFill>
              <a:effectLst/>
              <a:latin typeface="Gordita-Bold"/>
            </a:endParaRPr>
          </a:p>
          <a:p>
            <a:pPr indent="0" algn="l">
              <a:buNone/>
            </a:pPr>
            <a:r>
              <a:rPr lang="it-IT" sz="3000" b="1" i="0" u="none" strike="noStrike" dirty="0">
                <a:solidFill>
                  <a:srgbClr val="FF0000"/>
                </a:solidFill>
                <a:effectLst/>
                <a:latin typeface="Gordita-Bold"/>
              </a:rPr>
              <a:t>Piattaforme per lo studio e l'autovalutazione</a:t>
            </a:r>
            <a:endParaRPr lang="it-IT" sz="3000" b="0" i="0" u="none" strike="noStrike" dirty="0">
              <a:solidFill>
                <a:srgbClr val="212529"/>
              </a:solidFill>
              <a:effectLst/>
              <a:latin typeface="Gordita-Bold"/>
            </a:endParaRPr>
          </a:p>
          <a:p>
            <a:pPr indent="0" algn="l">
              <a:buNone/>
            </a:pPr>
            <a:r>
              <a:rPr lang="it-IT" sz="1600" b="0" i="0" dirty="0">
                <a:solidFill>
                  <a:srgbClr val="212529"/>
                </a:solidFill>
                <a:effectLst/>
                <a:latin typeface="Gordita"/>
              </a:rPr>
              <a:t>Due </a:t>
            </a:r>
            <a:r>
              <a:rPr lang="it-IT" sz="1600" b="1" i="0" dirty="0">
                <a:solidFill>
                  <a:srgbClr val="212529"/>
                </a:solidFill>
                <a:effectLst/>
                <a:latin typeface="Gordita"/>
              </a:rPr>
              <a:t>strumenti gratuiti</a:t>
            </a:r>
            <a:r>
              <a:rPr lang="it-IT" sz="1600" b="0" i="0" dirty="0">
                <a:solidFill>
                  <a:srgbClr val="212529"/>
                </a:solidFill>
                <a:effectLst/>
                <a:latin typeface="Gordita"/>
              </a:rPr>
              <a:t> per </a:t>
            </a:r>
            <a:r>
              <a:rPr lang="it-IT" sz="1600" b="1" i="0" dirty="0">
                <a:solidFill>
                  <a:srgbClr val="212529"/>
                </a:solidFill>
                <a:effectLst/>
                <a:latin typeface="Gordita"/>
              </a:rPr>
              <a:t>prepararti al Semestre Aperto</a:t>
            </a:r>
            <a:r>
              <a:rPr lang="it-IT" sz="1600" b="0" i="0" dirty="0">
                <a:solidFill>
                  <a:srgbClr val="212529"/>
                </a:solidFill>
                <a:effectLst/>
                <a:latin typeface="Gordita"/>
              </a:rPr>
              <a:t> dei corsi di laurea in Medicina, Odontoiatria e Veterinaria.</a:t>
            </a:r>
            <a:br>
              <a:rPr lang="it-IT" sz="1600" b="0" i="0" dirty="0">
                <a:solidFill>
                  <a:srgbClr val="212529"/>
                </a:solidFill>
                <a:effectLst/>
                <a:latin typeface="Gordita"/>
              </a:rPr>
            </a:br>
            <a:r>
              <a:rPr lang="it-IT" sz="1600" b="0" i="0" dirty="0">
                <a:solidFill>
                  <a:srgbClr val="212529"/>
                </a:solidFill>
                <a:effectLst/>
                <a:latin typeface="Gordita"/>
              </a:rPr>
              <a:t>Trovi lezioni, esercizi di </a:t>
            </a:r>
            <a:r>
              <a:rPr lang="it-IT" sz="1600" b="1" i="0" dirty="0">
                <a:solidFill>
                  <a:srgbClr val="212529"/>
                </a:solidFill>
                <a:effectLst/>
                <a:latin typeface="Gordita"/>
              </a:rPr>
              <a:t>Chimica, Fisica e Biologia</a:t>
            </a:r>
            <a:r>
              <a:rPr lang="it-IT" sz="1600" b="0" i="0" dirty="0">
                <a:solidFill>
                  <a:srgbClr val="212529"/>
                </a:solidFill>
                <a:effectLst/>
                <a:latin typeface="Gordita"/>
              </a:rPr>
              <a:t>, strumenti di autovalutazione e simulazioni d'esame.</a:t>
            </a:r>
            <a:br>
              <a:rPr lang="it-IT" sz="1600" b="0" i="0" dirty="0">
                <a:solidFill>
                  <a:srgbClr val="212529"/>
                </a:solidFill>
                <a:effectLst/>
                <a:latin typeface="Gordita"/>
              </a:rPr>
            </a:br>
            <a:r>
              <a:rPr lang="it-IT" sz="1600" b="0" i="0" dirty="0">
                <a:solidFill>
                  <a:srgbClr val="212529"/>
                </a:solidFill>
                <a:effectLst/>
                <a:latin typeface="Gordita"/>
              </a:rPr>
              <a:t>Le piattaforme si affiancano alle lezioni universitarie e alle attività formative degli atenei.</a:t>
            </a:r>
          </a:p>
        </p:txBody>
      </p:sp>
    </p:spTree>
    <p:extLst>
      <p:ext uri="{BB962C8B-B14F-4D97-AF65-F5344CB8AC3E}">
        <p14:creationId xmlns:p14="http://schemas.microsoft.com/office/powerpoint/2010/main" val="14379085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1297</Words>
  <Application>Microsoft Office PowerPoint</Application>
  <PresentationFormat>Widescreen</PresentationFormat>
  <Paragraphs>134</Paragraphs>
  <Slides>10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Gordita</vt:lpstr>
      <vt:lpstr>Gordita-Bold</vt:lpstr>
      <vt:lpstr>Wingdings</vt:lpstr>
      <vt:lpstr>Tema di Office</vt:lpstr>
      <vt:lpstr>Presentazione standard di PowerPoint</vt:lpstr>
      <vt:lpstr>Presentazione standard di PowerPoint</vt:lpstr>
      <vt:lpstr>Obiettivi Specifici del Corso Integrato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Mauro Torti</dc:creator>
  <cp:lastModifiedBy>cinzia rapino</cp:lastModifiedBy>
  <cp:revision>26</cp:revision>
  <dcterms:created xsi:type="dcterms:W3CDTF">2025-07-16T06:31:55Z</dcterms:created>
  <dcterms:modified xsi:type="dcterms:W3CDTF">2026-08-28T07:13:46Z</dcterms:modified>
</cp:coreProperties>
</file>