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35" r:id="rId2"/>
    <p:sldId id="392" r:id="rId3"/>
    <p:sldId id="429" r:id="rId4"/>
    <p:sldId id="388" r:id="rId5"/>
    <p:sldId id="430" r:id="rId6"/>
    <p:sldId id="431" r:id="rId7"/>
    <p:sldId id="433" r:id="rId8"/>
    <p:sldId id="434" r:id="rId9"/>
    <p:sldId id="432" r:id="rId10"/>
    <p:sldId id="404" r:id="rId11"/>
    <p:sldId id="435" r:id="rId12"/>
    <p:sldId id="437" r:id="rId13"/>
    <p:sldId id="438" r:id="rId14"/>
    <p:sldId id="439" r:id="rId15"/>
    <p:sldId id="440" r:id="rId16"/>
    <p:sldId id="441" r:id="rId17"/>
    <p:sldId id="442" r:id="rId18"/>
    <p:sldId id="443" r:id="rId19"/>
    <p:sldId id="445" r:id="rId20"/>
    <p:sldId id="444" r:id="rId21"/>
    <p:sldId id="447" r:id="rId22"/>
    <p:sldId id="446" r:id="rId23"/>
    <p:sldId id="448" r:id="rId24"/>
    <p:sldId id="449" r:id="rId25"/>
    <p:sldId id="414" r:id="rId26"/>
    <p:sldId id="413" r:id="rId27"/>
    <p:sldId id="416" r:id="rId28"/>
    <p:sldId id="450" r:id="rId29"/>
    <p:sldId id="451" r:id="rId30"/>
    <p:sldId id="452"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0" d="100"/>
          <a:sy n="110" d="100"/>
        </p:scale>
        <p:origin x="6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22/04/25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67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6262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0092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5383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6146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3726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891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342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153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198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785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3985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909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3184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10045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622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6987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223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0517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47403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1876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53538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6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1367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945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1583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2947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7010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069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22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22/04/25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22/04/25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Giurisdizione e ammissibilità</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fontScale="92500" lnSpcReduction="20000"/>
          </a:bodyPr>
          <a:lstStyle/>
          <a:p>
            <a:pPr marL="0" indent="0" algn="just">
              <a:buNone/>
            </a:pPr>
            <a:endParaRPr lang="en-US" sz="3400" dirty="0"/>
          </a:p>
          <a:p>
            <a:pPr marL="742950" indent="-742950" algn="just">
              <a:buFont typeface="+mj-lt"/>
              <a:buAutoNum type="arabicPeriod"/>
            </a:pPr>
            <a:r>
              <a:rPr lang="en-US" sz="4800" dirty="0" err="1"/>
              <a:t>Accordo</a:t>
            </a:r>
            <a:r>
              <a:rPr lang="en-US" sz="4800" dirty="0"/>
              <a:t> </a:t>
            </a:r>
            <a:r>
              <a:rPr lang="en-US" sz="4800" dirty="0" err="1"/>
              <a:t>speciale</a:t>
            </a:r>
            <a:r>
              <a:rPr lang="en-US" sz="4800" dirty="0"/>
              <a:t> (</a:t>
            </a:r>
            <a:r>
              <a:rPr lang="en-US" sz="4800" dirty="0" err="1"/>
              <a:t>compromesso</a:t>
            </a:r>
            <a:r>
              <a:rPr lang="en-US" sz="4800" dirty="0"/>
              <a:t>)</a:t>
            </a:r>
          </a:p>
          <a:p>
            <a:pPr marL="742950" indent="-742950" algn="just">
              <a:buFont typeface="+mj-lt"/>
              <a:buAutoNum type="arabicPeriod"/>
            </a:pPr>
            <a:endParaRPr lang="en-US" sz="4800" dirty="0"/>
          </a:p>
          <a:p>
            <a:pPr marL="742950" indent="-742950" algn="just">
              <a:buFont typeface="+mj-lt"/>
              <a:buAutoNum type="arabicPeriod"/>
            </a:pPr>
            <a:r>
              <a:rPr lang="en-US" sz="4800" dirty="0" err="1"/>
              <a:t>Trattati</a:t>
            </a:r>
            <a:r>
              <a:rPr lang="en-US" sz="4800" dirty="0"/>
              <a:t> </a:t>
            </a:r>
            <a:r>
              <a:rPr lang="en-US" sz="4800" dirty="0" err="1"/>
              <a:t>diversi</a:t>
            </a:r>
            <a:r>
              <a:rPr lang="en-US" sz="4800" dirty="0"/>
              <a:t> da un </a:t>
            </a:r>
            <a:r>
              <a:rPr lang="en-US" sz="4800" dirty="0" err="1"/>
              <a:t>compromesso</a:t>
            </a:r>
            <a:endParaRPr lang="en-US" sz="4800" dirty="0"/>
          </a:p>
          <a:p>
            <a:pPr marL="742950" indent="-742950" algn="just">
              <a:buFont typeface="+mj-lt"/>
              <a:buAutoNum type="arabicPeriod"/>
            </a:pPr>
            <a:endParaRPr lang="en-US" sz="4800" dirty="0"/>
          </a:p>
          <a:p>
            <a:pPr marL="742950" indent="-742950" algn="just">
              <a:buFont typeface="+mj-lt"/>
              <a:buAutoNum type="arabicPeriod"/>
            </a:pPr>
            <a:r>
              <a:rPr lang="en-US" sz="4800" dirty="0" err="1"/>
              <a:t>Accettazione</a:t>
            </a:r>
            <a:r>
              <a:rPr lang="en-US" sz="4800" dirty="0"/>
              <a:t> </a:t>
            </a:r>
            <a:r>
              <a:rPr lang="en-US" sz="4800" dirty="0" err="1"/>
              <a:t>della</a:t>
            </a:r>
            <a:r>
              <a:rPr lang="en-US" sz="4800" dirty="0"/>
              <a:t> </a:t>
            </a:r>
            <a:r>
              <a:rPr lang="en-US" sz="4800" dirty="0" err="1"/>
              <a:t>giurisdizione</a:t>
            </a:r>
            <a:r>
              <a:rPr lang="en-US" sz="4800" dirty="0"/>
              <a:t> ex art. 36 </a:t>
            </a:r>
            <a:r>
              <a:rPr lang="en-US" sz="4800" dirty="0" err="1"/>
              <a:t>dello</a:t>
            </a:r>
            <a:r>
              <a:rPr lang="en-US" sz="4800" dirty="0"/>
              <a:t> </a:t>
            </a:r>
            <a:r>
              <a:rPr lang="en-US" sz="4800" dirty="0" err="1"/>
              <a:t>Statuto</a:t>
            </a:r>
            <a:r>
              <a:rPr lang="en-US" sz="4800" dirty="0"/>
              <a:t> CIG</a:t>
            </a:r>
          </a:p>
          <a:p>
            <a:pPr marL="742950" indent="-742950" algn="just">
              <a:buFont typeface="+mj-lt"/>
              <a:buAutoNum type="arabicPeriod"/>
            </a:pPr>
            <a:endParaRPr lang="en-US" sz="4800" i="1" dirty="0"/>
          </a:p>
          <a:p>
            <a:pPr marL="742950" indent="-742950" algn="just">
              <a:buFont typeface="+mj-lt"/>
              <a:buAutoNum type="arabicPeriod"/>
            </a:pPr>
            <a:r>
              <a:rPr lang="en-US" sz="4800" i="1" dirty="0"/>
              <a:t>Forum </a:t>
            </a:r>
            <a:r>
              <a:rPr lang="en-US" sz="4800" i="1" dirty="0" err="1"/>
              <a:t>prorogatum</a:t>
            </a:r>
            <a:endParaRPr lang="en-US" sz="48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6440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3400" dirty="0"/>
          </a:p>
          <a:p>
            <a:pPr marL="0" indent="0" algn="just">
              <a:buNone/>
            </a:pPr>
            <a:r>
              <a:rPr lang="en-US" sz="4800" dirty="0" err="1"/>
              <a:t>Trattati</a:t>
            </a:r>
            <a:r>
              <a:rPr lang="en-US" sz="4800" dirty="0"/>
              <a:t> </a:t>
            </a:r>
            <a:r>
              <a:rPr lang="en-US" sz="4800" dirty="0" err="1"/>
              <a:t>diversi</a:t>
            </a:r>
            <a:r>
              <a:rPr lang="en-US" sz="4800" dirty="0"/>
              <a:t> da un </a:t>
            </a:r>
            <a:r>
              <a:rPr lang="en-US" sz="4800" dirty="0" err="1"/>
              <a:t>compromesso</a:t>
            </a:r>
            <a:endParaRPr lang="en-US" sz="4800" dirty="0"/>
          </a:p>
          <a:p>
            <a:pPr marL="742950" indent="-742950" algn="just">
              <a:buFont typeface="+mj-lt"/>
              <a:buAutoNum type="arabicPeriod"/>
            </a:pPr>
            <a:endParaRPr lang="en-US" sz="4800" dirty="0"/>
          </a:p>
          <a:p>
            <a:pPr marL="742950" indent="-742950" algn="just">
              <a:buFont typeface="+mj-lt"/>
              <a:buAutoNum type="arabicPeriod"/>
            </a:pPr>
            <a:r>
              <a:rPr lang="en-US" sz="4800" dirty="0" err="1"/>
              <a:t>Clausola</a:t>
            </a:r>
            <a:r>
              <a:rPr lang="en-US" sz="4800" dirty="0"/>
              <a:t> </a:t>
            </a:r>
            <a:r>
              <a:rPr lang="en-US" sz="4800" dirty="0" err="1"/>
              <a:t>compromissoria</a:t>
            </a:r>
            <a:endParaRPr lang="en-US" sz="4800" dirty="0"/>
          </a:p>
          <a:p>
            <a:pPr marL="742950" indent="-742950" algn="just">
              <a:buFont typeface="+mj-lt"/>
              <a:buAutoNum type="arabicPeriod"/>
            </a:pPr>
            <a:endParaRPr lang="en-US" sz="4800" i="1" dirty="0"/>
          </a:p>
          <a:p>
            <a:pPr marL="742950" indent="-742950" algn="just">
              <a:buFont typeface="+mj-lt"/>
              <a:buAutoNum type="arabicPeriod"/>
            </a:pPr>
            <a:r>
              <a:rPr lang="en-US" sz="4800" dirty="0" err="1"/>
              <a:t>Trattato</a:t>
            </a:r>
            <a:r>
              <a:rPr lang="en-US" sz="4800" dirty="0"/>
              <a:t> </a:t>
            </a:r>
            <a:r>
              <a:rPr lang="en-US" sz="4800" dirty="0" err="1"/>
              <a:t>generale</a:t>
            </a:r>
            <a:r>
              <a:rPr lang="en-US" sz="4800" dirty="0"/>
              <a:t> di </a:t>
            </a:r>
            <a:r>
              <a:rPr lang="en-US" sz="4800" dirty="0" err="1"/>
              <a:t>arbitrato</a:t>
            </a:r>
            <a:endParaRPr lang="en-US"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7404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488367"/>
            <a:ext cx="10515600" cy="3688596"/>
          </a:xfrm>
        </p:spPr>
        <p:txBody>
          <a:bodyPr vert="horz" lIns="91440" tIns="45720" rIns="91440" bIns="45720" rtlCol="0">
            <a:normAutofit fontScale="85000" lnSpcReduction="10000"/>
          </a:bodyPr>
          <a:lstStyle/>
          <a:p>
            <a:pPr marL="0" indent="0" algn="just">
              <a:buNone/>
            </a:pPr>
            <a:endParaRPr lang="it-IT" sz="4400" dirty="0"/>
          </a:p>
          <a:p>
            <a:pPr marL="0" indent="0" algn="just">
              <a:buNone/>
            </a:pPr>
            <a:r>
              <a:rPr lang="it-IT" sz="4400" dirty="0"/>
              <a:t>Le controversie derivanti dall’interpretazione o dall’applicazione della Convenzione sono di competenza obbligatoria della Corte internazionale di giustizia e possono pertanto essere sottoposte a quest’ultima su richiesta di qualsiasi Parte della controversia che sia Parte del presente Protocollo.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20621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rPr>
              <a:t>Protocollo Opzionale alla Convenzione di Vienna del 1961 sulle relazioni diplomatiche concernente il regolamento obbligatorio delle controversie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rPr>
              <a:t>Articolo 1</a:t>
            </a:r>
          </a:p>
        </p:txBody>
      </p:sp>
    </p:spTree>
    <p:extLst>
      <p:ext uri="{BB962C8B-B14F-4D97-AF65-F5344CB8AC3E}">
        <p14:creationId xmlns:p14="http://schemas.microsoft.com/office/powerpoint/2010/main" val="890281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183222"/>
            <a:ext cx="10515600" cy="4388577"/>
          </a:xfrm>
        </p:spPr>
        <p:txBody>
          <a:bodyPr vert="horz" lIns="91440" tIns="45720" rIns="91440" bIns="45720" rtlCol="0">
            <a:normAutofit fontScale="70000" lnSpcReduction="20000"/>
          </a:bodyPr>
          <a:lstStyle/>
          <a:p>
            <a:pPr marL="0" indent="0" algn="just">
              <a:buNone/>
            </a:pPr>
            <a:endParaRPr lang="it-IT" sz="4400" dirty="0"/>
          </a:p>
          <a:p>
            <a:pPr marL="0" indent="0" algn="just">
              <a:buNone/>
            </a:pPr>
            <a:r>
              <a:rPr lang="it-IT" sz="4400" dirty="0"/>
              <a:t>Le Alte Parti Contraenti sottoporranno per il giudizio alla Corte internazionale di Giustizia tutte le controversie di diritto internazionale che sorgessero tra loro, specialmente quelle concernenti</a:t>
            </a:r>
          </a:p>
          <a:p>
            <a:pPr marL="742950" indent="-742950" algn="just">
              <a:buAutoNum type="alphaLcPeriod"/>
            </a:pPr>
            <a:r>
              <a:rPr lang="it-IT" sz="4400" dirty="0"/>
              <a:t>l’interpretazione d’un trattato;</a:t>
            </a:r>
          </a:p>
          <a:p>
            <a:pPr marL="742950" indent="-742950" algn="just">
              <a:buAutoNum type="alphaLcPeriod"/>
            </a:pPr>
            <a:r>
              <a:rPr lang="it-IT" sz="4400" dirty="0"/>
              <a:t>ogni questione di diritto internazionale;</a:t>
            </a:r>
          </a:p>
          <a:p>
            <a:pPr marL="742950" indent="-742950" algn="just">
              <a:buAutoNum type="alphaLcPeriod"/>
            </a:pPr>
            <a:r>
              <a:rPr lang="it-IT" sz="4400" dirty="0"/>
              <a:t>la realtà d’un fatto che, se accertato, costituirebbe la violazione d’un obbligo internazionale;</a:t>
            </a:r>
          </a:p>
          <a:p>
            <a:pPr marL="742950" indent="-742950" algn="just">
              <a:buAutoNum type="alphaLcPeriod"/>
            </a:pPr>
            <a:r>
              <a:rPr lang="it-IT" sz="4400" dirty="0"/>
              <a:t>la natura o l’ampiezza della riparazione dovuta per la violazione d’un obbligo internazionale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754326"/>
          </a:xfrm>
          <a:prstGeom prst="rect">
            <a:avLst/>
          </a:prstGeom>
          <a:noFill/>
        </p:spPr>
        <p:txBody>
          <a:bodyPr wrap="square">
            <a:spAutoFit/>
          </a:bodyPr>
          <a:lstStyle/>
          <a:p>
            <a:pPr algn="ctr">
              <a:defRPr/>
            </a:pPr>
            <a:r>
              <a:rPr kumimoji="0" lang="it-IT" sz="3600" b="0" i="0" u="none" strike="noStrike" kern="1200" cap="none" spc="0" normalizeH="0" baseline="0" noProof="0" dirty="0">
                <a:ln>
                  <a:noFill/>
                </a:ln>
                <a:solidFill>
                  <a:prstClr val="black"/>
                </a:solidFill>
                <a:effectLst/>
                <a:uLnTx/>
                <a:uFillTx/>
                <a:latin typeface="Calibri" panose="020F0502020204030204"/>
                <a:ea typeface="+mn-ea"/>
                <a:cs typeface="+mn-cs"/>
              </a:rPr>
              <a:t>Convenzione europea per il regolamento pacifico delle controversie del 1957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a:noFill/>
                </a:ln>
                <a:solidFill>
                  <a:prstClr val="black"/>
                </a:solidFill>
                <a:effectLst/>
                <a:uLnTx/>
                <a:uFillTx/>
                <a:latin typeface="Calibri" panose="020F0502020204030204"/>
                <a:ea typeface="+mn-ea"/>
                <a:cs typeface="+mn-cs"/>
              </a:rPr>
              <a:t>Articolo 1</a:t>
            </a:r>
          </a:p>
        </p:txBody>
      </p:sp>
    </p:spTree>
    <p:extLst>
      <p:ext uri="{BB962C8B-B14F-4D97-AF65-F5344CB8AC3E}">
        <p14:creationId xmlns:p14="http://schemas.microsoft.com/office/powerpoint/2010/main" val="1843826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just">
              <a:buNone/>
            </a:pPr>
            <a:endParaRPr lang="en-US" sz="4800" dirty="0"/>
          </a:p>
          <a:p>
            <a:pPr marL="0" indent="0" algn="ctr">
              <a:buNone/>
            </a:pPr>
            <a:r>
              <a:rPr lang="en-US" sz="4800" dirty="0" err="1"/>
              <a:t>Accettazione</a:t>
            </a:r>
            <a:r>
              <a:rPr lang="en-US" sz="4800" dirty="0"/>
              <a:t> </a:t>
            </a:r>
            <a:r>
              <a:rPr lang="en-US" sz="4800" dirty="0" err="1"/>
              <a:t>della</a:t>
            </a:r>
            <a:r>
              <a:rPr lang="en-US" sz="4800" dirty="0"/>
              <a:t> </a:t>
            </a:r>
            <a:r>
              <a:rPr lang="en-US" sz="4800" dirty="0" err="1"/>
              <a:t>giurisdizione</a:t>
            </a:r>
            <a:r>
              <a:rPr lang="en-US" sz="4800" dirty="0"/>
              <a:t> ex art. 36 </a:t>
            </a:r>
            <a:r>
              <a:rPr lang="en-US" sz="4800" dirty="0" err="1"/>
              <a:t>dello</a:t>
            </a:r>
            <a:r>
              <a:rPr lang="en-US" sz="4800" dirty="0"/>
              <a:t> </a:t>
            </a:r>
            <a:r>
              <a:rPr lang="en-US" sz="4800" dirty="0" err="1"/>
              <a:t>Statuto</a:t>
            </a:r>
            <a:r>
              <a:rPr lang="en-US" sz="4800" dirty="0"/>
              <a:t> CIG</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739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0000" lnSpcReduction="20000"/>
          </a:bodyPr>
          <a:lstStyle/>
          <a:p>
            <a:pPr marL="0" indent="0" algn="just">
              <a:buNone/>
            </a:pPr>
            <a:r>
              <a:rPr lang="it-IT" sz="4400" dirty="0"/>
              <a:t>Gli Stati parti del presente Statuto possono in qualsiasi momento dichiarare di riconoscere come obbligatoria, ipso facto e senza convenzione speciale, in confronto di ogni altro Stato che accetti lo stesso obbligo, la giurisdizione della Corte su tutte le divergenze di ordine giuridico aventi per oggetto,</a:t>
            </a:r>
          </a:p>
          <a:p>
            <a:pPr marL="742950" indent="-742950" algn="just">
              <a:buAutoNum type="alphaLcPeriod"/>
            </a:pPr>
            <a:r>
              <a:rPr lang="it-IT" sz="4400" dirty="0"/>
              <a:t>l’interpretazione di un trattato;</a:t>
            </a:r>
          </a:p>
          <a:p>
            <a:pPr marL="742950" indent="-742950" algn="just">
              <a:buAutoNum type="alphaLcPeriod"/>
            </a:pPr>
            <a:r>
              <a:rPr lang="it-IT" sz="4400" dirty="0"/>
              <a:t>qualsivoglia questione di diritto internazionale;</a:t>
            </a:r>
          </a:p>
          <a:p>
            <a:pPr marL="742950" indent="-742950" algn="just">
              <a:buAutoNum type="alphaLcPeriod"/>
            </a:pPr>
            <a:r>
              <a:rPr lang="it-IT" sz="4400" dirty="0"/>
              <a:t>l’esistenza di qualunque fatto il quale, se fosse provato, costituirebbe violazione di un obbligo internazionale;</a:t>
            </a:r>
          </a:p>
          <a:p>
            <a:pPr marL="742950" indent="-742950" algn="just">
              <a:buAutoNum type="alphaLcPeriod"/>
            </a:pPr>
            <a:r>
              <a:rPr lang="it-IT" sz="4400" dirty="0"/>
              <a:t>la natura o la portata della riparazione dovuta per la violazione di un obbligo internazionale.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36, par. 2</a:t>
            </a:r>
          </a:p>
        </p:txBody>
      </p:sp>
    </p:spTree>
    <p:extLst>
      <p:ext uri="{BB962C8B-B14F-4D97-AF65-F5344CB8AC3E}">
        <p14:creationId xmlns:p14="http://schemas.microsoft.com/office/powerpoint/2010/main" val="3738219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4400" dirty="0"/>
          </a:p>
          <a:p>
            <a:pPr marL="0" indent="0" algn="just">
              <a:buNone/>
            </a:pPr>
            <a:endParaRPr lang="it-IT" sz="4000" dirty="0"/>
          </a:p>
          <a:p>
            <a:pPr marL="0" indent="0" algn="just">
              <a:buNone/>
            </a:pPr>
            <a:r>
              <a:rPr lang="it-IT" sz="4000" dirty="0"/>
              <a:t>Le surriferite dichiarazioni possono essere fatte puramente e semplicemente o sotto condizione di reciprocità da parte di determinati Stati ovvero anche per un dato termine.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36, par. 3</a:t>
            </a:r>
          </a:p>
        </p:txBody>
      </p:sp>
    </p:spTree>
    <p:extLst>
      <p:ext uri="{BB962C8B-B14F-4D97-AF65-F5344CB8AC3E}">
        <p14:creationId xmlns:p14="http://schemas.microsoft.com/office/powerpoint/2010/main" val="4136454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just">
              <a:buNone/>
            </a:pPr>
            <a:endParaRPr lang="en-US" sz="4800" dirty="0"/>
          </a:p>
          <a:p>
            <a:pPr marL="0" indent="0" algn="ctr">
              <a:buNone/>
            </a:pPr>
            <a:endParaRPr lang="en-US" sz="4800" dirty="0"/>
          </a:p>
          <a:p>
            <a:pPr marL="0" indent="0" algn="ctr">
              <a:buNone/>
            </a:pPr>
            <a:r>
              <a:rPr lang="en-US" sz="4800" i="1" dirty="0"/>
              <a:t>Forum </a:t>
            </a:r>
            <a:r>
              <a:rPr lang="en-US" sz="4800" i="1" dirty="0" err="1"/>
              <a:t>prorogatum</a:t>
            </a:r>
            <a:endParaRPr lang="en-US" sz="48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0625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0" indent="0" algn="just">
              <a:buNone/>
            </a:pPr>
            <a:endParaRPr lang="it-IT" sz="4400" dirty="0"/>
          </a:p>
          <a:p>
            <a:pPr marL="0" indent="0" algn="just">
              <a:buNone/>
            </a:pPr>
            <a:r>
              <a:rPr lang="it-IT" sz="4400" dirty="0"/>
              <a:t>Quando lo Stato attore propone di fondare la giurisdizione della Corte sulla base di un </a:t>
            </a:r>
            <a:r>
              <a:rPr lang="it-IT" sz="4400" b="1" dirty="0"/>
              <a:t>consenso non ancora dato </a:t>
            </a:r>
            <a:r>
              <a:rPr lang="it-IT" sz="4400" dirty="0"/>
              <a:t>o manifestato dallo Stato contro il quale è stata presentata tale domanda, la domanda è trasmessa a tale Stato. Essa non deve tuttavia essere iscritta nell’Elenco Generale, né deve essere intrapresa alcuna azione nel procedimento, a meno che e fino a quando lo Stato contro il quale è proposta tale domanda non abbia acconsentito alla competenza della Corte ai fini della causa.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Regolamento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38, par. 5</a:t>
            </a:r>
          </a:p>
        </p:txBody>
      </p:sp>
    </p:spTree>
    <p:extLst>
      <p:ext uri="{BB962C8B-B14F-4D97-AF65-F5344CB8AC3E}">
        <p14:creationId xmlns:p14="http://schemas.microsoft.com/office/powerpoint/2010/main" val="2021613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just">
              <a:buNone/>
            </a:pPr>
            <a:endParaRPr lang="en-US" sz="4800" dirty="0"/>
          </a:p>
          <a:p>
            <a:pPr marL="0" indent="0" algn="ctr">
              <a:buNone/>
            </a:pPr>
            <a:endParaRPr lang="en-US" sz="4800" dirty="0"/>
          </a:p>
          <a:p>
            <a:pPr marL="0" indent="0" algn="ctr">
              <a:buNone/>
            </a:pPr>
            <a:r>
              <a:rPr lang="en-US" sz="4800" dirty="0" err="1"/>
              <a:t>ammissibilità</a:t>
            </a:r>
            <a:endParaRPr lang="en-US"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0776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17630"/>
            <a:ext cx="10515600" cy="5459334"/>
          </a:xfrm>
        </p:spPr>
        <p:txBody>
          <a:bodyPr vert="horz" lIns="91440" tIns="45720" rIns="91440" bIns="45720" rtlCol="0">
            <a:normAutofit/>
          </a:bodyPr>
          <a:lstStyle/>
          <a:p>
            <a:pPr marL="0" indent="0" algn="just">
              <a:buNone/>
            </a:pPr>
            <a:r>
              <a:rPr lang="en-US" sz="3400" dirty="0"/>
              <a:t>
</a:t>
            </a:r>
            <a:endParaRPr lang="en-US" sz="4000" dirty="0"/>
          </a:p>
          <a:p>
            <a:pPr marL="0" indent="0" algn="ctr">
              <a:buNone/>
            </a:pPr>
            <a:r>
              <a:rPr lang="it-IT" sz="4800" dirty="0"/>
              <a:t>giurisdizione</a:t>
            </a:r>
          </a:p>
          <a:p>
            <a:pPr marL="0" indent="0" algn="ctr">
              <a:buNone/>
            </a:pPr>
            <a:r>
              <a:rPr lang="en-US" sz="4800" dirty="0"/>
              <a:t>=</a:t>
            </a:r>
          </a:p>
          <a:p>
            <a:pPr marL="0" indent="0" algn="ctr">
              <a:buNone/>
            </a:pPr>
            <a:r>
              <a:rPr lang="en-US" sz="4800" dirty="0" err="1"/>
              <a:t>potere</a:t>
            </a:r>
            <a:r>
              <a:rPr lang="en-US" sz="4800" dirty="0"/>
              <a:t> </a:t>
            </a:r>
            <a:r>
              <a:rPr lang="en-US" sz="4800" dirty="0" err="1"/>
              <a:t>della</a:t>
            </a:r>
            <a:r>
              <a:rPr lang="en-US" sz="4800" dirty="0"/>
              <a:t> Corte di </a:t>
            </a:r>
            <a:r>
              <a:rPr lang="en-US" sz="4800" dirty="0" err="1"/>
              <a:t>pronunciarsi</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883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fontScale="92500" lnSpcReduction="20000"/>
          </a:bodyPr>
          <a:lstStyle/>
          <a:p>
            <a:pPr marL="0" indent="0" algn="just">
              <a:buNone/>
            </a:pPr>
            <a:endParaRPr lang="en-US" sz="3400" dirty="0"/>
          </a:p>
          <a:p>
            <a:pPr marL="742950" indent="-742950" algn="just">
              <a:buFont typeface="+mj-lt"/>
              <a:buAutoNum type="arabicPeriod"/>
            </a:pPr>
            <a:r>
              <a:rPr lang="en-US" sz="4800" dirty="0" err="1"/>
              <a:t>Previo</a:t>
            </a:r>
            <a:r>
              <a:rPr lang="en-US" sz="4800" dirty="0"/>
              <a:t> </a:t>
            </a:r>
            <a:r>
              <a:rPr lang="en-US" sz="4800" dirty="0" err="1"/>
              <a:t>esaurimento</a:t>
            </a:r>
            <a:r>
              <a:rPr lang="en-US" sz="4800" dirty="0"/>
              <a:t> </a:t>
            </a:r>
            <a:r>
              <a:rPr lang="en-US" sz="4800" dirty="0" err="1"/>
              <a:t>dei</a:t>
            </a:r>
            <a:r>
              <a:rPr lang="en-US" sz="4800" dirty="0"/>
              <a:t> </a:t>
            </a:r>
            <a:r>
              <a:rPr lang="en-US" sz="4800" dirty="0" err="1"/>
              <a:t>rimedi</a:t>
            </a:r>
            <a:r>
              <a:rPr lang="en-US" sz="4800" dirty="0"/>
              <a:t> </a:t>
            </a:r>
            <a:r>
              <a:rPr lang="en-US" sz="4800" dirty="0" err="1"/>
              <a:t>interni</a:t>
            </a:r>
            <a:endParaRPr lang="en-US" sz="4800" dirty="0"/>
          </a:p>
          <a:p>
            <a:pPr marL="742950" indent="-742950" algn="just">
              <a:buFont typeface="+mj-lt"/>
              <a:buAutoNum type="arabicPeriod"/>
            </a:pPr>
            <a:endParaRPr lang="en-US" sz="4800" dirty="0"/>
          </a:p>
          <a:p>
            <a:pPr marL="742950" indent="-742950" algn="just">
              <a:buFont typeface="+mj-lt"/>
              <a:buAutoNum type="arabicPeriod"/>
            </a:pPr>
            <a:r>
              <a:rPr lang="en-US" sz="4800" dirty="0" err="1"/>
              <a:t>Assenza</a:t>
            </a:r>
            <a:r>
              <a:rPr lang="en-US" sz="4800" dirty="0"/>
              <a:t> di parti </a:t>
            </a:r>
            <a:r>
              <a:rPr lang="en-US" sz="4800" dirty="0" err="1"/>
              <a:t>essenziali</a:t>
            </a:r>
            <a:r>
              <a:rPr lang="en-US" sz="4800" dirty="0"/>
              <a:t> (principio </a:t>
            </a:r>
            <a:r>
              <a:rPr lang="en-US" sz="4800" i="1" dirty="0"/>
              <a:t>Monetary Gold</a:t>
            </a:r>
            <a:r>
              <a:rPr lang="en-US" sz="4800" dirty="0"/>
              <a:t>)</a:t>
            </a:r>
          </a:p>
          <a:p>
            <a:pPr marL="742950" indent="-742950" algn="just">
              <a:buFont typeface="+mj-lt"/>
              <a:buAutoNum type="arabicPeriod"/>
            </a:pPr>
            <a:endParaRPr lang="en-US" sz="4800" dirty="0"/>
          </a:p>
          <a:p>
            <a:pPr marL="742950" indent="-742950" algn="just">
              <a:buFont typeface="+mj-lt"/>
              <a:buAutoNum type="arabicPeriod"/>
            </a:pPr>
            <a:r>
              <a:rPr lang="en-US" sz="4800" dirty="0" err="1"/>
              <a:t>Abuso</a:t>
            </a:r>
            <a:r>
              <a:rPr lang="en-US" sz="4800" dirty="0"/>
              <a:t> del </a:t>
            </a:r>
            <a:r>
              <a:rPr lang="en-US" sz="4800" dirty="0" err="1"/>
              <a:t>processo</a:t>
            </a:r>
            <a:endParaRPr lang="en-US" sz="4800" dirty="0"/>
          </a:p>
          <a:p>
            <a:pPr marL="742950" indent="-742950" algn="just">
              <a:buFont typeface="+mj-lt"/>
              <a:buAutoNum type="arabicPeriod"/>
            </a:pPr>
            <a:endParaRPr lang="en-US" sz="4800" dirty="0"/>
          </a:p>
          <a:p>
            <a:pPr marL="742950" indent="-742950" algn="just">
              <a:buFont typeface="+mj-lt"/>
              <a:buAutoNum type="arabicPeriod"/>
            </a:pPr>
            <a:r>
              <a:rPr lang="en-US" sz="4800" dirty="0" err="1"/>
              <a:t>Legittimazione</a:t>
            </a:r>
            <a:r>
              <a:rPr lang="en-US" sz="4800" dirty="0"/>
              <a:t> </a:t>
            </a:r>
            <a:r>
              <a:rPr lang="en-US" sz="4800" dirty="0" err="1"/>
              <a:t>attiva</a:t>
            </a:r>
            <a:r>
              <a:rPr lang="en-US" sz="4800" dirty="0"/>
              <a:t> (</a:t>
            </a:r>
            <a:r>
              <a:rPr lang="en-US" sz="4800" i="1" dirty="0"/>
              <a:t>standing</a:t>
            </a:r>
            <a:r>
              <a:rPr lang="en-US" sz="4800" dirty="0"/>
              <a:t>)</a:t>
            </a:r>
          </a:p>
          <a:p>
            <a:pPr marL="742950" indent="-742950" algn="just">
              <a:buFont typeface="+mj-lt"/>
              <a:buAutoNum type="arabicPeriod"/>
            </a:pPr>
            <a:endParaRPr lang="en-US" sz="48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1263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just">
              <a:buNone/>
            </a:pPr>
            <a:endParaRPr lang="en-US" sz="4800" dirty="0"/>
          </a:p>
          <a:p>
            <a:pPr marL="0" indent="0" algn="ctr">
              <a:buNone/>
            </a:pPr>
            <a:r>
              <a:rPr lang="en-US" sz="4800" dirty="0" err="1"/>
              <a:t>obblighi</a:t>
            </a:r>
            <a:r>
              <a:rPr lang="en-US" sz="4800" dirty="0"/>
              <a:t> </a:t>
            </a:r>
            <a:r>
              <a:rPr lang="en-US" sz="4800" i="1" dirty="0" err="1"/>
              <a:t>erga</a:t>
            </a:r>
            <a:r>
              <a:rPr lang="en-US" sz="4800" i="1" dirty="0"/>
              <a:t> omnes </a:t>
            </a:r>
            <a:r>
              <a:rPr lang="en-US" sz="4800" i="1" dirty="0" err="1"/>
              <a:t>partes</a:t>
            </a:r>
            <a:endParaRPr lang="en-US" sz="4800" i="1" dirty="0"/>
          </a:p>
          <a:p>
            <a:pPr marL="0" indent="0" algn="ctr">
              <a:buNone/>
            </a:pPr>
            <a:endParaRPr lang="en-US" sz="4800" i="1" dirty="0"/>
          </a:p>
          <a:p>
            <a:pPr marL="0" indent="0" algn="ctr">
              <a:buNone/>
            </a:pPr>
            <a:r>
              <a:rPr lang="en-US" sz="4800" dirty="0" err="1"/>
              <a:t>obblighi</a:t>
            </a:r>
            <a:r>
              <a:rPr lang="en-US" sz="4800" i="1" dirty="0"/>
              <a:t> </a:t>
            </a:r>
            <a:r>
              <a:rPr lang="en-US" sz="4800" i="1" dirty="0" err="1"/>
              <a:t>erga</a:t>
            </a:r>
            <a:r>
              <a:rPr lang="en-US" sz="4800" i="1" dirty="0"/>
              <a:t> omnes</a:t>
            </a:r>
            <a:endParaRPr lang="en-US"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1518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533337"/>
            <a:ext cx="10515600" cy="3643625"/>
          </a:xfrm>
        </p:spPr>
        <p:txBody>
          <a:bodyPr vert="horz" lIns="91440" tIns="45720" rIns="91440" bIns="45720" rtlCol="0">
            <a:normAutofit fontScale="85000" lnSpcReduction="10000"/>
          </a:bodyPr>
          <a:lstStyle/>
          <a:p>
            <a:pPr marL="0" indent="0" algn="just">
              <a:buNone/>
            </a:pPr>
            <a:r>
              <a:rPr lang="it-IT" sz="4400" dirty="0"/>
              <a:t>Ogni Stato diverso da uno Stato leso ha il diritto di invocare la responsabilità di un altro Stato […] se:</a:t>
            </a:r>
          </a:p>
          <a:p>
            <a:pPr marL="742950" indent="-742950" algn="just">
              <a:buAutoNum type="alphaLcParenR"/>
            </a:pPr>
            <a:r>
              <a:rPr lang="it-IT" sz="4400" dirty="0"/>
              <a:t>l’obbligo violato è dovuto a un gruppo di Stati, compreso tale Stato, ed è istituito per la tutela di un interesse collettivo del gruppo; o</a:t>
            </a:r>
          </a:p>
          <a:p>
            <a:pPr marL="742950" indent="-742950" algn="just">
              <a:buAutoNum type="alphaLcParenR"/>
            </a:pPr>
            <a:r>
              <a:rPr lang="it-IT" sz="4400" dirty="0"/>
              <a:t>l'obbligo violato è dovuto alla comunità internazionale nel suo insieme.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internazionale degli Stati del 2001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48, par. 1</a:t>
            </a:r>
          </a:p>
        </p:txBody>
      </p:sp>
    </p:spTree>
    <p:extLst>
      <p:ext uri="{BB962C8B-B14F-4D97-AF65-F5344CB8AC3E}">
        <p14:creationId xmlns:p14="http://schemas.microsoft.com/office/powerpoint/2010/main" val="28413732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just">
              <a:buNone/>
            </a:pPr>
            <a:endParaRPr lang="en-US" sz="4800" dirty="0"/>
          </a:p>
          <a:p>
            <a:pPr marL="0" indent="0" algn="ctr">
              <a:buNone/>
            </a:pPr>
            <a:endParaRPr lang="en-US" sz="4800" dirty="0"/>
          </a:p>
          <a:p>
            <a:pPr marL="0" indent="0" algn="ctr">
              <a:buNone/>
            </a:pPr>
            <a:r>
              <a:rPr lang="en-US" sz="4800" dirty="0" err="1"/>
              <a:t>misure</a:t>
            </a:r>
            <a:r>
              <a:rPr lang="en-US" sz="4800" dirty="0"/>
              <a:t> </a:t>
            </a:r>
            <a:r>
              <a:rPr lang="en-US" sz="4800" dirty="0" err="1"/>
              <a:t>cautelari</a:t>
            </a:r>
            <a:endParaRPr lang="en-US"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065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endParaRPr lang="it-IT" sz="4400" dirty="0"/>
          </a:p>
          <a:p>
            <a:pPr marL="742950" indent="-742950" algn="just">
              <a:buFont typeface="+mj-lt"/>
              <a:buAutoNum type="arabicPeriod"/>
            </a:pPr>
            <a:r>
              <a:rPr lang="it-IT" sz="4000" dirty="0"/>
              <a:t>La Corte ha il potere di indicare, qualora reputi che le circostanze lo richiedano, le misure provvisorie da adottare per salvaguardare i rispettivi diritti di ciascuna parte.</a:t>
            </a:r>
          </a:p>
          <a:p>
            <a:pPr marL="742950" indent="-742950" algn="just">
              <a:buFont typeface="+mj-lt"/>
              <a:buAutoNum type="arabicPeriod"/>
            </a:pPr>
            <a:r>
              <a:rPr lang="it-IT" sz="4000" dirty="0"/>
              <a:t>In attesa della decisione definitiva, le misure suggerite saranno immediatamente comunicate alle parti e al Consiglio di sicurezza.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41</a:t>
            </a:r>
          </a:p>
        </p:txBody>
      </p:sp>
    </p:spTree>
    <p:extLst>
      <p:ext uri="{BB962C8B-B14F-4D97-AF65-F5344CB8AC3E}">
        <p14:creationId xmlns:p14="http://schemas.microsoft.com/office/powerpoint/2010/main" val="2540362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304144"/>
            <a:ext cx="10515600" cy="4872819"/>
          </a:xfrm>
        </p:spPr>
        <p:txBody>
          <a:bodyPr vert="horz" lIns="91440" tIns="45720" rIns="91440" bIns="45720" rtlCol="0">
            <a:noAutofit/>
          </a:bodyPr>
          <a:lstStyle/>
          <a:p>
            <a:pPr marL="0" indent="0" algn="just">
              <a:buNone/>
            </a:pPr>
            <a:r>
              <a:rPr lang="it-IT" sz="3600" dirty="0"/>
              <a:t>The Court </a:t>
            </a:r>
            <a:r>
              <a:rPr lang="it-IT" sz="3600" dirty="0" err="1"/>
              <a:t>shall</a:t>
            </a:r>
            <a:r>
              <a:rPr lang="it-IT" sz="3600" dirty="0"/>
              <a:t> </a:t>
            </a:r>
            <a:r>
              <a:rPr lang="it-IT" sz="3600" dirty="0" err="1"/>
              <a:t>have</a:t>
            </a:r>
            <a:r>
              <a:rPr lang="it-IT" sz="3600" dirty="0"/>
              <a:t> the power to indicate, </a:t>
            </a:r>
            <a:r>
              <a:rPr lang="it-IT" sz="3600" dirty="0" err="1"/>
              <a:t>if</a:t>
            </a:r>
            <a:r>
              <a:rPr lang="it-IT" sz="3600" dirty="0"/>
              <a:t> </a:t>
            </a:r>
            <a:r>
              <a:rPr lang="it-IT" sz="3600" dirty="0" err="1"/>
              <a:t>it</a:t>
            </a:r>
            <a:r>
              <a:rPr lang="it-IT" sz="3600" dirty="0"/>
              <a:t> </a:t>
            </a:r>
            <a:r>
              <a:rPr lang="it-IT" sz="3600" dirty="0" err="1"/>
              <a:t>considers</a:t>
            </a:r>
            <a:r>
              <a:rPr lang="it-IT" sz="3600" dirty="0"/>
              <a:t> </a:t>
            </a:r>
            <a:r>
              <a:rPr lang="it-IT" sz="3600" dirty="0" err="1"/>
              <a:t>that</a:t>
            </a:r>
            <a:r>
              <a:rPr lang="it-IT" sz="3600" dirty="0"/>
              <a:t> </a:t>
            </a:r>
            <a:r>
              <a:rPr lang="it-IT" sz="3600" dirty="0" err="1"/>
              <a:t>circumstances</a:t>
            </a:r>
            <a:r>
              <a:rPr lang="it-IT" sz="3600" dirty="0"/>
              <a:t> so </a:t>
            </a:r>
            <a:r>
              <a:rPr lang="it-IT" sz="3600" dirty="0" err="1"/>
              <a:t>require</a:t>
            </a:r>
            <a:r>
              <a:rPr lang="it-IT" sz="3600" dirty="0"/>
              <a:t>, </a:t>
            </a:r>
            <a:r>
              <a:rPr lang="it-IT" sz="3600" dirty="0" err="1"/>
              <a:t>any</a:t>
            </a:r>
            <a:r>
              <a:rPr lang="it-IT" sz="3600" dirty="0"/>
              <a:t> </a:t>
            </a:r>
            <a:r>
              <a:rPr lang="it-IT" sz="3600" dirty="0" err="1"/>
              <a:t>provisional</a:t>
            </a:r>
            <a:r>
              <a:rPr lang="it-IT" sz="3600" dirty="0"/>
              <a:t> </a:t>
            </a:r>
            <a:r>
              <a:rPr lang="it-IT" sz="3600" dirty="0" err="1"/>
              <a:t>measures</a:t>
            </a:r>
            <a:r>
              <a:rPr lang="it-IT" sz="3600" dirty="0"/>
              <a:t> </a:t>
            </a:r>
            <a:r>
              <a:rPr lang="it-IT" sz="3600" dirty="0" err="1"/>
              <a:t>which</a:t>
            </a:r>
            <a:r>
              <a:rPr lang="it-IT" sz="3600" dirty="0"/>
              <a:t> </a:t>
            </a:r>
            <a:r>
              <a:rPr lang="it-IT" sz="3600" b="1" dirty="0" err="1"/>
              <a:t>ought</a:t>
            </a:r>
            <a:r>
              <a:rPr lang="it-IT" sz="3600" b="1" dirty="0"/>
              <a:t> to be </a:t>
            </a:r>
            <a:r>
              <a:rPr lang="it-IT" sz="3600" b="1" dirty="0" err="1"/>
              <a:t>taken</a:t>
            </a:r>
            <a:r>
              <a:rPr lang="it-IT" sz="3600" b="1" dirty="0"/>
              <a:t> </a:t>
            </a:r>
            <a:r>
              <a:rPr lang="it-IT" sz="3600" dirty="0"/>
              <a:t>to </a:t>
            </a:r>
            <a:r>
              <a:rPr lang="it-IT" sz="3600" dirty="0" err="1"/>
              <a:t>preserve</a:t>
            </a:r>
            <a:r>
              <a:rPr lang="it-IT" sz="3600" dirty="0"/>
              <a:t> the </a:t>
            </a:r>
            <a:r>
              <a:rPr lang="it-IT" sz="3600" dirty="0" err="1"/>
              <a:t>respective</a:t>
            </a:r>
            <a:r>
              <a:rPr lang="it-IT" sz="3600" dirty="0"/>
              <a:t> </a:t>
            </a:r>
            <a:r>
              <a:rPr lang="it-IT" sz="3600" dirty="0" err="1"/>
              <a:t>rights</a:t>
            </a:r>
            <a:r>
              <a:rPr lang="it-IT" sz="3600" dirty="0"/>
              <a:t> of </a:t>
            </a:r>
            <a:r>
              <a:rPr lang="it-IT" sz="3600" dirty="0" err="1"/>
              <a:t>either</a:t>
            </a:r>
            <a:r>
              <a:rPr lang="it-IT" sz="3600" dirty="0"/>
              <a:t> party.</a:t>
            </a:r>
          </a:p>
          <a:p>
            <a:pPr marL="0" indent="0" algn="just">
              <a:buNone/>
            </a:pPr>
            <a:endParaRPr lang="it-IT" sz="3600" dirty="0"/>
          </a:p>
          <a:p>
            <a:pPr marL="0" indent="0" algn="just">
              <a:buNone/>
            </a:pPr>
            <a:r>
              <a:rPr lang="it-IT" sz="3600" dirty="0"/>
              <a:t>La </a:t>
            </a:r>
            <a:r>
              <a:rPr lang="it-IT" sz="3600" dirty="0" err="1"/>
              <a:t>Cour</a:t>
            </a:r>
            <a:r>
              <a:rPr lang="it-IT" sz="3600" dirty="0"/>
              <a:t> a le </a:t>
            </a:r>
            <a:r>
              <a:rPr lang="it-IT" sz="3600" dirty="0" err="1"/>
              <a:t>pouvoir</a:t>
            </a:r>
            <a:r>
              <a:rPr lang="it-IT" sz="3600" dirty="0"/>
              <a:t> d’</a:t>
            </a:r>
            <a:r>
              <a:rPr lang="it-IT" sz="3600" dirty="0" err="1"/>
              <a:t>indiquer</a:t>
            </a:r>
            <a:r>
              <a:rPr lang="it-IT" sz="3600" dirty="0"/>
              <a:t>, si elle </a:t>
            </a:r>
            <a:r>
              <a:rPr lang="it-IT" sz="3600" dirty="0" err="1"/>
              <a:t>estime</a:t>
            </a:r>
            <a:r>
              <a:rPr lang="it-IT" sz="3600" dirty="0"/>
              <a:t> </a:t>
            </a:r>
            <a:r>
              <a:rPr lang="it-IT" sz="3600" dirty="0" err="1"/>
              <a:t>que</a:t>
            </a:r>
            <a:r>
              <a:rPr lang="it-IT" sz="3600" dirty="0"/>
              <a:t> </a:t>
            </a:r>
            <a:r>
              <a:rPr lang="it-IT" sz="3600" dirty="0" err="1"/>
              <a:t>les</a:t>
            </a:r>
            <a:r>
              <a:rPr lang="it-IT" sz="3600" dirty="0"/>
              <a:t> </a:t>
            </a:r>
            <a:r>
              <a:rPr lang="it-IT" sz="3600" dirty="0" err="1"/>
              <a:t>circonstances</a:t>
            </a:r>
            <a:r>
              <a:rPr lang="it-IT" sz="3600" dirty="0"/>
              <a:t> l’</a:t>
            </a:r>
            <a:r>
              <a:rPr lang="it-IT" sz="3600" dirty="0" err="1"/>
              <a:t>exigent</a:t>
            </a:r>
            <a:r>
              <a:rPr lang="it-IT" sz="3600" dirty="0"/>
              <a:t>, </a:t>
            </a:r>
            <a:r>
              <a:rPr lang="it-IT" sz="3600" dirty="0" err="1"/>
              <a:t>quelles</a:t>
            </a:r>
            <a:r>
              <a:rPr lang="it-IT" sz="3600" dirty="0"/>
              <a:t> </a:t>
            </a:r>
            <a:r>
              <a:rPr lang="it-IT" sz="3600" dirty="0" err="1"/>
              <a:t>mesures</a:t>
            </a:r>
            <a:r>
              <a:rPr lang="it-IT" sz="3600" dirty="0"/>
              <a:t> </a:t>
            </a:r>
            <a:r>
              <a:rPr lang="it-IT" sz="3600" dirty="0" err="1"/>
              <a:t>conservatoires</a:t>
            </a:r>
            <a:r>
              <a:rPr lang="it-IT" sz="3600" dirty="0"/>
              <a:t> </a:t>
            </a:r>
            <a:r>
              <a:rPr lang="it-IT" sz="3600" dirty="0" err="1"/>
              <a:t>du</a:t>
            </a:r>
            <a:r>
              <a:rPr lang="it-IT" sz="3600" dirty="0"/>
              <a:t> </a:t>
            </a:r>
            <a:r>
              <a:rPr lang="it-IT" sz="3600" dirty="0" err="1"/>
              <a:t>droit</a:t>
            </a:r>
            <a:r>
              <a:rPr lang="it-IT" sz="3600" dirty="0"/>
              <a:t> de </a:t>
            </a:r>
            <a:r>
              <a:rPr lang="it-IT" sz="3600" dirty="0" err="1"/>
              <a:t>chacun</a:t>
            </a:r>
            <a:r>
              <a:rPr lang="it-IT" sz="3600" dirty="0"/>
              <a:t> </a:t>
            </a:r>
            <a:r>
              <a:rPr lang="it-IT" sz="3600" b="1" dirty="0" err="1"/>
              <a:t>doivent</a:t>
            </a:r>
            <a:r>
              <a:rPr lang="it-IT" sz="3600" b="1" dirty="0"/>
              <a:t> </a:t>
            </a:r>
            <a:r>
              <a:rPr lang="it-IT" sz="3600" b="1" dirty="0" err="1"/>
              <a:t>être</a:t>
            </a:r>
            <a:r>
              <a:rPr lang="it-IT" sz="3600" b="1" dirty="0"/>
              <a:t> </a:t>
            </a:r>
            <a:r>
              <a:rPr lang="it-IT" sz="3600" b="1" dirty="0" err="1"/>
              <a:t>prises</a:t>
            </a:r>
            <a:r>
              <a:rPr lang="it-IT" sz="3600" b="1" dirty="0"/>
              <a:t> </a:t>
            </a:r>
            <a:r>
              <a:rPr lang="it-IT" sz="3600" dirty="0"/>
              <a:t>à </a:t>
            </a:r>
            <a:r>
              <a:rPr lang="it-IT" sz="3600" dirty="0" err="1"/>
              <a:t>titre</a:t>
            </a:r>
            <a:r>
              <a:rPr lang="it-IT" sz="3600" dirty="0"/>
              <a:t> </a:t>
            </a:r>
            <a:r>
              <a:rPr lang="it-IT" sz="3600" dirty="0" err="1"/>
              <a:t>provisoire</a:t>
            </a:r>
            <a:r>
              <a:rPr lang="it-IT"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CIG, Articolo 41</a:t>
            </a:r>
          </a:p>
        </p:txBody>
      </p:sp>
    </p:spTree>
    <p:extLst>
      <p:ext uri="{BB962C8B-B14F-4D97-AF65-F5344CB8AC3E}">
        <p14:creationId xmlns:p14="http://schemas.microsoft.com/office/powerpoint/2010/main" val="347128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514350" indent="-514350" algn="just">
              <a:buFont typeface="+mj-lt"/>
              <a:buAutoNum type="arabicPeriod"/>
            </a:pPr>
            <a:r>
              <a:rPr lang="it-IT" sz="3200" dirty="0"/>
              <a:t>Quando un trattato è stato autenticato in due o più lingue, il testo fa ugualmente fede in ciascuna lingua, a meno che il trattato non preveda o le parti non concordino che, in caso di divergenza, prevalga un determinato testo.
[…]
Si presume che i termini del trattato abbiano lo stesso significato in ogni testo autentico.
[…] Quando dal raffronto dei testi autentici emerge una differenza di significato che l’applicazione degli articoli 31 e 32 non elimina, </a:t>
            </a:r>
            <a:r>
              <a:rPr lang="it-IT" sz="3200" b="1" dirty="0"/>
              <a:t>si adotta il significato che meglio concilia i testi, tenuto conto dell’oggetto e dello scopo del trattato</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Convenzione di Vienna sul diritto dei trattati</a:t>
            </a:r>
            <a:b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33</a:t>
            </a:r>
          </a:p>
        </p:txBody>
      </p:sp>
    </p:spTree>
    <p:extLst>
      <p:ext uri="{BB962C8B-B14F-4D97-AF65-F5344CB8AC3E}">
        <p14:creationId xmlns:p14="http://schemas.microsoft.com/office/powerpoint/2010/main" val="1831762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63524"/>
            <a:ext cx="10515600" cy="4597942"/>
          </a:xfrm>
        </p:spPr>
        <p:txBody>
          <a:bodyPr vert="horz" lIns="91440" tIns="45720" rIns="91440" bIns="45720" rtlCol="0">
            <a:normAutofit fontScale="92500" lnSpcReduction="20000"/>
          </a:bodyPr>
          <a:lstStyle/>
          <a:p>
            <a:pPr marL="0" indent="0" algn="just">
              <a:buNone/>
            </a:pPr>
            <a:r>
              <a:rPr lang="en-US" sz="3200" dirty="0" err="1"/>
              <a:t>L’oggetto</a:t>
            </a:r>
            <a:r>
              <a:rPr lang="en-US" sz="3200" dirty="0"/>
              <a:t> e lo </a:t>
            </a:r>
            <a:r>
              <a:rPr lang="en-US" sz="3200" dirty="0" err="1"/>
              <a:t>scopo</a:t>
            </a:r>
            <a:r>
              <a:rPr lang="en-US" sz="3200" dirty="0"/>
              <a:t> </a:t>
            </a:r>
            <a:r>
              <a:rPr lang="en-US" sz="3200" dirty="0" err="1"/>
              <a:t>dello</a:t>
            </a:r>
            <a:r>
              <a:rPr lang="en-US" sz="3200" dirty="0"/>
              <a:t> </a:t>
            </a:r>
            <a:r>
              <a:rPr lang="en-US" sz="3200" dirty="0" err="1"/>
              <a:t>Statuto</a:t>
            </a:r>
            <a:r>
              <a:rPr lang="en-US" sz="3200" dirty="0"/>
              <a:t> </a:t>
            </a:r>
            <a:r>
              <a:rPr lang="en-US" sz="3200" dirty="0" err="1"/>
              <a:t>è</a:t>
            </a:r>
            <a:r>
              <a:rPr lang="en-US" sz="3200" dirty="0"/>
              <a:t> </a:t>
            </a:r>
            <a:r>
              <a:rPr lang="en-US" sz="3200" dirty="0" err="1"/>
              <a:t>quello</a:t>
            </a:r>
            <a:r>
              <a:rPr lang="en-US" sz="3200" dirty="0"/>
              <a:t> di </a:t>
            </a:r>
            <a:r>
              <a:rPr lang="en-US" sz="3200" dirty="0" err="1"/>
              <a:t>consentire</a:t>
            </a:r>
            <a:r>
              <a:rPr lang="en-US" sz="3200" dirty="0"/>
              <a:t> </a:t>
            </a:r>
            <a:r>
              <a:rPr lang="en-US" sz="3200" dirty="0" err="1"/>
              <a:t>alla</a:t>
            </a:r>
            <a:r>
              <a:rPr lang="en-US" sz="3200" dirty="0"/>
              <a:t> Corte di </a:t>
            </a:r>
            <a:r>
              <a:rPr lang="en-US" sz="3200" dirty="0" err="1"/>
              <a:t>adempiere</a:t>
            </a:r>
            <a:r>
              <a:rPr lang="en-US" sz="3200" dirty="0"/>
              <a:t> le </a:t>
            </a:r>
            <a:r>
              <a:rPr lang="en-US" sz="3200" dirty="0" err="1"/>
              <a:t>funzioni</a:t>
            </a:r>
            <a:r>
              <a:rPr lang="en-US" sz="3200" dirty="0"/>
              <a:t> da </a:t>
            </a:r>
            <a:r>
              <a:rPr lang="en-US" sz="3200" dirty="0" err="1"/>
              <a:t>esso</a:t>
            </a:r>
            <a:r>
              <a:rPr lang="en-US" sz="3200" dirty="0"/>
              <a:t> </a:t>
            </a:r>
            <a:r>
              <a:rPr lang="en-US" sz="3200" dirty="0" err="1"/>
              <a:t>previste</a:t>
            </a:r>
            <a:r>
              <a:rPr lang="en-US" sz="3200" dirty="0"/>
              <a:t> e, in </a:t>
            </a:r>
            <a:r>
              <a:rPr lang="en-US" sz="3200" dirty="0" err="1"/>
              <a:t>particolare</a:t>
            </a:r>
            <a:r>
              <a:rPr lang="en-US" sz="3200" dirty="0"/>
              <a:t>, la </a:t>
            </a:r>
            <a:r>
              <a:rPr lang="en-US" sz="3200" dirty="0" err="1"/>
              <a:t>funzione</a:t>
            </a:r>
            <a:r>
              <a:rPr lang="en-US" sz="3200" dirty="0"/>
              <a:t> </a:t>
            </a:r>
            <a:r>
              <a:rPr lang="en-US" sz="3200" dirty="0" err="1"/>
              <a:t>fondamentale</a:t>
            </a:r>
            <a:r>
              <a:rPr lang="en-US" sz="3200" dirty="0"/>
              <a:t> di </a:t>
            </a:r>
            <a:r>
              <a:rPr lang="en-US" sz="3200" dirty="0" err="1"/>
              <a:t>risoluzione</a:t>
            </a:r>
            <a:r>
              <a:rPr lang="en-US" sz="3200" dirty="0"/>
              <a:t> </a:t>
            </a:r>
            <a:r>
              <a:rPr lang="en-US" sz="3200" dirty="0" err="1"/>
              <a:t>giurisdizionale</a:t>
            </a:r>
            <a:r>
              <a:rPr lang="en-US" sz="3200" dirty="0"/>
              <a:t> </a:t>
            </a:r>
            <a:r>
              <a:rPr lang="en-US" sz="3200" dirty="0" err="1"/>
              <a:t>delle</a:t>
            </a:r>
            <a:r>
              <a:rPr lang="en-US" sz="3200" dirty="0"/>
              <a:t> </a:t>
            </a:r>
            <a:r>
              <a:rPr lang="en-US" sz="3200" dirty="0" err="1"/>
              <a:t>controversie</a:t>
            </a:r>
            <a:r>
              <a:rPr lang="en-US" sz="3200" dirty="0"/>
              <a:t> </a:t>
            </a:r>
            <a:r>
              <a:rPr lang="en-US" sz="3200" dirty="0" err="1"/>
              <a:t>internazionali</a:t>
            </a:r>
            <a:r>
              <a:rPr lang="en-US" sz="3200" dirty="0"/>
              <a:t> </a:t>
            </a:r>
            <a:r>
              <a:rPr lang="en-US" sz="3200" dirty="0" err="1"/>
              <a:t>mediante</a:t>
            </a:r>
            <a:r>
              <a:rPr lang="en-US" sz="3200" dirty="0"/>
              <a:t> </a:t>
            </a:r>
            <a:r>
              <a:rPr lang="en-US" sz="3200" dirty="0" err="1"/>
              <a:t>decisioni</a:t>
            </a:r>
            <a:r>
              <a:rPr lang="en-US" sz="3200" dirty="0"/>
              <a:t> </a:t>
            </a:r>
            <a:r>
              <a:rPr lang="en-US" sz="3200" dirty="0" err="1"/>
              <a:t>vincolanti</a:t>
            </a:r>
            <a:r>
              <a:rPr lang="en-US" sz="3200" dirty="0"/>
              <a:t> [...]. Il </a:t>
            </a:r>
            <a:r>
              <a:rPr lang="en-US" sz="3200" dirty="0" err="1"/>
              <a:t>contesto</a:t>
            </a:r>
            <a:r>
              <a:rPr lang="en-US" sz="3200" dirty="0"/>
              <a:t> in cui </a:t>
            </a:r>
            <a:r>
              <a:rPr lang="en-US" sz="3200" dirty="0" err="1"/>
              <a:t>l’articolo</a:t>
            </a:r>
            <a:r>
              <a:rPr lang="en-US" sz="3200" dirty="0"/>
              <a:t> 41 </a:t>
            </a:r>
            <a:r>
              <a:rPr lang="en-US" sz="3200" dirty="0" err="1"/>
              <a:t>deve</a:t>
            </a:r>
            <a:r>
              <a:rPr lang="en-US" sz="3200" dirty="0"/>
              <a:t> </a:t>
            </a:r>
            <a:r>
              <a:rPr lang="en-US" sz="3200" dirty="0" err="1"/>
              <a:t>essere</a:t>
            </a:r>
            <a:r>
              <a:rPr lang="en-US" sz="3200" dirty="0"/>
              <a:t> </a:t>
            </a:r>
            <a:r>
              <a:rPr lang="en-US" sz="3200" dirty="0" err="1"/>
              <a:t>considerato</a:t>
            </a:r>
            <a:r>
              <a:rPr lang="en-US" sz="3200" dirty="0"/>
              <a:t> </a:t>
            </a:r>
            <a:r>
              <a:rPr lang="en-US" sz="3200" dirty="0" err="1"/>
              <a:t>all’interno</a:t>
            </a:r>
            <a:r>
              <a:rPr lang="en-US" sz="3200" dirty="0"/>
              <a:t> </a:t>
            </a:r>
            <a:r>
              <a:rPr lang="en-US" sz="3200" dirty="0" err="1"/>
              <a:t>dello</a:t>
            </a:r>
            <a:r>
              <a:rPr lang="en-US" sz="3200" dirty="0"/>
              <a:t> </a:t>
            </a:r>
            <a:r>
              <a:rPr lang="en-US" sz="3200" dirty="0" err="1"/>
              <a:t>Statuto</a:t>
            </a:r>
            <a:r>
              <a:rPr lang="en-US" sz="3200" dirty="0"/>
              <a:t> </a:t>
            </a:r>
            <a:r>
              <a:rPr lang="en-US" sz="3200" dirty="0" err="1"/>
              <a:t>è</a:t>
            </a:r>
            <a:r>
              <a:rPr lang="en-US" sz="3200" dirty="0"/>
              <a:t> </a:t>
            </a:r>
            <a:r>
              <a:rPr lang="en-US" sz="3200" dirty="0" err="1"/>
              <a:t>quello</a:t>
            </a:r>
            <a:r>
              <a:rPr lang="en-US" sz="3200" dirty="0"/>
              <a:t> di </a:t>
            </a:r>
            <a:r>
              <a:rPr lang="en-US" sz="3200" dirty="0" err="1"/>
              <a:t>evitare</a:t>
            </a:r>
            <a:r>
              <a:rPr lang="en-US" sz="3200" dirty="0"/>
              <a:t> </a:t>
            </a:r>
            <a:r>
              <a:rPr lang="en-US" sz="3200" dirty="0" err="1"/>
              <a:t>che</a:t>
            </a:r>
            <a:r>
              <a:rPr lang="en-US" sz="3200" dirty="0"/>
              <a:t> la Corte </a:t>
            </a:r>
            <a:r>
              <a:rPr lang="en-US" sz="3200" dirty="0" err="1"/>
              <a:t>sia</a:t>
            </a:r>
            <a:r>
              <a:rPr lang="en-US" sz="3200" dirty="0"/>
              <a:t> </a:t>
            </a:r>
            <a:r>
              <a:rPr lang="en-US" sz="3200" dirty="0" err="1"/>
              <a:t>ostacolata</a:t>
            </a:r>
            <a:r>
              <a:rPr lang="en-US" sz="3200" dirty="0"/>
              <a:t> </a:t>
            </a:r>
            <a:r>
              <a:rPr lang="en-US" sz="3200" dirty="0" err="1"/>
              <a:t>nell’esercizio</a:t>
            </a:r>
            <a:r>
              <a:rPr lang="en-US" sz="3200" dirty="0"/>
              <a:t> </a:t>
            </a:r>
            <a:r>
              <a:rPr lang="en-US" sz="3200" dirty="0" err="1"/>
              <a:t>delle</a:t>
            </a:r>
            <a:r>
              <a:rPr lang="en-US" sz="3200" dirty="0"/>
              <a:t> sue </a:t>
            </a:r>
            <a:r>
              <a:rPr lang="en-US" sz="3200" dirty="0" err="1"/>
              <a:t>funzioni</a:t>
            </a:r>
            <a:r>
              <a:rPr lang="en-US" sz="3200" dirty="0"/>
              <a:t> a causa </a:t>
            </a:r>
            <a:r>
              <a:rPr lang="en-US" sz="3200" dirty="0" err="1"/>
              <a:t>della</a:t>
            </a:r>
            <a:r>
              <a:rPr lang="en-US" sz="3200" dirty="0"/>
              <a:t> </a:t>
            </a:r>
            <a:r>
              <a:rPr lang="en-US" sz="3200" dirty="0" err="1"/>
              <a:t>mancata</a:t>
            </a:r>
            <a:r>
              <a:rPr lang="en-US" sz="3200" dirty="0"/>
              <a:t> tutela </a:t>
            </a:r>
            <a:r>
              <a:rPr lang="en-US" sz="3200" dirty="0" err="1"/>
              <a:t>dei</a:t>
            </a:r>
            <a:r>
              <a:rPr lang="en-US" sz="3200" dirty="0"/>
              <a:t> </a:t>
            </a:r>
            <a:r>
              <a:rPr lang="en-US" sz="3200" dirty="0" err="1"/>
              <a:t>rispettivi</a:t>
            </a:r>
            <a:r>
              <a:rPr lang="en-US" sz="3200" dirty="0"/>
              <a:t> </a:t>
            </a:r>
            <a:r>
              <a:rPr lang="en-US" sz="3200" dirty="0" err="1"/>
              <a:t>diritti</a:t>
            </a:r>
            <a:r>
              <a:rPr lang="en-US" sz="3200" dirty="0"/>
              <a:t> </a:t>
            </a:r>
            <a:r>
              <a:rPr lang="en-US" sz="3200" dirty="0" err="1"/>
              <a:t>delle</a:t>
            </a:r>
            <a:r>
              <a:rPr lang="en-US" sz="3200" dirty="0"/>
              <a:t> parti di </a:t>
            </a:r>
            <a:r>
              <a:rPr lang="en-US" sz="3200" dirty="0" err="1"/>
              <a:t>una</a:t>
            </a:r>
            <a:r>
              <a:rPr lang="en-US" sz="3200" dirty="0"/>
              <a:t> </a:t>
            </a:r>
            <a:r>
              <a:rPr lang="en-US" sz="3200" dirty="0" err="1"/>
              <a:t>controversia</a:t>
            </a:r>
            <a:r>
              <a:rPr lang="en-US" sz="3200" dirty="0"/>
              <a:t> </a:t>
            </a:r>
            <a:r>
              <a:rPr lang="en-US" sz="3200" dirty="0" err="1"/>
              <a:t>dinanzi</a:t>
            </a:r>
            <a:r>
              <a:rPr lang="en-US" sz="3200" dirty="0"/>
              <a:t> </a:t>
            </a:r>
            <a:r>
              <a:rPr lang="en-US" sz="3200" dirty="0" err="1"/>
              <a:t>alla</a:t>
            </a:r>
            <a:r>
              <a:rPr lang="en-US" sz="3200" dirty="0"/>
              <a:t> Corte. </a:t>
            </a:r>
            <a:r>
              <a:rPr lang="en-US" sz="3200" dirty="0" err="1"/>
              <a:t>Dall’oggetto</a:t>
            </a:r>
            <a:r>
              <a:rPr lang="en-US" sz="3200" dirty="0"/>
              <a:t> e </a:t>
            </a:r>
            <a:r>
              <a:rPr lang="en-US" sz="3200" dirty="0" err="1"/>
              <a:t>dalla</a:t>
            </a:r>
            <a:r>
              <a:rPr lang="en-US" sz="3200" dirty="0"/>
              <a:t> </a:t>
            </a:r>
            <a:r>
              <a:rPr lang="en-US" sz="3200" dirty="0" err="1"/>
              <a:t>finalità</a:t>
            </a:r>
            <a:r>
              <a:rPr lang="en-US" sz="3200" dirty="0"/>
              <a:t> </a:t>
            </a:r>
            <a:r>
              <a:rPr lang="en-US" sz="3200" dirty="0" err="1"/>
              <a:t>dello</a:t>
            </a:r>
            <a:r>
              <a:rPr lang="en-US" sz="3200" dirty="0"/>
              <a:t> </a:t>
            </a:r>
            <a:r>
              <a:rPr lang="en-US" sz="3200" dirty="0" err="1"/>
              <a:t>statuto</a:t>
            </a:r>
            <a:r>
              <a:rPr lang="en-US" sz="3200" dirty="0"/>
              <a:t>, </a:t>
            </a:r>
            <a:r>
              <a:rPr lang="en-US" sz="3200" dirty="0" err="1"/>
              <a:t>nonché</a:t>
            </a:r>
            <a:r>
              <a:rPr lang="en-US" sz="3200" dirty="0"/>
              <a:t> </a:t>
            </a:r>
            <a:r>
              <a:rPr lang="en-US" sz="3200" dirty="0" err="1"/>
              <a:t>dai</a:t>
            </a:r>
            <a:r>
              <a:rPr lang="en-US" sz="3200" dirty="0"/>
              <a:t> termini </a:t>
            </a:r>
            <a:r>
              <a:rPr lang="en-US" sz="3200" dirty="0" err="1"/>
              <a:t>dell’articolo</a:t>
            </a:r>
            <a:r>
              <a:rPr lang="en-US" sz="3200" dirty="0"/>
              <a:t> 41, se </a:t>
            </a:r>
            <a:r>
              <a:rPr lang="en-US" sz="3200" dirty="0" err="1"/>
              <a:t>letti</a:t>
            </a:r>
            <a:r>
              <a:rPr lang="en-US" sz="3200" dirty="0"/>
              <a:t> </a:t>
            </a:r>
            <a:r>
              <a:rPr lang="en-US" sz="3200" dirty="0" err="1"/>
              <a:t>nel</a:t>
            </a:r>
            <a:r>
              <a:rPr lang="en-US" sz="3200" dirty="0"/>
              <a:t> </a:t>
            </a:r>
            <a:r>
              <a:rPr lang="en-US" sz="3200" dirty="0" err="1"/>
              <a:t>loro</a:t>
            </a:r>
            <a:r>
              <a:rPr lang="en-US" sz="3200" dirty="0"/>
              <a:t> </a:t>
            </a:r>
            <a:r>
              <a:rPr lang="en-US" sz="3200" dirty="0" err="1"/>
              <a:t>contesto</a:t>
            </a:r>
            <a:r>
              <a:rPr lang="en-US" sz="3200" dirty="0"/>
              <a:t>, </a:t>
            </a:r>
            <a:r>
              <a:rPr lang="en-US" sz="3200" dirty="0" err="1"/>
              <a:t>risulta</a:t>
            </a:r>
            <a:r>
              <a:rPr lang="en-US" sz="3200" dirty="0"/>
              <a:t> </a:t>
            </a:r>
            <a:r>
              <a:rPr lang="en-US" sz="3200" dirty="0" err="1"/>
              <a:t>che</a:t>
            </a:r>
            <a:r>
              <a:rPr lang="en-US" sz="3200" dirty="0"/>
              <a:t> il </a:t>
            </a:r>
            <a:r>
              <a:rPr lang="en-US" sz="3200" dirty="0" err="1"/>
              <a:t>potere</a:t>
            </a:r>
            <a:r>
              <a:rPr lang="en-US" sz="3200" dirty="0"/>
              <a:t> di </a:t>
            </a:r>
            <a:r>
              <a:rPr lang="en-US" sz="3200" dirty="0" err="1"/>
              <a:t>indicare</a:t>
            </a:r>
            <a:r>
              <a:rPr lang="en-US" sz="3200" dirty="0"/>
              <a:t> </a:t>
            </a:r>
            <a:r>
              <a:rPr lang="en-US" sz="3200" dirty="0" err="1"/>
              <a:t>misure</a:t>
            </a:r>
            <a:r>
              <a:rPr lang="en-US" sz="3200" dirty="0"/>
              <a:t> </a:t>
            </a:r>
            <a:r>
              <a:rPr lang="en-US" sz="3200" dirty="0" err="1"/>
              <a:t>temporanee</a:t>
            </a:r>
            <a:r>
              <a:rPr lang="en-US" sz="3200" dirty="0"/>
              <a:t> </a:t>
            </a:r>
            <a:r>
              <a:rPr lang="en-US" sz="3200" dirty="0" err="1"/>
              <a:t>implica</a:t>
            </a:r>
            <a:r>
              <a:rPr lang="en-US" sz="3200" dirty="0"/>
              <a:t> </a:t>
            </a:r>
            <a:r>
              <a:rPr lang="en-US" sz="3200" dirty="0" err="1"/>
              <a:t>che</a:t>
            </a:r>
            <a:r>
              <a:rPr lang="en-US" sz="3200" dirty="0"/>
              <a:t> </a:t>
            </a:r>
            <a:r>
              <a:rPr lang="en-US" sz="3200" dirty="0" err="1"/>
              <a:t>tali</a:t>
            </a:r>
            <a:r>
              <a:rPr lang="en-US" sz="3200" dirty="0"/>
              <a:t> </a:t>
            </a:r>
            <a:r>
              <a:rPr lang="en-US" sz="3200" dirty="0" err="1"/>
              <a:t>misure</a:t>
            </a:r>
            <a:r>
              <a:rPr lang="en-US" sz="3200" dirty="0"/>
              <a:t> </a:t>
            </a:r>
            <a:r>
              <a:rPr lang="en-US" sz="3200" dirty="0" err="1"/>
              <a:t>siano</a:t>
            </a:r>
            <a:r>
              <a:rPr lang="en-US" sz="3200" dirty="0"/>
              <a:t> </a:t>
            </a:r>
            <a:r>
              <a:rPr lang="en-US" sz="3200" dirty="0" err="1"/>
              <a:t>vincolanti</a:t>
            </a:r>
            <a:r>
              <a:rPr lang="en-US" sz="3200" dirty="0"/>
              <a:t> [...]. </a:t>
            </a:r>
            <a:r>
              <a:rPr lang="en-US" sz="3200" b="1" dirty="0" err="1"/>
              <a:t>L’affermazione</a:t>
            </a:r>
            <a:r>
              <a:rPr lang="en-US" sz="3200" b="1" dirty="0"/>
              <a:t> secondo cui le </a:t>
            </a:r>
            <a:r>
              <a:rPr lang="en-US" sz="3200" b="1" dirty="0" err="1"/>
              <a:t>misure</a:t>
            </a:r>
            <a:r>
              <a:rPr lang="en-US" sz="3200" b="1" dirty="0"/>
              <a:t> </a:t>
            </a:r>
            <a:r>
              <a:rPr lang="en-US" sz="3200" b="1" dirty="0" err="1"/>
              <a:t>temporanee</a:t>
            </a:r>
            <a:r>
              <a:rPr lang="en-US" sz="3200" b="1" dirty="0"/>
              <a:t> di cui </a:t>
            </a:r>
            <a:r>
              <a:rPr lang="en-US" sz="3200" b="1" dirty="0" err="1"/>
              <a:t>all’articolo</a:t>
            </a:r>
            <a:r>
              <a:rPr lang="en-US" sz="3200" b="1" dirty="0"/>
              <a:t> 41 </a:t>
            </a:r>
            <a:r>
              <a:rPr lang="en-US" sz="3200" b="1" dirty="0" err="1"/>
              <a:t>potrebbero</a:t>
            </a:r>
            <a:r>
              <a:rPr lang="en-US" sz="3200" b="1" dirty="0"/>
              <a:t> non </a:t>
            </a:r>
            <a:r>
              <a:rPr lang="en-US" sz="3200" b="1" dirty="0" err="1"/>
              <a:t>essere</a:t>
            </a:r>
            <a:r>
              <a:rPr lang="en-US" sz="3200" b="1" dirty="0"/>
              <a:t> </a:t>
            </a:r>
            <a:r>
              <a:rPr lang="en-US" sz="3200" b="1" dirty="0" err="1"/>
              <a:t>vincolanti</a:t>
            </a:r>
            <a:r>
              <a:rPr lang="en-US" sz="3200" b="1" dirty="0"/>
              <a:t> </a:t>
            </a:r>
            <a:r>
              <a:rPr lang="en-US" sz="3200" b="1" dirty="0" err="1"/>
              <a:t>sarebbe</a:t>
            </a:r>
            <a:r>
              <a:rPr lang="en-US" sz="3200" b="1" dirty="0"/>
              <a:t> </a:t>
            </a:r>
            <a:r>
              <a:rPr lang="en-US" sz="3200" b="1" dirty="0" err="1"/>
              <a:t>contraria</a:t>
            </a:r>
            <a:r>
              <a:rPr lang="en-US" sz="3200" b="1" dirty="0"/>
              <a:t> </a:t>
            </a:r>
            <a:r>
              <a:rPr lang="en-US" sz="3200" b="1" dirty="0" err="1"/>
              <a:t>all'oggetto</a:t>
            </a:r>
            <a:r>
              <a:rPr lang="en-US" sz="3200" b="1" dirty="0"/>
              <a:t> e </a:t>
            </a:r>
            <a:r>
              <a:rPr lang="en-US" sz="3200" b="1" dirty="0" err="1"/>
              <a:t>allo</a:t>
            </a:r>
            <a:r>
              <a:rPr lang="en-US" sz="3200" b="1" dirty="0"/>
              <a:t> </a:t>
            </a:r>
            <a:r>
              <a:rPr lang="en-US" sz="3200" b="1" dirty="0" err="1"/>
              <a:t>scopo</a:t>
            </a:r>
            <a:r>
              <a:rPr lang="en-US" sz="3200" b="1" dirty="0"/>
              <a:t> di tale </a:t>
            </a:r>
            <a:r>
              <a:rPr lang="en-US" sz="3200" b="1" dirty="0" err="1"/>
              <a:t>articolo</a:t>
            </a:r>
            <a:r>
              <a:rPr lang="en-US"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1" u="none" strike="noStrike" kern="1200" cap="none" spc="0" normalizeH="0" baseline="0" noProof="0" dirty="0" err="1">
                <a:ln>
                  <a:noFill/>
                </a:ln>
                <a:solidFill>
                  <a:prstClr val="black"/>
                </a:solidFill>
                <a:effectLst/>
                <a:uLnTx/>
                <a:uFillTx/>
                <a:latin typeface="Calibri" panose="020F0502020204030204"/>
                <a:ea typeface="+mn-ea"/>
                <a:cs typeface="+mn-cs"/>
              </a:rPr>
              <a:t>LaGrand</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 (Germania c. Stati Uniti)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Sentenza della CIG, 2001</a:t>
            </a:r>
          </a:p>
        </p:txBody>
      </p:sp>
    </p:spTree>
    <p:extLst>
      <p:ext uri="{BB962C8B-B14F-4D97-AF65-F5344CB8AC3E}">
        <p14:creationId xmlns:p14="http://schemas.microsoft.com/office/powerpoint/2010/main" val="4063562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4400" dirty="0"/>
          </a:p>
          <a:p>
            <a:pPr marL="742950" indent="-742950" algn="just">
              <a:buAutoNum type="arabicPeriod"/>
            </a:pPr>
            <a:r>
              <a:rPr lang="it-IT" sz="4000" dirty="0"/>
              <a:t>Pregiudizio irreparabile</a:t>
            </a:r>
          </a:p>
          <a:p>
            <a:pPr marL="742950" indent="-742950" algn="just">
              <a:buAutoNum type="arabicPeriod"/>
            </a:pPr>
            <a:r>
              <a:rPr lang="it-IT" sz="4000" dirty="0"/>
              <a:t>(In alternativa) evitare l’aggravarsi della controversia</a:t>
            </a:r>
          </a:p>
          <a:p>
            <a:pPr marL="0" indent="0" algn="just">
              <a:buNone/>
            </a:pPr>
            <a:endParaRPr lang="it-IT" sz="4000" dirty="0"/>
          </a:p>
          <a:p>
            <a:pPr marL="0" indent="0" algn="just">
              <a:buNone/>
            </a:pPr>
            <a:endParaRPr lang="it-IT" sz="4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t>
            </a:r>
            <a:r>
              <a:rPr lang="it-IT" sz="4000" dirty="0"/>
              <a:t>salvaguardare i rispettivi diritti di ciascuna parte</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245253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4400" dirty="0"/>
          </a:p>
          <a:p>
            <a:pPr marL="742950" indent="-742950" algn="just">
              <a:buAutoNum type="arabicPeriod"/>
            </a:pPr>
            <a:r>
              <a:rPr lang="it-IT" sz="4000" dirty="0"/>
              <a:t>Pregiudizio irreparabile</a:t>
            </a:r>
          </a:p>
          <a:p>
            <a:pPr marL="742950" indent="-742950" algn="just">
              <a:buAutoNum type="arabicPeriod"/>
            </a:pPr>
            <a:r>
              <a:rPr lang="it-IT" sz="4000" dirty="0"/>
              <a:t>(In alternativa) evitare l’aggravarsi della controversia</a:t>
            </a:r>
          </a:p>
          <a:p>
            <a:pPr marL="742950" indent="-742950" algn="just">
              <a:buAutoNum type="arabicPeriod"/>
            </a:pPr>
            <a:r>
              <a:rPr lang="it-IT" sz="4000" dirty="0"/>
              <a:t>Giurisdizione </a:t>
            </a:r>
            <a:r>
              <a:rPr lang="it-IT" sz="4000" i="1" dirty="0"/>
              <a:t>prima </a:t>
            </a:r>
            <a:r>
              <a:rPr lang="it-IT" sz="4000" i="1" dirty="0" err="1"/>
              <a:t>facie</a:t>
            </a:r>
            <a:endParaRPr lang="it-IT" sz="40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t>
            </a:r>
            <a:r>
              <a:rPr lang="it-IT" sz="4000" dirty="0"/>
              <a:t>salvaguardare i rispettivi diritti di ciascuna parte</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995538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17630"/>
            <a:ext cx="10515600" cy="5459334"/>
          </a:xfrm>
        </p:spPr>
        <p:txBody>
          <a:bodyPr vert="horz" lIns="91440" tIns="45720" rIns="91440" bIns="45720" rtlCol="0">
            <a:normAutofit/>
          </a:bodyPr>
          <a:lstStyle/>
          <a:p>
            <a:pPr marL="0" indent="0" algn="just">
              <a:buNone/>
            </a:pPr>
            <a:r>
              <a:rPr lang="en-US" sz="3400" dirty="0"/>
              <a:t>
</a:t>
            </a:r>
            <a:endParaRPr lang="en-US" sz="4000" dirty="0"/>
          </a:p>
          <a:p>
            <a:pPr marL="0" indent="0" algn="ctr">
              <a:buNone/>
            </a:pPr>
            <a:endParaRPr lang="it-IT" sz="4800" dirty="0"/>
          </a:p>
          <a:p>
            <a:pPr marL="0" indent="0" algn="ctr">
              <a:buNone/>
            </a:pPr>
            <a:r>
              <a:rPr lang="it-IT" sz="4800" dirty="0"/>
              <a:t>principio del consenso</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10779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4400" dirty="0"/>
          </a:p>
          <a:p>
            <a:pPr marL="742950" indent="-742950" algn="just">
              <a:buAutoNum type="arabicPeriod"/>
            </a:pPr>
            <a:r>
              <a:rPr lang="it-IT" sz="4000" dirty="0"/>
              <a:t>Pregiudizio irreparabile</a:t>
            </a:r>
          </a:p>
          <a:p>
            <a:pPr marL="742950" indent="-742950" algn="just">
              <a:buAutoNum type="arabicPeriod"/>
            </a:pPr>
            <a:r>
              <a:rPr lang="it-IT" sz="4000" dirty="0"/>
              <a:t>(In alternativa) evitare l’aggravarsi della controversia</a:t>
            </a:r>
          </a:p>
          <a:p>
            <a:pPr marL="742950" indent="-742950" algn="just">
              <a:buAutoNum type="arabicPeriod"/>
            </a:pPr>
            <a:r>
              <a:rPr lang="it-IT" sz="4000" dirty="0"/>
              <a:t>Giurisdizione </a:t>
            </a:r>
            <a:r>
              <a:rPr lang="it-IT" sz="4000" i="1" dirty="0"/>
              <a:t>prima </a:t>
            </a:r>
            <a:r>
              <a:rPr lang="it-IT" sz="4000" i="1" dirty="0" err="1"/>
              <a:t>facie</a:t>
            </a:r>
            <a:endParaRPr lang="it-IT" sz="4000" i="1" dirty="0"/>
          </a:p>
          <a:p>
            <a:pPr marL="742950" indent="-742950" algn="just">
              <a:buAutoNum type="arabicPeriod"/>
            </a:pPr>
            <a:r>
              <a:rPr lang="it-IT" sz="4000" dirty="0"/>
              <a:t>Plausibilità (</a:t>
            </a:r>
            <a:r>
              <a:rPr lang="it-IT" sz="4000" i="1" dirty="0"/>
              <a:t>fumus boni iuris</a:t>
            </a:r>
            <a:r>
              <a:rPr lang="it-IT" sz="40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t>
            </a:r>
            <a:r>
              <a:rPr lang="it-IT" sz="4000" dirty="0"/>
              <a:t>salvaguardare i rispettivi diritti di ciascuna parte</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000631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742950" indent="-742950" algn="just">
              <a:buFont typeface="+mj-lt"/>
              <a:buAutoNum type="arabicPeriod"/>
            </a:pPr>
            <a:endParaRPr lang="en-US" sz="3400" dirty="0"/>
          </a:p>
          <a:p>
            <a:pPr marL="0" indent="0" algn="just">
              <a:buNone/>
            </a:pPr>
            <a:r>
              <a:rPr lang="it-IT" sz="4400" dirty="0"/>
              <a:t>La competenza della Corte si estende a tutti gli affari che le parti le sottoporranno, come pure a tutti i casi specialmente previsti nella Carta delle Nazioni Unite e nei trattati e convenzioni in vigore.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36, par. 1</a:t>
            </a:r>
          </a:p>
        </p:txBody>
      </p:sp>
    </p:spTree>
    <p:extLst>
      <p:ext uri="{BB962C8B-B14F-4D97-AF65-F5344CB8AC3E}">
        <p14:creationId xmlns:p14="http://schemas.microsoft.com/office/powerpoint/2010/main" val="3360486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17630"/>
            <a:ext cx="10515600" cy="5459334"/>
          </a:xfrm>
        </p:spPr>
        <p:txBody>
          <a:bodyPr vert="horz" lIns="91440" tIns="45720" rIns="91440" bIns="45720" rtlCol="0">
            <a:normAutofit/>
          </a:bodyPr>
          <a:lstStyle/>
          <a:p>
            <a:pPr marL="0" indent="0" algn="just">
              <a:buNone/>
            </a:pPr>
            <a:r>
              <a:rPr lang="en-US" sz="3400" dirty="0"/>
              <a:t>
</a:t>
            </a:r>
            <a:endParaRPr lang="en-US" sz="4000" dirty="0"/>
          </a:p>
          <a:p>
            <a:pPr marL="0" indent="0" algn="ctr">
              <a:buNone/>
            </a:pPr>
            <a:r>
              <a:rPr lang="it-IT" sz="4800" dirty="0"/>
              <a:t>giurisdizione </a:t>
            </a:r>
            <a:r>
              <a:rPr lang="it-IT" sz="4800" i="1" dirty="0"/>
              <a:t>ratione personae</a:t>
            </a:r>
          </a:p>
          <a:p>
            <a:pPr marL="0" indent="0" algn="ctr">
              <a:buNone/>
            </a:pPr>
            <a:r>
              <a:rPr lang="it-IT" sz="4800" dirty="0"/>
              <a:t>vs</a:t>
            </a:r>
          </a:p>
          <a:p>
            <a:pPr marL="0" indent="0" algn="ctr">
              <a:buNone/>
            </a:pPr>
            <a:r>
              <a:rPr lang="it-IT" sz="4800" dirty="0"/>
              <a:t>giurisdizione </a:t>
            </a:r>
            <a:r>
              <a:rPr lang="it-IT" sz="4800" i="1" dirty="0"/>
              <a:t>ratione materiae</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793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17630"/>
            <a:ext cx="10515600" cy="5459334"/>
          </a:xfrm>
        </p:spPr>
        <p:txBody>
          <a:bodyPr vert="horz" lIns="91440" tIns="45720" rIns="91440" bIns="45720" rtlCol="0">
            <a:normAutofit/>
          </a:bodyPr>
          <a:lstStyle/>
          <a:p>
            <a:pPr marL="0" indent="0" algn="just">
              <a:buNone/>
            </a:pPr>
            <a:r>
              <a:rPr lang="en-US" sz="3400" dirty="0"/>
              <a:t>
</a:t>
            </a:r>
            <a:endParaRPr lang="en-US" sz="4000" dirty="0"/>
          </a:p>
          <a:p>
            <a:pPr marL="0" indent="0" algn="ctr">
              <a:buNone/>
            </a:pPr>
            <a:endParaRPr lang="it-IT" sz="4800" dirty="0"/>
          </a:p>
          <a:p>
            <a:pPr marL="0" indent="0" algn="ctr">
              <a:buNone/>
            </a:pPr>
            <a:r>
              <a:rPr lang="it-IT" sz="4800" dirty="0"/>
              <a:t>giurisdizione </a:t>
            </a:r>
            <a:r>
              <a:rPr lang="it-IT" sz="4800" i="1" dirty="0"/>
              <a:t>ratione personae</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0728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742950" indent="-742950" algn="just">
              <a:buFont typeface="+mj-lt"/>
              <a:buAutoNum type="arabicPeriod"/>
            </a:pPr>
            <a:endParaRPr lang="en-US" sz="3400" dirty="0"/>
          </a:p>
          <a:p>
            <a:pPr marL="0" indent="0" algn="just">
              <a:buNone/>
            </a:pPr>
            <a:endParaRPr lang="it-IT" sz="4400" dirty="0"/>
          </a:p>
          <a:p>
            <a:pPr marL="0" indent="0" algn="just">
              <a:buNone/>
            </a:pPr>
            <a:r>
              <a:rPr lang="it-IT" sz="4400" b="1" dirty="0"/>
              <a:t>Solo gli Stati </a:t>
            </a:r>
            <a:r>
              <a:rPr lang="it-IT" sz="4400" dirty="0"/>
              <a:t>possono essere parti in procedimenti dinanzi alla Corte.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34, par. 1</a:t>
            </a:r>
          </a:p>
        </p:txBody>
      </p:sp>
    </p:spTree>
    <p:extLst>
      <p:ext uri="{BB962C8B-B14F-4D97-AF65-F5344CB8AC3E}">
        <p14:creationId xmlns:p14="http://schemas.microsoft.com/office/powerpoint/2010/main" val="2642865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62500" lnSpcReduction="20000"/>
          </a:bodyPr>
          <a:lstStyle/>
          <a:p>
            <a:pPr marL="742950" indent="-742950" algn="just">
              <a:buFont typeface="+mj-lt"/>
              <a:buAutoNum type="arabicPeriod"/>
            </a:pPr>
            <a:endParaRPr lang="it-IT" sz="4400" dirty="0"/>
          </a:p>
          <a:p>
            <a:pPr marL="742950" indent="-742950" algn="just">
              <a:buFont typeface="+mj-lt"/>
              <a:buAutoNum type="arabicPeriod"/>
            </a:pPr>
            <a:r>
              <a:rPr lang="it-IT" sz="4400" dirty="0"/>
              <a:t>La Corte è aperta agli </a:t>
            </a:r>
            <a:r>
              <a:rPr lang="it-IT" sz="4400" b="1" dirty="0"/>
              <a:t>Stati parti del presente Statuto</a:t>
            </a:r>
            <a:r>
              <a:rPr lang="it-IT" sz="4400" dirty="0"/>
              <a:t>.</a:t>
            </a:r>
          </a:p>
          <a:p>
            <a:pPr marL="742950" indent="-742950" algn="just">
              <a:buAutoNum type="arabicPeriod"/>
            </a:pPr>
            <a:r>
              <a:rPr lang="it-IT" sz="4400" dirty="0"/>
              <a:t>Le condizioni alle quali la Corte sarà </a:t>
            </a:r>
            <a:r>
              <a:rPr lang="it-IT" sz="4400" b="1" dirty="0"/>
              <a:t>aperta agli altri Stati </a:t>
            </a:r>
            <a:r>
              <a:rPr lang="it-IT" sz="4400" dirty="0"/>
              <a:t>saranno, fatte salve le disposizioni speciali contenute nei trattati in vigore, stabilite dal Consiglio di Sicurezza, ma in nessun caso tali condizioni porranno le parti in una posizione di disuguaglianza davanti alla Corte.</a:t>
            </a:r>
          </a:p>
          <a:p>
            <a:pPr marL="742950" indent="-742950" algn="just">
              <a:buAutoNum type="arabicPeriod"/>
            </a:pPr>
            <a:r>
              <a:rPr lang="it-IT" sz="4400" dirty="0"/>
              <a:t>Quando uno Stato che non è membro dell’Organizzazione delle Nazioni Unite è parte di una controversia, la Corte fissa l’importo che tale parte deve versare per le spese della Corte. Questa disposizione non si applica se tale Stato sostiene una parte delle spese della Corte.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35</a:t>
            </a:r>
          </a:p>
        </p:txBody>
      </p:sp>
    </p:spTree>
    <p:extLst>
      <p:ext uri="{BB962C8B-B14F-4D97-AF65-F5344CB8AC3E}">
        <p14:creationId xmlns:p14="http://schemas.microsoft.com/office/powerpoint/2010/main" val="3851644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17630"/>
            <a:ext cx="10515600" cy="5459334"/>
          </a:xfrm>
        </p:spPr>
        <p:txBody>
          <a:bodyPr vert="horz" lIns="91440" tIns="45720" rIns="91440" bIns="45720" rtlCol="0">
            <a:normAutofit/>
          </a:bodyPr>
          <a:lstStyle/>
          <a:p>
            <a:pPr marL="0" indent="0" algn="just">
              <a:buNone/>
            </a:pPr>
            <a:r>
              <a:rPr lang="en-US" sz="3400" dirty="0"/>
              <a:t>
</a:t>
            </a:r>
            <a:endParaRPr lang="en-US" sz="4000" dirty="0"/>
          </a:p>
          <a:p>
            <a:pPr marL="0" indent="0" algn="ctr">
              <a:buNone/>
            </a:pPr>
            <a:endParaRPr lang="it-IT" sz="4800" dirty="0"/>
          </a:p>
          <a:p>
            <a:pPr marL="0" indent="0" algn="ctr">
              <a:buNone/>
            </a:pPr>
            <a:r>
              <a:rPr lang="it-IT" sz="4800" dirty="0"/>
              <a:t>giurisdizione </a:t>
            </a:r>
            <a:r>
              <a:rPr lang="it-IT" sz="4800" i="1" dirty="0"/>
              <a:t>ratione materiae</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14978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9361</TotalTime>
  <Words>1278</Words>
  <Application>Microsoft Macintosh PowerPoint</Application>
  <PresentationFormat>Widescreen</PresentationFormat>
  <Paragraphs>197</Paragraphs>
  <Slides>30</Slides>
  <Notes>30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30</vt:i4>
      </vt:variant>
    </vt:vector>
  </HeadingPairs>
  <TitlesOfParts>
    <vt:vector size="36"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354</cp:revision>
  <dcterms:created xsi:type="dcterms:W3CDTF">2023-02-07T10:10:48Z</dcterms:created>
  <dcterms:modified xsi:type="dcterms:W3CDTF">2025-04-24T07:54:59Z</dcterms:modified>
</cp:coreProperties>
</file>