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49" r:id="rId2"/>
    <p:sldMasterId id="2147483753" r:id="rId3"/>
    <p:sldMasterId id="2147483757" r:id="rId4"/>
    <p:sldMasterId id="2147483760" r:id="rId5"/>
    <p:sldMasterId id="2147483763" r:id="rId6"/>
    <p:sldMasterId id="2147483766" r:id="rId7"/>
    <p:sldMasterId id="2147483768" r:id="rId8"/>
  </p:sldMasterIdLst>
  <p:notesMasterIdLst>
    <p:notesMasterId r:id="rId45"/>
  </p:notesMasterIdLst>
  <p:handoutMasterIdLst>
    <p:handoutMasterId r:id="rId46"/>
  </p:handoutMasterIdLst>
  <p:sldIdLst>
    <p:sldId id="257" r:id="rId9"/>
    <p:sldId id="259" r:id="rId10"/>
    <p:sldId id="305" r:id="rId11"/>
    <p:sldId id="306" r:id="rId12"/>
    <p:sldId id="334" r:id="rId13"/>
    <p:sldId id="276" r:id="rId14"/>
    <p:sldId id="274" r:id="rId15"/>
    <p:sldId id="275" r:id="rId16"/>
    <p:sldId id="322" r:id="rId17"/>
    <p:sldId id="309" r:id="rId18"/>
    <p:sldId id="299" r:id="rId19"/>
    <p:sldId id="277" r:id="rId20"/>
    <p:sldId id="279" r:id="rId21"/>
    <p:sldId id="312" r:id="rId22"/>
    <p:sldId id="311" r:id="rId23"/>
    <p:sldId id="310" r:id="rId24"/>
    <p:sldId id="281" r:id="rId25"/>
    <p:sldId id="319" r:id="rId26"/>
    <p:sldId id="324" r:id="rId27"/>
    <p:sldId id="286" r:id="rId28"/>
    <p:sldId id="287" r:id="rId29"/>
    <p:sldId id="323" r:id="rId30"/>
    <p:sldId id="290" r:id="rId31"/>
    <p:sldId id="288" r:id="rId32"/>
    <p:sldId id="291" r:id="rId33"/>
    <p:sldId id="298" r:id="rId34"/>
    <p:sldId id="320" r:id="rId35"/>
    <p:sldId id="321" r:id="rId36"/>
    <p:sldId id="326" r:id="rId37"/>
    <p:sldId id="300" r:id="rId38"/>
    <p:sldId id="296" r:id="rId39"/>
    <p:sldId id="297" r:id="rId40"/>
    <p:sldId id="332" r:id="rId41"/>
    <p:sldId id="330" r:id="rId42"/>
    <p:sldId id="333" r:id="rId43"/>
    <p:sldId id="293"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initials="K" lastIdx="5" clrIdx="0"/>
  <p:cmAuthor id="1" name="Bonilla, Edgar" initials="EB" lastIdx="1" clrIdx="1"/>
  <p:cmAuthor id="2" name="Solina Lindahl" initials="SL"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370" autoAdjust="0"/>
  </p:normalViewPr>
  <p:slideViewPr>
    <p:cSldViewPr>
      <p:cViewPr varScale="1">
        <p:scale>
          <a:sx n="98" d="100"/>
          <a:sy n="98" d="100"/>
        </p:scale>
        <p:origin x="819" y="4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384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mi Pace" userId="2f2e24f1bb1c880c" providerId="LiveId" clId="{A4EA3E17-DFF7-4942-BCE6-77B9160B7E63}"/>
    <pc:docChg chg="delSld">
      <pc:chgData name="Noemi Pace" userId="2f2e24f1bb1c880c" providerId="LiveId" clId="{A4EA3E17-DFF7-4942-BCE6-77B9160B7E63}" dt="2022-05-19T11:13:53.118" v="0" actId="2696"/>
      <pc:docMkLst>
        <pc:docMk/>
      </pc:docMkLst>
      <pc:sldChg chg="del">
        <pc:chgData name="Noemi Pace" userId="2f2e24f1bb1c880c" providerId="LiveId" clId="{A4EA3E17-DFF7-4942-BCE6-77B9160B7E63}" dt="2022-05-19T11:13:53.118" v="0" actId="2696"/>
        <pc:sldMkLst>
          <pc:docMk/>
          <pc:sldMk cId="402788653" sldId="335"/>
        </pc:sldMkLst>
      </pc:sldChg>
      <pc:sldMasterChg chg="delSldLayout">
        <pc:chgData name="Noemi Pace" userId="2f2e24f1bb1c880c" providerId="LiveId" clId="{A4EA3E17-DFF7-4942-BCE6-77B9160B7E63}" dt="2022-05-19T11:13:53.118" v="0" actId="2696"/>
        <pc:sldMasterMkLst>
          <pc:docMk/>
          <pc:sldMasterMk cId="0" sldId="2147483753"/>
        </pc:sldMasterMkLst>
        <pc:sldLayoutChg chg="del">
          <pc:chgData name="Noemi Pace" userId="2f2e24f1bb1c880c" providerId="LiveId" clId="{A4EA3E17-DFF7-4942-BCE6-77B9160B7E63}" dt="2022-05-19T11:13:53.118" v="0" actId="2696"/>
          <pc:sldLayoutMkLst>
            <pc:docMk/>
            <pc:sldMasterMk cId="0" sldId="2147483753"/>
            <pc:sldLayoutMk cId="628996064" sldId="21474837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733309-400A-0D4E-BD4D-C9BD55F814C1}" type="datetimeFigureOut">
              <a:rPr lang="en-US" smtClean="0"/>
              <a:t>5/19/2022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84DEBB-75B7-5B47-9ECA-6DA39BE6F458}" type="slidenum">
              <a:rPr lang="en-US" smtClean="0"/>
              <a:t>‹#›</a:t>
            </a:fld>
            <a:endParaRPr lang="en-US"/>
          </a:p>
        </p:txBody>
      </p:sp>
    </p:spTree>
    <p:extLst>
      <p:ext uri="{BB962C8B-B14F-4D97-AF65-F5344CB8AC3E}">
        <p14:creationId xmlns:p14="http://schemas.microsoft.com/office/powerpoint/2010/main" val="576409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07DEE-B435-4ED1-ABA0-156413B726DD}" type="datetimeFigureOut">
              <a:rPr lang="en-US" smtClean="0"/>
              <a:t>5/19/2022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B7FF9-1FC0-4975-AEFB-6B5D13B667D0}" type="slidenum">
              <a:rPr lang="en-US" smtClean="0"/>
              <a:t>‹#›</a:t>
            </a:fld>
            <a:endParaRPr lang="en-US"/>
          </a:p>
        </p:txBody>
      </p:sp>
    </p:spTree>
    <p:extLst>
      <p:ext uri="{BB962C8B-B14F-4D97-AF65-F5344CB8AC3E}">
        <p14:creationId xmlns:p14="http://schemas.microsoft.com/office/powerpoint/2010/main" val="4844783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B20B7FF9-1FC0-4975-AEFB-6B5D13B667D0}" type="slidenum">
              <a:rPr lang="en-US" smtClean="0"/>
              <a:t>1</a:t>
            </a:fld>
            <a:endParaRPr lang="en-US"/>
          </a:p>
        </p:txBody>
      </p:sp>
    </p:spTree>
    <p:extLst>
      <p:ext uri="{BB962C8B-B14F-4D97-AF65-F5344CB8AC3E}">
        <p14:creationId xmlns:p14="http://schemas.microsoft.com/office/powerpoint/2010/main" val="306822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image credits courtesy of Morgue File and/or </a:t>
            </a:r>
            <a:r>
              <a:rPr lang="en-US" dirty="0" err="1"/>
              <a:t>FreeImages.com</a:t>
            </a:r>
            <a:r>
              <a:rPr lang="en-US" dirty="0"/>
              <a:t> unless otherwise specified</a:t>
            </a:r>
          </a:p>
        </p:txBody>
      </p:sp>
    </p:spTree>
    <p:extLst>
      <p:ext uri="{BB962C8B-B14F-4D97-AF65-F5344CB8AC3E}">
        <p14:creationId xmlns:p14="http://schemas.microsoft.com/office/powerpoint/2010/main" val="127394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B20B7FF9-1FC0-4975-AEFB-6B5D13B667D0}" type="slidenum">
              <a:rPr lang="en-US" smtClean="0"/>
              <a:t>11</a:t>
            </a:fld>
            <a:endParaRPr lang="en-US"/>
          </a:p>
        </p:txBody>
      </p:sp>
    </p:spTree>
    <p:extLst>
      <p:ext uri="{BB962C8B-B14F-4D97-AF65-F5344CB8AC3E}">
        <p14:creationId xmlns:p14="http://schemas.microsoft.com/office/powerpoint/2010/main" val="105905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B2C5F95C-C514-469C-95BD-87AA94D752F3}" type="slidenum">
              <a:rPr lang="en-US" sz="1200" smtClean="0"/>
              <a:pPr eaLnBrk="1" hangingPunct="1"/>
              <a:t>12</a:t>
            </a:fld>
            <a:endParaRPr lang="en-US" sz="1200"/>
          </a:p>
        </p:txBody>
      </p:sp>
    </p:spTree>
    <p:extLst>
      <p:ext uri="{BB962C8B-B14F-4D97-AF65-F5344CB8AC3E}">
        <p14:creationId xmlns:p14="http://schemas.microsoft.com/office/powerpoint/2010/main" val="407615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27749835-5268-4C2C-B48E-EB75DE015652}" type="slidenum">
              <a:rPr lang="en-US" sz="1200" smtClean="0"/>
              <a:pPr eaLnBrk="1" hangingPunct="1"/>
              <a:t>13</a:t>
            </a:fld>
            <a:endParaRPr lang="en-US" sz="1200"/>
          </a:p>
        </p:txBody>
      </p:sp>
    </p:spTree>
    <p:extLst>
      <p:ext uri="{BB962C8B-B14F-4D97-AF65-F5344CB8AC3E}">
        <p14:creationId xmlns:p14="http://schemas.microsoft.com/office/powerpoint/2010/main" val="44451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image credits courtesy of Morgue File and/or </a:t>
            </a:r>
            <a:r>
              <a:rPr lang="en-US" dirty="0" err="1"/>
              <a:t>FreeImages.com</a:t>
            </a:r>
            <a:r>
              <a:rPr lang="en-US" dirty="0"/>
              <a:t> unless otherwise specified</a:t>
            </a:r>
          </a:p>
        </p:txBody>
      </p:sp>
    </p:spTree>
    <p:extLst>
      <p:ext uri="{BB962C8B-B14F-4D97-AF65-F5344CB8AC3E}">
        <p14:creationId xmlns:p14="http://schemas.microsoft.com/office/powerpoint/2010/main" val="47097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image credits courtesy of Morgue File and/or </a:t>
            </a:r>
            <a:r>
              <a:rPr lang="en-US" dirty="0" err="1"/>
              <a:t>FreeImages.com</a:t>
            </a:r>
            <a:r>
              <a:rPr lang="en-US" dirty="0"/>
              <a:t> unless otherwise specified</a:t>
            </a:r>
          </a:p>
        </p:txBody>
      </p:sp>
    </p:spTree>
    <p:extLst>
      <p:ext uri="{BB962C8B-B14F-4D97-AF65-F5344CB8AC3E}">
        <p14:creationId xmlns:p14="http://schemas.microsoft.com/office/powerpoint/2010/main" val="67563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Instructor Notes:  </a:t>
            </a:r>
          </a:p>
        </p:txBody>
      </p:sp>
    </p:spTree>
    <p:extLst>
      <p:ext uri="{BB962C8B-B14F-4D97-AF65-F5344CB8AC3E}">
        <p14:creationId xmlns:p14="http://schemas.microsoft.com/office/powerpoint/2010/main" val="54795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0EAD23A1-0392-41CD-AA9E-1E8214942484}" type="slidenum">
              <a:rPr lang="en-US" sz="1200" smtClean="0"/>
              <a:pPr eaLnBrk="1" hangingPunct="1"/>
              <a:t>17</a:t>
            </a:fld>
            <a:endParaRPr lang="en-US" sz="1200"/>
          </a:p>
        </p:txBody>
      </p:sp>
    </p:spTree>
    <p:extLst>
      <p:ext uri="{BB962C8B-B14F-4D97-AF65-F5344CB8AC3E}">
        <p14:creationId xmlns:p14="http://schemas.microsoft.com/office/powerpoint/2010/main" val="143859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2AD9D-1972-44AC-9E6A-37FE8E03A704}" type="slidenum">
              <a:rPr lang="en-US"/>
              <a:pPr/>
              <a:t>18</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4420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B20B7FF9-1FC0-4975-AEFB-6B5D13B667D0}" type="slidenum">
              <a:rPr lang="en-US" smtClean="0"/>
              <a:t>19</a:t>
            </a:fld>
            <a:endParaRPr lang="en-US"/>
          </a:p>
        </p:txBody>
      </p:sp>
    </p:spTree>
    <p:extLst>
      <p:ext uri="{BB962C8B-B14F-4D97-AF65-F5344CB8AC3E}">
        <p14:creationId xmlns:p14="http://schemas.microsoft.com/office/powerpoint/2010/main" val="363027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7FF9-1FC0-4975-AEFB-6B5D13B667D0}" type="slidenum">
              <a:rPr lang="en-US" smtClean="0"/>
              <a:t>2</a:t>
            </a:fld>
            <a:endParaRPr lang="en-US"/>
          </a:p>
        </p:txBody>
      </p:sp>
    </p:spTree>
    <p:extLst>
      <p:ext uri="{BB962C8B-B14F-4D97-AF65-F5344CB8AC3E}">
        <p14:creationId xmlns:p14="http://schemas.microsoft.com/office/powerpoint/2010/main" val="390169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a:latin typeface="Arial"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8F266046-B920-40D3-BE13-B7743BAD3E03}" type="slidenum">
              <a:rPr lang="en-US" sz="1200" smtClean="0"/>
              <a:pPr eaLnBrk="1" hangingPunct="1"/>
              <a:t>20</a:t>
            </a:fld>
            <a:endParaRPr lang="en-US" sz="1200"/>
          </a:p>
        </p:txBody>
      </p:sp>
    </p:spTree>
    <p:extLst>
      <p:ext uri="{BB962C8B-B14F-4D97-AF65-F5344CB8AC3E}">
        <p14:creationId xmlns:p14="http://schemas.microsoft.com/office/powerpoint/2010/main" val="2713057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DBDC2AF8-1945-4ED3-A0B8-7C73160D70D6}" type="slidenum">
              <a:rPr lang="en-US" sz="1200" smtClean="0"/>
              <a:pPr eaLnBrk="1" hangingPunct="1"/>
              <a:t>21</a:t>
            </a:fld>
            <a:endParaRPr lang="en-US" sz="1200"/>
          </a:p>
        </p:txBody>
      </p:sp>
    </p:spTree>
    <p:extLst>
      <p:ext uri="{BB962C8B-B14F-4D97-AF65-F5344CB8AC3E}">
        <p14:creationId xmlns:p14="http://schemas.microsoft.com/office/powerpoint/2010/main" val="509001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7FF9-1FC0-4975-AEFB-6B5D13B667D0}" type="slidenum">
              <a:rPr lang="en-US" smtClean="0"/>
              <a:t>22</a:t>
            </a:fld>
            <a:endParaRPr lang="en-US"/>
          </a:p>
        </p:txBody>
      </p:sp>
    </p:spTree>
    <p:extLst>
      <p:ext uri="{BB962C8B-B14F-4D97-AF65-F5344CB8AC3E}">
        <p14:creationId xmlns:p14="http://schemas.microsoft.com/office/powerpoint/2010/main" val="2989967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97C69D2D-28EA-4B42-A3C7-FD2E782E4E0C}" type="slidenum">
              <a:rPr lang="en-US" sz="1200" smtClean="0"/>
              <a:pPr eaLnBrk="1" hangingPunct="1"/>
              <a:t>23</a:t>
            </a:fld>
            <a:endParaRPr lang="en-US" sz="1200"/>
          </a:p>
        </p:txBody>
      </p:sp>
    </p:spTree>
    <p:extLst>
      <p:ext uri="{BB962C8B-B14F-4D97-AF65-F5344CB8AC3E}">
        <p14:creationId xmlns:p14="http://schemas.microsoft.com/office/powerpoint/2010/main" val="317958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0D55D158-EC40-40BD-84A3-C1FAE33490C6}" type="slidenum">
              <a:rPr lang="en-US" sz="1200" smtClean="0"/>
              <a:pPr eaLnBrk="1" hangingPunct="1"/>
              <a:t>24</a:t>
            </a:fld>
            <a:endParaRPr lang="en-US" sz="1200"/>
          </a:p>
        </p:txBody>
      </p:sp>
    </p:spTree>
    <p:extLst>
      <p:ext uri="{BB962C8B-B14F-4D97-AF65-F5344CB8AC3E}">
        <p14:creationId xmlns:p14="http://schemas.microsoft.com/office/powerpoint/2010/main" val="394902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9FDEA95D-A725-4732-990C-584257287272}" type="slidenum">
              <a:rPr lang="en-US" sz="1200" smtClean="0"/>
              <a:pPr eaLnBrk="1" hangingPunct="1"/>
              <a:t>25</a:t>
            </a:fld>
            <a:endParaRPr lang="en-US" sz="1200"/>
          </a:p>
        </p:txBody>
      </p:sp>
    </p:spTree>
    <p:extLst>
      <p:ext uri="{BB962C8B-B14F-4D97-AF65-F5344CB8AC3E}">
        <p14:creationId xmlns:p14="http://schemas.microsoft.com/office/powerpoint/2010/main" val="1385747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All image credits courtesy of Morgue File and/or </a:t>
            </a:r>
            <a:r>
              <a:rPr lang="en-US" dirty="0" err="1"/>
              <a:t>FreeImages.com</a:t>
            </a:r>
            <a:r>
              <a:rPr lang="en-US" dirty="0"/>
              <a:t> unless otherwise specified</a:t>
            </a:r>
          </a:p>
          <a:p>
            <a:pPr eaLnBrk="1" hangingPunct="1">
              <a:spcBef>
                <a:spcPct val="0"/>
              </a:spcBef>
            </a:pPr>
            <a:endParaRPr lang="en-US" dirty="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C60F4-49A5-4E5F-9F4E-937F112212F9}" type="slidenum">
              <a:rPr lang="en-US" smtClean="0"/>
              <a:pPr fontAlgn="base">
                <a:spcBef>
                  <a:spcPct val="0"/>
                </a:spcBef>
                <a:spcAft>
                  <a:spcPct val="0"/>
                </a:spcAft>
                <a:defRPr/>
              </a:pPr>
              <a:t>26</a:t>
            </a:fld>
            <a:endParaRPr lang="en-US"/>
          </a:p>
        </p:txBody>
      </p:sp>
    </p:spTree>
    <p:extLst>
      <p:ext uri="{BB962C8B-B14F-4D97-AF65-F5344CB8AC3E}">
        <p14:creationId xmlns:p14="http://schemas.microsoft.com/office/powerpoint/2010/main" val="1526189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B20B7FF9-1FC0-4975-AEFB-6B5D13B667D0}" type="slidenum">
              <a:rPr lang="en-US" smtClean="0"/>
              <a:t>27</a:t>
            </a:fld>
            <a:endParaRPr lang="en-US"/>
          </a:p>
        </p:txBody>
      </p:sp>
    </p:spTree>
    <p:extLst>
      <p:ext uri="{BB962C8B-B14F-4D97-AF65-F5344CB8AC3E}">
        <p14:creationId xmlns:p14="http://schemas.microsoft.com/office/powerpoint/2010/main" val="1792384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7FF9-1FC0-4975-AEFB-6B5D13B667D0}" type="slidenum">
              <a:rPr lang="en-US" smtClean="0"/>
              <a:t>28</a:t>
            </a:fld>
            <a:endParaRPr lang="en-US"/>
          </a:p>
        </p:txBody>
      </p:sp>
    </p:spTree>
    <p:extLst>
      <p:ext uri="{BB962C8B-B14F-4D97-AF65-F5344CB8AC3E}">
        <p14:creationId xmlns:p14="http://schemas.microsoft.com/office/powerpoint/2010/main" val="3540516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B20B7FF9-1FC0-4975-AEFB-6B5D13B667D0}" type="slidenum">
              <a:rPr lang="en-US" smtClean="0"/>
              <a:t>29</a:t>
            </a:fld>
            <a:endParaRPr lang="en-US"/>
          </a:p>
        </p:txBody>
      </p:sp>
    </p:spTree>
    <p:extLst>
      <p:ext uri="{BB962C8B-B14F-4D97-AF65-F5344CB8AC3E}">
        <p14:creationId xmlns:p14="http://schemas.microsoft.com/office/powerpoint/2010/main" val="426376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t>Image courtesy of ©</a:t>
            </a:r>
            <a:r>
              <a:rPr lang="en-US" b="1" dirty="0" err="1"/>
              <a:t>UpperCut</a:t>
            </a:r>
            <a:r>
              <a:rPr lang="en-US" b="1" dirty="0"/>
              <a:t> Images/</a:t>
            </a:r>
            <a:r>
              <a:rPr lang="en-US" b="1" dirty="0" err="1"/>
              <a:t>Alamy</a:t>
            </a:r>
            <a:endParaRPr lang="en-US" dirty="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7B8A7C-F968-4800-A810-73ABD555513C}"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3451977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7FF9-1FC0-4975-AEFB-6B5D13B667D0}" type="slidenum">
              <a:rPr lang="en-US" smtClean="0"/>
              <a:t>30</a:t>
            </a:fld>
            <a:endParaRPr lang="en-US"/>
          </a:p>
        </p:txBody>
      </p:sp>
    </p:spTree>
    <p:extLst>
      <p:ext uri="{BB962C8B-B14F-4D97-AF65-F5344CB8AC3E}">
        <p14:creationId xmlns:p14="http://schemas.microsoft.com/office/powerpoint/2010/main" val="1324262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611A3041-6300-459C-9625-53A99DD8ABE5}" type="slidenum">
              <a:rPr lang="en-US" sz="1200" smtClean="0"/>
              <a:pPr eaLnBrk="1" hangingPunct="1"/>
              <a:t>31</a:t>
            </a:fld>
            <a:endParaRPr lang="en-US" sz="1200"/>
          </a:p>
        </p:txBody>
      </p:sp>
    </p:spTree>
    <p:extLst>
      <p:ext uri="{BB962C8B-B14F-4D97-AF65-F5344CB8AC3E}">
        <p14:creationId xmlns:p14="http://schemas.microsoft.com/office/powerpoint/2010/main" val="3624715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82EAF928-9213-4D3C-B6EA-4F057BCE24BB}" type="slidenum">
              <a:rPr lang="en-US" sz="1200" smtClean="0"/>
              <a:pPr eaLnBrk="1" hangingPunct="1"/>
              <a:t>32</a:t>
            </a:fld>
            <a:endParaRPr lang="en-US" sz="1200"/>
          </a:p>
        </p:txBody>
      </p:sp>
    </p:spTree>
    <p:extLst>
      <p:ext uri="{BB962C8B-B14F-4D97-AF65-F5344CB8AC3E}">
        <p14:creationId xmlns:p14="http://schemas.microsoft.com/office/powerpoint/2010/main" val="3367839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82EAF928-9213-4D3C-B6EA-4F057BCE24BB}" type="slidenum">
              <a:rPr lang="en-US" sz="1200" smtClean="0"/>
              <a:pPr eaLnBrk="1" hangingPunct="1"/>
              <a:t>33</a:t>
            </a:fld>
            <a:endParaRPr lang="en-US" sz="1200"/>
          </a:p>
        </p:txBody>
      </p:sp>
    </p:spTree>
    <p:extLst>
      <p:ext uri="{BB962C8B-B14F-4D97-AF65-F5344CB8AC3E}">
        <p14:creationId xmlns:p14="http://schemas.microsoft.com/office/powerpoint/2010/main" val="347172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82EAF928-9213-4D3C-B6EA-4F057BCE24BB}" type="slidenum">
              <a:rPr lang="en-US" sz="1200" smtClean="0"/>
              <a:pPr eaLnBrk="1" hangingPunct="1"/>
              <a:t>34</a:t>
            </a:fld>
            <a:endParaRPr lang="en-US" sz="1200"/>
          </a:p>
        </p:txBody>
      </p:sp>
    </p:spTree>
    <p:extLst>
      <p:ext uri="{BB962C8B-B14F-4D97-AF65-F5344CB8AC3E}">
        <p14:creationId xmlns:p14="http://schemas.microsoft.com/office/powerpoint/2010/main" val="343471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B20B7FF9-1FC0-4975-AEFB-6B5D13B667D0}" type="slidenum">
              <a:rPr lang="en-US" smtClean="0"/>
              <a:t>35</a:t>
            </a:fld>
            <a:endParaRPr lang="en-US"/>
          </a:p>
        </p:txBody>
      </p:sp>
    </p:spTree>
    <p:extLst>
      <p:ext uri="{BB962C8B-B14F-4D97-AF65-F5344CB8AC3E}">
        <p14:creationId xmlns:p14="http://schemas.microsoft.com/office/powerpoint/2010/main" val="3533201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F11E3070-A114-4687-8434-A21AF7478ABF}" type="slidenum">
              <a:rPr lang="en-US" sz="1200" smtClean="0"/>
              <a:pPr eaLnBrk="1" hangingPunct="1"/>
              <a:t>36</a:t>
            </a:fld>
            <a:endParaRPr lang="en-US" sz="1200"/>
          </a:p>
        </p:txBody>
      </p:sp>
    </p:spTree>
    <p:extLst>
      <p:ext uri="{BB962C8B-B14F-4D97-AF65-F5344CB8AC3E}">
        <p14:creationId xmlns:p14="http://schemas.microsoft.com/office/powerpoint/2010/main" val="344490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All image credits courtesy of Morgue File and/or </a:t>
            </a:r>
            <a:r>
              <a:rPr lang="en-US" dirty="0" err="1"/>
              <a:t>FreeImages.com</a:t>
            </a:r>
            <a:r>
              <a:rPr lang="en-US" dirty="0"/>
              <a:t> unless otherwise specified</a:t>
            </a:r>
          </a:p>
          <a:p>
            <a:pPr eaLnBrk="1" hangingPunct="1">
              <a:spcBef>
                <a:spcPct val="0"/>
              </a:spcBef>
            </a:pPr>
            <a:endParaRPr lang="en-US" dirty="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76D9A-F649-474C-A7A1-75A73D0CFFD3}"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71380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7FF9-1FC0-4975-AEFB-6B5D13B667D0}" type="slidenum">
              <a:rPr lang="en-US" smtClean="0"/>
              <a:t>5</a:t>
            </a:fld>
            <a:endParaRPr lang="en-US"/>
          </a:p>
        </p:txBody>
      </p:sp>
    </p:spTree>
    <p:extLst>
      <p:ext uri="{BB962C8B-B14F-4D97-AF65-F5344CB8AC3E}">
        <p14:creationId xmlns:p14="http://schemas.microsoft.com/office/powerpoint/2010/main" val="270168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4A4B992D-ADC0-4492-BDD5-87303402F5AD}" type="slidenum">
              <a:rPr lang="en-US" sz="1200" smtClean="0"/>
              <a:pPr eaLnBrk="1" hangingPunct="1"/>
              <a:t>6</a:t>
            </a:fld>
            <a:endParaRPr lang="en-US" sz="1200"/>
          </a:p>
        </p:txBody>
      </p:sp>
    </p:spTree>
    <p:extLst>
      <p:ext uri="{BB962C8B-B14F-4D97-AF65-F5344CB8AC3E}">
        <p14:creationId xmlns:p14="http://schemas.microsoft.com/office/powerpoint/2010/main" val="242980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14809558-B72D-4D3B-885F-8B7FB0979A8E}" type="slidenum">
              <a:rPr lang="en-US" sz="1200" smtClean="0"/>
              <a:pPr eaLnBrk="1" hangingPunct="1"/>
              <a:t>7</a:t>
            </a:fld>
            <a:endParaRPr lang="en-US" sz="1200"/>
          </a:p>
        </p:txBody>
      </p:sp>
    </p:spTree>
    <p:extLst>
      <p:ext uri="{BB962C8B-B14F-4D97-AF65-F5344CB8AC3E}">
        <p14:creationId xmlns:p14="http://schemas.microsoft.com/office/powerpoint/2010/main" val="303054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8AB73614-70F3-4DE5-AA97-EDB57ED72DFD}" type="slidenum">
              <a:rPr lang="en-US" sz="1200" smtClean="0"/>
              <a:pPr eaLnBrk="1" hangingPunct="1"/>
              <a:t>8</a:t>
            </a:fld>
            <a:endParaRPr lang="en-US" sz="1200"/>
          </a:p>
        </p:txBody>
      </p:sp>
    </p:spTree>
    <p:extLst>
      <p:ext uri="{BB962C8B-B14F-4D97-AF65-F5344CB8AC3E}">
        <p14:creationId xmlns:p14="http://schemas.microsoft.com/office/powerpoint/2010/main" val="5625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7FF9-1FC0-4975-AEFB-6B5D13B667D0}" type="slidenum">
              <a:rPr lang="en-US" smtClean="0"/>
              <a:t>9</a:t>
            </a:fld>
            <a:endParaRPr lang="en-US"/>
          </a:p>
        </p:txBody>
      </p:sp>
    </p:spTree>
    <p:extLst>
      <p:ext uri="{BB962C8B-B14F-4D97-AF65-F5344CB8AC3E}">
        <p14:creationId xmlns:p14="http://schemas.microsoft.com/office/powerpoint/2010/main" val="1300177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hyperlink" Target="http://www.gregmankiw.blogspot.com/" TargetMode="External"/><Relationship Id="rId1" Type="http://schemas.openxmlformats.org/officeDocument/2006/relationships/slideMaster" Target="../slideMasters/slideMaster3.xml"/><Relationship Id="rId6" Type="http://schemas.openxmlformats.org/officeDocument/2006/relationships/hyperlink" Target="http://www.freakonomics.com/blog/"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a:t>Click to edit Master text styles</a:t>
            </a:r>
          </a:p>
          <a:p>
            <a:pPr lvl="1"/>
            <a:r>
              <a:rPr lang="en-US"/>
              <a:t>Second level</a:t>
            </a: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384436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4098404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91215991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59308934"/>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8443429"/>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719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321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08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5" name="Picture 4" descr="Screen Shot 2014-12-20 at 5.27.50 PM.png"/>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2925592"/>
            <a:ext cx="3985858" cy="3924300"/>
          </a:xfrm>
          <a:prstGeom prst="rect">
            <a:avLst/>
          </a:prstGeom>
        </p:spPr>
      </p:pic>
    </p:spTree>
    <p:extLst>
      <p:ext uri="{BB962C8B-B14F-4D97-AF65-F5344CB8AC3E}">
        <p14:creationId xmlns:p14="http://schemas.microsoft.com/office/powerpoint/2010/main" val="40613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31750"/>
            <a:ext cx="8153400" cy="946150"/>
          </a:xfrm>
          <a:noFill/>
        </p:spPr>
        <p:txBody>
          <a:bodyPr>
            <a:normAutofit/>
          </a:bodyPr>
          <a:lstStyle>
            <a:lvl1pPr algn="l">
              <a:defRPr sz="4400" b="0" spc="0" baseline="0">
                <a:solidFill>
                  <a:schemeClr val="accent6"/>
                </a:solidFill>
                <a:effectLst>
                  <a:innerShdw blurRad="63500" dist="50800" dir="13500000">
                    <a:prstClr val="black">
                      <a:alpha val="50000"/>
                    </a:prstClr>
                  </a:innerShdw>
                </a:effectLst>
              </a:defRPr>
            </a:lvl1pPr>
          </a:lstStyle>
          <a:p>
            <a:r>
              <a:rPr lang="en-US" dirty="0"/>
              <a:t>TAKE A LOOK…..</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33"/>
            <a:ext cx="990600" cy="1104743"/>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2726714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4763" y="5410200"/>
            <a:ext cx="9136063" cy="1447800"/>
          </a:xfrm>
          <a:prstGeom prst="rect">
            <a:avLst/>
          </a:prstGeom>
          <a:solidFill>
            <a:schemeClr val="tx1">
              <a:alpha val="81000"/>
            </a:schemeClr>
          </a:solidFill>
        </p:spPr>
        <p:txBody>
          <a:bodyPr anchor="ctr">
            <a:normAutofit/>
          </a:bodyPr>
          <a:lstStyle/>
          <a:p>
            <a:pPr algn="r">
              <a:defRPr/>
            </a:pPr>
            <a:endParaRPr lang="en-US" sz="4800" spc="50" dirty="0">
              <a:latin typeface="Candara" pitchFamily="34" charset="0"/>
              <a:ea typeface="Tahoma" pitchFamily="34" charset="0"/>
              <a:cs typeface="Tahoma" pitchFamily="34" charset="0"/>
            </a:endParaRPr>
          </a:p>
        </p:txBody>
      </p:sp>
      <p:sp>
        <p:nvSpPr>
          <p:cNvPr id="6" name="TextBox 5"/>
          <p:cNvSpPr txBox="1"/>
          <p:nvPr/>
        </p:nvSpPr>
        <p:spPr>
          <a:xfrm>
            <a:off x="261938" y="5181600"/>
            <a:ext cx="887412" cy="1862138"/>
          </a:xfrm>
          <a:prstGeom prst="rect">
            <a:avLst/>
          </a:prstGeom>
          <a:noFill/>
        </p:spPr>
        <p:txBody>
          <a:bodyPr>
            <a:spAutoFit/>
          </a:bodyPr>
          <a:lstStyle/>
          <a:p>
            <a:pPr>
              <a:defRPr/>
            </a:pPr>
            <a:r>
              <a:rPr lang="en-US" sz="11500" b="1" dirty="0">
                <a:solidFill>
                  <a:schemeClr val="bg1"/>
                </a:solidFill>
                <a:effectLst>
                  <a:outerShdw blurRad="38100" dist="38100" dir="2700000" algn="tl">
                    <a:srgbClr val="000000">
                      <a:alpha val="43137"/>
                    </a:srgbClr>
                  </a:outerShdw>
                </a:effectLst>
                <a:latin typeface="Tw Cen MT"/>
                <a:ea typeface="Tahoma" pitchFamily="34" charset="0"/>
                <a:cs typeface="Tw Cen MT"/>
              </a:rPr>
              <a:t>5</a:t>
            </a:r>
          </a:p>
        </p:txBody>
      </p:sp>
      <p:sp>
        <p:nvSpPr>
          <p:cNvPr id="7" name="TextBox 6"/>
          <p:cNvSpPr txBox="1"/>
          <p:nvPr/>
        </p:nvSpPr>
        <p:spPr>
          <a:xfrm rot="16200000">
            <a:off x="-418306" y="5981184"/>
            <a:ext cx="1358900" cy="369332"/>
          </a:xfrm>
          <a:prstGeom prst="rect">
            <a:avLst/>
          </a:prstGeom>
          <a:noFill/>
        </p:spPr>
        <p:txBody>
          <a:bodyPr>
            <a:spAutoFit/>
          </a:bodyPr>
          <a:lstStyle/>
          <a:p>
            <a:pPr>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8" name="TextBox 7"/>
          <p:cNvSpPr txBox="1"/>
          <p:nvPr/>
        </p:nvSpPr>
        <p:spPr>
          <a:xfrm>
            <a:off x="0" y="-15356"/>
            <a:ext cx="7696200" cy="307777"/>
          </a:xfrm>
          <a:prstGeom prst="rect">
            <a:avLst/>
          </a:prstGeom>
          <a:noFill/>
        </p:spPr>
        <p:txBody>
          <a:bodyPr wrap="square">
            <a:spAutoFit/>
          </a:bodyPr>
          <a:lstStyle/>
          <a:p>
            <a:pPr algn="l">
              <a:defRPr/>
            </a:pPr>
            <a:r>
              <a:rPr lang="en-US" sz="1400" b="1" i="0" kern="0" cap="small" spc="400" dirty="0">
                <a:solidFill>
                  <a:schemeClr val="tx1">
                    <a:lumMod val="50000"/>
                    <a:lumOff val="50000"/>
                  </a:schemeClr>
                </a:solidFill>
                <a:latin typeface="Tw Cen MT" pitchFamily="34" charset="0"/>
              </a:rPr>
              <a:t>Slides by Solina Lindahl</a:t>
            </a:r>
          </a:p>
        </p:txBody>
      </p:sp>
      <p:sp>
        <p:nvSpPr>
          <p:cNvPr id="12" name="Title 1"/>
          <p:cNvSpPr txBox="1">
            <a:spLocks/>
          </p:cNvSpPr>
          <p:nvPr userDrawn="1"/>
        </p:nvSpPr>
        <p:spPr>
          <a:xfrm>
            <a:off x="1295400" y="5410200"/>
            <a:ext cx="7772400" cy="1447800"/>
          </a:xfrm>
          <a:prstGeom prst="rect">
            <a:avLst/>
          </a:prstGeom>
          <a:noFill/>
        </p:spPr>
        <p:txBody>
          <a:bodyPr>
            <a:noAutofit/>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r>
              <a:rPr lang="en-US" sz="4000" b="1" kern="0" spc="500" dirty="0">
                <a:latin typeface="Tw Cen MT"/>
                <a:cs typeface="Tw Cen MT"/>
              </a:rPr>
              <a:t>Price Controls and Quotas: Meddling with Markets</a:t>
            </a:r>
          </a:p>
        </p:txBody>
      </p:sp>
    </p:spTree>
    <p:extLst>
      <p:ext uri="{BB962C8B-B14F-4D97-AF65-F5344CB8AC3E}">
        <p14:creationId xmlns:p14="http://schemas.microsoft.com/office/powerpoint/2010/main" val="422087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0" y="1490246"/>
            <a:ext cx="9144000" cy="338554"/>
          </a:xfrm>
          <a:prstGeom prst="rect">
            <a:avLst/>
          </a:prstGeom>
          <a:solidFill>
            <a:srgbClr val="CCFF33">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0" i="0" spc="300" dirty="0">
                <a:solidFill>
                  <a:srgbClr val="F79646"/>
                </a:solidFill>
                <a:latin typeface="+mn-lt"/>
              </a:rPr>
              <a:t>SOME GOOD BLOGS AND OTHER SITES TO GET THE JUICES FLOWING:</a:t>
            </a:r>
          </a:p>
        </p:txBody>
      </p:sp>
      <p:sp>
        <p:nvSpPr>
          <p:cNvPr id="6"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a:defRPr/>
            </a:pPr>
            <a:r>
              <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rPr>
              <a:t>FOOD FOR</a:t>
            </a:r>
            <a:r>
              <a:rPr lang="en-US" sz="4800" b="0" baseline="0" dirty="0">
                <a:solidFill>
                  <a:schemeClr val="accent6"/>
                </a:solidFill>
                <a:effectLst>
                  <a:innerShdw blurRad="63500" dist="50800" dir="13500000">
                    <a:prstClr val="black">
                      <a:alpha val="50000"/>
                    </a:prstClr>
                  </a:innerShdw>
                </a:effectLst>
                <a:latin typeface="Century Gothic" pitchFamily="34" charset="0"/>
                <a:cs typeface="Arial" pitchFamily="34" charset="0"/>
              </a:rPr>
              <a:t> </a:t>
            </a:r>
            <a:r>
              <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rPr>
              <a:t>THOUGHT….</a:t>
            </a:r>
          </a:p>
        </p:txBody>
      </p:sp>
      <p:pic>
        <p:nvPicPr>
          <p:cNvPr id="7"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15" name="Picture 14" descr="Screen Shot 2014-12-20 at 8.46.54 PM.png">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674" y="2971800"/>
            <a:ext cx="2692400" cy="592126"/>
          </a:xfrm>
          <a:prstGeom prst="rect">
            <a:avLst/>
          </a:prstGeom>
          <a:ln>
            <a:noFill/>
          </a:ln>
          <a:effectLst>
            <a:outerShdw blurRad="292100" dist="139700" dir="2700000" algn="tl" rotWithShape="0">
              <a:srgbClr val="333333">
                <a:alpha val="65000"/>
              </a:srgbClr>
            </a:outerShdw>
          </a:effectLst>
        </p:spPr>
      </p:pic>
      <p:pic>
        <p:nvPicPr>
          <p:cNvPr id="16" name="Picture 15" descr="Screen Shot 2014-12-20 at 8.49.18 PM.png">
            <a:hlinkClick r:id="rId10"/>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905000" y="4343400"/>
            <a:ext cx="2336800" cy="841691"/>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960000">
            <a:off x="8016447" y="97714"/>
            <a:ext cx="787093" cy="1328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17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912813" indent="-571500">
              <a:buClr>
                <a:schemeClr val="accent3"/>
              </a:buClr>
              <a:buFont typeface="Wingdings" charset="2"/>
              <a:buChar char="§"/>
              <a:defRPr b="1">
                <a:solidFill>
                  <a:schemeClr val="tx1"/>
                </a:solidFill>
                <a:latin typeface="Century Gothic"/>
                <a:cs typeface="Century Gothic"/>
              </a:defRPr>
            </a:lvl1pPr>
            <a:lvl2pPr marL="1200150" indent="-457200">
              <a:buClr>
                <a:schemeClr val="accent3"/>
              </a:buClr>
              <a:buFont typeface="Wingdings" charset="2"/>
              <a:buChar char="§"/>
              <a:defRPr b="1">
                <a:solidFill>
                  <a:schemeClr val="tx1"/>
                </a:solidFill>
                <a:latin typeface="Century Gothic"/>
                <a:cs typeface="Century Gothic"/>
              </a:defRPr>
            </a:lvl2pPr>
            <a:lvl3pPr marL="1371600" indent="-457200">
              <a:buClr>
                <a:schemeClr val="accent3"/>
              </a:buClr>
              <a:buFont typeface="Wingdings" charset="2"/>
              <a:buChar char="§"/>
              <a:defRPr b="1">
                <a:solidFill>
                  <a:schemeClr val="tx1"/>
                </a:solidFill>
                <a:latin typeface="Century Gothic"/>
                <a:cs typeface="Century Gothic"/>
              </a:defRPr>
            </a:lvl3pPr>
            <a:lvl4pPr marL="1714500" indent="-342900">
              <a:buClr>
                <a:schemeClr val="accent3"/>
              </a:buClr>
              <a:buFont typeface="Wingdings" charset="2"/>
              <a:buChar char="§"/>
              <a:defRPr b="1">
                <a:solidFill>
                  <a:schemeClr val="tx1"/>
                </a:solidFill>
                <a:latin typeface="Century Gothic"/>
                <a:cs typeface="Century Gothic"/>
              </a:defRPr>
            </a:lvl4pPr>
            <a:lvl5pPr marL="2171700" indent="-342900">
              <a:buClr>
                <a:schemeClr val="accent3"/>
              </a:buClr>
              <a:buFont typeface="Wingdings" charset="2"/>
              <a:buChar char="§"/>
              <a:defRPr b="1">
                <a:solidFill>
                  <a:schemeClr val="tx1"/>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ight Arrow 8">
            <a:hlinkClick r:id="" action="ppaction://noaction"/>
          </p:cNvPr>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cxnSp>
        <p:nvCxnSpPr>
          <p:cNvPr id="15"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userDrawn="1"/>
        </p:nvCxnSpPr>
        <p:spPr>
          <a:xfrm>
            <a:off x="0" y="5791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11"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4" name="Down Arrow Callout 3"/>
          <p:cNvSpPr/>
          <p:nvPr userDrawn="1"/>
        </p:nvSpPr>
        <p:spPr>
          <a:xfrm>
            <a:off x="0" y="-29407"/>
            <a:ext cx="3200400" cy="1676400"/>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TextBox 4"/>
          <p:cNvSpPr txBox="1"/>
          <p:nvPr userDrawn="1"/>
        </p:nvSpPr>
        <p:spPr>
          <a:xfrm>
            <a:off x="0" y="0"/>
            <a:ext cx="3200400" cy="830997"/>
          </a:xfrm>
          <a:prstGeom prst="rect">
            <a:avLst/>
          </a:prstGeom>
          <a:noFill/>
        </p:spPr>
        <p:txBody>
          <a:bodyPr wrap="square" rtlCol="0">
            <a:spAutoFit/>
          </a:bodyPr>
          <a:lstStyle/>
          <a:p>
            <a:r>
              <a:rPr lang="en-US" sz="2400" b="1" dirty="0">
                <a:solidFill>
                  <a:schemeClr val="bg1"/>
                </a:solidFill>
                <a:effectLst/>
              </a:rPr>
              <a:t>     What you will learn in this chapter</a:t>
            </a:r>
          </a:p>
        </p:txBody>
      </p:sp>
      <p:sp>
        <p:nvSpPr>
          <p:cNvPr id="6" name="Isosceles Triangle 5"/>
          <p:cNvSpPr/>
          <p:nvPr userDrawn="1"/>
        </p:nvSpPr>
        <p:spPr>
          <a:xfrm rot="5400000">
            <a:off x="95250" y="95250"/>
            <a:ext cx="304799"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1733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629339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985262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 Target="../slides/slide2.xml"/><Relationship Id="rId5" Type="http://schemas.openxmlformats.org/officeDocument/2006/relationships/slide" Target="../slides/slide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slide" Target="../slides/slide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xml"/><Relationship Id="rId1" Type="http://schemas.openxmlformats.org/officeDocument/2006/relationships/slideLayout" Target="../slideLayouts/slideLayout14.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3"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4" action="ppaction://hlinksldjump"/>
              </a:rPr>
              <a:t>Back to Table of content</a:t>
            </a:r>
            <a:r>
              <a:rPr lang="en-US" sz="800" b="1" dirty="0">
                <a:latin typeface="Candara" pitchFamily="34" charset="0"/>
                <a:hlinkClick r:id="rId3" action="ppaction://hlinksldjump"/>
              </a:rPr>
              <a:t>s</a:t>
            </a:r>
            <a:endParaRPr lang="en-US" sz="800" b="1" dirty="0">
              <a:latin typeface="Candara" pitchFamily="34" charset="0"/>
            </a:endParaRPr>
          </a:p>
          <a:p>
            <a:endParaRPr lang="en-US" sz="1000" dirty="0">
              <a:latin typeface="Candara" pitchFamily="34" charset="0"/>
            </a:endParaRPr>
          </a:p>
        </p:txBody>
      </p:sp>
      <p:sp>
        <p:nvSpPr>
          <p:cNvPr id="10" name="Right Arrow 9"/>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Tree>
  </p:cSld>
  <p:clrMap bg1="lt1" tx1="dk1" bg2="lt2" tx2="dk2" accent1="accent1" accent2="accent2" accent3="accent3" accent4="accent4" accent5="accent5" accent6="accent6" hlink="hlink" folHlink="folHlink"/>
  <p:sldLayoutIdLst>
    <p:sldLayoutId id="2147483748" r:id="rId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990600"/>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5"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6"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7468067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p:titleStyle>
    <p:bodyStyle>
      <a:lvl1pPr marL="0" indent="0" algn="l" defTabSz="914400" rtl="0" eaLnBrk="1" latinLnBrk="0" hangingPunct="1">
        <a:spcBef>
          <a:spcPct val="20000"/>
        </a:spcBef>
        <a:buFontTx/>
        <a:buNone/>
        <a:defRPr sz="32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28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4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0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0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sldNum="0" hdr="0" dt="0"/>
  <p:txStyles>
    <p:titleStyle>
      <a:lvl1pPr algn="ctr" rtl="0" eaLnBrk="1" fontAlgn="base" hangingPunct="1">
        <a:spcBef>
          <a:spcPct val="0"/>
        </a:spcBef>
        <a:spcAft>
          <a:spcPct val="0"/>
        </a:spcAft>
        <a:defRPr sz="4400" b="1" kern="1200">
          <a:solidFill>
            <a:schemeClr val="tx1"/>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4"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a:t>
            </a:r>
            <a:r>
              <a:rPr lang="en-US" sz="3200" b="0" spc="60" baseline="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 CASE</a:t>
            </a:r>
            <a:endPar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055139934"/>
      </p:ext>
    </p:extLst>
  </p:cSld>
  <p:clrMap bg1="lt1" tx1="dk1" bg2="lt2" tx2="dk2" accent1="accent1" accent2="accent2" accent3="accent3" accent4="accent4" accent5="accent5" accent6="accent6" hlink="hlink" folHlink="folHlink"/>
  <p:sldLayoutIdLst>
    <p:sldLayoutId id="2147483761" r:id="rId1"/>
    <p:sldLayoutId id="2147483762"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11" name="Right Arrow 10">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extLst>
      <p:ext uri="{BB962C8B-B14F-4D97-AF65-F5344CB8AC3E}">
        <p14:creationId xmlns:p14="http://schemas.microsoft.com/office/powerpoint/2010/main" val="3999456525"/>
      </p:ext>
    </p:extLst>
  </p:cSld>
  <p:clrMap bg1="lt1" tx1="dk1" bg2="lt2" tx2="dk2" accent1="accent1" accent2="accent2" accent3="accent3" accent4="accent4" accent5="accent5" accent6="accent6" hlink="hlink" folHlink="folHlink"/>
  <p:sldLayoutIdLst>
    <p:sldLayoutId id="2147483764" r:id="rId1"/>
    <p:sldLayoutId id="2147483765"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andara" pitchFamily="34" charset="0"/>
          <a:ea typeface="+mn-ea"/>
          <a:cs typeface="Tahoma" pitchFamily="34" charset="0"/>
        </a:defRPr>
      </a:lvl1pPr>
      <a:lvl2pPr marL="457200" indent="0" algn="l" rtl="0" eaLnBrk="1" fontAlgn="base" hangingPunct="1">
        <a:spcBef>
          <a:spcPct val="20000"/>
        </a:spcBef>
        <a:spcAft>
          <a:spcPct val="0"/>
        </a:spcAft>
        <a:buFontTx/>
        <a:buNone/>
        <a:defRPr sz="3200" b="1" kern="1200" spc="100">
          <a:solidFill>
            <a:schemeClr val="tx1"/>
          </a:solidFill>
          <a:latin typeface="Candara" pitchFamily="34" charset="0"/>
          <a:ea typeface="+mn-ea"/>
          <a:cs typeface="Tahoma" pitchFamily="34" charset="0"/>
        </a:defRPr>
      </a:lvl2pPr>
      <a:lvl3pPr marL="914400" indent="0" algn="l" rtl="0" eaLnBrk="1" fontAlgn="base" hangingPunct="1">
        <a:spcBef>
          <a:spcPct val="20000"/>
        </a:spcBef>
        <a:spcAft>
          <a:spcPct val="0"/>
        </a:spcAft>
        <a:buFontTx/>
        <a:buNone/>
        <a:defRPr sz="2800" b="1" kern="1200" spc="100">
          <a:solidFill>
            <a:schemeClr val="tx1"/>
          </a:solidFill>
          <a:latin typeface="Candara" pitchFamily="34" charset="0"/>
          <a:ea typeface="+mn-ea"/>
          <a:cs typeface="Tahoma" pitchFamily="34" charset="0"/>
        </a:defRPr>
      </a:lvl3pPr>
      <a:lvl4pPr marL="13716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4pPr>
      <a:lvl5pPr marL="18288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35582923"/>
      </p:ext>
    </p:extLst>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6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32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8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4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a:t>ECONOMICS</a:t>
            </a:r>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a:solidFill>
                  <a:srgbClr val="F79646">
                    <a:lumMod val="75000"/>
                  </a:srgbClr>
                </a:solidFill>
              </a:rPr>
              <a:t>IN ACTION</a:t>
            </a: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a:latin typeface="Gill Sans"/>
                <a:cs typeface="Gill Sans"/>
              </a:rPr>
              <a:t>Copyright 2015 Worth Publishers    </a:t>
            </a:r>
            <a:endParaRPr lang="en-US" sz="1000" kern="0" cap="all" spc="1060" dirty="0">
              <a:latin typeface="Gill Sans"/>
              <a:cs typeface="Gill Sans"/>
            </a:endParaRPr>
          </a:p>
        </p:txBody>
      </p:sp>
      <p:sp>
        <p:nvSpPr>
          <p:cNvPr id="11" name="Oval 10"/>
          <p:cNvSpPr/>
          <p:nvPr userDrawn="1"/>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3" action="ppaction://hlinksldjump"/>
          </p:cNvPr>
          <p:cNvSpPr txBox="1"/>
          <p:nvPr userDrawn="1"/>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4" action="ppaction://hlinksldjump"/>
              </a:rPr>
              <a:t>Back to Table of contents</a:t>
            </a:r>
            <a:endParaRPr lang="en-US" sz="800" b="1" dirty="0">
              <a:latin typeface="Candara" pitchFamily="34" charset="0"/>
            </a:endParaRPr>
          </a:p>
          <a:p>
            <a:endParaRPr lang="en-US" sz="1000" dirty="0">
              <a:latin typeface="Candara" pitchFamily="34" charset="0"/>
            </a:endParaRPr>
          </a:p>
        </p:txBody>
      </p:sp>
    </p:spTree>
    <p:extLst>
      <p:ext uri="{BB962C8B-B14F-4D97-AF65-F5344CB8AC3E}">
        <p14:creationId xmlns:p14="http://schemas.microsoft.com/office/powerpoint/2010/main" val="2096068277"/>
      </p:ext>
    </p:extLst>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slide" Target="slide3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slide" Target="slide6.xml"/><Relationship Id="rId4" Type="http://schemas.openxmlformats.org/officeDocument/2006/relationships/slide" Target="slide30.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3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762000"/>
          </a:xfrm>
          <a:noFill/>
        </p:spPr>
        <p:txBody>
          <a:bodyPr>
            <a:normAutofit/>
          </a:bodyPr>
          <a:lstStyle/>
          <a:p>
            <a:pPr>
              <a:defRPr/>
            </a:pPr>
            <a:r>
              <a:rPr lang="en-US" dirty="0"/>
              <a:t>INEFFICIENTLY LOW QUANTITY</a:t>
            </a:r>
            <a:endParaRPr lang="en-US" dirty="0">
              <a:ea typeface="ＭＳ Ｐゴシック"/>
              <a:cs typeface="Arial" pitchFamily="34" charset="0"/>
            </a:endParaRPr>
          </a:p>
        </p:txBody>
      </p:sp>
      <p:sp>
        <p:nvSpPr>
          <p:cNvPr id="31747" name="Rectangle 3"/>
          <p:cNvSpPr>
            <a:spLocks noGrp="1" noChangeArrowheads="1"/>
          </p:cNvSpPr>
          <p:nvPr>
            <p:ph idx="1"/>
          </p:nvPr>
        </p:nvSpPr>
        <p:spPr>
          <a:xfrm>
            <a:off x="221340" y="1219200"/>
            <a:ext cx="9130718" cy="2667000"/>
          </a:xfrm>
          <a:solidFill>
            <a:schemeClr val="bg1">
              <a:alpha val="66000"/>
            </a:schemeClr>
          </a:solidFill>
        </p:spPr>
        <p:txBody>
          <a:bodyPr>
            <a:noAutofit/>
          </a:bodyPr>
          <a:lstStyle/>
          <a:p>
            <a:pPr eaLnBrk="1" hangingPunct="1">
              <a:defRPr/>
            </a:pPr>
            <a:r>
              <a:rPr lang="en-US" dirty="0">
                <a:cs typeface="Arial" pitchFamily="34" charset="0"/>
              </a:rPr>
              <a:t>When prices are held below the market price, </a:t>
            </a:r>
            <a:r>
              <a:rPr lang="en-US" dirty="0">
                <a:solidFill>
                  <a:srgbClr val="990033"/>
                </a:solidFill>
                <a:cs typeface="Arial" pitchFamily="34" charset="0"/>
              </a:rPr>
              <a:t>shortages are created.</a:t>
            </a:r>
          </a:p>
          <a:p>
            <a:pPr lvl="1" eaLnBrk="1" hangingPunct="1">
              <a:defRPr/>
            </a:pPr>
            <a:r>
              <a:rPr lang="en-US" sz="3200" dirty="0">
                <a:cs typeface="Arial" pitchFamily="34" charset="0"/>
              </a:rPr>
              <a:t>The lower the controlled price relative to the market equilibrium price, the larger the shortage.</a:t>
            </a:r>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47929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bg/>
                                          </p:spTgt>
                                        </p:tgtEl>
                                        <p:attrNameLst>
                                          <p:attrName>style.visibility</p:attrName>
                                        </p:attrNameLst>
                                      </p:cBhvr>
                                      <p:to>
                                        <p:strVal val="visible"/>
                                      </p:to>
                                    </p:set>
                                    <p:animEffect transition="in" filter="fade">
                                      <p:cBhvr>
                                        <p:cTn id="7" dur="500"/>
                                        <p:tgtEl>
                                          <p:spTgt spid="3174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7">
                                            <p:txEl>
                                              <p:pRg st="0" end="0"/>
                                            </p:txEl>
                                          </p:spTgt>
                                        </p:tgtEl>
                                        <p:attrNameLst>
                                          <p:attrName>style.visibility</p:attrName>
                                        </p:attrNameLst>
                                      </p:cBhvr>
                                      <p:to>
                                        <p:strVal val="visible"/>
                                      </p:to>
                                    </p:set>
                                    <p:animEffect transition="in" filter="fade">
                                      <p:cBhvr>
                                        <p:cTn id="10" dur="500"/>
                                        <p:tgtEl>
                                          <p:spTgt spid="3174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Effect transition="in" filter="fade">
                                      <p:cBhvr>
                                        <p:cTn id="13"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CONTROLS CAUSE LOSSES</a:t>
            </a:r>
          </a:p>
        </p:txBody>
      </p:sp>
      <p:sp>
        <p:nvSpPr>
          <p:cNvPr id="3" name="Content Placeholder 2"/>
          <p:cNvSpPr>
            <a:spLocks noGrp="1"/>
          </p:cNvSpPr>
          <p:nvPr>
            <p:ph idx="1"/>
          </p:nvPr>
        </p:nvSpPr>
        <p:spPr/>
        <p:txBody>
          <a:bodyPr/>
          <a:lstStyle/>
          <a:p>
            <a:r>
              <a:rPr lang="en-US" dirty="0">
                <a:solidFill>
                  <a:srgbClr val="990033"/>
                </a:solidFill>
              </a:rPr>
              <a:t>Deadweight loss: </a:t>
            </a:r>
            <a:r>
              <a:rPr lang="en-US" b="0" dirty="0"/>
              <a:t>the loss in total surplus that occurs whenever an action or a policy reduces the quantity transacted below the efficient market </a:t>
            </a:r>
            <a:r>
              <a:rPr lang="en-US" b="0" i="1" dirty="0"/>
              <a:t>equilibrium quantity.</a:t>
            </a:r>
            <a:endParaRPr lang="en-US" dirty="0"/>
          </a:p>
        </p:txBody>
      </p:sp>
      <p:sp>
        <p:nvSpPr>
          <p:cNvPr id="6" name="Footer Placeholder 5"/>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91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1" name="Line 99"/>
          <p:cNvSpPr>
            <a:spLocks noChangeShapeType="1"/>
          </p:cNvSpPr>
          <p:nvPr/>
        </p:nvSpPr>
        <p:spPr bwMode="auto">
          <a:xfrm>
            <a:off x="4279900" y="5697538"/>
            <a:ext cx="0" cy="2016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907" name="Freeform 115"/>
          <p:cNvSpPr>
            <a:spLocks/>
          </p:cNvSpPr>
          <p:nvPr/>
        </p:nvSpPr>
        <p:spPr bwMode="auto">
          <a:xfrm>
            <a:off x="3733799" y="5867399"/>
            <a:ext cx="1685925" cy="685801"/>
          </a:xfrm>
          <a:custGeom>
            <a:avLst/>
            <a:gdLst>
              <a:gd name="T0" fmla="*/ 257 w 257"/>
              <a:gd name="T1" fmla="*/ 89 h 105"/>
              <a:gd name="T2" fmla="*/ 241 w 257"/>
              <a:gd name="T3" fmla="*/ 105 h 105"/>
              <a:gd name="T4" fmla="*/ 16 w 257"/>
              <a:gd name="T5" fmla="*/ 105 h 105"/>
              <a:gd name="T6" fmla="*/ 0 w 257"/>
              <a:gd name="T7" fmla="*/ 89 h 105"/>
              <a:gd name="T8" fmla="*/ 0 w 257"/>
              <a:gd name="T9" fmla="*/ 16 h 105"/>
              <a:gd name="T10" fmla="*/ 16 w 257"/>
              <a:gd name="T11" fmla="*/ 0 h 105"/>
              <a:gd name="T12" fmla="*/ 241 w 257"/>
              <a:gd name="T13" fmla="*/ 0 h 105"/>
              <a:gd name="T14" fmla="*/ 257 w 257"/>
              <a:gd name="T15" fmla="*/ 16 h 105"/>
              <a:gd name="T16" fmla="*/ 257 w 257"/>
              <a:gd name="T17"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05">
                <a:moveTo>
                  <a:pt x="257" y="89"/>
                </a:moveTo>
                <a:cubicBezTo>
                  <a:pt x="257" y="97"/>
                  <a:pt x="250" y="105"/>
                  <a:pt x="241" y="105"/>
                </a:cubicBezTo>
                <a:cubicBezTo>
                  <a:pt x="16" y="105"/>
                  <a:pt x="16" y="105"/>
                  <a:pt x="16" y="105"/>
                </a:cubicBezTo>
                <a:cubicBezTo>
                  <a:pt x="7" y="105"/>
                  <a:pt x="0" y="97"/>
                  <a:pt x="0" y="89"/>
                </a:cubicBezTo>
                <a:cubicBezTo>
                  <a:pt x="0" y="16"/>
                  <a:pt x="0" y="16"/>
                  <a:pt x="0" y="16"/>
                </a:cubicBezTo>
                <a:cubicBezTo>
                  <a:pt x="0" y="8"/>
                  <a:pt x="7" y="0"/>
                  <a:pt x="16" y="0"/>
                </a:cubicBezTo>
                <a:cubicBezTo>
                  <a:pt x="241" y="0"/>
                  <a:pt x="241" y="0"/>
                  <a:pt x="241" y="0"/>
                </a:cubicBezTo>
                <a:cubicBezTo>
                  <a:pt x="250" y="0"/>
                  <a:pt x="257" y="8"/>
                  <a:pt x="257" y="16"/>
                </a:cubicBezTo>
                <a:lnTo>
                  <a:pt x="257" y="89"/>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794" name="Rectangle 2"/>
          <p:cNvSpPr>
            <a:spLocks noGrp="1" noRot="1" noChangeArrowheads="1"/>
          </p:cNvSpPr>
          <p:nvPr>
            <p:ph type="title"/>
          </p:nvPr>
        </p:nvSpPr>
        <p:spPr>
          <a:xfrm>
            <a:off x="0" y="0"/>
            <a:ext cx="9144000" cy="1066800"/>
          </a:xfrm>
        </p:spPr>
        <p:txBody>
          <a:bodyPr>
            <a:noAutofit/>
          </a:bodyPr>
          <a:lstStyle/>
          <a:p>
            <a:pPr algn="l" eaLnBrk="1" hangingPunct="1"/>
            <a:r>
              <a:rPr lang="en-US" sz="4000" dirty="0"/>
              <a:t>A PRICE CEILING CAUSES INEFFICIENTLY LOW QUANTITY</a:t>
            </a:r>
          </a:p>
        </p:txBody>
      </p:sp>
      <p:sp>
        <p:nvSpPr>
          <p:cNvPr id="33855" name="Line 63"/>
          <p:cNvSpPr>
            <a:spLocks noChangeShapeType="1"/>
          </p:cNvSpPr>
          <p:nvPr/>
        </p:nvSpPr>
        <p:spPr bwMode="auto">
          <a:xfrm>
            <a:off x="2066925" y="2038350"/>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56" name="Line 64"/>
          <p:cNvSpPr>
            <a:spLocks noChangeShapeType="1"/>
          </p:cNvSpPr>
          <p:nvPr/>
        </p:nvSpPr>
        <p:spPr bwMode="auto">
          <a:xfrm>
            <a:off x="2066925" y="2714625"/>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57" name="Line 65"/>
          <p:cNvSpPr>
            <a:spLocks noChangeShapeType="1"/>
          </p:cNvSpPr>
          <p:nvPr/>
        </p:nvSpPr>
        <p:spPr bwMode="auto">
          <a:xfrm>
            <a:off x="2066925" y="3387725"/>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58" name="Line 66"/>
          <p:cNvSpPr>
            <a:spLocks noChangeShapeType="1"/>
          </p:cNvSpPr>
          <p:nvPr/>
        </p:nvSpPr>
        <p:spPr bwMode="auto">
          <a:xfrm>
            <a:off x="2066925" y="4741863"/>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59" name="Line 67"/>
          <p:cNvSpPr>
            <a:spLocks noChangeShapeType="1"/>
          </p:cNvSpPr>
          <p:nvPr/>
        </p:nvSpPr>
        <p:spPr bwMode="auto">
          <a:xfrm>
            <a:off x="5759450" y="5292725"/>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0" name="Line 68"/>
          <p:cNvSpPr>
            <a:spLocks noChangeShapeType="1"/>
          </p:cNvSpPr>
          <p:nvPr/>
        </p:nvSpPr>
        <p:spPr bwMode="auto">
          <a:xfrm>
            <a:off x="5726113" y="3927475"/>
            <a:ext cx="0" cy="1222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1" name="Line 69"/>
          <p:cNvSpPr>
            <a:spLocks noChangeShapeType="1"/>
          </p:cNvSpPr>
          <p:nvPr/>
        </p:nvSpPr>
        <p:spPr bwMode="auto">
          <a:xfrm>
            <a:off x="5019675" y="5292725"/>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2" name="Line 70"/>
          <p:cNvSpPr>
            <a:spLocks noChangeShapeType="1"/>
          </p:cNvSpPr>
          <p:nvPr/>
        </p:nvSpPr>
        <p:spPr bwMode="auto">
          <a:xfrm>
            <a:off x="3541713" y="5292725"/>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3" name="Line 71"/>
          <p:cNvSpPr>
            <a:spLocks noChangeShapeType="1"/>
          </p:cNvSpPr>
          <p:nvPr/>
        </p:nvSpPr>
        <p:spPr bwMode="auto">
          <a:xfrm>
            <a:off x="4279900" y="5292725"/>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4" name="Line 72"/>
          <p:cNvSpPr>
            <a:spLocks noChangeShapeType="1"/>
          </p:cNvSpPr>
          <p:nvPr/>
        </p:nvSpPr>
        <p:spPr bwMode="auto">
          <a:xfrm>
            <a:off x="2808288" y="5292725"/>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5" name="Freeform 73"/>
          <p:cNvSpPr>
            <a:spLocks/>
          </p:cNvSpPr>
          <p:nvPr/>
        </p:nvSpPr>
        <p:spPr bwMode="auto">
          <a:xfrm>
            <a:off x="2066925" y="5127625"/>
            <a:ext cx="322263" cy="288925"/>
          </a:xfrm>
          <a:custGeom>
            <a:avLst/>
            <a:gdLst>
              <a:gd name="T0" fmla="*/ 156 w 156"/>
              <a:gd name="T1" fmla="*/ 133 h 133"/>
              <a:gd name="T2" fmla="*/ 0 w 156"/>
              <a:gd name="T3" fmla="*/ 133 h 133"/>
              <a:gd name="T4" fmla="*/ 0 w 156"/>
              <a:gd name="T5" fmla="*/ 0 h 133"/>
            </a:gdLst>
            <a:ahLst/>
            <a:cxnLst>
              <a:cxn ang="0">
                <a:pos x="T0" y="T1"/>
              </a:cxn>
              <a:cxn ang="0">
                <a:pos x="T2" y="T3"/>
              </a:cxn>
              <a:cxn ang="0">
                <a:pos x="T4" y="T5"/>
              </a:cxn>
            </a:cxnLst>
            <a:rect l="0" t="0" r="r" b="b"/>
            <a:pathLst>
              <a:path w="156" h="133">
                <a:moveTo>
                  <a:pt x="156" y="133"/>
                </a:moveTo>
                <a:lnTo>
                  <a:pt x="0" y="133"/>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3866" name="Line 74"/>
          <p:cNvSpPr>
            <a:spLocks noChangeShapeType="1"/>
          </p:cNvSpPr>
          <p:nvPr/>
        </p:nvSpPr>
        <p:spPr bwMode="auto">
          <a:xfrm flipH="1">
            <a:off x="2466975" y="5416550"/>
            <a:ext cx="36623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7" name="Line 75"/>
          <p:cNvSpPr>
            <a:spLocks noChangeShapeType="1"/>
          </p:cNvSpPr>
          <p:nvPr/>
        </p:nvSpPr>
        <p:spPr bwMode="auto">
          <a:xfrm flipV="1">
            <a:off x="2012950" y="5014913"/>
            <a:ext cx="103188" cy="619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8" name="Line 76"/>
          <p:cNvSpPr>
            <a:spLocks noChangeShapeType="1"/>
          </p:cNvSpPr>
          <p:nvPr/>
        </p:nvSpPr>
        <p:spPr bwMode="auto">
          <a:xfrm flipV="1">
            <a:off x="2012950" y="5097463"/>
            <a:ext cx="103188" cy="603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69" name="Line 77"/>
          <p:cNvSpPr>
            <a:spLocks noChangeShapeType="1"/>
          </p:cNvSpPr>
          <p:nvPr/>
        </p:nvSpPr>
        <p:spPr bwMode="auto">
          <a:xfrm flipH="1">
            <a:off x="2359025" y="5364163"/>
            <a:ext cx="60325" cy="1095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70" name="Line 78"/>
          <p:cNvSpPr>
            <a:spLocks noChangeShapeType="1"/>
          </p:cNvSpPr>
          <p:nvPr/>
        </p:nvSpPr>
        <p:spPr bwMode="auto">
          <a:xfrm flipH="1">
            <a:off x="2438400" y="5364163"/>
            <a:ext cx="57150" cy="1095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71" name="Rectangle 79"/>
          <p:cNvSpPr>
            <a:spLocks noChangeArrowheads="1"/>
          </p:cNvSpPr>
          <p:nvPr/>
        </p:nvSpPr>
        <p:spPr bwMode="auto">
          <a:xfrm>
            <a:off x="2697163" y="54514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1.6</a:t>
            </a:r>
            <a:endParaRPr lang="en-US" sz="1400">
              <a:latin typeface="Century Gothic"/>
              <a:cs typeface="Century Gothic"/>
            </a:endParaRPr>
          </a:p>
        </p:txBody>
      </p:sp>
      <p:sp>
        <p:nvSpPr>
          <p:cNvPr id="33872" name="Rectangle 80"/>
          <p:cNvSpPr>
            <a:spLocks noChangeArrowheads="1"/>
          </p:cNvSpPr>
          <p:nvPr/>
        </p:nvSpPr>
        <p:spPr bwMode="auto">
          <a:xfrm>
            <a:off x="1887538" y="54514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3873" name="Rectangle 81"/>
          <p:cNvSpPr>
            <a:spLocks noChangeArrowheads="1"/>
          </p:cNvSpPr>
          <p:nvPr/>
        </p:nvSpPr>
        <p:spPr bwMode="auto">
          <a:xfrm>
            <a:off x="3436938" y="54514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1.8</a:t>
            </a:r>
            <a:endParaRPr lang="en-US" sz="1400">
              <a:latin typeface="Century Gothic"/>
              <a:cs typeface="Century Gothic"/>
            </a:endParaRPr>
          </a:p>
        </p:txBody>
      </p:sp>
      <p:sp>
        <p:nvSpPr>
          <p:cNvPr id="33874" name="Rectangle 82"/>
          <p:cNvSpPr>
            <a:spLocks noChangeArrowheads="1"/>
          </p:cNvSpPr>
          <p:nvPr/>
        </p:nvSpPr>
        <p:spPr bwMode="auto">
          <a:xfrm>
            <a:off x="4175125" y="54514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33875" name="Rectangle 83"/>
          <p:cNvSpPr>
            <a:spLocks noChangeArrowheads="1"/>
          </p:cNvSpPr>
          <p:nvPr/>
        </p:nvSpPr>
        <p:spPr bwMode="auto">
          <a:xfrm>
            <a:off x="4914900" y="54514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2.2</a:t>
            </a:r>
            <a:endParaRPr lang="en-US" sz="1400">
              <a:latin typeface="Century Gothic"/>
              <a:cs typeface="Century Gothic"/>
            </a:endParaRPr>
          </a:p>
        </p:txBody>
      </p:sp>
      <p:sp>
        <p:nvSpPr>
          <p:cNvPr id="33876" name="Rectangle 84"/>
          <p:cNvSpPr>
            <a:spLocks noChangeArrowheads="1"/>
          </p:cNvSpPr>
          <p:nvPr/>
        </p:nvSpPr>
        <p:spPr bwMode="auto">
          <a:xfrm>
            <a:off x="5651500" y="54514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2.4</a:t>
            </a:r>
            <a:endParaRPr lang="en-US" sz="1400">
              <a:latin typeface="Century Gothic"/>
              <a:cs typeface="Century Gothic"/>
            </a:endParaRPr>
          </a:p>
        </p:txBody>
      </p:sp>
      <p:sp>
        <p:nvSpPr>
          <p:cNvPr id="33877" name="Rectangle 85"/>
          <p:cNvSpPr>
            <a:spLocks noChangeArrowheads="1"/>
          </p:cNvSpPr>
          <p:nvPr/>
        </p:nvSpPr>
        <p:spPr bwMode="auto">
          <a:xfrm>
            <a:off x="1492250" y="1930400"/>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$1,400</a:t>
            </a:r>
            <a:endParaRPr lang="en-US" sz="1400">
              <a:latin typeface="Century Gothic"/>
              <a:cs typeface="Century Gothic"/>
            </a:endParaRPr>
          </a:p>
        </p:txBody>
      </p:sp>
      <p:sp>
        <p:nvSpPr>
          <p:cNvPr id="33878" name="Rectangle 86"/>
          <p:cNvSpPr>
            <a:spLocks noChangeArrowheads="1"/>
          </p:cNvSpPr>
          <p:nvPr/>
        </p:nvSpPr>
        <p:spPr bwMode="auto">
          <a:xfrm>
            <a:off x="1582738" y="260667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1,200</a:t>
            </a:r>
            <a:endParaRPr lang="en-US" sz="1400">
              <a:latin typeface="Century Gothic"/>
              <a:cs typeface="Century Gothic"/>
            </a:endParaRPr>
          </a:p>
        </p:txBody>
      </p:sp>
      <p:sp>
        <p:nvSpPr>
          <p:cNvPr id="33879" name="Rectangle 87"/>
          <p:cNvSpPr>
            <a:spLocks noChangeArrowheads="1"/>
          </p:cNvSpPr>
          <p:nvPr/>
        </p:nvSpPr>
        <p:spPr bwMode="auto">
          <a:xfrm>
            <a:off x="1582738" y="3284538"/>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a:t>
            </a:r>
            <a:endParaRPr lang="en-US" sz="1400">
              <a:latin typeface="Century Gothic"/>
              <a:cs typeface="Century Gothic"/>
            </a:endParaRPr>
          </a:p>
        </p:txBody>
      </p:sp>
      <p:sp>
        <p:nvSpPr>
          <p:cNvPr id="33880" name="Rectangle 88"/>
          <p:cNvSpPr>
            <a:spLocks noChangeArrowheads="1"/>
          </p:cNvSpPr>
          <p:nvPr/>
        </p:nvSpPr>
        <p:spPr bwMode="auto">
          <a:xfrm>
            <a:off x="1709738" y="3956050"/>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800</a:t>
            </a:r>
            <a:endParaRPr lang="en-US" sz="1400">
              <a:latin typeface="Century Gothic"/>
              <a:cs typeface="Century Gothic"/>
            </a:endParaRPr>
          </a:p>
        </p:txBody>
      </p:sp>
      <p:sp>
        <p:nvSpPr>
          <p:cNvPr id="33881" name="Rectangle 89"/>
          <p:cNvSpPr>
            <a:spLocks noChangeArrowheads="1"/>
          </p:cNvSpPr>
          <p:nvPr/>
        </p:nvSpPr>
        <p:spPr bwMode="auto">
          <a:xfrm>
            <a:off x="1709738" y="4632325"/>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33882" name="Rectangle 90"/>
          <p:cNvSpPr>
            <a:spLocks noChangeArrowheads="1"/>
          </p:cNvSpPr>
          <p:nvPr/>
        </p:nvSpPr>
        <p:spPr bwMode="auto">
          <a:xfrm>
            <a:off x="5562600" y="5715000"/>
            <a:ext cx="2632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Quantity of apartments (millions)</a:t>
            </a:r>
            <a:endParaRPr lang="en-US" sz="1400">
              <a:latin typeface="Century Gothic"/>
              <a:cs typeface="Century Gothic"/>
            </a:endParaRPr>
          </a:p>
        </p:txBody>
      </p:sp>
      <p:sp>
        <p:nvSpPr>
          <p:cNvPr id="33883" name="Rectangle 91"/>
          <p:cNvSpPr>
            <a:spLocks noChangeArrowheads="1"/>
          </p:cNvSpPr>
          <p:nvPr/>
        </p:nvSpPr>
        <p:spPr bwMode="auto">
          <a:xfrm>
            <a:off x="762000" y="114300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a:solidFill>
                  <a:srgbClr val="000000"/>
                </a:solidFill>
                <a:latin typeface="Century Gothic"/>
                <a:cs typeface="Century Gothic"/>
              </a:rPr>
              <a:t>Monthly rent </a:t>
            </a:r>
          </a:p>
          <a:p>
            <a:pPr marL="1588" indent="-1588">
              <a:spcBef>
                <a:spcPct val="0"/>
              </a:spcBef>
            </a:pPr>
            <a:r>
              <a:rPr lang="en-US" sz="1400">
                <a:solidFill>
                  <a:srgbClr val="000000"/>
                </a:solidFill>
                <a:latin typeface="Century Gothic"/>
                <a:cs typeface="Century Gothic"/>
              </a:rPr>
              <a:t>(per apartment)</a:t>
            </a:r>
            <a:endParaRPr lang="en-US" sz="1400">
              <a:latin typeface="Century Gothic"/>
              <a:cs typeface="Century Gothic"/>
            </a:endParaRPr>
          </a:p>
        </p:txBody>
      </p:sp>
      <p:sp>
        <p:nvSpPr>
          <p:cNvPr id="33884" name="Rectangle 92"/>
          <p:cNvSpPr>
            <a:spLocks noChangeArrowheads="1"/>
          </p:cNvSpPr>
          <p:nvPr/>
        </p:nvSpPr>
        <p:spPr bwMode="auto">
          <a:xfrm>
            <a:off x="5788025" y="4691063"/>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3885" name="Rectangle 93"/>
          <p:cNvSpPr>
            <a:spLocks noChangeArrowheads="1"/>
          </p:cNvSpPr>
          <p:nvPr/>
        </p:nvSpPr>
        <p:spPr bwMode="auto">
          <a:xfrm>
            <a:off x="5775325" y="1812925"/>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33886" name="Line 94"/>
          <p:cNvSpPr>
            <a:spLocks noChangeShapeType="1"/>
          </p:cNvSpPr>
          <p:nvPr/>
        </p:nvSpPr>
        <p:spPr bwMode="auto">
          <a:xfrm flipV="1">
            <a:off x="2066925" y="1247775"/>
            <a:ext cx="0" cy="379888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87" name="Rectangle 95"/>
          <p:cNvSpPr>
            <a:spLocks noChangeArrowheads="1"/>
          </p:cNvSpPr>
          <p:nvPr/>
        </p:nvSpPr>
        <p:spPr bwMode="auto">
          <a:xfrm>
            <a:off x="4235450" y="3097213"/>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33888" name="Freeform 96"/>
          <p:cNvSpPr>
            <a:spLocks/>
          </p:cNvSpPr>
          <p:nvPr/>
        </p:nvSpPr>
        <p:spPr bwMode="auto">
          <a:xfrm>
            <a:off x="3429000" y="1447800"/>
            <a:ext cx="1658938" cy="1143000"/>
          </a:xfrm>
          <a:custGeom>
            <a:avLst/>
            <a:gdLst>
              <a:gd name="T0" fmla="*/ 319 w 319"/>
              <a:gd name="T1" fmla="*/ 117 h 133"/>
              <a:gd name="T2" fmla="*/ 303 w 319"/>
              <a:gd name="T3" fmla="*/ 133 h 133"/>
              <a:gd name="T4" fmla="*/ 16 w 319"/>
              <a:gd name="T5" fmla="*/ 133 h 133"/>
              <a:gd name="T6" fmla="*/ 0 w 319"/>
              <a:gd name="T7" fmla="*/ 117 h 133"/>
              <a:gd name="T8" fmla="*/ 0 w 319"/>
              <a:gd name="T9" fmla="*/ 16 h 133"/>
              <a:gd name="T10" fmla="*/ 16 w 319"/>
              <a:gd name="T11" fmla="*/ 0 h 133"/>
              <a:gd name="T12" fmla="*/ 303 w 319"/>
              <a:gd name="T13" fmla="*/ 0 h 133"/>
              <a:gd name="T14" fmla="*/ 319 w 319"/>
              <a:gd name="T15" fmla="*/ 16 h 133"/>
              <a:gd name="T16" fmla="*/ 319 w 319"/>
              <a:gd name="T17" fmla="*/ 1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133">
                <a:moveTo>
                  <a:pt x="319" y="117"/>
                </a:moveTo>
                <a:cubicBezTo>
                  <a:pt x="319" y="126"/>
                  <a:pt x="312" y="133"/>
                  <a:pt x="303" y="133"/>
                </a:cubicBezTo>
                <a:cubicBezTo>
                  <a:pt x="16" y="133"/>
                  <a:pt x="16" y="133"/>
                  <a:pt x="16" y="133"/>
                </a:cubicBezTo>
                <a:cubicBezTo>
                  <a:pt x="7" y="133"/>
                  <a:pt x="0" y="126"/>
                  <a:pt x="0" y="117"/>
                </a:cubicBezTo>
                <a:cubicBezTo>
                  <a:pt x="0" y="16"/>
                  <a:pt x="0" y="16"/>
                  <a:pt x="0" y="16"/>
                </a:cubicBezTo>
                <a:cubicBezTo>
                  <a:pt x="0" y="8"/>
                  <a:pt x="7" y="0"/>
                  <a:pt x="16" y="0"/>
                </a:cubicBezTo>
                <a:cubicBezTo>
                  <a:pt x="303" y="0"/>
                  <a:pt x="303" y="0"/>
                  <a:pt x="303" y="0"/>
                </a:cubicBezTo>
                <a:cubicBezTo>
                  <a:pt x="312" y="0"/>
                  <a:pt x="319" y="8"/>
                  <a:pt x="319" y="16"/>
                </a:cubicBezTo>
                <a:lnTo>
                  <a:pt x="319" y="117"/>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89" name="Rectangle 97"/>
          <p:cNvSpPr>
            <a:spLocks noChangeArrowheads="1"/>
          </p:cNvSpPr>
          <p:nvPr/>
        </p:nvSpPr>
        <p:spPr bwMode="auto">
          <a:xfrm>
            <a:off x="3505200" y="1474787"/>
            <a:ext cx="1501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Deadweight loss from fall in number of apartments rented</a:t>
            </a:r>
            <a:endParaRPr lang="en-US" sz="1400" dirty="0">
              <a:latin typeface="Century Gothic"/>
              <a:cs typeface="Century Gothic"/>
            </a:endParaRPr>
          </a:p>
        </p:txBody>
      </p:sp>
      <p:sp>
        <p:nvSpPr>
          <p:cNvPr id="33890" name="Line 98"/>
          <p:cNvSpPr>
            <a:spLocks noChangeShapeType="1"/>
          </p:cNvSpPr>
          <p:nvPr/>
        </p:nvSpPr>
        <p:spPr bwMode="auto">
          <a:xfrm>
            <a:off x="3541713" y="5697538"/>
            <a:ext cx="0" cy="2016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2" name="Freeform 100"/>
          <p:cNvSpPr>
            <a:spLocks/>
          </p:cNvSpPr>
          <p:nvPr/>
        </p:nvSpPr>
        <p:spPr bwMode="auto">
          <a:xfrm>
            <a:off x="3541713" y="2720975"/>
            <a:ext cx="738187" cy="1343025"/>
          </a:xfrm>
          <a:custGeom>
            <a:avLst/>
            <a:gdLst>
              <a:gd name="T0" fmla="*/ 0 w 359"/>
              <a:gd name="T1" fmla="*/ 0 h 618"/>
              <a:gd name="T2" fmla="*/ 0 w 359"/>
              <a:gd name="T3" fmla="*/ 618 h 618"/>
              <a:gd name="T4" fmla="*/ 359 w 359"/>
              <a:gd name="T5" fmla="*/ 307 h 618"/>
              <a:gd name="T6" fmla="*/ 0 w 359"/>
              <a:gd name="T7" fmla="*/ 0 h 618"/>
            </a:gdLst>
            <a:ahLst/>
            <a:cxnLst>
              <a:cxn ang="0">
                <a:pos x="T0" y="T1"/>
              </a:cxn>
              <a:cxn ang="0">
                <a:pos x="T2" y="T3"/>
              </a:cxn>
              <a:cxn ang="0">
                <a:pos x="T4" y="T5"/>
              </a:cxn>
              <a:cxn ang="0">
                <a:pos x="T6" y="T7"/>
              </a:cxn>
            </a:cxnLst>
            <a:rect l="0" t="0" r="r" b="b"/>
            <a:pathLst>
              <a:path w="359" h="618">
                <a:moveTo>
                  <a:pt x="0" y="0"/>
                </a:moveTo>
                <a:lnTo>
                  <a:pt x="0" y="618"/>
                </a:lnTo>
                <a:lnTo>
                  <a:pt x="359" y="307"/>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4" name="Line 102"/>
          <p:cNvSpPr>
            <a:spLocks noChangeShapeType="1"/>
          </p:cNvSpPr>
          <p:nvPr/>
        </p:nvSpPr>
        <p:spPr bwMode="auto">
          <a:xfrm flipH="1">
            <a:off x="2808288" y="2038350"/>
            <a:ext cx="2951162" cy="2703513"/>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5" name="Oval 103"/>
          <p:cNvSpPr>
            <a:spLocks noChangeArrowheads="1"/>
          </p:cNvSpPr>
          <p:nvPr/>
        </p:nvSpPr>
        <p:spPr bwMode="auto">
          <a:xfrm>
            <a:off x="3494088" y="4014788"/>
            <a:ext cx="96837"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6" name="Line 104"/>
          <p:cNvSpPr>
            <a:spLocks noChangeShapeType="1"/>
          </p:cNvSpPr>
          <p:nvPr/>
        </p:nvSpPr>
        <p:spPr bwMode="auto">
          <a:xfrm>
            <a:off x="2808288" y="2038350"/>
            <a:ext cx="2951162" cy="270351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i="1">
              <a:latin typeface="Century Gothic"/>
              <a:cs typeface="Century Gothic"/>
            </a:endParaRPr>
          </a:p>
        </p:txBody>
      </p:sp>
      <p:sp>
        <p:nvSpPr>
          <p:cNvPr id="33897" name="Oval 105"/>
          <p:cNvSpPr>
            <a:spLocks noChangeArrowheads="1"/>
          </p:cNvSpPr>
          <p:nvPr/>
        </p:nvSpPr>
        <p:spPr bwMode="auto">
          <a:xfrm>
            <a:off x="4233863" y="3336925"/>
            <a:ext cx="95250"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8" name="Oval 106"/>
          <p:cNvSpPr>
            <a:spLocks noChangeArrowheads="1"/>
          </p:cNvSpPr>
          <p:nvPr/>
        </p:nvSpPr>
        <p:spPr bwMode="auto">
          <a:xfrm>
            <a:off x="3498850" y="2668588"/>
            <a:ext cx="95250" cy="1031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9" name="Line 107"/>
          <p:cNvSpPr>
            <a:spLocks noChangeShapeType="1"/>
          </p:cNvSpPr>
          <p:nvPr/>
        </p:nvSpPr>
        <p:spPr bwMode="auto">
          <a:xfrm flipH="1">
            <a:off x="3762375" y="2668588"/>
            <a:ext cx="335756" cy="7127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i="1">
              <a:latin typeface="Century Gothic"/>
              <a:cs typeface="Century Gothic"/>
            </a:endParaRPr>
          </a:p>
        </p:txBody>
      </p:sp>
      <p:sp>
        <p:nvSpPr>
          <p:cNvPr id="33900" name="Freeform 108"/>
          <p:cNvSpPr>
            <a:spLocks/>
          </p:cNvSpPr>
          <p:nvPr/>
        </p:nvSpPr>
        <p:spPr bwMode="auto">
          <a:xfrm>
            <a:off x="5419725" y="3422650"/>
            <a:ext cx="676275" cy="534988"/>
          </a:xfrm>
          <a:custGeom>
            <a:avLst/>
            <a:gdLst>
              <a:gd name="T0" fmla="*/ 117 w 117"/>
              <a:gd name="T1" fmla="*/ 88 h 104"/>
              <a:gd name="T2" fmla="*/ 101 w 117"/>
              <a:gd name="T3" fmla="*/ 104 h 104"/>
              <a:gd name="T4" fmla="*/ 16 w 117"/>
              <a:gd name="T5" fmla="*/ 104 h 104"/>
              <a:gd name="T6" fmla="*/ 0 w 117"/>
              <a:gd name="T7" fmla="*/ 88 h 104"/>
              <a:gd name="T8" fmla="*/ 0 w 117"/>
              <a:gd name="T9" fmla="*/ 16 h 104"/>
              <a:gd name="T10" fmla="*/ 16 w 117"/>
              <a:gd name="T11" fmla="*/ 0 h 104"/>
              <a:gd name="T12" fmla="*/ 101 w 117"/>
              <a:gd name="T13" fmla="*/ 0 h 104"/>
              <a:gd name="T14" fmla="*/ 117 w 117"/>
              <a:gd name="T15" fmla="*/ 16 h 104"/>
              <a:gd name="T16" fmla="*/ 117 w 117"/>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04">
                <a:moveTo>
                  <a:pt x="117" y="88"/>
                </a:moveTo>
                <a:cubicBezTo>
                  <a:pt x="117" y="96"/>
                  <a:pt x="110" y="104"/>
                  <a:pt x="101" y="104"/>
                </a:cubicBezTo>
                <a:cubicBezTo>
                  <a:pt x="16" y="104"/>
                  <a:pt x="16" y="104"/>
                  <a:pt x="16" y="104"/>
                </a:cubicBezTo>
                <a:cubicBezTo>
                  <a:pt x="7" y="104"/>
                  <a:pt x="0" y="96"/>
                  <a:pt x="0" y="88"/>
                </a:cubicBezTo>
                <a:cubicBezTo>
                  <a:pt x="0" y="16"/>
                  <a:pt x="0" y="16"/>
                  <a:pt x="0" y="16"/>
                </a:cubicBezTo>
                <a:cubicBezTo>
                  <a:pt x="0" y="7"/>
                  <a:pt x="7" y="0"/>
                  <a:pt x="16" y="0"/>
                </a:cubicBezTo>
                <a:cubicBezTo>
                  <a:pt x="101" y="0"/>
                  <a:pt x="101" y="0"/>
                  <a:pt x="101" y="0"/>
                </a:cubicBezTo>
                <a:cubicBezTo>
                  <a:pt x="110" y="0"/>
                  <a:pt x="117" y="7"/>
                  <a:pt x="117" y="16"/>
                </a:cubicBezTo>
                <a:lnTo>
                  <a:pt x="117" y="8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901" name="Rectangle 109"/>
          <p:cNvSpPr>
            <a:spLocks noChangeArrowheads="1"/>
          </p:cNvSpPr>
          <p:nvPr/>
        </p:nvSpPr>
        <p:spPr bwMode="auto">
          <a:xfrm>
            <a:off x="5462060" y="3479799"/>
            <a:ext cx="7101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Price  ceiling</a:t>
            </a:r>
            <a:endParaRPr lang="en-US" sz="1400" dirty="0">
              <a:latin typeface="Century Gothic"/>
              <a:cs typeface="Century Gothic"/>
            </a:endParaRPr>
          </a:p>
        </p:txBody>
      </p:sp>
      <p:sp>
        <p:nvSpPr>
          <p:cNvPr id="33902" name="Freeform 110"/>
          <p:cNvSpPr>
            <a:spLocks/>
          </p:cNvSpPr>
          <p:nvPr/>
        </p:nvSpPr>
        <p:spPr bwMode="auto">
          <a:xfrm>
            <a:off x="2133600" y="5903913"/>
            <a:ext cx="1524000" cy="725487"/>
          </a:xfrm>
          <a:custGeom>
            <a:avLst/>
            <a:gdLst>
              <a:gd name="T0" fmla="*/ 257 w 257"/>
              <a:gd name="T1" fmla="*/ 89 h 105"/>
              <a:gd name="T2" fmla="*/ 241 w 257"/>
              <a:gd name="T3" fmla="*/ 105 h 105"/>
              <a:gd name="T4" fmla="*/ 16 w 257"/>
              <a:gd name="T5" fmla="*/ 105 h 105"/>
              <a:gd name="T6" fmla="*/ 0 w 257"/>
              <a:gd name="T7" fmla="*/ 89 h 105"/>
              <a:gd name="T8" fmla="*/ 0 w 257"/>
              <a:gd name="T9" fmla="*/ 16 h 105"/>
              <a:gd name="T10" fmla="*/ 16 w 257"/>
              <a:gd name="T11" fmla="*/ 0 h 105"/>
              <a:gd name="T12" fmla="*/ 241 w 257"/>
              <a:gd name="T13" fmla="*/ 0 h 105"/>
              <a:gd name="T14" fmla="*/ 257 w 257"/>
              <a:gd name="T15" fmla="*/ 16 h 105"/>
              <a:gd name="T16" fmla="*/ 257 w 257"/>
              <a:gd name="T17"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05">
                <a:moveTo>
                  <a:pt x="257" y="89"/>
                </a:moveTo>
                <a:cubicBezTo>
                  <a:pt x="257" y="97"/>
                  <a:pt x="250" y="105"/>
                  <a:pt x="241" y="105"/>
                </a:cubicBezTo>
                <a:cubicBezTo>
                  <a:pt x="16" y="105"/>
                  <a:pt x="16" y="105"/>
                  <a:pt x="16" y="105"/>
                </a:cubicBezTo>
                <a:cubicBezTo>
                  <a:pt x="7" y="105"/>
                  <a:pt x="0" y="97"/>
                  <a:pt x="0" y="89"/>
                </a:cubicBezTo>
                <a:cubicBezTo>
                  <a:pt x="0" y="16"/>
                  <a:pt x="0" y="16"/>
                  <a:pt x="0" y="16"/>
                </a:cubicBezTo>
                <a:cubicBezTo>
                  <a:pt x="0" y="8"/>
                  <a:pt x="7" y="0"/>
                  <a:pt x="16" y="0"/>
                </a:cubicBezTo>
                <a:cubicBezTo>
                  <a:pt x="241" y="0"/>
                  <a:pt x="241" y="0"/>
                  <a:pt x="241" y="0"/>
                </a:cubicBezTo>
                <a:cubicBezTo>
                  <a:pt x="250" y="0"/>
                  <a:pt x="257" y="8"/>
                  <a:pt x="257" y="16"/>
                </a:cubicBezTo>
                <a:lnTo>
                  <a:pt x="257" y="89"/>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903" name="Rectangle 111"/>
          <p:cNvSpPr>
            <a:spLocks noChangeArrowheads="1"/>
          </p:cNvSpPr>
          <p:nvPr/>
        </p:nvSpPr>
        <p:spPr bwMode="auto">
          <a:xfrm>
            <a:off x="2209800" y="5943600"/>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supplied with rent control</a:t>
            </a:r>
            <a:endParaRPr lang="en-US" sz="1400" dirty="0">
              <a:latin typeface="Century Gothic"/>
              <a:cs typeface="Century Gothic"/>
            </a:endParaRPr>
          </a:p>
        </p:txBody>
      </p:sp>
      <p:sp>
        <p:nvSpPr>
          <p:cNvPr id="33904" name="Rectangle 112"/>
          <p:cNvSpPr>
            <a:spLocks noChangeArrowheads="1"/>
          </p:cNvSpPr>
          <p:nvPr/>
        </p:nvSpPr>
        <p:spPr bwMode="auto">
          <a:xfrm>
            <a:off x="3793069" y="5867400"/>
            <a:ext cx="157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Quantity supplied without rent control</a:t>
            </a:r>
            <a:endParaRPr lang="en-US" sz="1400" dirty="0">
              <a:latin typeface="Century Gothic"/>
              <a:cs typeface="Century Gothic"/>
            </a:endParaRPr>
          </a:p>
        </p:txBody>
      </p:sp>
      <p:cxnSp>
        <p:nvCxnSpPr>
          <p:cNvPr id="548914" name="Straight Connector 86"/>
          <p:cNvCxnSpPr>
            <a:cxnSpLocks noChangeShapeType="1"/>
          </p:cNvCxnSpPr>
          <p:nvPr/>
        </p:nvCxnSpPr>
        <p:spPr bwMode="auto">
          <a:xfrm>
            <a:off x="3551238" y="2797175"/>
            <a:ext cx="6350" cy="240030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4279900" y="3422650"/>
            <a:ext cx="4763" cy="177482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3893" name="Line 101"/>
          <p:cNvSpPr>
            <a:spLocks noChangeShapeType="1"/>
          </p:cNvSpPr>
          <p:nvPr/>
        </p:nvSpPr>
        <p:spPr bwMode="auto">
          <a:xfrm>
            <a:off x="2066925" y="4064000"/>
            <a:ext cx="4062413"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2615423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8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8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8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8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8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8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8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8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8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8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8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8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8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8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89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8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89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8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8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89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88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88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907"/>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33904"/>
                                        </p:tgtEl>
                                        <p:attrNameLst>
                                          <p:attrName>style.visibility</p:attrName>
                                        </p:attrNameLst>
                                      </p:cBhvr>
                                      <p:to>
                                        <p:strVal val="visible"/>
                                      </p:to>
                                    </p:set>
                                    <p:animEffect transition="in" filter="fade">
                                      <p:cBhvr>
                                        <p:cTn id="83" dur="500"/>
                                        <p:tgtEl>
                                          <p:spTgt spid="3390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3893"/>
                                        </p:tgtEl>
                                        <p:attrNameLst>
                                          <p:attrName>style.visibility</p:attrName>
                                        </p:attrNameLst>
                                      </p:cBhvr>
                                      <p:to>
                                        <p:strVal val="visible"/>
                                      </p:to>
                                    </p:set>
                                  </p:childTnLst>
                                </p:cTn>
                              </p:par>
                              <p:par>
                                <p:cTn id="88" presetID="10" presetClass="entr" presetSubtype="0" fill="hold" nodeType="withEffect">
                                  <p:stCondLst>
                                    <p:cond delay="0"/>
                                  </p:stCondLst>
                                  <p:childTnLst>
                                    <p:set>
                                      <p:cBhvr>
                                        <p:cTn id="89" dur="1" fill="hold">
                                          <p:stCondLst>
                                            <p:cond delay="0"/>
                                          </p:stCondLst>
                                        </p:cTn>
                                        <p:tgtEl>
                                          <p:spTgt spid="33901"/>
                                        </p:tgtEl>
                                        <p:attrNameLst>
                                          <p:attrName>style.visibility</p:attrName>
                                        </p:attrNameLst>
                                      </p:cBhvr>
                                      <p:to>
                                        <p:strVal val="visible"/>
                                      </p:to>
                                    </p:set>
                                    <p:animEffect transition="in" filter="fade">
                                      <p:cBhvr>
                                        <p:cTn id="90" dur="500"/>
                                        <p:tgtEl>
                                          <p:spTgt spid="33901"/>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339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86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3891"/>
                                        </p:tgtEl>
                                        <p:attrNameLst>
                                          <p:attrName>style.visibility</p:attrName>
                                        </p:attrNameLst>
                                      </p:cBhvr>
                                      <p:to>
                                        <p:strVal val="visible"/>
                                      </p:to>
                                    </p:set>
                                    <p:animEffect transition="in" filter="fade">
                                      <p:cBhvr>
                                        <p:cTn id="99" dur="500"/>
                                        <p:tgtEl>
                                          <p:spTgt spid="3389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902"/>
                                        </p:tgtEl>
                                        <p:attrNameLst>
                                          <p:attrName>style.visibility</p:attrName>
                                        </p:attrNameLst>
                                      </p:cBhvr>
                                      <p:to>
                                        <p:strVal val="visible"/>
                                      </p:to>
                                    </p:set>
                                    <p:animEffect transition="in" filter="fade">
                                      <p:cBhvr>
                                        <p:cTn id="102" dur="500"/>
                                        <p:tgtEl>
                                          <p:spTgt spid="33902"/>
                                        </p:tgtEl>
                                      </p:cBhvr>
                                    </p:animEffect>
                                  </p:childTnLst>
                                </p:cTn>
                              </p:par>
                              <p:par>
                                <p:cTn id="103" presetID="10" presetClass="entr" presetSubtype="0" fill="hold" nodeType="withEffect">
                                  <p:stCondLst>
                                    <p:cond delay="0"/>
                                  </p:stCondLst>
                                  <p:childTnLst>
                                    <p:set>
                                      <p:cBhvr>
                                        <p:cTn id="104" dur="1" fill="hold">
                                          <p:stCondLst>
                                            <p:cond delay="0"/>
                                          </p:stCondLst>
                                        </p:cTn>
                                        <p:tgtEl>
                                          <p:spTgt spid="548914"/>
                                        </p:tgtEl>
                                        <p:attrNameLst>
                                          <p:attrName>style.visibility</p:attrName>
                                        </p:attrNameLst>
                                      </p:cBhvr>
                                      <p:to>
                                        <p:strVal val="visible"/>
                                      </p:to>
                                    </p:set>
                                    <p:animEffect transition="in" filter="fade">
                                      <p:cBhvr>
                                        <p:cTn id="105" dur="500"/>
                                        <p:tgtEl>
                                          <p:spTgt spid="548914"/>
                                        </p:tgtEl>
                                      </p:cBhvr>
                                    </p:animEffect>
                                  </p:childTnLst>
                                </p:cTn>
                              </p:par>
                              <p:par>
                                <p:cTn id="106" presetID="10" presetClass="entr" presetSubtype="0" fill="hold" nodeType="withEffect">
                                  <p:stCondLst>
                                    <p:cond delay="0"/>
                                  </p:stCondLst>
                                  <p:childTnLst>
                                    <p:set>
                                      <p:cBhvr>
                                        <p:cTn id="107" dur="1" fill="hold">
                                          <p:stCondLst>
                                            <p:cond delay="0"/>
                                          </p:stCondLst>
                                        </p:cTn>
                                        <p:tgtEl>
                                          <p:spTgt spid="33903"/>
                                        </p:tgtEl>
                                        <p:attrNameLst>
                                          <p:attrName>style.visibility</p:attrName>
                                        </p:attrNameLst>
                                      </p:cBhvr>
                                      <p:to>
                                        <p:strVal val="visible"/>
                                      </p:to>
                                    </p:set>
                                    <p:animEffect transition="in" filter="fade">
                                      <p:cBhvr>
                                        <p:cTn id="108" dur="500"/>
                                        <p:tgtEl>
                                          <p:spTgt spid="3390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3890"/>
                                        </p:tgtEl>
                                        <p:attrNameLst>
                                          <p:attrName>style.visibility</p:attrName>
                                        </p:attrNameLst>
                                      </p:cBhvr>
                                      <p:to>
                                        <p:strVal val="visible"/>
                                      </p:to>
                                    </p:set>
                                    <p:animEffect transition="in" filter="fade">
                                      <p:cBhvr>
                                        <p:cTn id="111" dur="500"/>
                                        <p:tgtEl>
                                          <p:spTgt spid="3389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3899"/>
                                        </p:tgtEl>
                                        <p:attrNameLst>
                                          <p:attrName>style.visibility</p:attrName>
                                        </p:attrNameLst>
                                      </p:cBhvr>
                                      <p:to>
                                        <p:strVal val="visible"/>
                                      </p:to>
                                    </p:set>
                                    <p:animEffect transition="in" filter="fade">
                                      <p:cBhvr>
                                        <p:cTn id="116" dur="500"/>
                                        <p:tgtEl>
                                          <p:spTgt spid="33899"/>
                                        </p:tgtEl>
                                      </p:cBhvr>
                                    </p:animEffect>
                                  </p:childTnLst>
                                </p:cTn>
                              </p:par>
                              <p:par>
                                <p:cTn id="117" presetID="10" presetClass="entr" presetSubtype="0" fill="hold" nodeType="withEffect">
                                  <p:stCondLst>
                                    <p:cond delay="0"/>
                                  </p:stCondLst>
                                  <p:childTnLst>
                                    <p:set>
                                      <p:cBhvr>
                                        <p:cTn id="118" dur="1" fill="hold">
                                          <p:stCondLst>
                                            <p:cond delay="0"/>
                                          </p:stCondLst>
                                        </p:cTn>
                                        <p:tgtEl>
                                          <p:spTgt spid="33889"/>
                                        </p:tgtEl>
                                        <p:attrNameLst>
                                          <p:attrName>style.visibility</p:attrName>
                                        </p:attrNameLst>
                                      </p:cBhvr>
                                      <p:to>
                                        <p:strVal val="visible"/>
                                      </p:to>
                                    </p:set>
                                    <p:animEffect transition="in" filter="fade">
                                      <p:cBhvr>
                                        <p:cTn id="119" dur="500"/>
                                        <p:tgtEl>
                                          <p:spTgt spid="3388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3888"/>
                                        </p:tgtEl>
                                        <p:attrNameLst>
                                          <p:attrName>style.visibility</p:attrName>
                                        </p:attrNameLst>
                                      </p:cBhvr>
                                      <p:to>
                                        <p:strVal val="visible"/>
                                      </p:to>
                                    </p:set>
                                    <p:animEffect transition="in" filter="fade">
                                      <p:cBhvr>
                                        <p:cTn id="122" dur="500"/>
                                        <p:tgtEl>
                                          <p:spTgt spid="3388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3892"/>
                                        </p:tgtEl>
                                        <p:attrNameLst>
                                          <p:attrName>style.visibility</p:attrName>
                                        </p:attrNameLst>
                                      </p:cBhvr>
                                      <p:to>
                                        <p:strVal val="visible"/>
                                      </p:to>
                                    </p:set>
                                    <p:animEffect transition="in" filter="fade">
                                      <p:cBhvr>
                                        <p:cTn id="125" dur="500"/>
                                        <p:tgtEl>
                                          <p:spTgt spid="3389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3895"/>
                                        </p:tgtEl>
                                        <p:attrNameLst>
                                          <p:attrName>style.visibility</p:attrName>
                                        </p:attrNameLst>
                                      </p:cBhvr>
                                      <p:to>
                                        <p:strVal val="visible"/>
                                      </p:to>
                                    </p:set>
                                    <p:animEffect transition="in" filter="fade">
                                      <p:cBhvr>
                                        <p:cTn id="128" dur="500"/>
                                        <p:tgtEl>
                                          <p:spTgt spid="3389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3898"/>
                                        </p:tgtEl>
                                        <p:attrNameLst>
                                          <p:attrName>style.visibility</p:attrName>
                                        </p:attrNameLst>
                                      </p:cBhvr>
                                      <p:to>
                                        <p:strVal val="visible"/>
                                      </p:to>
                                    </p:set>
                                    <p:animEffect transition="in" filter="fade">
                                      <p:cBhvr>
                                        <p:cTn id="131" dur="500"/>
                                        <p:tgtEl>
                                          <p:spTgt spid="33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1" grpId="0" animBg="1"/>
      <p:bldP spid="33907" grpId="0" animBg="1"/>
      <p:bldP spid="33855" grpId="0" animBg="1"/>
      <p:bldP spid="33856" grpId="0" animBg="1"/>
      <p:bldP spid="33857" grpId="0" animBg="1"/>
      <p:bldP spid="33858" grpId="0" animBg="1"/>
      <p:bldP spid="33859" grpId="0" animBg="1"/>
      <p:bldP spid="33860" grpId="0" animBg="1"/>
      <p:bldP spid="33861" grpId="0" animBg="1"/>
      <p:bldP spid="33862" grpId="0" animBg="1"/>
      <p:bldP spid="33863" grpId="0" animBg="1"/>
      <p:bldP spid="33864" grpId="0" animBg="1"/>
      <p:bldP spid="33865" grpId="0" animBg="1"/>
      <p:bldP spid="33866" grpId="0" animBg="1"/>
      <p:bldP spid="33867" grpId="0" animBg="1"/>
      <p:bldP spid="33868" grpId="0" animBg="1"/>
      <p:bldP spid="33869" grpId="0" animBg="1"/>
      <p:bldP spid="33870" grpId="0" animBg="1"/>
      <p:bldP spid="33871" grpId="0"/>
      <p:bldP spid="33872" grpId="0"/>
      <p:bldP spid="33873" grpId="0"/>
      <p:bldP spid="33874" grpId="0"/>
      <p:bldP spid="33875" grpId="0"/>
      <p:bldP spid="33876" grpId="0"/>
      <p:bldP spid="33877" grpId="0"/>
      <p:bldP spid="33878" grpId="0"/>
      <p:bldP spid="33879" grpId="0"/>
      <p:bldP spid="33880" grpId="0"/>
      <p:bldP spid="33881" grpId="0"/>
      <p:bldP spid="33882" grpId="0"/>
      <p:bldP spid="33883" grpId="0"/>
      <p:bldP spid="33884" grpId="0"/>
      <p:bldP spid="33885" grpId="0"/>
      <p:bldP spid="33886" grpId="0" animBg="1"/>
      <p:bldP spid="33887" grpId="0"/>
      <p:bldP spid="33888" grpId="0" animBg="1"/>
      <p:bldP spid="33890" grpId="0" animBg="1"/>
      <p:bldP spid="33892" grpId="0" animBg="1"/>
      <p:bldP spid="33894" grpId="0" animBg="1"/>
      <p:bldP spid="33895" grpId="0" animBg="1"/>
      <p:bldP spid="33896" grpId="0" animBg="1"/>
      <p:bldP spid="33897" grpId="0" animBg="1"/>
      <p:bldP spid="33898" grpId="0" animBg="1"/>
      <p:bldP spid="33899" grpId="0" animBg="1"/>
      <p:bldP spid="33900" grpId="0" animBg="1"/>
      <p:bldP spid="33902" grpId="0" animBg="1"/>
      <p:bldP spid="33904" grpId="0"/>
      <p:bldP spid="338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0" y="0"/>
            <a:ext cx="9144000" cy="1143000"/>
          </a:xfrm>
        </p:spPr>
        <p:txBody>
          <a:bodyPr>
            <a:normAutofit fontScale="90000"/>
          </a:bodyPr>
          <a:lstStyle/>
          <a:p>
            <a:pPr algn="l" eaLnBrk="1" hangingPunct="1"/>
            <a:r>
              <a:rPr lang="en-US" dirty="0"/>
              <a:t>WINNERS AND LOSERS FROM RENT CONTROL</a:t>
            </a:r>
          </a:p>
        </p:txBody>
      </p:sp>
      <p:sp>
        <p:nvSpPr>
          <p:cNvPr id="39171" name="Freeform 259"/>
          <p:cNvSpPr>
            <a:spLocks/>
          </p:cNvSpPr>
          <p:nvPr/>
        </p:nvSpPr>
        <p:spPr bwMode="auto">
          <a:xfrm>
            <a:off x="7174440" y="4241802"/>
            <a:ext cx="1012825" cy="457200"/>
          </a:xfrm>
          <a:custGeom>
            <a:avLst/>
            <a:gdLst>
              <a:gd name="T0" fmla="*/ 166 w 182"/>
              <a:gd name="T1" fmla="*/ 92 h 92"/>
              <a:gd name="T2" fmla="*/ 182 w 182"/>
              <a:gd name="T3" fmla="*/ 75 h 92"/>
              <a:gd name="T4" fmla="*/ 182 w 182"/>
              <a:gd name="T5" fmla="*/ 17 h 92"/>
              <a:gd name="T6" fmla="*/ 166 w 182"/>
              <a:gd name="T7" fmla="*/ 0 h 92"/>
              <a:gd name="T8" fmla="*/ 16 w 182"/>
              <a:gd name="T9" fmla="*/ 0 h 92"/>
              <a:gd name="T10" fmla="*/ 0 w 182"/>
              <a:gd name="T11" fmla="*/ 17 h 92"/>
              <a:gd name="T12" fmla="*/ 0 w 182"/>
              <a:gd name="T13" fmla="*/ 75 h 92"/>
              <a:gd name="T14" fmla="*/ 16 w 182"/>
              <a:gd name="T15" fmla="*/ 92 h 92"/>
              <a:gd name="T16" fmla="*/ 166 w 182"/>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92">
                <a:moveTo>
                  <a:pt x="166" y="92"/>
                </a:moveTo>
                <a:cubicBezTo>
                  <a:pt x="175" y="92"/>
                  <a:pt x="182" y="85"/>
                  <a:pt x="182" y="75"/>
                </a:cubicBezTo>
                <a:cubicBezTo>
                  <a:pt x="182" y="17"/>
                  <a:pt x="182" y="17"/>
                  <a:pt x="182" y="17"/>
                </a:cubicBezTo>
                <a:cubicBezTo>
                  <a:pt x="182" y="8"/>
                  <a:pt x="175" y="0"/>
                  <a:pt x="166" y="0"/>
                </a:cubicBezTo>
                <a:cubicBezTo>
                  <a:pt x="16" y="0"/>
                  <a:pt x="16" y="0"/>
                  <a:pt x="16" y="0"/>
                </a:cubicBezTo>
                <a:cubicBezTo>
                  <a:pt x="7" y="0"/>
                  <a:pt x="0" y="8"/>
                  <a:pt x="0" y="17"/>
                </a:cubicBezTo>
                <a:cubicBezTo>
                  <a:pt x="0" y="75"/>
                  <a:pt x="0" y="75"/>
                  <a:pt x="0" y="75"/>
                </a:cubicBezTo>
                <a:cubicBezTo>
                  <a:pt x="0" y="85"/>
                  <a:pt x="7" y="92"/>
                  <a:pt x="16" y="92"/>
                </a:cubicBezTo>
                <a:lnTo>
                  <a:pt x="166" y="92"/>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72" name="Freeform 260"/>
          <p:cNvSpPr>
            <a:spLocks/>
          </p:cNvSpPr>
          <p:nvPr/>
        </p:nvSpPr>
        <p:spPr bwMode="auto">
          <a:xfrm>
            <a:off x="5743575" y="2357438"/>
            <a:ext cx="879475" cy="1101725"/>
          </a:xfrm>
          <a:custGeom>
            <a:avLst/>
            <a:gdLst>
              <a:gd name="T0" fmla="*/ 487 w 487"/>
              <a:gd name="T1" fmla="*/ 342 h 541"/>
              <a:gd name="T2" fmla="*/ 0 w 487"/>
              <a:gd name="T3" fmla="*/ 0 h 541"/>
              <a:gd name="T4" fmla="*/ 0 w 487"/>
              <a:gd name="T5" fmla="*/ 541 h 541"/>
              <a:gd name="T6" fmla="*/ 485 w 487"/>
              <a:gd name="T7" fmla="*/ 541 h 541"/>
              <a:gd name="T8" fmla="*/ 487 w 487"/>
              <a:gd name="T9" fmla="*/ 342 h 541"/>
            </a:gdLst>
            <a:ahLst/>
            <a:cxnLst>
              <a:cxn ang="0">
                <a:pos x="T0" y="T1"/>
              </a:cxn>
              <a:cxn ang="0">
                <a:pos x="T2" y="T3"/>
              </a:cxn>
              <a:cxn ang="0">
                <a:pos x="T4" y="T5"/>
              </a:cxn>
              <a:cxn ang="0">
                <a:pos x="T6" y="T7"/>
              </a:cxn>
              <a:cxn ang="0">
                <a:pos x="T8" y="T9"/>
              </a:cxn>
            </a:cxnLst>
            <a:rect l="0" t="0" r="r" b="b"/>
            <a:pathLst>
              <a:path w="487" h="541">
                <a:moveTo>
                  <a:pt x="487" y="342"/>
                </a:moveTo>
                <a:lnTo>
                  <a:pt x="0" y="0"/>
                </a:lnTo>
                <a:lnTo>
                  <a:pt x="0" y="541"/>
                </a:lnTo>
                <a:lnTo>
                  <a:pt x="485" y="541"/>
                </a:lnTo>
                <a:lnTo>
                  <a:pt x="487" y="342"/>
                </a:lnTo>
                <a:close/>
              </a:path>
            </a:pathLst>
          </a:custGeom>
          <a:solidFill>
            <a:srgbClr val="C7D6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73" name="Freeform 261"/>
          <p:cNvSpPr>
            <a:spLocks/>
          </p:cNvSpPr>
          <p:nvPr/>
        </p:nvSpPr>
        <p:spPr bwMode="auto">
          <a:xfrm>
            <a:off x="6619875" y="3046413"/>
            <a:ext cx="515938" cy="830262"/>
          </a:xfrm>
          <a:custGeom>
            <a:avLst/>
            <a:gdLst>
              <a:gd name="T0" fmla="*/ 0 w 285"/>
              <a:gd name="T1" fmla="*/ 0 h 408"/>
              <a:gd name="T2" fmla="*/ 0 w 285"/>
              <a:gd name="T3" fmla="*/ 408 h 408"/>
              <a:gd name="T4" fmla="*/ 285 w 285"/>
              <a:gd name="T5" fmla="*/ 207 h 408"/>
              <a:gd name="T6" fmla="*/ 0 w 285"/>
              <a:gd name="T7" fmla="*/ 0 h 408"/>
            </a:gdLst>
            <a:ahLst/>
            <a:cxnLst>
              <a:cxn ang="0">
                <a:pos x="T0" y="T1"/>
              </a:cxn>
              <a:cxn ang="0">
                <a:pos x="T2" y="T3"/>
              </a:cxn>
              <a:cxn ang="0">
                <a:pos x="T4" y="T5"/>
              </a:cxn>
              <a:cxn ang="0">
                <a:pos x="T6" y="T7"/>
              </a:cxn>
            </a:cxnLst>
            <a:rect l="0" t="0" r="r" b="b"/>
            <a:pathLst>
              <a:path w="285" h="408">
                <a:moveTo>
                  <a:pt x="0" y="0"/>
                </a:moveTo>
                <a:lnTo>
                  <a:pt x="0" y="408"/>
                </a:lnTo>
                <a:lnTo>
                  <a:pt x="285" y="207"/>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75" name="Freeform 263"/>
          <p:cNvSpPr>
            <a:spLocks/>
          </p:cNvSpPr>
          <p:nvPr/>
        </p:nvSpPr>
        <p:spPr bwMode="auto">
          <a:xfrm>
            <a:off x="5743575" y="2357438"/>
            <a:ext cx="879475" cy="1101725"/>
          </a:xfrm>
          <a:custGeom>
            <a:avLst/>
            <a:gdLst>
              <a:gd name="T0" fmla="*/ 487 w 487"/>
              <a:gd name="T1" fmla="*/ 342 h 541"/>
              <a:gd name="T2" fmla="*/ 0 w 487"/>
              <a:gd name="T3" fmla="*/ 0 h 541"/>
              <a:gd name="T4" fmla="*/ 0 w 487"/>
              <a:gd name="T5" fmla="*/ 541 h 541"/>
              <a:gd name="T6" fmla="*/ 485 w 487"/>
              <a:gd name="T7" fmla="*/ 541 h 541"/>
            </a:gdLst>
            <a:ahLst/>
            <a:cxnLst>
              <a:cxn ang="0">
                <a:pos x="T0" y="T1"/>
              </a:cxn>
              <a:cxn ang="0">
                <a:pos x="T2" y="T3"/>
              </a:cxn>
              <a:cxn ang="0">
                <a:pos x="T4" y="T5"/>
              </a:cxn>
              <a:cxn ang="0">
                <a:pos x="T6" y="T7"/>
              </a:cxn>
            </a:cxnLst>
            <a:rect l="0" t="0" r="r" b="b"/>
            <a:pathLst>
              <a:path w="487" h="541">
                <a:moveTo>
                  <a:pt x="487" y="342"/>
                </a:moveTo>
                <a:lnTo>
                  <a:pt x="0" y="0"/>
                </a:lnTo>
                <a:lnTo>
                  <a:pt x="0" y="541"/>
                </a:lnTo>
                <a:lnTo>
                  <a:pt x="485" y="5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6618288" y="3048000"/>
            <a:ext cx="1587" cy="166211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9177" name="Freeform 265"/>
          <p:cNvSpPr>
            <a:spLocks/>
          </p:cNvSpPr>
          <p:nvPr/>
        </p:nvSpPr>
        <p:spPr bwMode="auto">
          <a:xfrm>
            <a:off x="1830388" y="4241800"/>
            <a:ext cx="836612" cy="457200"/>
          </a:xfrm>
          <a:custGeom>
            <a:avLst/>
            <a:gdLst>
              <a:gd name="T0" fmla="*/ 134 w 151"/>
              <a:gd name="T1" fmla="*/ 91 h 91"/>
              <a:gd name="T2" fmla="*/ 151 w 151"/>
              <a:gd name="T3" fmla="*/ 74 h 91"/>
              <a:gd name="T4" fmla="*/ 151 w 151"/>
              <a:gd name="T5" fmla="*/ 17 h 91"/>
              <a:gd name="T6" fmla="*/ 134 w 151"/>
              <a:gd name="T7" fmla="*/ 0 h 91"/>
              <a:gd name="T8" fmla="*/ 16 w 151"/>
              <a:gd name="T9" fmla="*/ 0 h 91"/>
              <a:gd name="T10" fmla="*/ 0 w 151"/>
              <a:gd name="T11" fmla="*/ 17 h 91"/>
              <a:gd name="T12" fmla="*/ 0 w 151"/>
              <a:gd name="T13" fmla="*/ 74 h 91"/>
              <a:gd name="T14" fmla="*/ 16 w 151"/>
              <a:gd name="T15" fmla="*/ 91 h 91"/>
              <a:gd name="T16" fmla="*/ 134 w 1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91">
                <a:moveTo>
                  <a:pt x="134" y="91"/>
                </a:moveTo>
                <a:cubicBezTo>
                  <a:pt x="143" y="91"/>
                  <a:pt x="151" y="84"/>
                  <a:pt x="151" y="74"/>
                </a:cubicBezTo>
                <a:cubicBezTo>
                  <a:pt x="151" y="17"/>
                  <a:pt x="151" y="17"/>
                  <a:pt x="151" y="17"/>
                </a:cubicBezTo>
                <a:cubicBezTo>
                  <a:pt x="151" y="7"/>
                  <a:pt x="143" y="0"/>
                  <a:pt x="134" y="0"/>
                </a:cubicBezTo>
                <a:cubicBezTo>
                  <a:pt x="16" y="0"/>
                  <a:pt x="16" y="0"/>
                  <a:pt x="16" y="0"/>
                </a:cubicBezTo>
                <a:cubicBezTo>
                  <a:pt x="7" y="0"/>
                  <a:pt x="0" y="7"/>
                  <a:pt x="0" y="17"/>
                </a:cubicBezTo>
                <a:cubicBezTo>
                  <a:pt x="0" y="74"/>
                  <a:pt x="0" y="74"/>
                  <a:pt x="0" y="74"/>
                </a:cubicBezTo>
                <a:cubicBezTo>
                  <a:pt x="0" y="84"/>
                  <a:pt x="7" y="91"/>
                  <a:pt x="16" y="91"/>
                </a:cubicBezTo>
                <a:lnTo>
                  <a:pt x="134" y="91"/>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78" name="Freeform 266"/>
          <p:cNvSpPr>
            <a:spLocks/>
          </p:cNvSpPr>
          <p:nvPr/>
        </p:nvSpPr>
        <p:spPr bwMode="auto">
          <a:xfrm>
            <a:off x="2005013" y="2209800"/>
            <a:ext cx="1042987" cy="457200"/>
          </a:xfrm>
          <a:custGeom>
            <a:avLst/>
            <a:gdLst>
              <a:gd name="T0" fmla="*/ 139 w 155"/>
              <a:gd name="T1" fmla="*/ 91 h 91"/>
              <a:gd name="T2" fmla="*/ 155 w 155"/>
              <a:gd name="T3" fmla="*/ 74 h 91"/>
              <a:gd name="T4" fmla="*/ 155 w 155"/>
              <a:gd name="T5" fmla="*/ 17 h 91"/>
              <a:gd name="T6" fmla="*/ 139 w 155"/>
              <a:gd name="T7" fmla="*/ 0 h 91"/>
              <a:gd name="T8" fmla="*/ 16 w 155"/>
              <a:gd name="T9" fmla="*/ 0 h 91"/>
              <a:gd name="T10" fmla="*/ 0 w 155"/>
              <a:gd name="T11" fmla="*/ 17 h 91"/>
              <a:gd name="T12" fmla="*/ 0 w 155"/>
              <a:gd name="T13" fmla="*/ 74 h 91"/>
              <a:gd name="T14" fmla="*/ 16 w 155"/>
              <a:gd name="T15" fmla="*/ 91 h 91"/>
              <a:gd name="T16" fmla="*/ 139 w 155"/>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91">
                <a:moveTo>
                  <a:pt x="139" y="91"/>
                </a:moveTo>
                <a:cubicBezTo>
                  <a:pt x="148" y="91"/>
                  <a:pt x="155" y="84"/>
                  <a:pt x="155" y="74"/>
                </a:cubicBezTo>
                <a:cubicBezTo>
                  <a:pt x="155" y="17"/>
                  <a:pt x="155" y="17"/>
                  <a:pt x="155" y="17"/>
                </a:cubicBezTo>
                <a:cubicBezTo>
                  <a:pt x="155" y="7"/>
                  <a:pt x="148" y="0"/>
                  <a:pt x="139" y="0"/>
                </a:cubicBezTo>
                <a:cubicBezTo>
                  <a:pt x="16" y="0"/>
                  <a:pt x="16" y="0"/>
                  <a:pt x="16" y="0"/>
                </a:cubicBezTo>
                <a:cubicBezTo>
                  <a:pt x="7" y="0"/>
                  <a:pt x="0" y="7"/>
                  <a:pt x="0" y="17"/>
                </a:cubicBezTo>
                <a:cubicBezTo>
                  <a:pt x="0" y="74"/>
                  <a:pt x="0" y="74"/>
                  <a:pt x="0" y="74"/>
                </a:cubicBezTo>
                <a:cubicBezTo>
                  <a:pt x="0" y="84"/>
                  <a:pt x="7" y="91"/>
                  <a:pt x="16" y="91"/>
                </a:cubicBezTo>
                <a:lnTo>
                  <a:pt x="139" y="91"/>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79" name="Freeform 267"/>
          <p:cNvSpPr>
            <a:spLocks/>
          </p:cNvSpPr>
          <p:nvPr/>
        </p:nvSpPr>
        <p:spPr bwMode="auto">
          <a:xfrm>
            <a:off x="1355725" y="2363788"/>
            <a:ext cx="1420813" cy="1108075"/>
          </a:xfrm>
          <a:custGeom>
            <a:avLst/>
            <a:gdLst>
              <a:gd name="T0" fmla="*/ 0 w 786"/>
              <a:gd name="T1" fmla="*/ 0 h 544"/>
              <a:gd name="T2" fmla="*/ 0 w 786"/>
              <a:gd name="T3" fmla="*/ 541 h 544"/>
              <a:gd name="T4" fmla="*/ 786 w 786"/>
              <a:gd name="T5" fmla="*/ 544 h 544"/>
              <a:gd name="T6" fmla="*/ 0 w 786"/>
              <a:gd name="T7" fmla="*/ 0 h 544"/>
            </a:gdLst>
            <a:ahLst/>
            <a:cxnLst>
              <a:cxn ang="0">
                <a:pos x="T0" y="T1"/>
              </a:cxn>
              <a:cxn ang="0">
                <a:pos x="T2" y="T3"/>
              </a:cxn>
              <a:cxn ang="0">
                <a:pos x="T4" y="T5"/>
              </a:cxn>
              <a:cxn ang="0">
                <a:pos x="T6" y="T7"/>
              </a:cxn>
            </a:cxnLst>
            <a:rect l="0" t="0" r="r" b="b"/>
            <a:pathLst>
              <a:path w="786" h="544">
                <a:moveTo>
                  <a:pt x="0" y="0"/>
                </a:moveTo>
                <a:lnTo>
                  <a:pt x="0" y="541"/>
                </a:lnTo>
                <a:lnTo>
                  <a:pt x="786" y="544"/>
                </a:lnTo>
                <a:lnTo>
                  <a:pt x="0" y="0"/>
                </a:lnTo>
                <a:close/>
              </a:path>
            </a:pathLst>
          </a:custGeom>
          <a:solidFill>
            <a:srgbClr val="C7D6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80" name="Freeform 268"/>
          <p:cNvSpPr>
            <a:spLocks/>
          </p:cNvSpPr>
          <p:nvPr/>
        </p:nvSpPr>
        <p:spPr bwMode="auto">
          <a:xfrm>
            <a:off x="1355725" y="3465513"/>
            <a:ext cx="1427163" cy="1076325"/>
          </a:xfrm>
          <a:custGeom>
            <a:avLst/>
            <a:gdLst>
              <a:gd name="T0" fmla="*/ 0 w 789"/>
              <a:gd name="T1" fmla="*/ 529 h 529"/>
              <a:gd name="T2" fmla="*/ 0 w 789"/>
              <a:gd name="T3" fmla="*/ 0 h 529"/>
              <a:gd name="T4" fmla="*/ 789 w 789"/>
              <a:gd name="T5" fmla="*/ 0 h 529"/>
              <a:gd name="T6" fmla="*/ 0 w 789"/>
              <a:gd name="T7" fmla="*/ 529 h 529"/>
            </a:gdLst>
            <a:ahLst/>
            <a:cxnLst>
              <a:cxn ang="0">
                <a:pos x="T0" y="T1"/>
              </a:cxn>
              <a:cxn ang="0">
                <a:pos x="T2" y="T3"/>
              </a:cxn>
              <a:cxn ang="0">
                <a:pos x="T4" y="T5"/>
              </a:cxn>
              <a:cxn ang="0">
                <a:pos x="T6" y="T7"/>
              </a:cxn>
            </a:cxnLst>
            <a:rect l="0" t="0" r="r" b="b"/>
            <a:pathLst>
              <a:path w="789" h="529">
                <a:moveTo>
                  <a:pt x="0" y="529"/>
                </a:moveTo>
                <a:lnTo>
                  <a:pt x="0" y="0"/>
                </a:lnTo>
                <a:lnTo>
                  <a:pt x="789" y="0"/>
                </a:lnTo>
                <a:lnTo>
                  <a:pt x="0" y="529"/>
                </a:lnTo>
                <a:close/>
              </a:path>
            </a:pathLst>
          </a:custGeom>
          <a:solidFill>
            <a:srgbClr val="FBD4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81" name="Line 269"/>
          <p:cNvSpPr>
            <a:spLocks noChangeShapeType="1"/>
          </p:cNvSpPr>
          <p:nvPr/>
        </p:nvSpPr>
        <p:spPr bwMode="auto">
          <a:xfrm>
            <a:off x="1319213" y="2355850"/>
            <a:ext cx="2836862" cy="217170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82" name="Line 270"/>
          <p:cNvSpPr>
            <a:spLocks noChangeShapeType="1"/>
          </p:cNvSpPr>
          <p:nvPr/>
        </p:nvSpPr>
        <p:spPr bwMode="auto">
          <a:xfrm flipH="1">
            <a:off x="1335088" y="2392363"/>
            <a:ext cx="2840037" cy="2174875"/>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83" name="Line 271"/>
          <p:cNvSpPr>
            <a:spLocks noChangeShapeType="1"/>
          </p:cNvSpPr>
          <p:nvPr/>
        </p:nvSpPr>
        <p:spPr bwMode="auto">
          <a:xfrm flipH="1" flipV="1">
            <a:off x="1757361" y="3825875"/>
            <a:ext cx="457201" cy="4318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84" name="Line 272"/>
          <p:cNvSpPr>
            <a:spLocks noChangeShapeType="1"/>
          </p:cNvSpPr>
          <p:nvPr/>
        </p:nvSpPr>
        <p:spPr bwMode="auto">
          <a:xfrm flipH="1">
            <a:off x="1863725" y="2657475"/>
            <a:ext cx="436563" cy="461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85" name="Oval 273"/>
          <p:cNvSpPr>
            <a:spLocks noChangeArrowheads="1"/>
          </p:cNvSpPr>
          <p:nvPr/>
        </p:nvSpPr>
        <p:spPr bwMode="auto">
          <a:xfrm>
            <a:off x="2727325" y="3427413"/>
            <a:ext cx="84138" cy="968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186" name="Line 274"/>
          <p:cNvSpPr>
            <a:spLocks noChangeShapeType="1"/>
          </p:cNvSpPr>
          <p:nvPr/>
        </p:nvSpPr>
        <p:spPr bwMode="auto">
          <a:xfrm>
            <a:off x="1335088" y="4567238"/>
            <a:ext cx="0" cy="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87" name="Line 275"/>
          <p:cNvSpPr>
            <a:spLocks noChangeShapeType="1"/>
          </p:cNvSpPr>
          <p:nvPr/>
        </p:nvSpPr>
        <p:spPr bwMode="auto">
          <a:xfrm>
            <a:off x="4175125" y="2392363"/>
            <a:ext cx="0" cy="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88" name="Line 276"/>
          <p:cNvSpPr>
            <a:spLocks noChangeShapeType="1"/>
          </p:cNvSpPr>
          <p:nvPr/>
        </p:nvSpPr>
        <p:spPr bwMode="auto">
          <a:xfrm>
            <a:off x="4156075" y="4527550"/>
            <a:ext cx="0" cy="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89" name="Line 277"/>
          <p:cNvSpPr>
            <a:spLocks noChangeShapeType="1"/>
          </p:cNvSpPr>
          <p:nvPr/>
        </p:nvSpPr>
        <p:spPr bwMode="auto">
          <a:xfrm>
            <a:off x="1319213" y="2355850"/>
            <a:ext cx="0" cy="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190" name="Rectangle 278"/>
          <p:cNvSpPr>
            <a:spLocks noChangeArrowheads="1"/>
          </p:cNvSpPr>
          <p:nvPr/>
        </p:nvSpPr>
        <p:spPr bwMode="auto">
          <a:xfrm>
            <a:off x="1587500" y="487045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1.6</a:t>
            </a:r>
            <a:endParaRPr lang="en-US">
              <a:latin typeface="Century Gothic"/>
              <a:cs typeface="Century Gothic"/>
            </a:endParaRPr>
          </a:p>
        </p:txBody>
      </p:sp>
      <p:sp>
        <p:nvSpPr>
          <p:cNvPr id="39191" name="Rectangle 279"/>
          <p:cNvSpPr>
            <a:spLocks noChangeArrowheads="1"/>
          </p:cNvSpPr>
          <p:nvPr/>
        </p:nvSpPr>
        <p:spPr bwMode="auto">
          <a:xfrm>
            <a:off x="1204913" y="4870450"/>
            <a:ext cx="781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0</a:t>
            </a:r>
            <a:endParaRPr lang="en-US">
              <a:latin typeface="Century Gothic"/>
              <a:cs typeface="Century Gothic"/>
            </a:endParaRPr>
          </a:p>
        </p:txBody>
      </p:sp>
      <p:sp>
        <p:nvSpPr>
          <p:cNvPr id="39192" name="Rectangle 280"/>
          <p:cNvSpPr>
            <a:spLocks noChangeArrowheads="1"/>
          </p:cNvSpPr>
          <p:nvPr/>
        </p:nvSpPr>
        <p:spPr bwMode="auto">
          <a:xfrm>
            <a:off x="2135188" y="487045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1.8</a:t>
            </a:r>
            <a:endParaRPr lang="en-US">
              <a:latin typeface="Century Gothic"/>
              <a:cs typeface="Century Gothic"/>
            </a:endParaRPr>
          </a:p>
        </p:txBody>
      </p:sp>
      <p:sp>
        <p:nvSpPr>
          <p:cNvPr id="39193" name="Rectangle 281"/>
          <p:cNvSpPr>
            <a:spLocks noChangeArrowheads="1"/>
          </p:cNvSpPr>
          <p:nvPr/>
        </p:nvSpPr>
        <p:spPr bwMode="auto">
          <a:xfrm>
            <a:off x="2690813" y="487045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2.0</a:t>
            </a:r>
            <a:endParaRPr lang="en-US">
              <a:latin typeface="Century Gothic"/>
              <a:cs typeface="Century Gothic"/>
            </a:endParaRPr>
          </a:p>
        </p:txBody>
      </p:sp>
      <p:sp>
        <p:nvSpPr>
          <p:cNvPr id="39194" name="Rectangle 282"/>
          <p:cNvSpPr>
            <a:spLocks noChangeArrowheads="1"/>
          </p:cNvSpPr>
          <p:nvPr/>
        </p:nvSpPr>
        <p:spPr bwMode="auto">
          <a:xfrm>
            <a:off x="3232150" y="487045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2.2</a:t>
            </a:r>
            <a:endParaRPr lang="en-US">
              <a:latin typeface="Century Gothic"/>
              <a:cs typeface="Century Gothic"/>
            </a:endParaRPr>
          </a:p>
        </p:txBody>
      </p:sp>
      <p:sp>
        <p:nvSpPr>
          <p:cNvPr id="39195" name="Rectangle 283"/>
          <p:cNvSpPr>
            <a:spLocks noChangeArrowheads="1"/>
          </p:cNvSpPr>
          <p:nvPr/>
        </p:nvSpPr>
        <p:spPr bwMode="auto">
          <a:xfrm>
            <a:off x="3789363" y="487045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2.4</a:t>
            </a:r>
            <a:endParaRPr lang="en-US">
              <a:latin typeface="Century Gothic"/>
              <a:cs typeface="Century Gothic"/>
            </a:endParaRPr>
          </a:p>
        </p:txBody>
      </p:sp>
      <p:sp>
        <p:nvSpPr>
          <p:cNvPr id="39196" name="Rectangle 284"/>
          <p:cNvSpPr>
            <a:spLocks noChangeArrowheads="1"/>
          </p:cNvSpPr>
          <p:nvPr/>
        </p:nvSpPr>
        <p:spPr bwMode="auto">
          <a:xfrm>
            <a:off x="857250" y="2576513"/>
            <a:ext cx="42994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$1,400</a:t>
            </a:r>
            <a:endParaRPr lang="en-US">
              <a:latin typeface="Century Gothic"/>
              <a:cs typeface="Century Gothic"/>
            </a:endParaRPr>
          </a:p>
        </p:txBody>
      </p:sp>
      <p:sp>
        <p:nvSpPr>
          <p:cNvPr id="39197" name="Rectangle 285"/>
          <p:cNvSpPr>
            <a:spLocks noChangeArrowheads="1"/>
          </p:cNvSpPr>
          <p:nvPr/>
        </p:nvSpPr>
        <p:spPr bwMode="auto">
          <a:xfrm>
            <a:off x="936625" y="2974975"/>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1,200</a:t>
            </a:r>
            <a:endParaRPr lang="en-US">
              <a:latin typeface="Century Gothic"/>
              <a:cs typeface="Century Gothic"/>
            </a:endParaRPr>
          </a:p>
        </p:txBody>
      </p:sp>
      <p:sp>
        <p:nvSpPr>
          <p:cNvPr id="39198" name="Rectangle 286"/>
          <p:cNvSpPr>
            <a:spLocks noChangeArrowheads="1"/>
          </p:cNvSpPr>
          <p:nvPr/>
        </p:nvSpPr>
        <p:spPr bwMode="auto">
          <a:xfrm>
            <a:off x="936625" y="3371850"/>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1,000</a:t>
            </a:r>
            <a:endParaRPr lang="en-US">
              <a:latin typeface="Century Gothic"/>
              <a:cs typeface="Century Gothic"/>
            </a:endParaRPr>
          </a:p>
        </p:txBody>
      </p:sp>
      <p:sp>
        <p:nvSpPr>
          <p:cNvPr id="39199" name="Rectangle 287"/>
          <p:cNvSpPr>
            <a:spLocks noChangeArrowheads="1"/>
          </p:cNvSpPr>
          <p:nvPr/>
        </p:nvSpPr>
        <p:spPr bwMode="auto">
          <a:xfrm>
            <a:off x="1047750" y="3770313"/>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800</a:t>
            </a:r>
            <a:endParaRPr lang="en-US">
              <a:latin typeface="Century Gothic"/>
              <a:cs typeface="Century Gothic"/>
            </a:endParaRPr>
          </a:p>
        </p:txBody>
      </p:sp>
      <p:sp>
        <p:nvSpPr>
          <p:cNvPr id="39200" name="Rectangle 288"/>
          <p:cNvSpPr>
            <a:spLocks noChangeArrowheads="1"/>
          </p:cNvSpPr>
          <p:nvPr/>
        </p:nvSpPr>
        <p:spPr bwMode="auto">
          <a:xfrm>
            <a:off x="1047750" y="4167188"/>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600</a:t>
            </a:r>
            <a:endParaRPr lang="en-US">
              <a:latin typeface="Century Gothic"/>
              <a:cs typeface="Century Gothic"/>
            </a:endParaRPr>
          </a:p>
        </p:txBody>
      </p:sp>
      <p:sp>
        <p:nvSpPr>
          <p:cNvPr id="39201" name="Line 289"/>
          <p:cNvSpPr>
            <a:spLocks noChangeShapeType="1"/>
          </p:cNvSpPr>
          <p:nvPr/>
        </p:nvSpPr>
        <p:spPr bwMode="auto">
          <a:xfrm>
            <a:off x="1352550" y="2946400"/>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02" name="Rectangle 290"/>
          <p:cNvSpPr>
            <a:spLocks noChangeArrowheads="1"/>
          </p:cNvSpPr>
          <p:nvPr/>
        </p:nvSpPr>
        <p:spPr bwMode="auto">
          <a:xfrm>
            <a:off x="228600" y="13716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Monthly rent (per apartment)</a:t>
            </a:r>
            <a:endParaRPr lang="en-US" sz="1400">
              <a:latin typeface="Century Gothic"/>
              <a:cs typeface="Century Gothic"/>
            </a:endParaRPr>
          </a:p>
        </p:txBody>
      </p:sp>
      <p:sp>
        <p:nvSpPr>
          <p:cNvPr id="39203" name="Line 291"/>
          <p:cNvSpPr>
            <a:spLocks noChangeShapeType="1"/>
          </p:cNvSpPr>
          <p:nvPr/>
        </p:nvSpPr>
        <p:spPr bwMode="auto">
          <a:xfrm>
            <a:off x="1398588" y="4548188"/>
            <a:ext cx="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04" name="Line 292"/>
          <p:cNvSpPr>
            <a:spLocks noChangeShapeType="1"/>
          </p:cNvSpPr>
          <p:nvPr/>
        </p:nvSpPr>
        <p:spPr bwMode="auto">
          <a:xfrm>
            <a:off x="1309688" y="4640263"/>
            <a:ext cx="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05" name="Freeform 293"/>
          <p:cNvSpPr>
            <a:spLocks/>
          </p:cNvSpPr>
          <p:nvPr/>
        </p:nvSpPr>
        <p:spPr bwMode="auto">
          <a:xfrm>
            <a:off x="1352550" y="4725988"/>
            <a:ext cx="119063" cy="111125"/>
          </a:xfrm>
          <a:custGeom>
            <a:avLst/>
            <a:gdLst>
              <a:gd name="T0" fmla="*/ 66 w 66"/>
              <a:gd name="T1" fmla="*/ 55 h 55"/>
              <a:gd name="T2" fmla="*/ 0 w 66"/>
              <a:gd name="T3" fmla="*/ 55 h 55"/>
              <a:gd name="T4" fmla="*/ 0 w 66"/>
              <a:gd name="T5" fmla="*/ 0 h 55"/>
            </a:gdLst>
            <a:ahLst/>
            <a:cxnLst>
              <a:cxn ang="0">
                <a:pos x="T0" y="T1"/>
              </a:cxn>
              <a:cxn ang="0">
                <a:pos x="T2" y="T3"/>
              </a:cxn>
              <a:cxn ang="0">
                <a:pos x="T4" y="T5"/>
              </a:cxn>
            </a:cxnLst>
            <a:rect l="0" t="0" r="r" b="b"/>
            <a:pathLst>
              <a:path w="66" h="55">
                <a:moveTo>
                  <a:pt x="66" y="55"/>
                </a:moveTo>
                <a:lnTo>
                  <a:pt x="0" y="55"/>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9206" name="Line 294"/>
          <p:cNvSpPr>
            <a:spLocks noChangeShapeType="1"/>
          </p:cNvSpPr>
          <p:nvPr/>
        </p:nvSpPr>
        <p:spPr bwMode="auto">
          <a:xfrm flipH="1">
            <a:off x="1538288" y="4837113"/>
            <a:ext cx="29749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07" name="Rectangle 295"/>
          <p:cNvSpPr>
            <a:spLocks noChangeArrowheads="1"/>
          </p:cNvSpPr>
          <p:nvPr/>
        </p:nvSpPr>
        <p:spPr bwMode="auto">
          <a:xfrm>
            <a:off x="4191000" y="2206625"/>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39208" name="Rectangle 296"/>
          <p:cNvSpPr>
            <a:spLocks noChangeArrowheads="1"/>
          </p:cNvSpPr>
          <p:nvPr/>
        </p:nvSpPr>
        <p:spPr bwMode="auto">
          <a:xfrm>
            <a:off x="4164013" y="4457700"/>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9209" name="Rectangle 297"/>
          <p:cNvSpPr>
            <a:spLocks noChangeArrowheads="1"/>
          </p:cNvSpPr>
          <p:nvPr/>
        </p:nvSpPr>
        <p:spPr bwMode="auto">
          <a:xfrm>
            <a:off x="2763838" y="3211513"/>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39210" name="Line 298"/>
          <p:cNvSpPr>
            <a:spLocks noChangeShapeType="1"/>
          </p:cNvSpPr>
          <p:nvPr/>
        </p:nvSpPr>
        <p:spPr bwMode="auto">
          <a:xfrm flipV="1">
            <a:off x="1309688" y="4640263"/>
            <a:ext cx="88900" cy="571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1" name="Line 299"/>
          <p:cNvSpPr>
            <a:spLocks noChangeShapeType="1"/>
          </p:cNvSpPr>
          <p:nvPr/>
        </p:nvSpPr>
        <p:spPr bwMode="auto">
          <a:xfrm flipV="1">
            <a:off x="1309688" y="4697413"/>
            <a:ext cx="88900" cy="571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2" name="Line 300"/>
          <p:cNvSpPr>
            <a:spLocks noChangeShapeType="1"/>
          </p:cNvSpPr>
          <p:nvPr/>
        </p:nvSpPr>
        <p:spPr bwMode="auto">
          <a:xfrm flipH="1">
            <a:off x="1444625" y="4789488"/>
            <a:ext cx="57150" cy="952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3" name="Line 301"/>
          <p:cNvSpPr>
            <a:spLocks noChangeShapeType="1"/>
          </p:cNvSpPr>
          <p:nvPr/>
        </p:nvSpPr>
        <p:spPr bwMode="auto">
          <a:xfrm flipH="1">
            <a:off x="1501775" y="4792663"/>
            <a:ext cx="55563" cy="952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4" name="Line 302"/>
          <p:cNvSpPr>
            <a:spLocks noChangeShapeType="1"/>
          </p:cNvSpPr>
          <p:nvPr/>
        </p:nvSpPr>
        <p:spPr bwMode="auto">
          <a:xfrm>
            <a:off x="1352550" y="2667000"/>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5" name="Line 303"/>
          <p:cNvSpPr>
            <a:spLocks noChangeShapeType="1"/>
          </p:cNvSpPr>
          <p:nvPr/>
        </p:nvSpPr>
        <p:spPr bwMode="auto">
          <a:xfrm>
            <a:off x="1352550" y="3067050"/>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6" name="Line 304"/>
          <p:cNvSpPr>
            <a:spLocks noChangeShapeType="1"/>
          </p:cNvSpPr>
          <p:nvPr/>
        </p:nvSpPr>
        <p:spPr bwMode="auto">
          <a:xfrm>
            <a:off x="1352550" y="3465513"/>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7" name="Line 305"/>
          <p:cNvSpPr>
            <a:spLocks noChangeShapeType="1"/>
          </p:cNvSpPr>
          <p:nvPr/>
        </p:nvSpPr>
        <p:spPr bwMode="auto">
          <a:xfrm>
            <a:off x="1352550" y="3863975"/>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8" name="Line 306"/>
          <p:cNvSpPr>
            <a:spLocks noChangeShapeType="1"/>
          </p:cNvSpPr>
          <p:nvPr/>
        </p:nvSpPr>
        <p:spPr bwMode="auto">
          <a:xfrm>
            <a:off x="1352550" y="4264025"/>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19" name="Line 307"/>
          <p:cNvSpPr>
            <a:spLocks noChangeShapeType="1"/>
          </p:cNvSpPr>
          <p:nvPr/>
        </p:nvSpPr>
        <p:spPr bwMode="auto">
          <a:xfrm flipV="1">
            <a:off x="1679575" y="4732338"/>
            <a:ext cx="1588" cy="1095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20" name="Line 308"/>
          <p:cNvSpPr>
            <a:spLocks noChangeShapeType="1"/>
          </p:cNvSpPr>
          <p:nvPr/>
        </p:nvSpPr>
        <p:spPr bwMode="auto">
          <a:xfrm flipV="1">
            <a:off x="2232025" y="4732338"/>
            <a:ext cx="1588" cy="1095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21" name="Line 309"/>
          <p:cNvSpPr>
            <a:spLocks noChangeShapeType="1"/>
          </p:cNvSpPr>
          <p:nvPr/>
        </p:nvSpPr>
        <p:spPr bwMode="auto">
          <a:xfrm flipV="1">
            <a:off x="2782888" y="4732338"/>
            <a:ext cx="1587" cy="1095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22" name="Line 310"/>
          <p:cNvSpPr>
            <a:spLocks noChangeShapeType="1"/>
          </p:cNvSpPr>
          <p:nvPr/>
        </p:nvSpPr>
        <p:spPr bwMode="auto">
          <a:xfrm flipV="1">
            <a:off x="3333750" y="4732338"/>
            <a:ext cx="1588" cy="1095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23" name="Line 311"/>
          <p:cNvSpPr>
            <a:spLocks noChangeShapeType="1"/>
          </p:cNvSpPr>
          <p:nvPr/>
        </p:nvSpPr>
        <p:spPr bwMode="auto">
          <a:xfrm flipV="1">
            <a:off x="3883025" y="4732338"/>
            <a:ext cx="1588" cy="1095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24" name="Rectangle 312"/>
          <p:cNvSpPr>
            <a:spLocks noChangeArrowheads="1"/>
          </p:cNvSpPr>
          <p:nvPr/>
        </p:nvSpPr>
        <p:spPr bwMode="auto">
          <a:xfrm>
            <a:off x="2057400" y="2209800"/>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Consumer surplus</a:t>
            </a:r>
            <a:endParaRPr lang="en-US" sz="1400" dirty="0">
              <a:latin typeface="Century Gothic"/>
              <a:cs typeface="Century Gothic"/>
            </a:endParaRPr>
          </a:p>
        </p:txBody>
      </p:sp>
      <p:sp>
        <p:nvSpPr>
          <p:cNvPr id="39225" name="Rectangle 313"/>
          <p:cNvSpPr>
            <a:spLocks noChangeArrowheads="1"/>
          </p:cNvSpPr>
          <p:nvPr/>
        </p:nvSpPr>
        <p:spPr bwMode="auto">
          <a:xfrm>
            <a:off x="1862668" y="4250266"/>
            <a:ext cx="8667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Producer surplus</a:t>
            </a:r>
            <a:endParaRPr lang="en-US" sz="1400" dirty="0">
              <a:latin typeface="Century Gothic"/>
              <a:cs typeface="Century Gothic"/>
            </a:endParaRPr>
          </a:p>
        </p:txBody>
      </p:sp>
      <p:sp>
        <p:nvSpPr>
          <p:cNvPr id="39226" name="Rectangle 314"/>
          <p:cNvSpPr>
            <a:spLocks noChangeArrowheads="1"/>
          </p:cNvSpPr>
          <p:nvPr/>
        </p:nvSpPr>
        <p:spPr bwMode="auto">
          <a:xfrm>
            <a:off x="2214563" y="1455738"/>
            <a:ext cx="19029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(a) Before rent control</a:t>
            </a:r>
            <a:endParaRPr lang="en-US" sz="1400" b="1" dirty="0">
              <a:latin typeface="Century Gothic"/>
              <a:cs typeface="Century Gothic"/>
            </a:endParaRPr>
          </a:p>
        </p:txBody>
      </p:sp>
      <p:sp>
        <p:nvSpPr>
          <p:cNvPr id="39227" name="Line 315"/>
          <p:cNvSpPr>
            <a:spLocks noChangeShapeType="1"/>
          </p:cNvSpPr>
          <p:nvPr/>
        </p:nvSpPr>
        <p:spPr bwMode="auto">
          <a:xfrm flipV="1">
            <a:off x="1352550" y="1787525"/>
            <a:ext cx="1588" cy="2874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28" name="Freeform 316"/>
          <p:cNvSpPr>
            <a:spLocks/>
          </p:cNvSpPr>
          <p:nvPr/>
        </p:nvSpPr>
        <p:spPr bwMode="auto">
          <a:xfrm>
            <a:off x="5743575" y="4727575"/>
            <a:ext cx="115888" cy="101600"/>
          </a:xfrm>
          <a:custGeom>
            <a:avLst/>
            <a:gdLst>
              <a:gd name="T0" fmla="*/ 64 w 64"/>
              <a:gd name="T1" fmla="*/ 50 h 50"/>
              <a:gd name="T2" fmla="*/ 0 w 64"/>
              <a:gd name="T3" fmla="*/ 50 h 50"/>
              <a:gd name="T4" fmla="*/ 0 w 64"/>
              <a:gd name="T5" fmla="*/ 0 h 50"/>
            </a:gdLst>
            <a:ahLst/>
            <a:cxnLst>
              <a:cxn ang="0">
                <a:pos x="T0" y="T1"/>
              </a:cxn>
              <a:cxn ang="0">
                <a:pos x="T2" y="T3"/>
              </a:cxn>
              <a:cxn ang="0">
                <a:pos x="T4" y="T5"/>
              </a:cxn>
            </a:cxnLst>
            <a:rect l="0" t="0" r="r" b="b"/>
            <a:pathLst>
              <a:path w="64" h="50">
                <a:moveTo>
                  <a:pt x="64" y="50"/>
                </a:moveTo>
                <a:lnTo>
                  <a:pt x="0" y="50"/>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9229" name="Rectangle 317"/>
          <p:cNvSpPr>
            <a:spLocks noChangeArrowheads="1"/>
          </p:cNvSpPr>
          <p:nvPr/>
        </p:nvSpPr>
        <p:spPr bwMode="auto">
          <a:xfrm>
            <a:off x="5597525" y="4864100"/>
            <a:ext cx="781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0</a:t>
            </a:r>
            <a:endParaRPr lang="en-US">
              <a:latin typeface="Century Gothic"/>
              <a:cs typeface="Century Gothic"/>
            </a:endParaRPr>
          </a:p>
        </p:txBody>
      </p:sp>
      <p:sp>
        <p:nvSpPr>
          <p:cNvPr id="39230" name="Line 318"/>
          <p:cNvSpPr>
            <a:spLocks noChangeShapeType="1"/>
          </p:cNvSpPr>
          <p:nvPr/>
        </p:nvSpPr>
        <p:spPr bwMode="auto">
          <a:xfrm flipH="1">
            <a:off x="5834063" y="4779963"/>
            <a:ext cx="55562" cy="984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31" name="Line 319"/>
          <p:cNvSpPr>
            <a:spLocks noChangeShapeType="1"/>
          </p:cNvSpPr>
          <p:nvPr/>
        </p:nvSpPr>
        <p:spPr bwMode="auto">
          <a:xfrm flipH="1">
            <a:off x="5889625" y="4786313"/>
            <a:ext cx="53975" cy="968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32" name="Line 320"/>
          <p:cNvSpPr>
            <a:spLocks noChangeShapeType="1"/>
          </p:cNvSpPr>
          <p:nvPr/>
        </p:nvSpPr>
        <p:spPr bwMode="auto">
          <a:xfrm>
            <a:off x="5722938" y="4560888"/>
            <a:ext cx="0" cy="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33" name="Line 321"/>
          <p:cNvSpPr>
            <a:spLocks noChangeShapeType="1"/>
          </p:cNvSpPr>
          <p:nvPr/>
        </p:nvSpPr>
        <p:spPr bwMode="auto">
          <a:xfrm>
            <a:off x="8566150" y="2386013"/>
            <a:ext cx="0" cy="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34" name="Line 322"/>
          <p:cNvSpPr>
            <a:spLocks noChangeShapeType="1"/>
          </p:cNvSpPr>
          <p:nvPr/>
        </p:nvSpPr>
        <p:spPr bwMode="auto">
          <a:xfrm>
            <a:off x="8545513" y="4522788"/>
            <a:ext cx="0" cy="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35" name="Line 323"/>
          <p:cNvSpPr>
            <a:spLocks noChangeShapeType="1"/>
          </p:cNvSpPr>
          <p:nvPr/>
        </p:nvSpPr>
        <p:spPr bwMode="auto">
          <a:xfrm>
            <a:off x="5708650" y="2347913"/>
            <a:ext cx="0" cy="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36" name="Rectangle 324"/>
          <p:cNvSpPr>
            <a:spLocks noChangeArrowheads="1"/>
          </p:cNvSpPr>
          <p:nvPr/>
        </p:nvSpPr>
        <p:spPr bwMode="auto">
          <a:xfrm>
            <a:off x="5970588" y="48641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1.6</a:t>
            </a:r>
            <a:endParaRPr lang="en-US">
              <a:latin typeface="Century Gothic"/>
              <a:cs typeface="Century Gothic"/>
            </a:endParaRPr>
          </a:p>
        </p:txBody>
      </p:sp>
      <p:sp>
        <p:nvSpPr>
          <p:cNvPr id="39237" name="Rectangle 325"/>
          <p:cNvSpPr>
            <a:spLocks noChangeArrowheads="1"/>
          </p:cNvSpPr>
          <p:nvPr/>
        </p:nvSpPr>
        <p:spPr bwMode="auto">
          <a:xfrm>
            <a:off x="6526213" y="48641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1.8</a:t>
            </a:r>
            <a:endParaRPr lang="en-US">
              <a:latin typeface="Century Gothic"/>
              <a:cs typeface="Century Gothic"/>
            </a:endParaRPr>
          </a:p>
        </p:txBody>
      </p:sp>
      <p:sp>
        <p:nvSpPr>
          <p:cNvPr id="39238" name="Rectangle 326"/>
          <p:cNvSpPr>
            <a:spLocks noChangeArrowheads="1"/>
          </p:cNvSpPr>
          <p:nvPr/>
        </p:nvSpPr>
        <p:spPr bwMode="auto">
          <a:xfrm>
            <a:off x="7070725" y="48641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2.0</a:t>
            </a:r>
            <a:endParaRPr lang="en-US">
              <a:latin typeface="Century Gothic"/>
              <a:cs typeface="Century Gothic"/>
            </a:endParaRPr>
          </a:p>
        </p:txBody>
      </p:sp>
      <p:sp>
        <p:nvSpPr>
          <p:cNvPr id="39239" name="Rectangle 327"/>
          <p:cNvSpPr>
            <a:spLocks noChangeArrowheads="1"/>
          </p:cNvSpPr>
          <p:nvPr/>
        </p:nvSpPr>
        <p:spPr bwMode="auto">
          <a:xfrm>
            <a:off x="7620000" y="48641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2.2</a:t>
            </a:r>
            <a:endParaRPr lang="en-US">
              <a:latin typeface="Century Gothic"/>
              <a:cs typeface="Century Gothic"/>
            </a:endParaRPr>
          </a:p>
        </p:txBody>
      </p:sp>
      <p:sp>
        <p:nvSpPr>
          <p:cNvPr id="39240" name="Rectangle 328"/>
          <p:cNvSpPr>
            <a:spLocks noChangeArrowheads="1"/>
          </p:cNvSpPr>
          <p:nvPr/>
        </p:nvSpPr>
        <p:spPr bwMode="auto">
          <a:xfrm>
            <a:off x="8178800" y="48641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2.4</a:t>
            </a:r>
            <a:endParaRPr lang="en-US">
              <a:latin typeface="Century Gothic"/>
              <a:cs typeface="Century Gothic"/>
            </a:endParaRPr>
          </a:p>
        </p:txBody>
      </p:sp>
      <p:sp>
        <p:nvSpPr>
          <p:cNvPr id="39241" name="Rectangle 329"/>
          <p:cNvSpPr>
            <a:spLocks noChangeArrowheads="1"/>
          </p:cNvSpPr>
          <p:nvPr/>
        </p:nvSpPr>
        <p:spPr bwMode="auto">
          <a:xfrm>
            <a:off x="5249863" y="2563813"/>
            <a:ext cx="42994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$1,400</a:t>
            </a:r>
            <a:endParaRPr lang="en-US">
              <a:latin typeface="Century Gothic"/>
              <a:cs typeface="Century Gothic"/>
            </a:endParaRPr>
          </a:p>
        </p:txBody>
      </p:sp>
      <p:sp>
        <p:nvSpPr>
          <p:cNvPr id="39242" name="Rectangle 330"/>
          <p:cNvSpPr>
            <a:spLocks noChangeArrowheads="1"/>
          </p:cNvSpPr>
          <p:nvPr/>
        </p:nvSpPr>
        <p:spPr bwMode="auto">
          <a:xfrm>
            <a:off x="5327650" y="2962275"/>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1,200</a:t>
            </a:r>
            <a:endParaRPr lang="en-US">
              <a:latin typeface="Century Gothic"/>
              <a:cs typeface="Century Gothic"/>
            </a:endParaRPr>
          </a:p>
        </p:txBody>
      </p:sp>
      <p:sp>
        <p:nvSpPr>
          <p:cNvPr id="39243" name="Rectangle 331"/>
          <p:cNvSpPr>
            <a:spLocks noChangeArrowheads="1"/>
          </p:cNvSpPr>
          <p:nvPr/>
        </p:nvSpPr>
        <p:spPr bwMode="auto">
          <a:xfrm>
            <a:off x="5327650" y="3359150"/>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1,000</a:t>
            </a:r>
            <a:endParaRPr lang="en-US">
              <a:latin typeface="Century Gothic"/>
              <a:cs typeface="Century Gothic"/>
            </a:endParaRPr>
          </a:p>
        </p:txBody>
      </p:sp>
      <p:sp>
        <p:nvSpPr>
          <p:cNvPr id="39244" name="Rectangle 332"/>
          <p:cNvSpPr>
            <a:spLocks noChangeArrowheads="1"/>
          </p:cNvSpPr>
          <p:nvPr/>
        </p:nvSpPr>
        <p:spPr bwMode="auto">
          <a:xfrm>
            <a:off x="5437188" y="3759200"/>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800</a:t>
            </a:r>
            <a:endParaRPr lang="en-US">
              <a:latin typeface="Century Gothic"/>
              <a:cs typeface="Century Gothic"/>
            </a:endParaRPr>
          </a:p>
        </p:txBody>
      </p:sp>
      <p:sp>
        <p:nvSpPr>
          <p:cNvPr id="39245" name="Rectangle 333"/>
          <p:cNvSpPr>
            <a:spLocks noChangeArrowheads="1"/>
          </p:cNvSpPr>
          <p:nvPr/>
        </p:nvSpPr>
        <p:spPr bwMode="auto">
          <a:xfrm>
            <a:off x="5437188" y="4156075"/>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600</a:t>
            </a:r>
            <a:endParaRPr lang="en-US">
              <a:latin typeface="Century Gothic"/>
              <a:cs typeface="Century Gothic"/>
            </a:endParaRPr>
          </a:p>
        </p:txBody>
      </p:sp>
      <p:sp>
        <p:nvSpPr>
          <p:cNvPr id="39246" name="Line 334"/>
          <p:cNvSpPr>
            <a:spLocks noChangeShapeType="1"/>
          </p:cNvSpPr>
          <p:nvPr/>
        </p:nvSpPr>
        <p:spPr bwMode="auto">
          <a:xfrm>
            <a:off x="5743575" y="2940050"/>
            <a:ext cx="1031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47" name="Line 335"/>
          <p:cNvSpPr>
            <a:spLocks noChangeShapeType="1"/>
          </p:cNvSpPr>
          <p:nvPr/>
        </p:nvSpPr>
        <p:spPr bwMode="auto">
          <a:xfrm>
            <a:off x="5786438" y="4540250"/>
            <a:ext cx="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48" name="Line 336"/>
          <p:cNvSpPr>
            <a:spLocks noChangeShapeType="1"/>
          </p:cNvSpPr>
          <p:nvPr/>
        </p:nvSpPr>
        <p:spPr bwMode="auto">
          <a:xfrm>
            <a:off x="5702300" y="4635500"/>
            <a:ext cx="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49" name="Line 337"/>
          <p:cNvSpPr>
            <a:spLocks noChangeShapeType="1"/>
          </p:cNvSpPr>
          <p:nvPr/>
        </p:nvSpPr>
        <p:spPr bwMode="auto">
          <a:xfrm>
            <a:off x="5786438" y="4699000"/>
            <a:ext cx="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50" name="Freeform 338"/>
          <p:cNvSpPr>
            <a:spLocks/>
          </p:cNvSpPr>
          <p:nvPr/>
        </p:nvSpPr>
        <p:spPr bwMode="auto">
          <a:xfrm>
            <a:off x="5748338" y="3862388"/>
            <a:ext cx="871537" cy="674687"/>
          </a:xfrm>
          <a:custGeom>
            <a:avLst/>
            <a:gdLst>
              <a:gd name="T0" fmla="*/ 0 w 482"/>
              <a:gd name="T1" fmla="*/ 331 h 331"/>
              <a:gd name="T2" fmla="*/ 0 w 482"/>
              <a:gd name="T3" fmla="*/ 2 h 331"/>
              <a:gd name="T4" fmla="*/ 482 w 482"/>
              <a:gd name="T5" fmla="*/ 0 h 331"/>
              <a:gd name="T6" fmla="*/ 0 w 482"/>
              <a:gd name="T7" fmla="*/ 331 h 331"/>
            </a:gdLst>
            <a:ahLst/>
            <a:cxnLst>
              <a:cxn ang="0">
                <a:pos x="T0" y="T1"/>
              </a:cxn>
              <a:cxn ang="0">
                <a:pos x="T2" y="T3"/>
              </a:cxn>
              <a:cxn ang="0">
                <a:pos x="T4" y="T5"/>
              </a:cxn>
              <a:cxn ang="0">
                <a:pos x="T6" y="T7"/>
              </a:cxn>
            </a:cxnLst>
            <a:rect l="0" t="0" r="r" b="b"/>
            <a:pathLst>
              <a:path w="482" h="331">
                <a:moveTo>
                  <a:pt x="0" y="331"/>
                </a:moveTo>
                <a:lnTo>
                  <a:pt x="0" y="2"/>
                </a:lnTo>
                <a:lnTo>
                  <a:pt x="482" y="0"/>
                </a:lnTo>
                <a:lnTo>
                  <a:pt x="0" y="331"/>
                </a:lnTo>
                <a:close/>
              </a:path>
            </a:pathLst>
          </a:custGeom>
          <a:solidFill>
            <a:srgbClr val="FBD4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251" name="Line 339"/>
          <p:cNvSpPr>
            <a:spLocks noChangeShapeType="1"/>
          </p:cNvSpPr>
          <p:nvPr/>
        </p:nvSpPr>
        <p:spPr bwMode="auto">
          <a:xfrm flipH="1">
            <a:off x="5918200" y="4829175"/>
            <a:ext cx="29781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52" name="Rectangle 340"/>
          <p:cNvSpPr>
            <a:spLocks noChangeArrowheads="1"/>
          </p:cNvSpPr>
          <p:nvPr/>
        </p:nvSpPr>
        <p:spPr bwMode="auto">
          <a:xfrm>
            <a:off x="8569325" y="2220913"/>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39253" name="Rectangle 341"/>
          <p:cNvSpPr>
            <a:spLocks noChangeArrowheads="1"/>
          </p:cNvSpPr>
          <p:nvPr/>
        </p:nvSpPr>
        <p:spPr bwMode="auto">
          <a:xfrm>
            <a:off x="8545513" y="4451350"/>
            <a:ext cx="1049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D</a:t>
            </a:r>
            <a:endParaRPr lang="en-US">
              <a:latin typeface="Century Gothic"/>
              <a:cs typeface="Century Gothic"/>
            </a:endParaRPr>
          </a:p>
        </p:txBody>
      </p:sp>
      <p:sp>
        <p:nvSpPr>
          <p:cNvPr id="39254" name="Rectangle 342"/>
          <p:cNvSpPr>
            <a:spLocks noChangeArrowheads="1"/>
          </p:cNvSpPr>
          <p:nvPr/>
        </p:nvSpPr>
        <p:spPr bwMode="auto">
          <a:xfrm>
            <a:off x="7148513" y="3203575"/>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39255" name="Line 343"/>
          <p:cNvSpPr>
            <a:spLocks noChangeShapeType="1"/>
          </p:cNvSpPr>
          <p:nvPr/>
        </p:nvSpPr>
        <p:spPr bwMode="auto">
          <a:xfrm flipV="1">
            <a:off x="5702300" y="4635500"/>
            <a:ext cx="84138" cy="603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56" name="Line 344"/>
          <p:cNvSpPr>
            <a:spLocks noChangeShapeType="1"/>
          </p:cNvSpPr>
          <p:nvPr/>
        </p:nvSpPr>
        <p:spPr bwMode="auto">
          <a:xfrm flipV="1">
            <a:off x="5702300" y="4699000"/>
            <a:ext cx="84138" cy="571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57" name="Line 345"/>
          <p:cNvSpPr>
            <a:spLocks noChangeShapeType="1"/>
          </p:cNvSpPr>
          <p:nvPr/>
        </p:nvSpPr>
        <p:spPr bwMode="auto">
          <a:xfrm flipV="1">
            <a:off x="6062663" y="4724400"/>
            <a:ext cx="0" cy="1095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58" name="Line 346"/>
          <p:cNvSpPr>
            <a:spLocks noChangeShapeType="1"/>
          </p:cNvSpPr>
          <p:nvPr/>
        </p:nvSpPr>
        <p:spPr bwMode="auto">
          <a:xfrm flipV="1">
            <a:off x="6615113" y="4724400"/>
            <a:ext cx="0" cy="1095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59" name="Line 347"/>
          <p:cNvSpPr>
            <a:spLocks noChangeShapeType="1"/>
          </p:cNvSpPr>
          <p:nvPr/>
        </p:nvSpPr>
        <p:spPr bwMode="auto">
          <a:xfrm flipV="1">
            <a:off x="7165975" y="4724400"/>
            <a:ext cx="0" cy="1095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60" name="Line 348"/>
          <p:cNvSpPr>
            <a:spLocks noChangeShapeType="1"/>
          </p:cNvSpPr>
          <p:nvPr/>
        </p:nvSpPr>
        <p:spPr bwMode="auto">
          <a:xfrm flipV="1">
            <a:off x="7716838" y="4724400"/>
            <a:ext cx="0" cy="1095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61" name="Line 349"/>
          <p:cNvSpPr>
            <a:spLocks noChangeShapeType="1"/>
          </p:cNvSpPr>
          <p:nvPr/>
        </p:nvSpPr>
        <p:spPr bwMode="auto">
          <a:xfrm flipV="1">
            <a:off x="8272463" y="4724400"/>
            <a:ext cx="0" cy="1095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62" name="Line 350"/>
          <p:cNvSpPr>
            <a:spLocks noChangeShapeType="1"/>
          </p:cNvSpPr>
          <p:nvPr/>
        </p:nvSpPr>
        <p:spPr bwMode="auto">
          <a:xfrm flipH="1">
            <a:off x="8391525" y="3357563"/>
            <a:ext cx="80963" cy="4857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63" name="Freeform 351"/>
          <p:cNvSpPr>
            <a:spLocks/>
          </p:cNvSpPr>
          <p:nvPr/>
        </p:nvSpPr>
        <p:spPr bwMode="auto">
          <a:xfrm>
            <a:off x="8220075" y="2937935"/>
            <a:ext cx="695325" cy="500063"/>
          </a:xfrm>
          <a:custGeom>
            <a:avLst/>
            <a:gdLst>
              <a:gd name="T0" fmla="*/ 97 w 113"/>
              <a:gd name="T1" fmla="*/ 92 h 92"/>
              <a:gd name="T2" fmla="*/ 113 w 113"/>
              <a:gd name="T3" fmla="*/ 75 h 92"/>
              <a:gd name="T4" fmla="*/ 113 w 113"/>
              <a:gd name="T5" fmla="*/ 17 h 92"/>
              <a:gd name="T6" fmla="*/ 97 w 113"/>
              <a:gd name="T7" fmla="*/ 0 h 92"/>
              <a:gd name="T8" fmla="*/ 16 w 113"/>
              <a:gd name="T9" fmla="*/ 0 h 92"/>
              <a:gd name="T10" fmla="*/ 0 w 113"/>
              <a:gd name="T11" fmla="*/ 17 h 92"/>
              <a:gd name="T12" fmla="*/ 0 w 113"/>
              <a:gd name="T13" fmla="*/ 75 h 92"/>
              <a:gd name="T14" fmla="*/ 16 w 113"/>
              <a:gd name="T15" fmla="*/ 92 h 92"/>
              <a:gd name="T16" fmla="*/ 97 w 11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2">
                <a:moveTo>
                  <a:pt x="97" y="92"/>
                </a:moveTo>
                <a:cubicBezTo>
                  <a:pt x="106" y="92"/>
                  <a:pt x="113" y="84"/>
                  <a:pt x="113" y="75"/>
                </a:cubicBezTo>
                <a:cubicBezTo>
                  <a:pt x="113" y="17"/>
                  <a:pt x="113" y="17"/>
                  <a:pt x="113" y="17"/>
                </a:cubicBezTo>
                <a:cubicBezTo>
                  <a:pt x="113" y="8"/>
                  <a:pt x="106" y="0"/>
                  <a:pt x="97" y="0"/>
                </a:cubicBezTo>
                <a:cubicBezTo>
                  <a:pt x="16" y="0"/>
                  <a:pt x="16" y="0"/>
                  <a:pt x="16" y="0"/>
                </a:cubicBezTo>
                <a:cubicBezTo>
                  <a:pt x="7" y="0"/>
                  <a:pt x="0" y="8"/>
                  <a:pt x="0" y="17"/>
                </a:cubicBezTo>
                <a:cubicBezTo>
                  <a:pt x="0" y="75"/>
                  <a:pt x="0" y="75"/>
                  <a:pt x="0" y="75"/>
                </a:cubicBezTo>
                <a:cubicBezTo>
                  <a:pt x="0" y="84"/>
                  <a:pt x="7" y="92"/>
                  <a:pt x="16" y="92"/>
                </a:cubicBezTo>
                <a:lnTo>
                  <a:pt x="97" y="92"/>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264" name="Rectangle 352"/>
          <p:cNvSpPr>
            <a:spLocks noChangeArrowheads="1"/>
          </p:cNvSpPr>
          <p:nvPr/>
        </p:nvSpPr>
        <p:spPr bwMode="auto">
          <a:xfrm>
            <a:off x="8305800" y="2971800"/>
            <a:ext cx="609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Price ceiling</a:t>
            </a:r>
            <a:endParaRPr lang="en-US" sz="1400" dirty="0">
              <a:latin typeface="Century Gothic"/>
              <a:cs typeface="Century Gothic"/>
            </a:endParaRPr>
          </a:p>
        </p:txBody>
      </p:sp>
      <p:sp>
        <p:nvSpPr>
          <p:cNvPr id="39266" name="Line 354"/>
          <p:cNvSpPr>
            <a:spLocks noChangeShapeType="1"/>
          </p:cNvSpPr>
          <p:nvPr/>
        </p:nvSpPr>
        <p:spPr bwMode="auto">
          <a:xfrm>
            <a:off x="5743575" y="2660650"/>
            <a:ext cx="1000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67" name="Line 355"/>
          <p:cNvSpPr>
            <a:spLocks noChangeShapeType="1"/>
          </p:cNvSpPr>
          <p:nvPr/>
        </p:nvSpPr>
        <p:spPr bwMode="auto">
          <a:xfrm>
            <a:off x="5743575" y="3060700"/>
            <a:ext cx="1000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68" name="Line 356"/>
          <p:cNvSpPr>
            <a:spLocks noChangeShapeType="1"/>
          </p:cNvSpPr>
          <p:nvPr/>
        </p:nvSpPr>
        <p:spPr bwMode="auto">
          <a:xfrm>
            <a:off x="5743575" y="3459163"/>
            <a:ext cx="1000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69" name="Line 357"/>
          <p:cNvSpPr>
            <a:spLocks noChangeShapeType="1"/>
          </p:cNvSpPr>
          <p:nvPr/>
        </p:nvSpPr>
        <p:spPr bwMode="auto">
          <a:xfrm>
            <a:off x="5743575" y="3857625"/>
            <a:ext cx="1000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70" name="Line 358"/>
          <p:cNvSpPr>
            <a:spLocks noChangeShapeType="1"/>
          </p:cNvSpPr>
          <p:nvPr/>
        </p:nvSpPr>
        <p:spPr bwMode="auto">
          <a:xfrm>
            <a:off x="5743575" y="4257675"/>
            <a:ext cx="1000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71" name="Line 359"/>
          <p:cNvSpPr>
            <a:spLocks noChangeShapeType="1"/>
          </p:cNvSpPr>
          <p:nvPr/>
        </p:nvSpPr>
        <p:spPr bwMode="auto">
          <a:xfrm>
            <a:off x="5708650" y="2347913"/>
            <a:ext cx="2824163" cy="2174875"/>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72" name="Line 360"/>
          <p:cNvSpPr>
            <a:spLocks noChangeShapeType="1"/>
          </p:cNvSpPr>
          <p:nvPr/>
        </p:nvSpPr>
        <p:spPr bwMode="auto">
          <a:xfrm flipH="1">
            <a:off x="5722938" y="2386013"/>
            <a:ext cx="2825750" cy="2174875"/>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73" name="Oval 361"/>
          <p:cNvSpPr>
            <a:spLocks noChangeArrowheads="1"/>
          </p:cNvSpPr>
          <p:nvPr/>
        </p:nvSpPr>
        <p:spPr bwMode="auto">
          <a:xfrm>
            <a:off x="7127875" y="3409950"/>
            <a:ext cx="85725" cy="968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274" name="Oval 362"/>
          <p:cNvSpPr>
            <a:spLocks noChangeArrowheads="1"/>
          </p:cNvSpPr>
          <p:nvPr/>
        </p:nvSpPr>
        <p:spPr bwMode="auto">
          <a:xfrm>
            <a:off x="6577013" y="3001963"/>
            <a:ext cx="84137"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275" name="Oval 363"/>
          <p:cNvSpPr>
            <a:spLocks noChangeArrowheads="1"/>
          </p:cNvSpPr>
          <p:nvPr/>
        </p:nvSpPr>
        <p:spPr bwMode="auto">
          <a:xfrm>
            <a:off x="6577013" y="3819525"/>
            <a:ext cx="84137"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276" name="Line 364"/>
          <p:cNvSpPr>
            <a:spLocks noChangeShapeType="1"/>
          </p:cNvSpPr>
          <p:nvPr/>
        </p:nvSpPr>
        <p:spPr bwMode="auto">
          <a:xfrm flipH="1" flipV="1">
            <a:off x="6777038" y="3582988"/>
            <a:ext cx="558800" cy="6350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77" name="Line 365"/>
          <p:cNvSpPr>
            <a:spLocks noChangeShapeType="1"/>
          </p:cNvSpPr>
          <p:nvPr/>
        </p:nvSpPr>
        <p:spPr bwMode="auto">
          <a:xfrm flipH="1" flipV="1">
            <a:off x="6149975" y="4025900"/>
            <a:ext cx="255588" cy="241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79" name="Line 367"/>
          <p:cNvSpPr>
            <a:spLocks noChangeShapeType="1"/>
          </p:cNvSpPr>
          <p:nvPr/>
        </p:nvSpPr>
        <p:spPr bwMode="auto">
          <a:xfrm flipH="1">
            <a:off x="5943600" y="2357438"/>
            <a:ext cx="6350" cy="4857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80" name="Rectangle 368"/>
          <p:cNvSpPr>
            <a:spLocks noChangeArrowheads="1"/>
          </p:cNvSpPr>
          <p:nvPr/>
        </p:nvSpPr>
        <p:spPr bwMode="auto">
          <a:xfrm>
            <a:off x="6632575" y="1447800"/>
            <a:ext cx="17568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(b) After rent control</a:t>
            </a:r>
            <a:endParaRPr lang="en-US" sz="1400" b="1" dirty="0">
              <a:latin typeface="Century Gothic"/>
              <a:cs typeface="Century Gothic"/>
            </a:endParaRPr>
          </a:p>
        </p:txBody>
      </p:sp>
      <p:sp>
        <p:nvSpPr>
          <p:cNvPr id="39281" name="Freeform 369"/>
          <p:cNvSpPr>
            <a:spLocks/>
          </p:cNvSpPr>
          <p:nvPr/>
        </p:nvSpPr>
        <p:spPr bwMode="auto">
          <a:xfrm>
            <a:off x="6189132" y="4261911"/>
            <a:ext cx="863600" cy="438150"/>
          </a:xfrm>
          <a:custGeom>
            <a:avLst/>
            <a:gdLst>
              <a:gd name="T0" fmla="*/ 134 w 150"/>
              <a:gd name="T1" fmla="*/ 91 h 91"/>
              <a:gd name="T2" fmla="*/ 150 w 150"/>
              <a:gd name="T3" fmla="*/ 74 h 91"/>
              <a:gd name="T4" fmla="*/ 150 w 150"/>
              <a:gd name="T5" fmla="*/ 17 h 91"/>
              <a:gd name="T6" fmla="*/ 134 w 150"/>
              <a:gd name="T7" fmla="*/ 0 h 91"/>
              <a:gd name="T8" fmla="*/ 16 w 150"/>
              <a:gd name="T9" fmla="*/ 0 h 91"/>
              <a:gd name="T10" fmla="*/ 0 w 150"/>
              <a:gd name="T11" fmla="*/ 17 h 91"/>
              <a:gd name="T12" fmla="*/ 0 w 150"/>
              <a:gd name="T13" fmla="*/ 74 h 91"/>
              <a:gd name="T14" fmla="*/ 16 w 150"/>
              <a:gd name="T15" fmla="*/ 91 h 91"/>
              <a:gd name="T16" fmla="*/ 134 w 150"/>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91">
                <a:moveTo>
                  <a:pt x="134" y="91"/>
                </a:moveTo>
                <a:cubicBezTo>
                  <a:pt x="143" y="91"/>
                  <a:pt x="150" y="84"/>
                  <a:pt x="150" y="74"/>
                </a:cubicBezTo>
                <a:cubicBezTo>
                  <a:pt x="150" y="17"/>
                  <a:pt x="150" y="17"/>
                  <a:pt x="150" y="17"/>
                </a:cubicBezTo>
                <a:cubicBezTo>
                  <a:pt x="150" y="7"/>
                  <a:pt x="143" y="0"/>
                  <a:pt x="134" y="0"/>
                </a:cubicBezTo>
                <a:cubicBezTo>
                  <a:pt x="16" y="0"/>
                  <a:pt x="16" y="0"/>
                  <a:pt x="16" y="0"/>
                </a:cubicBezTo>
                <a:cubicBezTo>
                  <a:pt x="7" y="0"/>
                  <a:pt x="0" y="7"/>
                  <a:pt x="0" y="17"/>
                </a:cubicBezTo>
                <a:cubicBezTo>
                  <a:pt x="0" y="74"/>
                  <a:pt x="0" y="74"/>
                  <a:pt x="0" y="74"/>
                </a:cubicBezTo>
                <a:cubicBezTo>
                  <a:pt x="0" y="84"/>
                  <a:pt x="7" y="91"/>
                  <a:pt x="16" y="91"/>
                </a:cubicBezTo>
                <a:lnTo>
                  <a:pt x="134" y="91"/>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282" name="Freeform 370"/>
          <p:cNvSpPr>
            <a:spLocks/>
          </p:cNvSpPr>
          <p:nvPr/>
        </p:nvSpPr>
        <p:spPr bwMode="auto">
          <a:xfrm>
            <a:off x="5802313" y="1952625"/>
            <a:ext cx="903287" cy="409575"/>
          </a:xfrm>
          <a:custGeom>
            <a:avLst/>
            <a:gdLst>
              <a:gd name="T0" fmla="*/ 135 w 151"/>
              <a:gd name="T1" fmla="*/ 92 h 92"/>
              <a:gd name="T2" fmla="*/ 151 w 151"/>
              <a:gd name="T3" fmla="*/ 75 h 92"/>
              <a:gd name="T4" fmla="*/ 151 w 151"/>
              <a:gd name="T5" fmla="*/ 17 h 92"/>
              <a:gd name="T6" fmla="*/ 135 w 151"/>
              <a:gd name="T7" fmla="*/ 0 h 92"/>
              <a:gd name="T8" fmla="*/ 17 w 151"/>
              <a:gd name="T9" fmla="*/ 0 h 92"/>
              <a:gd name="T10" fmla="*/ 0 w 151"/>
              <a:gd name="T11" fmla="*/ 17 h 92"/>
              <a:gd name="T12" fmla="*/ 0 w 151"/>
              <a:gd name="T13" fmla="*/ 75 h 92"/>
              <a:gd name="T14" fmla="*/ 17 w 151"/>
              <a:gd name="T15" fmla="*/ 92 h 92"/>
              <a:gd name="T16" fmla="*/ 135 w 151"/>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92">
                <a:moveTo>
                  <a:pt x="135" y="92"/>
                </a:moveTo>
                <a:cubicBezTo>
                  <a:pt x="144" y="92"/>
                  <a:pt x="151" y="84"/>
                  <a:pt x="151" y="75"/>
                </a:cubicBezTo>
                <a:cubicBezTo>
                  <a:pt x="151" y="17"/>
                  <a:pt x="151" y="17"/>
                  <a:pt x="151" y="17"/>
                </a:cubicBezTo>
                <a:cubicBezTo>
                  <a:pt x="151" y="8"/>
                  <a:pt x="144" y="0"/>
                  <a:pt x="135" y="0"/>
                </a:cubicBezTo>
                <a:cubicBezTo>
                  <a:pt x="17" y="0"/>
                  <a:pt x="17" y="0"/>
                  <a:pt x="17" y="0"/>
                </a:cubicBezTo>
                <a:cubicBezTo>
                  <a:pt x="8" y="0"/>
                  <a:pt x="0" y="8"/>
                  <a:pt x="0" y="17"/>
                </a:cubicBezTo>
                <a:cubicBezTo>
                  <a:pt x="0" y="75"/>
                  <a:pt x="0" y="75"/>
                  <a:pt x="0" y="75"/>
                </a:cubicBezTo>
                <a:cubicBezTo>
                  <a:pt x="0" y="84"/>
                  <a:pt x="8" y="92"/>
                  <a:pt x="17" y="92"/>
                </a:cubicBezTo>
                <a:lnTo>
                  <a:pt x="135" y="92"/>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grpSp>
        <p:nvGrpSpPr>
          <p:cNvPr id="6" name="Group 5"/>
          <p:cNvGrpSpPr/>
          <p:nvPr/>
        </p:nvGrpSpPr>
        <p:grpSpPr>
          <a:xfrm>
            <a:off x="5743575" y="2209797"/>
            <a:ext cx="2316691" cy="1659469"/>
            <a:chOff x="5743575" y="2209797"/>
            <a:chExt cx="2316691" cy="1659469"/>
          </a:xfrm>
        </p:grpSpPr>
        <p:sp>
          <p:nvSpPr>
            <p:cNvPr id="39174" name="Rectangle 262"/>
            <p:cNvSpPr>
              <a:spLocks noChangeArrowheads="1"/>
            </p:cNvSpPr>
            <p:nvPr/>
          </p:nvSpPr>
          <p:spPr bwMode="auto">
            <a:xfrm>
              <a:off x="5743575" y="3461279"/>
              <a:ext cx="876300" cy="407987"/>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9278" name="Line 366"/>
            <p:cNvSpPr>
              <a:spLocks noChangeShapeType="1"/>
            </p:cNvSpPr>
            <p:nvPr/>
          </p:nvSpPr>
          <p:spPr bwMode="auto">
            <a:xfrm flipH="1">
              <a:off x="6491288" y="2895600"/>
              <a:ext cx="449262" cy="7270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83" name="Freeform 371"/>
            <p:cNvSpPr>
              <a:spLocks/>
            </p:cNvSpPr>
            <p:nvPr/>
          </p:nvSpPr>
          <p:spPr bwMode="auto">
            <a:xfrm>
              <a:off x="6553200" y="2209800"/>
              <a:ext cx="1447800" cy="633413"/>
            </a:xfrm>
            <a:custGeom>
              <a:avLst/>
              <a:gdLst>
                <a:gd name="T0" fmla="*/ 243 w 259"/>
                <a:gd name="T1" fmla="*/ 124 h 124"/>
                <a:gd name="T2" fmla="*/ 259 w 259"/>
                <a:gd name="T3" fmla="*/ 107 h 124"/>
                <a:gd name="T4" fmla="*/ 259 w 259"/>
                <a:gd name="T5" fmla="*/ 17 h 124"/>
                <a:gd name="T6" fmla="*/ 243 w 259"/>
                <a:gd name="T7" fmla="*/ 0 h 124"/>
                <a:gd name="T8" fmla="*/ 16 w 259"/>
                <a:gd name="T9" fmla="*/ 0 h 124"/>
                <a:gd name="T10" fmla="*/ 0 w 259"/>
                <a:gd name="T11" fmla="*/ 17 h 124"/>
                <a:gd name="T12" fmla="*/ 0 w 259"/>
                <a:gd name="T13" fmla="*/ 107 h 124"/>
                <a:gd name="T14" fmla="*/ 16 w 259"/>
                <a:gd name="T15" fmla="*/ 124 h 124"/>
                <a:gd name="T16" fmla="*/ 243 w 259"/>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24">
                  <a:moveTo>
                    <a:pt x="243" y="124"/>
                  </a:moveTo>
                  <a:cubicBezTo>
                    <a:pt x="252" y="124"/>
                    <a:pt x="259" y="116"/>
                    <a:pt x="259" y="107"/>
                  </a:cubicBezTo>
                  <a:cubicBezTo>
                    <a:pt x="259" y="17"/>
                    <a:pt x="259" y="17"/>
                    <a:pt x="259" y="17"/>
                  </a:cubicBezTo>
                  <a:cubicBezTo>
                    <a:pt x="259" y="7"/>
                    <a:pt x="252" y="0"/>
                    <a:pt x="243" y="0"/>
                  </a:cubicBezTo>
                  <a:cubicBezTo>
                    <a:pt x="16" y="0"/>
                    <a:pt x="16" y="0"/>
                    <a:pt x="16" y="0"/>
                  </a:cubicBezTo>
                  <a:cubicBezTo>
                    <a:pt x="7" y="0"/>
                    <a:pt x="0" y="7"/>
                    <a:pt x="0" y="17"/>
                  </a:cubicBezTo>
                  <a:cubicBezTo>
                    <a:pt x="0" y="107"/>
                    <a:pt x="0" y="107"/>
                    <a:pt x="0" y="107"/>
                  </a:cubicBezTo>
                  <a:cubicBezTo>
                    <a:pt x="0" y="116"/>
                    <a:pt x="7" y="124"/>
                    <a:pt x="16" y="124"/>
                  </a:cubicBezTo>
                  <a:lnTo>
                    <a:pt x="243" y="124"/>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9286" name="Rectangle 374"/>
            <p:cNvSpPr>
              <a:spLocks noChangeArrowheads="1"/>
            </p:cNvSpPr>
            <p:nvPr/>
          </p:nvSpPr>
          <p:spPr bwMode="auto">
            <a:xfrm>
              <a:off x="6629400" y="2209797"/>
              <a:ext cx="14308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200" dirty="0">
                  <a:solidFill>
                    <a:srgbClr val="000000"/>
                  </a:solidFill>
                  <a:latin typeface="Century Gothic"/>
                  <a:cs typeface="Century Gothic"/>
                </a:rPr>
                <a:t>Consumer surplus transferred from producers</a:t>
              </a:r>
              <a:endParaRPr lang="en-US" sz="1200" dirty="0">
                <a:latin typeface="Century Gothic"/>
                <a:cs typeface="Century Gothic"/>
              </a:endParaRPr>
            </a:p>
          </p:txBody>
        </p:sp>
      </p:grpSp>
      <p:sp>
        <p:nvSpPr>
          <p:cNvPr id="39284" name="Rectangle 372"/>
          <p:cNvSpPr>
            <a:spLocks noChangeArrowheads="1"/>
          </p:cNvSpPr>
          <p:nvPr/>
        </p:nvSpPr>
        <p:spPr bwMode="auto">
          <a:xfrm>
            <a:off x="7199312" y="4267200"/>
            <a:ext cx="110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200" dirty="0">
                <a:solidFill>
                  <a:srgbClr val="000000"/>
                </a:solidFill>
                <a:latin typeface="Century Gothic"/>
                <a:cs typeface="Century Gothic"/>
              </a:rPr>
              <a:t>Deadweight loss</a:t>
            </a:r>
            <a:endParaRPr lang="en-US" sz="1200" dirty="0">
              <a:latin typeface="Century Gothic"/>
              <a:cs typeface="Century Gothic"/>
            </a:endParaRPr>
          </a:p>
        </p:txBody>
      </p:sp>
      <p:sp>
        <p:nvSpPr>
          <p:cNvPr id="39285" name="Rectangle 373"/>
          <p:cNvSpPr>
            <a:spLocks noChangeArrowheads="1"/>
          </p:cNvSpPr>
          <p:nvPr/>
        </p:nvSpPr>
        <p:spPr bwMode="auto">
          <a:xfrm>
            <a:off x="6248400" y="4267200"/>
            <a:ext cx="881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200" dirty="0">
                <a:solidFill>
                  <a:srgbClr val="000000"/>
                </a:solidFill>
                <a:latin typeface="Century Gothic"/>
                <a:cs typeface="Century Gothic"/>
              </a:rPr>
              <a:t>Producer surplus</a:t>
            </a:r>
            <a:endParaRPr lang="en-US" sz="1200" dirty="0">
              <a:latin typeface="Century Gothic"/>
              <a:cs typeface="Century Gothic"/>
            </a:endParaRPr>
          </a:p>
        </p:txBody>
      </p:sp>
      <p:sp>
        <p:nvSpPr>
          <p:cNvPr id="39287" name="Line 375"/>
          <p:cNvSpPr>
            <a:spLocks noChangeShapeType="1"/>
          </p:cNvSpPr>
          <p:nvPr/>
        </p:nvSpPr>
        <p:spPr bwMode="auto">
          <a:xfrm flipV="1">
            <a:off x="5743575" y="1779588"/>
            <a:ext cx="0" cy="28813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288" name="Rectangle 376"/>
          <p:cNvSpPr>
            <a:spLocks noChangeArrowheads="1"/>
          </p:cNvSpPr>
          <p:nvPr/>
        </p:nvSpPr>
        <p:spPr bwMode="auto">
          <a:xfrm>
            <a:off x="4495800" y="144780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a:solidFill>
                  <a:srgbClr val="000000"/>
                </a:solidFill>
                <a:latin typeface="Century Gothic"/>
                <a:cs typeface="Century Gothic"/>
              </a:rPr>
              <a:t>Monthly rent </a:t>
            </a:r>
          </a:p>
          <a:p>
            <a:pPr marL="1588" indent="-1588">
              <a:spcBef>
                <a:spcPct val="0"/>
              </a:spcBef>
            </a:pPr>
            <a:r>
              <a:rPr lang="en-US" sz="1400">
                <a:solidFill>
                  <a:srgbClr val="000000"/>
                </a:solidFill>
                <a:latin typeface="Century Gothic"/>
                <a:cs typeface="Century Gothic"/>
              </a:rPr>
              <a:t>(per apartment)</a:t>
            </a:r>
            <a:endParaRPr lang="en-US" sz="1400">
              <a:latin typeface="Century Gothic"/>
              <a:cs typeface="Century Gothic"/>
            </a:endParaRPr>
          </a:p>
        </p:txBody>
      </p:sp>
      <p:sp>
        <p:nvSpPr>
          <p:cNvPr id="39289" name="Rectangle 377"/>
          <p:cNvSpPr>
            <a:spLocks noChangeArrowheads="1"/>
          </p:cNvSpPr>
          <p:nvPr/>
        </p:nvSpPr>
        <p:spPr bwMode="auto">
          <a:xfrm>
            <a:off x="2311400" y="5197475"/>
            <a:ext cx="282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apartments (millions)</a:t>
            </a:r>
            <a:endParaRPr lang="en-US" sz="1400">
              <a:latin typeface="Century Gothic"/>
              <a:cs typeface="Century Gothic"/>
            </a:endParaRPr>
          </a:p>
        </p:txBody>
      </p:sp>
      <p:sp>
        <p:nvSpPr>
          <p:cNvPr id="39290" name="Rectangle 378"/>
          <p:cNvSpPr>
            <a:spLocks noChangeArrowheads="1"/>
          </p:cNvSpPr>
          <p:nvPr/>
        </p:nvSpPr>
        <p:spPr bwMode="auto">
          <a:xfrm>
            <a:off x="6648450" y="5197475"/>
            <a:ext cx="282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apartments (millions)</a:t>
            </a:r>
            <a:endParaRPr lang="en-US" sz="1400" dirty="0">
              <a:latin typeface="Century Gothic"/>
              <a:cs typeface="Century Gothic"/>
            </a:endParaRPr>
          </a:p>
        </p:txBody>
      </p:sp>
      <p:sp>
        <p:nvSpPr>
          <p:cNvPr id="39291" name="Rectangle 379"/>
          <p:cNvSpPr>
            <a:spLocks noChangeArrowheads="1"/>
          </p:cNvSpPr>
          <p:nvPr/>
        </p:nvSpPr>
        <p:spPr bwMode="auto">
          <a:xfrm>
            <a:off x="5842002" y="1938865"/>
            <a:ext cx="1212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200" dirty="0">
                <a:solidFill>
                  <a:srgbClr val="000000"/>
                </a:solidFill>
                <a:latin typeface="Century Gothic"/>
                <a:cs typeface="Century Gothic"/>
              </a:rPr>
              <a:t>Consumer surplus</a:t>
            </a:r>
            <a:endParaRPr lang="en-US" sz="1200" dirty="0">
              <a:latin typeface="Century Gothic"/>
              <a:cs typeface="Century Gothic"/>
            </a:endParaRPr>
          </a:p>
        </p:txBody>
      </p:sp>
      <p:cxnSp>
        <p:nvCxnSpPr>
          <p:cNvPr id="548912" name="Straight Connector 86"/>
          <p:cNvCxnSpPr>
            <a:cxnSpLocks noChangeShapeType="1"/>
          </p:cNvCxnSpPr>
          <p:nvPr/>
        </p:nvCxnSpPr>
        <p:spPr bwMode="auto">
          <a:xfrm>
            <a:off x="5771143" y="3459163"/>
            <a:ext cx="1372553"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7158038" y="3536950"/>
            <a:ext cx="3175" cy="117316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1454150" y="3459163"/>
            <a:ext cx="124777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2776538" y="3536950"/>
            <a:ext cx="3175" cy="117316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9265" name="Line 353"/>
          <p:cNvSpPr>
            <a:spLocks noChangeShapeType="1"/>
          </p:cNvSpPr>
          <p:nvPr/>
        </p:nvSpPr>
        <p:spPr bwMode="auto">
          <a:xfrm>
            <a:off x="5743575" y="3862388"/>
            <a:ext cx="3152775" cy="0"/>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30" name="Oval 273"/>
          <p:cNvSpPr>
            <a:spLocks noChangeArrowheads="1"/>
          </p:cNvSpPr>
          <p:nvPr/>
        </p:nvSpPr>
        <p:spPr bwMode="auto">
          <a:xfrm>
            <a:off x="6578601" y="3814764"/>
            <a:ext cx="84138" cy="968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7" name="TextBox 6"/>
          <p:cNvSpPr txBox="1"/>
          <p:nvPr/>
        </p:nvSpPr>
        <p:spPr>
          <a:xfrm>
            <a:off x="304800" y="5569803"/>
            <a:ext cx="8382000" cy="830997"/>
          </a:xfrm>
          <a:prstGeom prst="rect">
            <a:avLst/>
          </a:prstGeom>
          <a:noFill/>
        </p:spPr>
        <p:txBody>
          <a:bodyPr wrap="square" rtlCol="0">
            <a:spAutoFit/>
          </a:bodyPr>
          <a:lstStyle/>
          <a:p>
            <a:r>
              <a:rPr lang="en-US" sz="2400" b="1" i="1" dirty="0">
                <a:solidFill>
                  <a:schemeClr val="tx1">
                    <a:lumMod val="75000"/>
                    <a:lumOff val="25000"/>
                  </a:schemeClr>
                </a:solidFill>
                <a:latin typeface="Century Gothic"/>
                <a:cs typeface="Century Gothic"/>
              </a:rPr>
              <a:t>Producers lose; some lucky renters gain; and some unlucky but willing renters don’t get a place at all.</a:t>
            </a:r>
          </a:p>
        </p:txBody>
      </p:sp>
      <p:sp>
        <p:nvSpPr>
          <p:cNvPr id="8" name="Footer Placeholder 7"/>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3373328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182"/>
                                        </p:tgtEl>
                                        <p:attrNameLst>
                                          <p:attrName>style.visibility</p:attrName>
                                        </p:attrNameLst>
                                      </p:cBhvr>
                                      <p:to>
                                        <p:strVal val="visible"/>
                                      </p:to>
                                    </p:set>
                                    <p:animEffect transition="in" filter="fade">
                                      <p:cBhvr>
                                        <p:cTn id="7" dur="500"/>
                                        <p:tgtEl>
                                          <p:spTgt spid="391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207"/>
                                        </p:tgtEl>
                                        <p:attrNameLst>
                                          <p:attrName>style.visibility</p:attrName>
                                        </p:attrNameLst>
                                      </p:cBhvr>
                                      <p:to>
                                        <p:strVal val="visible"/>
                                      </p:to>
                                    </p:set>
                                    <p:animEffect transition="in" filter="fade">
                                      <p:cBhvr>
                                        <p:cTn id="10" dur="500"/>
                                        <p:tgtEl>
                                          <p:spTgt spid="392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185"/>
                                        </p:tgtEl>
                                        <p:attrNameLst>
                                          <p:attrName>style.visibility</p:attrName>
                                        </p:attrNameLst>
                                      </p:cBhvr>
                                      <p:to>
                                        <p:strVal val="visible"/>
                                      </p:to>
                                    </p:set>
                                    <p:animEffect transition="in" filter="fade">
                                      <p:cBhvr>
                                        <p:cTn id="13" dur="500"/>
                                        <p:tgtEl>
                                          <p:spTgt spid="391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209"/>
                                        </p:tgtEl>
                                        <p:attrNameLst>
                                          <p:attrName>style.visibility</p:attrName>
                                        </p:attrNameLst>
                                      </p:cBhvr>
                                      <p:to>
                                        <p:strVal val="visible"/>
                                      </p:to>
                                    </p:set>
                                    <p:animEffect transition="in" filter="fade">
                                      <p:cBhvr>
                                        <p:cTn id="16" dur="500"/>
                                        <p:tgtEl>
                                          <p:spTgt spid="3920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181"/>
                                        </p:tgtEl>
                                        <p:attrNameLst>
                                          <p:attrName>style.visibility</p:attrName>
                                        </p:attrNameLst>
                                      </p:cBhvr>
                                      <p:to>
                                        <p:strVal val="visible"/>
                                      </p:to>
                                    </p:set>
                                    <p:animEffect transition="in" filter="fade">
                                      <p:cBhvr>
                                        <p:cTn id="19" dur="500"/>
                                        <p:tgtEl>
                                          <p:spTgt spid="39181"/>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179"/>
                                        </p:tgtEl>
                                        <p:attrNameLst>
                                          <p:attrName>style.visibility</p:attrName>
                                        </p:attrNameLst>
                                      </p:cBhvr>
                                      <p:to>
                                        <p:strVal val="visible"/>
                                      </p:to>
                                    </p:set>
                                    <p:animEffect transition="in" filter="fade">
                                      <p:cBhvr>
                                        <p:cTn id="30" dur="500"/>
                                        <p:tgtEl>
                                          <p:spTgt spid="3917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184"/>
                                        </p:tgtEl>
                                        <p:attrNameLst>
                                          <p:attrName>style.visibility</p:attrName>
                                        </p:attrNameLst>
                                      </p:cBhvr>
                                      <p:to>
                                        <p:strVal val="visible"/>
                                      </p:to>
                                    </p:set>
                                    <p:animEffect transition="in" filter="fade">
                                      <p:cBhvr>
                                        <p:cTn id="33" dur="500"/>
                                        <p:tgtEl>
                                          <p:spTgt spid="391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178"/>
                                        </p:tgtEl>
                                        <p:attrNameLst>
                                          <p:attrName>style.visibility</p:attrName>
                                        </p:attrNameLst>
                                      </p:cBhvr>
                                      <p:to>
                                        <p:strVal val="visible"/>
                                      </p:to>
                                    </p:set>
                                    <p:animEffect transition="in" filter="fade">
                                      <p:cBhvr>
                                        <p:cTn id="36" dur="500"/>
                                        <p:tgtEl>
                                          <p:spTgt spid="3917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224"/>
                                        </p:tgtEl>
                                        <p:attrNameLst>
                                          <p:attrName>style.visibility</p:attrName>
                                        </p:attrNameLst>
                                      </p:cBhvr>
                                      <p:to>
                                        <p:strVal val="visible"/>
                                      </p:to>
                                    </p:set>
                                    <p:animEffect transition="in" filter="fade">
                                      <p:cBhvr>
                                        <p:cTn id="39" dur="500"/>
                                        <p:tgtEl>
                                          <p:spTgt spid="392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177"/>
                                        </p:tgtEl>
                                        <p:attrNameLst>
                                          <p:attrName>style.visibility</p:attrName>
                                        </p:attrNameLst>
                                      </p:cBhvr>
                                      <p:to>
                                        <p:strVal val="visible"/>
                                      </p:to>
                                    </p:set>
                                    <p:animEffect transition="in" filter="fade">
                                      <p:cBhvr>
                                        <p:cTn id="42" dur="500"/>
                                        <p:tgtEl>
                                          <p:spTgt spid="3917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225"/>
                                        </p:tgtEl>
                                        <p:attrNameLst>
                                          <p:attrName>style.visibility</p:attrName>
                                        </p:attrNameLst>
                                      </p:cBhvr>
                                      <p:to>
                                        <p:strVal val="visible"/>
                                      </p:to>
                                    </p:set>
                                    <p:animEffect transition="in" filter="fade">
                                      <p:cBhvr>
                                        <p:cTn id="45" dur="500"/>
                                        <p:tgtEl>
                                          <p:spTgt spid="392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183"/>
                                        </p:tgtEl>
                                        <p:attrNameLst>
                                          <p:attrName>style.visibility</p:attrName>
                                        </p:attrNameLst>
                                      </p:cBhvr>
                                      <p:to>
                                        <p:strVal val="visible"/>
                                      </p:to>
                                    </p:set>
                                    <p:animEffect transition="in" filter="fade">
                                      <p:cBhvr>
                                        <p:cTn id="48" dur="500"/>
                                        <p:tgtEl>
                                          <p:spTgt spid="3918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180"/>
                                        </p:tgtEl>
                                        <p:attrNameLst>
                                          <p:attrName>style.visibility</p:attrName>
                                        </p:attrNameLst>
                                      </p:cBhvr>
                                      <p:to>
                                        <p:strVal val="visible"/>
                                      </p:to>
                                    </p:set>
                                    <p:animEffect transition="in" filter="fade">
                                      <p:cBhvr>
                                        <p:cTn id="51" dur="500"/>
                                        <p:tgtEl>
                                          <p:spTgt spid="3918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252"/>
                                        </p:tgtEl>
                                        <p:attrNameLst>
                                          <p:attrName>style.visibility</p:attrName>
                                        </p:attrNameLst>
                                      </p:cBhvr>
                                      <p:to>
                                        <p:strVal val="visible"/>
                                      </p:to>
                                    </p:set>
                                    <p:animEffect transition="in" filter="fade">
                                      <p:cBhvr>
                                        <p:cTn id="56" dur="500"/>
                                        <p:tgtEl>
                                          <p:spTgt spid="3925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272"/>
                                        </p:tgtEl>
                                        <p:attrNameLst>
                                          <p:attrName>style.visibility</p:attrName>
                                        </p:attrNameLst>
                                      </p:cBhvr>
                                      <p:to>
                                        <p:strVal val="visible"/>
                                      </p:to>
                                    </p:set>
                                    <p:animEffect transition="in" filter="fade">
                                      <p:cBhvr>
                                        <p:cTn id="59" dur="500"/>
                                        <p:tgtEl>
                                          <p:spTgt spid="3927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9271"/>
                                        </p:tgtEl>
                                        <p:attrNameLst>
                                          <p:attrName>style.visibility</p:attrName>
                                        </p:attrNameLst>
                                      </p:cBhvr>
                                      <p:to>
                                        <p:strVal val="visible"/>
                                      </p:to>
                                    </p:set>
                                    <p:animEffect transition="in" filter="fade">
                                      <p:cBhvr>
                                        <p:cTn id="62" dur="500"/>
                                        <p:tgtEl>
                                          <p:spTgt spid="3927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253"/>
                                        </p:tgtEl>
                                        <p:attrNameLst>
                                          <p:attrName>style.visibility</p:attrName>
                                        </p:attrNameLst>
                                      </p:cBhvr>
                                      <p:to>
                                        <p:strVal val="visible"/>
                                      </p:to>
                                    </p:set>
                                    <p:animEffect transition="in" filter="fade">
                                      <p:cBhvr>
                                        <p:cTn id="65" dur="500"/>
                                        <p:tgtEl>
                                          <p:spTgt spid="3925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254"/>
                                        </p:tgtEl>
                                        <p:attrNameLst>
                                          <p:attrName>style.visibility</p:attrName>
                                        </p:attrNameLst>
                                      </p:cBhvr>
                                      <p:to>
                                        <p:strVal val="visible"/>
                                      </p:to>
                                    </p:set>
                                    <p:animEffect transition="in" filter="fade">
                                      <p:cBhvr>
                                        <p:cTn id="68" dur="500"/>
                                        <p:tgtEl>
                                          <p:spTgt spid="392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273"/>
                                        </p:tgtEl>
                                        <p:attrNameLst>
                                          <p:attrName>style.visibility</p:attrName>
                                        </p:attrNameLst>
                                      </p:cBhvr>
                                      <p:to>
                                        <p:strVal val="visible"/>
                                      </p:to>
                                    </p:set>
                                    <p:animEffect transition="in" filter="fade">
                                      <p:cBhvr>
                                        <p:cTn id="71" dur="500"/>
                                        <p:tgtEl>
                                          <p:spTgt spid="3927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262"/>
                                        </p:tgtEl>
                                        <p:attrNameLst>
                                          <p:attrName>style.visibility</p:attrName>
                                        </p:attrNameLst>
                                      </p:cBhvr>
                                      <p:to>
                                        <p:strVal val="visible"/>
                                      </p:to>
                                    </p:set>
                                    <p:animEffect transition="in" filter="fade">
                                      <p:cBhvr>
                                        <p:cTn id="74" dur="500"/>
                                        <p:tgtEl>
                                          <p:spTgt spid="392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263"/>
                                        </p:tgtEl>
                                        <p:attrNameLst>
                                          <p:attrName>style.visibility</p:attrName>
                                        </p:attrNameLst>
                                      </p:cBhvr>
                                      <p:to>
                                        <p:strVal val="visible"/>
                                      </p:to>
                                    </p:set>
                                    <p:animEffect transition="in" filter="fade">
                                      <p:cBhvr>
                                        <p:cTn id="77" dur="500"/>
                                        <p:tgtEl>
                                          <p:spTgt spid="3926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9264"/>
                                        </p:tgtEl>
                                        <p:attrNameLst>
                                          <p:attrName>style.visibility</p:attrName>
                                        </p:attrNameLst>
                                      </p:cBhvr>
                                      <p:to>
                                        <p:strVal val="visible"/>
                                      </p:to>
                                    </p:set>
                                    <p:animEffect transition="in" filter="fade">
                                      <p:cBhvr>
                                        <p:cTn id="80" dur="500"/>
                                        <p:tgtEl>
                                          <p:spTgt spid="3926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265"/>
                                        </p:tgtEl>
                                        <p:attrNameLst>
                                          <p:attrName>style.visibility</p:attrName>
                                        </p:attrNameLst>
                                      </p:cBhvr>
                                      <p:to>
                                        <p:strVal val="visible"/>
                                      </p:to>
                                    </p:set>
                                    <p:animEffect transition="in" filter="fade">
                                      <p:cBhvr>
                                        <p:cTn id="83" dur="500"/>
                                        <p:tgtEl>
                                          <p:spTgt spid="3926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275"/>
                                        </p:tgtEl>
                                        <p:attrNameLst>
                                          <p:attrName>style.visibility</p:attrName>
                                        </p:attrNameLst>
                                      </p:cBhvr>
                                      <p:to>
                                        <p:strVal val="visible"/>
                                      </p:to>
                                    </p:set>
                                    <p:animEffect transition="in" filter="fade">
                                      <p:cBhvr>
                                        <p:cTn id="86" dur="500"/>
                                        <p:tgtEl>
                                          <p:spTgt spid="39275"/>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39273"/>
                                        </p:tgtEl>
                                        <p:attrNameLst>
                                          <p:attrName>style.visibility</p:attrName>
                                        </p:attrNameLst>
                                      </p:cBhvr>
                                      <p:to>
                                        <p:strVal val="visible"/>
                                      </p:to>
                                    </p:set>
                                    <p:animEffect transition="in" filter="fade">
                                      <p:cBhvr>
                                        <p:cTn id="89" dur="500"/>
                                        <p:tgtEl>
                                          <p:spTgt spid="39273"/>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39254"/>
                                        </p:tgtEl>
                                        <p:attrNameLst>
                                          <p:attrName>style.visibility</p:attrName>
                                        </p:attrNameLst>
                                      </p:cBhvr>
                                      <p:to>
                                        <p:strVal val="visible"/>
                                      </p:to>
                                    </p:set>
                                    <p:animEffect transition="in" filter="fade">
                                      <p:cBhvr>
                                        <p:cTn id="92" dur="500"/>
                                        <p:tgtEl>
                                          <p:spTgt spid="3925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274"/>
                                        </p:tgtEl>
                                        <p:attrNameLst>
                                          <p:attrName>style.visibility</p:attrName>
                                        </p:attrNameLst>
                                      </p:cBhvr>
                                      <p:to>
                                        <p:strVal val="visible"/>
                                      </p:to>
                                    </p:set>
                                    <p:animEffect transition="in" filter="fade">
                                      <p:cBhvr>
                                        <p:cTn id="95" dur="500"/>
                                        <p:tgtEl>
                                          <p:spTgt spid="39274"/>
                                        </p:tgtEl>
                                      </p:cBhvr>
                                    </p:animEffect>
                                  </p:childTnLst>
                                </p:cTn>
                              </p:par>
                              <p:par>
                                <p:cTn id="96" presetID="10" presetClass="entr" presetSubtype="0" fill="hold" nodeType="withEffect">
                                  <p:stCondLst>
                                    <p:cond delay="0"/>
                                  </p:stCondLst>
                                  <p:childTnLst>
                                    <p:set>
                                      <p:cBhvr>
                                        <p:cTn id="97" dur="1" fill="hold">
                                          <p:stCondLst>
                                            <p:cond delay="0"/>
                                          </p:stCondLst>
                                        </p:cTn>
                                        <p:tgtEl>
                                          <p:spTgt spid="548914"/>
                                        </p:tgtEl>
                                        <p:attrNameLst>
                                          <p:attrName>style.visibility</p:attrName>
                                        </p:attrNameLst>
                                      </p:cBhvr>
                                      <p:to>
                                        <p:strVal val="visible"/>
                                      </p:to>
                                    </p:set>
                                    <p:animEffect transition="in" filter="fade">
                                      <p:cBhvr>
                                        <p:cTn id="98" dur="500"/>
                                        <p:tgtEl>
                                          <p:spTgt spid="548914"/>
                                        </p:tgtEl>
                                      </p:cBhvr>
                                    </p:animEffect>
                                  </p:childTnLst>
                                </p:cTn>
                              </p:par>
                              <p:par>
                                <p:cTn id="99" presetID="10" presetClass="entr" presetSubtype="0" fill="hold" nodeType="with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fade">
                                      <p:cBhvr>
                                        <p:cTn id="101" dur="500"/>
                                        <p:tgtEl>
                                          <p:spTgt spid="2"/>
                                        </p:tgtEl>
                                      </p:cBhvr>
                                    </p:animEffect>
                                  </p:childTnLst>
                                </p:cTn>
                              </p:par>
                              <p:par>
                                <p:cTn id="102" presetID="10" presetClass="entr" presetSubtype="0" fill="hold" nodeType="withEffect">
                                  <p:stCondLst>
                                    <p:cond delay="0"/>
                                  </p:stCondLst>
                                  <p:childTnLst>
                                    <p:set>
                                      <p:cBhvr>
                                        <p:cTn id="103" dur="1" fill="hold">
                                          <p:stCondLst>
                                            <p:cond delay="0"/>
                                          </p:stCondLst>
                                        </p:cTn>
                                        <p:tgtEl>
                                          <p:spTgt spid="548912"/>
                                        </p:tgtEl>
                                        <p:attrNameLst>
                                          <p:attrName>style.visibility</p:attrName>
                                        </p:attrNameLst>
                                      </p:cBhvr>
                                      <p:to>
                                        <p:strVal val="visible"/>
                                      </p:to>
                                    </p:set>
                                    <p:animEffect transition="in" filter="fade">
                                      <p:cBhvr>
                                        <p:cTn id="104" dur="500"/>
                                        <p:tgtEl>
                                          <p:spTgt spid="54891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fade">
                                      <p:cBhvr>
                                        <p:cTn id="107" dur="500"/>
                                        <p:tgtEl>
                                          <p:spTgt spid="1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173"/>
                                        </p:tgtEl>
                                        <p:attrNameLst>
                                          <p:attrName>style.visibility</p:attrName>
                                        </p:attrNameLst>
                                      </p:cBhvr>
                                      <p:to>
                                        <p:strVal val="visible"/>
                                      </p:to>
                                    </p:set>
                                    <p:animEffect transition="in" filter="fade">
                                      <p:cBhvr>
                                        <p:cTn id="112" dur="500"/>
                                        <p:tgtEl>
                                          <p:spTgt spid="3917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9171"/>
                                        </p:tgtEl>
                                        <p:attrNameLst>
                                          <p:attrName>style.visibility</p:attrName>
                                        </p:attrNameLst>
                                      </p:cBhvr>
                                      <p:to>
                                        <p:strVal val="visible"/>
                                      </p:to>
                                    </p:set>
                                    <p:animEffect transition="in" filter="fade">
                                      <p:cBhvr>
                                        <p:cTn id="115" dur="500"/>
                                        <p:tgtEl>
                                          <p:spTgt spid="3917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9284"/>
                                        </p:tgtEl>
                                        <p:attrNameLst>
                                          <p:attrName>style.visibility</p:attrName>
                                        </p:attrNameLst>
                                      </p:cBhvr>
                                      <p:to>
                                        <p:strVal val="visible"/>
                                      </p:to>
                                    </p:set>
                                    <p:animEffect transition="in" filter="fade">
                                      <p:cBhvr>
                                        <p:cTn id="118" dur="500"/>
                                        <p:tgtEl>
                                          <p:spTgt spid="3928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9276"/>
                                        </p:tgtEl>
                                        <p:attrNameLst>
                                          <p:attrName>style.visibility</p:attrName>
                                        </p:attrNameLst>
                                      </p:cBhvr>
                                      <p:to>
                                        <p:strVal val="visible"/>
                                      </p:to>
                                    </p:set>
                                    <p:animEffect transition="in" filter="fade">
                                      <p:cBhvr>
                                        <p:cTn id="121" dur="500"/>
                                        <p:tgtEl>
                                          <p:spTgt spid="3927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9282"/>
                                        </p:tgtEl>
                                        <p:attrNameLst>
                                          <p:attrName>style.visibility</p:attrName>
                                        </p:attrNameLst>
                                      </p:cBhvr>
                                      <p:to>
                                        <p:strVal val="visible"/>
                                      </p:to>
                                    </p:set>
                                    <p:animEffect transition="in" filter="fade">
                                      <p:cBhvr>
                                        <p:cTn id="126" dur="500"/>
                                        <p:tgtEl>
                                          <p:spTgt spid="3928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9279"/>
                                        </p:tgtEl>
                                        <p:attrNameLst>
                                          <p:attrName>style.visibility</p:attrName>
                                        </p:attrNameLst>
                                      </p:cBhvr>
                                      <p:to>
                                        <p:strVal val="visible"/>
                                      </p:to>
                                    </p:set>
                                    <p:animEffect transition="in" filter="fade">
                                      <p:cBhvr>
                                        <p:cTn id="129" dur="500"/>
                                        <p:tgtEl>
                                          <p:spTgt spid="3927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9291"/>
                                        </p:tgtEl>
                                        <p:attrNameLst>
                                          <p:attrName>style.visibility</p:attrName>
                                        </p:attrNameLst>
                                      </p:cBhvr>
                                      <p:to>
                                        <p:strVal val="visible"/>
                                      </p:to>
                                    </p:set>
                                    <p:animEffect transition="in" filter="fade">
                                      <p:cBhvr>
                                        <p:cTn id="132" dur="500"/>
                                        <p:tgtEl>
                                          <p:spTgt spid="3929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172"/>
                                        </p:tgtEl>
                                        <p:attrNameLst>
                                          <p:attrName>style.visibility</p:attrName>
                                        </p:attrNameLst>
                                      </p:cBhvr>
                                      <p:to>
                                        <p:strVal val="visible"/>
                                      </p:to>
                                    </p:set>
                                    <p:animEffect transition="in" filter="fade">
                                      <p:cBhvr>
                                        <p:cTn id="135" dur="500"/>
                                        <p:tgtEl>
                                          <p:spTgt spid="3917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6"/>
                                        </p:tgtEl>
                                        <p:attrNameLst>
                                          <p:attrName>style.visibility</p:attrName>
                                        </p:attrNameLst>
                                      </p:cBhvr>
                                      <p:to>
                                        <p:strVal val="visible"/>
                                      </p:to>
                                    </p:set>
                                    <p:animEffect transition="in" filter="fade">
                                      <p:cBhvr>
                                        <p:cTn id="140" dur="500"/>
                                        <p:tgtEl>
                                          <p:spTgt spid="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9277"/>
                                        </p:tgtEl>
                                        <p:attrNameLst>
                                          <p:attrName>style.visibility</p:attrName>
                                        </p:attrNameLst>
                                      </p:cBhvr>
                                      <p:to>
                                        <p:strVal val="visible"/>
                                      </p:to>
                                    </p:set>
                                    <p:animEffect transition="in" filter="fade">
                                      <p:cBhvr>
                                        <p:cTn id="145" dur="500"/>
                                        <p:tgtEl>
                                          <p:spTgt spid="3927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9250"/>
                                        </p:tgtEl>
                                        <p:attrNameLst>
                                          <p:attrName>style.visibility</p:attrName>
                                        </p:attrNameLst>
                                      </p:cBhvr>
                                      <p:to>
                                        <p:strVal val="visible"/>
                                      </p:to>
                                    </p:set>
                                    <p:animEffect transition="in" filter="fade">
                                      <p:cBhvr>
                                        <p:cTn id="148" dur="500"/>
                                        <p:tgtEl>
                                          <p:spTgt spid="3925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9281"/>
                                        </p:tgtEl>
                                        <p:attrNameLst>
                                          <p:attrName>style.visibility</p:attrName>
                                        </p:attrNameLst>
                                      </p:cBhvr>
                                      <p:to>
                                        <p:strVal val="visible"/>
                                      </p:to>
                                    </p:set>
                                    <p:animEffect transition="in" filter="fade">
                                      <p:cBhvr>
                                        <p:cTn id="151" dur="500"/>
                                        <p:tgtEl>
                                          <p:spTgt spid="3928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9285"/>
                                        </p:tgtEl>
                                        <p:attrNameLst>
                                          <p:attrName>style.visibility</p:attrName>
                                        </p:attrNameLst>
                                      </p:cBhvr>
                                      <p:to>
                                        <p:strVal val="visible"/>
                                      </p:to>
                                    </p:set>
                                    <p:animEffect transition="in" filter="fade">
                                      <p:cBhvr>
                                        <p:cTn id="154" dur="500"/>
                                        <p:tgtEl>
                                          <p:spTgt spid="39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71" grpId="0" animBg="1"/>
      <p:bldP spid="39172" grpId="0" animBg="1"/>
      <p:bldP spid="39173" grpId="0" animBg="1"/>
      <p:bldP spid="39177" grpId="0" animBg="1"/>
      <p:bldP spid="39178" grpId="0" animBg="1"/>
      <p:bldP spid="39179" grpId="0" animBg="1"/>
      <p:bldP spid="39180" grpId="0" animBg="1"/>
      <p:bldP spid="39181" grpId="0" animBg="1"/>
      <p:bldP spid="39182" grpId="0" animBg="1"/>
      <p:bldP spid="39183" grpId="0" animBg="1"/>
      <p:bldP spid="39184" grpId="0" animBg="1"/>
      <p:bldP spid="39185" grpId="0" animBg="1"/>
      <p:bldP spid="39207" grpId="0"/>
      <p:bldP spid="39209" grpId="0"/>
      <p:bldP spid="39224" grpId="0"/>
      <p:bldP spid="39225" grpId="0"/>
      <p:bldP spid="39250" grpId="0" animBg="1"/>
      <p:bldP spid="39252" grpId="0"/>
      <p:bldP spid="39253" grpId="0"/>
      <p:bldP spid="39254" grpId="0"/>
      <p:bldP spid="39254" grpId="1"/>
      <p:bldP spid="39262" grpId="0" animBg="1"/>
      <p:bldP spid="39263" grpId="0" animBg="1"/>
      <p:bldP spid="39264" grpId="0"/>
      <p:bldP spid="39271" grpId="0" animBg="1"/>
      <p:bldP spid="39272" grpId="0" animBg="1"/>
      <p:bldP spid="39273" grpId="0" animBg="1"/>
      <p:bldP spid="39273" grpId="1" animBg="1"/>
      <p:bldP spid="39274" grpId="0" animBg="1"/>
      <p:bldP spid="39275" grpId="0" animBg="1"/>
      <p:bldP spid="39276" grpId="0" animBg="1"/>
      <p:bldP spid="39277" grpId="0" animBg="1"/>
      <p:bldP spid="39279" grpId="0" animBg="1"/>
      <p:bldP spid="39281" grpId="0" animBg="1"/>
      <p:bldP spid="39282" grpId="0" animBg="1"/>
      <p:bldP spid="39284" grpId="0"/>
      <p:bldP spid="39285" grpId="0"/>
      <p:bldP spid="39291" grpId="0"/>
      <p:bldP spid="39265" grpId="0" animBg="1"/>
      <p:bldP spid="13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9144000" cy="1066800"/>
          </a:xfrm>
        </p:spPr>
        <p:txBody>
          <a:bodyPr>
            <a:noAutofit/>
          </a:bodyPr>
          <a:lstStyle/>
          <a:p>
            <a:r>
              <a:rPr lang="en-US" sz="4000" dirty="0"/>
              <a:t>INEFFICIENT ALLOCATION TO CUSTOMERS</a:t>
            </a:r>
          </a:p>
        </p:txBody>
      </p:sp>
      <p:sp>
        <p:nvSpPr>
          <p:cNvPr id="31747" name="Rectangle 3"/>
          <p:cNvSpPr>
            <a:spLocks noGrp="1" noChangeArrowheads="1"/>
          </p:cNvSpPr>
          <p:nvPr>
            <p:ph idx="1"/>
          </p:nvPr>
        </p:nvSpPr>
        <p:spPr>
          <a:xfrm>
            <a:off x="228600" y="1143000"/>
            <a:ext cx="8839200" cy="4648200"/>
          </a:xfrm>
        </p:spPr>
        <p:txBody>
          <a:bodyPr>
            <a:noAutofit/>
          </a:bodyPr>
          <a:lstStyle/>
          <a:p>
            <a:pPr eaLnBrk="1" fontAlgn="auto" hangingPunct="1">
              <a:spcAft>
                <a:spcPts val="600"/>
              </a:spcAft>
              <a:defRPr/>
            </a:pPr>
            <a:r>
              <a:rPr lang="en-US" sz="2800" dirty="0">
                <a:cs typeface="Arial" pitchFamily="34" charset="0"/>
              </a:rPr>
              <a:t>Price controls distort signals that would help the goods get allocated their highest-valued uses. </a:t>
            </a:r>
            <a:endParaRPr lang="en-US" sz="2800" dirty="0"/>
          </a:p>
          <a:p>
            <a:pPr lvl="1" eaLnBrk="1" fontAlgn="auto" hangingPunct="1">
              <a:spcAft>
                <a:spcPts val="600"/>
              </a:spcAft>
              <a:defRPr/>
            </a:pPr>
            <a:r>
              <a:rPr lang="en-US" sz="2400" dirty="0">
                <a:solidFill>
                  <a:schemeClr val="accent1">
                    <a:lumMod val="75000"/>
                  </a:schemeClr>
                </a:solidFill>
                <a:cs typeface="Arial" pitchFamily="34" charset="0"/>
              </a:rPr>
              <a:t>Consumers who value a good most don’t necessarily get it.</a:t>
            </a:r>
          </a:p>
          <a:p>
            <a:pPr lvl="1" eaLnBrk="1" fontAlgn="auto" hangingPunct="1">
              <a:spcAft>
                <a:spcPts val="600"/>
              </a:spcAft>
              <a:defRPr/>
            </a:pPr>
            <a:r>
              <a:rPr lang="en-US" sz="2400" dirty="0">
                <a:cs typeface="Arial" pitchFamily="34" charset="0"/>
              </a:rPr>
              <a:t>So producers have no incentive to supply the good to the “right” people first.</a:t>
            </a:r>
          </a:p>
          <a:p>
            <a:pPr>
              <a:spcAft>
                <a:spcPts val="600"/>
              </a:spcAft>
              <a:defRPr/>
            </a:pPr>
            <a:r>
              <a:rPr lang="en-US" sz="2800" dirty="0">
                <a:solidFill>
                  <a:srgbClr val="990033"/>
                </a:solidFill>
                <a:cs typeface="Arial" pitchFamily="34" charset="0"/>
              </a:rPr>
              <a:t>As a result, goods are misallocated.</a:t>
            </a:r>
          </a:p>
          <a:p>
            <a:pPr eaLnBrk="1" hangingPunct="1">
              <a:spcAft>
                <a:spcPts val="600"/>
              </a:spcAft>
              <a:buFont typeface="Arial" pitchFamily="34" charset="0"/>
              <a:buChar char="•"/>
              <a:defRPr/>
            </a:pPr>
            <a:endParaRPr lang="en-US" sz="2800" dirty="0">
              <a:cs typeface="Arial" pitchFamily="34" charset="0"/>
            </a:endParaRPr>
          </a:p>
        </p:txBody>
      </p:sp>
      <p:pic>
        <p:nvPicPr>
          <p:cNvPr id="4"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4419600"/>
            <a:ext cx="3579193" cy="241300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 y="4919008"/>
            <a:ext cx="2514599" cy="1938992"/>
          </a:xfrm>
          <a:prstGeom prst="rect">
            <a:avLst/>
          </a:prstGeom>
        </p:spPr>
        <p:txBody>
          <a:bodyPr wrap="square">
            <a:spAutoFit/>
          </a:bodyPr>
          <a:lstStyle/>
          <a:p>
            <a:r>
              <a:rPr lang="en-US" sz="2000" b="1" i="1" dirty="0">
                <a:solidFill>
                  <a:schemeClr val="tx1">
                    <a:lumMod val="75000"/>
                    <a:lumOff val="25000"/>
                  </a:schemeClr>
                </a:solidFill>
                <a:latin typeface="Century Gothic"/>
                <a:ea typeface="ＭＳ Ｐゴシック"/>
                <a:cs typeface="Century Gothic"/>
              </a:rPr>
              <a:t>Universal price controls caused widespread  and persistent shortages in the USSR.</a:t>
            </a:r>
          </a:p>
        </p:txBody>
      </p:sp>
      <p:sp>
        <p:nvSpPr>
          <p:cNvPr id="6" name="Rectangle 5"/>
          <p:cNvSpPr/>
          <p:nvPr/>
        </p:nvSpPr>
        <p:spPr>
          <a:xfrm>
            <a:off x="6172199" y="4766608"/>
            <a:ext cx="2971801" cy="1938992"/>
          </a:xfrm>
          <a:prstGeom prst="rect">
            <a:avLst/>
          </a:prstGeom>
        </p:spPr>
        <p:txBody>
          <a:bodyPr wrap="square">
            <a:spAutoFit/>
          </a:bodyPr>
          <a:lstStyle/>
          <a:p>
            <a:r>
              <a:rPr lang="en-US" sz="2000" b="1" i="1" dirty="0">
                <a:solidFill>
                  <a:schemeClr val="tx1">
                    <a:lumMod val="75000"/>
                    <a:lumOff val="25000"/>
                  </a:schemeClr>
                </a:solidFill>
                <a:latin typeface="Century Gothic"/>
                <a:ea typeface="ＭＳ Ｐゴシック"/>
                <a:cs typeface="Century Gothic"/>
              </a:rPr>
              <a:t>Just another day in a USSR bread line.</a:t>
            </a:r>
          </a:p>
          <a:p>
            <a:r>
              <a:rPr lang="en-US" sz="2000" b="1" i="1" dirty="0">
                <a:solidFill>
                  <a:schemeClr val="tx1">
                    <a:lumMod val="75000"/>
                    <a:lumOff val="25000"/>
                  </a:schemeClr>
                </a:solidFill>
                <a:latin typeface="Century Gothic"/>
                <a:ea typeface="ＭＳ Ｐゴシック"/>
                <a:cs typeface="Century Gothic"/>
              </a:rPr>
              <a:t>Average time in line for a Soviet woman? </a:t>
            </a:r>
          </a:p>
          <a:p>
            <a:r>
              <a:rPr lang="en-US" sz="2000" b="1" i="1" dirty="0">
                <a:solidFill>
                  <a:schemeClr val="tx1">
                    <a:lumMod val="75000"/>
                    <a:lumOff val="25000"/>
                  </a:schemeClr>
                </a:solidFill>
                <a:latin typeface="Century Gothic"/>
                <a:ea typeface="ＭＳ Ｐゴシック"/>
                <a:cs typeface="Century Gothic"/>
              </a:rPr>
              <a:t>2 hours every day, 7 days a week.</a:t>
            </a:r>
            <a:endParaRPr lang="en-US" sz="2000" b="1" i="1" dirty="0">
              <a:solidFill>
                <a:schemeClr val="tx1">
                  <a:lumMod val="75000"/>
                  <a:lumOff val="25000"/>
                </a:schemeClr>
              </a:solidFill>
              <a:latin typeface="Century Gothic"/>
              <a:cs typeface="Century Gothic"/>
            </a:endParaRPr>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557344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fade">
                                      <p:cBhvr>
                                        <p:cTn id="7" dur="1000"/>
                                        <p:tgtEl>
                                          <p:spTgt spid="317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1000"/>
                                        <p:tgtEl>
                                          <p:spTgt spid="31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1000"/>
                                        <p:tgtEl>
                                          <p:spTgt spid="31747">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Autofit/>
          </a:bodyPr>
          <a:lstStyle/>
          <a:p>
            <a:pPr eaLnBrk="1" hangingPunct="1">
              <a:defRPr/>
            </a:pPr>
            <a:r>
              <a:rPr lang="en-US" sz="4000" dirty="0">
                <a:ea typeface="ＭＳ Ｐゴシック"/>
                <a:cs typeface="Arial" pitchFamily="34" charset="0"/>
              </a:rPr>
              <a:t>WASTED RESOURCES</a:t>
            </a:r>
          </a:p>
        </p:txBody>
      </p:sp>
      <p:sp>
        <p:nvSpPr>
          <p:cNvPr id="31747" name="Rectangle 3"/>
          <p:cNvSpPr>
            <a:spLocks noGrp="1" noChangeArrowheads="1"/>
          </p:cNvSpPr>
          <p:nvPr>
            <p:ph idx="1"/>
          </p:nvPr>
        </p:nvSpPr>
        <p:spPr>
          <a:xfrm>
            <a:off x="228600" y="838200"/>
            <a:ext cx="8839200" cy="4800600"/>
          </a:xfrm>
        </p:spPr>
        <p:txBody>
          <a:bodyPr>
            <a:noAutofit/>
          </a:bodyPr>
          <a:lstStyle/>
          <a:p>
            <a:pPr eaLnBrk="1" hangingPunct="1">
              <a:spcAft>
                <a:spcPts val="1200"/>
              </a:spcAft>
              <a:defRPr/>
            </a:pPr>
            <a:r>
              <a:rPr lang="en-US" dirty="0">
                <a:cs typeface="Arial" pitchFamily="34" charset="0"/>
              </a:rPr>
              <a:t>Price controls that create shortages lead to bribery and wasteful lines.</a:t>
            </a:r>
          </a:p>
          <a:p>
            <a:pPr eaLnBrk="1" hangingPunct="1">
              <a:spcAft>
                <a:spcPts val="1200"/>
              </a:spcAft>
              <a:defRPr/>
            </a:pPr>
            <a:r>
              <a:rPr lang="en-US" sz="2800" b="1" dirty="0">
                <a:solidFill>
                  <a:schemeClr val="tx1">
                    <a:lumMod val="75000"/>
                    <a:lumOff val="25000"/>
                  </a:schemeClr>
                </a:solidFill>
                <a:latin typeface="Century Gothic"/>
                <a:cs typeface="Century Gothic"/>
              </a:rPr>
              <a:t>Shortages: not all buyers will be able to purchase the good.</a:t>
            </a:r>
          </a:p>
          <a:p>
            <a:pPr eaLnBrk="1" hangingPunct="1">
              <a:spcAft>
                <a:spcPts val="1200"/>
              </a:spcAft>
              <a:defRPr/>
            </a:pPr>
            <a:r>
              <a:rPr lang="en-US" sz="2800" b="1" dirty="0">
                <a:solidFill>
                  <a:schemeClr val="accent1">
                    <a:lumMod val="75000"/>
                  </a:schemeClr>
                </a:solidFill>
                <a:latin typeface="Century Gothic"/>
                <a:cs typeface="Century Gothic"/>
              </a:rPr>
              <a:t>Normally, buyers would compete with each other by offering a higher price.</a:t>
            </a:r>
          </a:p>
          <a:p>
            <a:pPr eaLnBrk="1" hangingPunct="1">
              <a:spcAft>
                <a:spcPts val="1200"/>
              </a:spcAft>
              <a:defRPr/>
            </a:pPr>
            <a:r>
              <a:rPr lang="en-US" sz="2800" b="1" dirty="0">
                <a:solidFill>
                  <a:srgbClr val="990033"/>
                </a:solidFill>
                <a:latin typeface="Century Gothic"/>
                <a:cs typeface="Century Gothic"/>
              </a:rPr>
              <a:t>If price is not allowed to rise, buyers must compete in other ways (waiting in line, illegal bribes and favors).</a:t>
            </a:r>
            <a:endParaRPr lang="en-US" b="1" dirty="0">
              <a:solidFill>
                <a:srgbClr val="990033"/>
              </a:solidFill>
              <a:latin typeface="Century Gothic"/>
              <a:cs typeface="Century Gothic"/>
            </a:endParaRPr>
          </a:p>
          <a:p>
            <a:pPr eaLnBrk="1" hangingPunct="1">
              <a:spcAft>
                <a:spcPts val="1200"/>
              </a:spcAft>
              <a:buFont typeface="Arial" pitchFamily="34" charset="0"/>
              <a:buChar char="•"/>
              <a:defRPr/>
            </a:pPr>
            <a:endParaRPr lang="en-US" dirty="0">
              <a:cs typeface="Arial" pitchFamily="34" charset="0"/>
            </a:endParaRPr>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7429919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normAutofit/>
          </a:bodyPr>
          <a:lstStyle/>
          <a:p>
            <a:pPr>
              <a:defRPr/>
            </a:pPr>
            <a:r>
              <a:rPr lang="en-US" sz="4000" dirty="0"/>
              <a:t>INEFFICIENTLY LOW QUALITY</a:t>
            </a:r>
            <a:endParaRPr lang="en-US" sz="4000" dirty="0">
              <a:ea typeface="ＭＳ Ｐゴシック"/>
              <a:cs typeface="Arial" pitchFamily="34" charset="0"/>
            </a:endParaRPr>
          </a:p>
        </p:txBody>
      </p:sp>
      <p:sp>
        <p:nvSpPr>
          <p:cNvPr id="31747" name="Rectangle 3"/>
          <p:cNvSpPr>
            <a:spLocks noGrp="1" noChangeArrowheads="1"/>
          </p:cNvSpPr>
          <p:nvPr>
            <p:ph idx="1"/>
          </p:nvPr>
        </p:nvSpPr>
        <p:spPr>
          <a:xfrm>
            <a:off x="228600" y="685800"/>
            <a:ext cx="8839200" cy="4648200"/>
          </a:xfrm>
        </p:spPr>
        <p:txBody>
          <a:bodyPr>
            <a:noAutofit/>
          </a:bodyPr>
          <a:lstStyle/>
          <a:p>
            <a:pPr eaLnBrk="1" hangingPunct="1">
              <a:spcAft>
                <a:spcPts val="1200"/>
              </a:spcAft>
            </a:pPr>
            <a:r>
              <a:rPr lang="en-US" sz="3600" dirty="0">
                <a:ea typeface="MS PGothic" pitchFamily="34" charset="-128"/>
                <a:cs typeface="Arial" charset="0"/>
              </a:rPr>
              <a:t>At the controlled price, sellers have more customers than goods.</a:t>
            </a:r>
          </a:p>
          <a:p>
            <a:pPr lvl="1" eaLnBrk="1" hangingPunct="1">
              <a:spcAft>
                <a:spcPts val="1200"/>
              </a:spcAft>
            </a:pPr>
            <a:r>
              <a:rPr lang="en-US" dirty="0">
                <a:solidFill>
                  <a:schemeClr val="accent1">
                    <a:lumMod val="75000"/>
                  </a:schemeClr>
                </a:solidFill>
                <a:ea typeface="MS PGothic" pitchFamily="34" charset="-128"/>
                <a:cs typeface="Arial" charset="0"/>
              </a:rPr>
              <a:t>In a free market, this would be an opportunity to profit by raising prices.</a:t>
            </a:r>
          </a:p>
          <a:p>
            <a:pPr lvl="1" eaLnBrk="1" hangingPunct="1">
              <a:spcAft>
                <a:spcPts val="1200"/>
              </a:spcAft>
            </a:pPr>
            <a:r>
              <a:rPr lang="en-US" dirty="0">
                <a:solidFill>
                  <a:srgbClr val="990033"/>
                </a:solidFill>
                <a:ea typeface="MS PGothic" pitchFamily="34" charset="-128"/>
                <a:cs typeface="Arial" charset="0"/>
              </a:rPr>
              <a:t>But when prices are controlled, sellers cannot.</a:t>
            </a:r>
          </a:p>
          <a:p>
            <a:pPr lvl="1" eaLnBrk="1" hangingPunct="1">
              <a:spcAft>
                <a:spcPts val="1200"/>
              </a:spcAft>
            </a:pPr>
            <a:r>
              <a:rPr lang="en-US" dirty="0">
                <a:ea typeface="MS PGothic" pitchFamily="34" charset="-128"/>
                <a:cs typeface="Arial" charset="0"/>
              </a:rPr>
              <a:t>Sellers respond to this problem in two ways:</a:t>
            </a:r>
          </a:p>
          <a:p>
            <a:pPr marL="1371600" lvl="2" indent="-514350" eaLnBrk="1" hangingPunct="1">
              <a:spcAft>
                <a:spcPts val="1200"/>
              </a:spcAft>
            </a:pPr>
            <a:r>
              <a:rPr lang="en-US" dirty="0">
                <a:ea typeface="MS PGothic" pitchFamily="34" charset="-128"/>
                <a:cs typeface="Arial" charset="0"/>
              </a:rPr>
              <a:t>Reduce quality</a:t>
            </a:r>
          </a:p>
          <a:p>
            <a:pPr marL="1371600" lvl="2" indent="-514350" eaLnBrk="1" hangingPunct="1">
              <a:spcAft>
                <a:spcPts val="1200"/>
              </a:spcAft>
            </a:pPr>
            <a:r>
              <a:rPr lang="en-US" dirty="0">
                <a:ea typeface="MS PGothic" pitchFamily="34" charset="-128"/>
                <a:cs typeface="Arial" charset="0"/>
              </a:rPr>
              <a:t>Reduce service</a:t>
            </a:r>
            <a:endParaRPr lang="en-US" sz="2800" dirty="0">
              <a:ea typeface="MS PGothic" pitchFamily="34" charset="-128"/>
              <a:cs typeface="Arial" charset="0"/>
            </a:endParaRPr>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52589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fade">
                                      <p:cBhvr>
                                        <p:cTn id="7" dur="1000"/>
                                        <p:tgtEl>
                                          <p:spTgt spid="317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1000"/>
                                        <p:tgtEl>
                                          <p:spTgt spid="31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1000"/>
                                        <p:tgtEl>
                                          <p:spTgt spid="31747">
                                            <p:txEl>
                                              <p:pRg st="3" end="3"/>
                                            </p:txEl>
                                          </p:spTgt>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fade">
                                      <p:cBhvr>
                                        <p:cTn id="21" dur="1000"/>
                                        <p:tgtEl>
                                          <p:spTgt spid="31747">
                                            <p:txEl>
                                              <p:pRg st="4" end="4"/>
                                            </p:txEl>
                                          </p:spTgt>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747">
                                            <p:txEl>
                                              <p:pRg st="5" end="5"/>
                                            </p:txEl>
                                          </p:spTgt>
                                        </p:tgtEl>
                                        <p:attrNameLst>
                                          <p:attrName>style.visibility</p:attrName>
                                        </p:attrNameLst>
                                      </p:cBhvr>
                                      <p:to>
                                        <p:strVal val="visible"/>
                                      </p:to>
                                    </p:set>
                                    <p:animEffect transition="in" filter="fade">
                                      <p:cBhvr>
                                        <p:cTn id="25" dur="10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normAutofit/>
          </a:bodyPr>
          <a:lstStyle/>
          <a:p>
            <a:pPr algn="l" eaLnBrk="1" hangingPunct="1"/>
            <a:r>
              <a:rPr lang="en-US" sz="4000" dirty="0"/>
              <a:t>BLACK MARKETS</a:t>
            </a:r>
          </a:p>
        </p:txBody>
      </p:sp>
      <p:sp>
        <p:nvSpPr>
          <p:cNvPr id="36867" name="Rectangle 3"/>
          <p:cNvSpPr>
            <a:spLocks noGrp="1" noChangeArrowheads="1"/>
          </p:cNvSpPr>
          <p:nvPr>
            <p:ph idx="1"/>
          </p:nvPr>
        </p:nvSpPr>
        <p:spPr>
          <a:xfrm>
            <a:off x="304800" y="990600"/>
            <a:ext cx="8839200" cy="4648200"/>
          </a:xfrm>
        </p:spPr>
        <p:txBody>
          <a:bodyPr/>
          <a:lstStyle/>
          <a:p>
            <a:pPr marL="233363" indent="-233363" eaLnBrk="1" hangingPunct="1">
              <a:buClr>
                <a:schemeClr val="tx1"/>
              </a:buClr>
            </a:pPr>
            <a:r>
              <a:rPr lang="en-US" b="0" dirty="0"/>
              <a:t>A</a:t>
            </a:r>
            <a:r>
              <a:rPr lang="en-US" dirty="0"/>
              <a:t> </a:t>
            </a:r>
            <a:r>
              <a:rPr lang="en-US" b="1" dirty="0">
                <a:solidFill>
                  <a:srgbClr val="990033"/>
                </a:solidFill>
              </a:rPr>
              <a:t>black market</a:t>
            </a:r>
            <a:r>
              <a:rPr lang="en-US" dirty="0">
                <a:solidFill>
                  <a:srgbClr val="990033"/>
                </a:solidFill>
              </a:rPr>
              <a:t> </a:t>
            </a:r>
            <a:r>
              <a:rPr lang="en-US" b="0" dirty="0"/>
              <a:t>is a market in which goods or services are bought and sold illegally</a:t>
            </a:r>
            <a:r>
              <a:rPr lang="en-US" b="0" dirty="0">
                <a:cs typeface="Arial" pitchFamily="34" charset="0"/>
              </a:rPr>
              <a:t>—</a:t>
            </a:r>
            <a:r>
              <a:rPr lang="en-US" b="0" dirty="0"/>
              <a:t>either because they are prohibited or because the equilibrium price is illegal.</a:t>
            </a:r>
          </a:p>
          <a:p>
            <a:pPr marL="233363" indent="-233363" eaLnBrk="1" hangingPunct="1">
              <a:lnSpc>
                <a:spcPct val="80000"/>
              </a:lnSpc>
              <a:buClr>
                <a:srgbClr val="660033"/>
              </a:buClr>
              <a:buSzTx/>
              <a:buFont typeface="Wingdings" pitchFamily="2" charset="2"/>
              <a:buNone/>
            </a:pPr>
            <a:endParaRPr lang="en-US" sz="2400" dirty="0"/>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32335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PQuestion"/>
          <p:cNvSpPr>
            <a:spLocks noGrp="1" noChangeArrowheads="1"/>
          </p:cNvSpPr>
          <p:nvPr>
            <p:ph type="title"/>
          </p:nvPr>
        </p:nvSpPr>
        <p:spPr>
          <a:noFill/>
          <a:ln/>
        </p:spPr>
        <p:txBody>
          <a:bodyPr/>
          <a:lstStyle/>
          <a:p>
            <a:pPr algn="l"/>
            <a:r>
              <a:rPr lang="en-US" sz="2400"/>
              <a:t>1a) Given the new price of $7 some homeowners now think it’s not worth the hassle to rent out spaces.  This causes:</a:t>
            </a:r>
          </a:p>
        </p:txBody>
      </p:sp>
      <p:sp>
        <p:nvSpPr>
          <p:cNvPr id="122883" name="TPAnswers"/>
          <p:cNvSpPr>
            <a:spLocks noGrp="1" noChangeArrowheads="1"/>
          </p:cNvSpPr>
          <p:nvPr>
            <p:ph idx="1"/>
          </p:nvPr>
        </p:nvSpPr>
        <p:spPr>
          <a:xfrm>
            <a:off x="76200" y="914400"/>
            <a:ext cx="8458200" cy="5060950"/>
          </a:xfrm>
        </p:spPr>
        <p:txBody>
          <a:bodyPr wrap="square" tIns="190500" bIns="190500">
            <a:spAutoFit/>
          </a:bodyPr>
          <a:lstStyle/>
          <a:p>
            <a:pPr>
              <a:buClr>
                <a:srgbClr val="000000"/>
              </a:buClr>
            </a:pPr>
            <a:r>
              <a:rPr lang="en-US" sz="2400" dirty="0"/>
              <a:t>Friends of homeowners near the stadium regularly attend games, even if they aren’t big fans.  But some serious fans have given up because of the parking situation caused by the imposition of a $7 price ceiling.  What would you call this?</a:t>
            </a:r>
          </a:p>
          <a:p>
            <a:pPr marL="609600" indent="-609600">
              <a:lnSpc>
                <a:spcPct val="90000"/>
              </a:lnSpc>
              <a:buClr>
                <a:srgbClr val="000000"/>
              </a:buClr>
              <a:buFont typeface="+mj-lt"/>
              <a:buAutoNum type="alphaLcParenR"/>
            </a:pPr>
            <a:r>
              <a:rPr lang="en-US" sz="2400" dirty="0"/>
              <a:t>inefficient allocation of goods</a:t>
            </a:r>
          </a:p>
          <a:p>
            <a:pPr marL="609600" indent="-609600">
              <a:lnSpc>
                <a:spcPct val="90000"/>
              </a:lnSpc>
              <a:buClr>
                <a:srgbClr val="000000"/>
              </a:buClr>
              <a:buFont typeface="+mj-lt"/>
              <a:buAutoNum type="alphaLcParenR"/>
            </a:pPr>
            <a:r>
              <a:rPr lang="en-US" sz="2400" dirty="0"/>
              <a:t>wasted resources</a:t>
            </a:r>
          </a:p>
          <a:p>
            <a:pPr marL="609600" indent="-609600">
              <a:lnSpc>
                <a:spcPct val="90000"/>
              </a:lnSpc>
              <a:buClr>
                <a:srgbClr val="000000"/>
              </a:buClr>
              <a:buFont typeface="+mj-lt"/>
              <a:buAutoNum type="alphaLcParenR"/>
            </a:pPr>
            <a:r>
              <a:rPr lang="en-US" sz="2400" dirty="0"/>
              <a:t>inefficiently low quality</a:t>
            </a:r>
          </a:p>
          <a:p>
            <a:pPr marL="609600" indent="-609600">
              <a:lnSpc>
                <a:spcPct val="90000"/>
              </a:lnSpc>
              <a:buClr>
                <a:srgbClr val="000000"/>
              </a:buClr>
              <a:buFont typeface="+mj-lt"/>
              <a:buAutoNum type="alphaLcParenR"/>
            </a:pPr>
            <a:r>
              <a:rPr lang="en-US" sz="2400" dirty="0"/>
              <a:t>black markets</a:t>
            </a:r>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122886" name="Picture 6" descr="KW2e_CYU_5_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5800" y="3352800"/>
            <a:ext cx="4419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705" y="6307666"/>
            <a:ext cx="1172116"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5" action="ppaction://hlinksldjump"/>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5" action="ppaction://hlinksldjump"/>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Tree>
    <p:custDataLst>
      <p:tags r:id="rId1"/>
    </p:custDataLst>
    <p:extLst>
      <p:ext uri="{BB962C8B-B14F-4D97-AF65-F5344CB8AC3E}">
        <p14:creationId xmlns:p14="http://schemas.microsoft.com/office/powerpoint/2010/main" val="40271946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2288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WHY ARE THERE PRICE CEILINGS?</a:t>
            </a:r>
          </a:p>
        </p:txBody>
      </p:sp>
      <p:sp>
        <p:nvSpPr>
          <p:cNvPr id="3" name="Content Placeholder 2"/>
          <p:cNvSpPr>
            <a:spLocks noGrp="1"/>
          </p:cNvSpPr>
          <p:nvPr>
            <p:ph idx="1"/>
          </p:nvPr>
        </p:nvSpPr>
        <p:spPr>
          <a:xfrm>
            <a:off x="6439" y="4369719"/>
            <a:ext cx="9144000" cy="1066800"/>
          </a:xfrm>
          <a:solidFill>
            <a:schemeClr val="bg1">
              <a:alpha val="74000"/>
            </a:schemeClr>
          </a:solidFill>
        </p:spPr>
        <p:txBody>
          <a:bodyPr>
            <a:normAutofit/>
          </a:bodyPr>
          <a:lstStyle/>
          <a:p>
            <a:r>
              <a:rPr lang="en-US" sz="2800" dirty="0"/>
              <a:t>Government officials often do not understand supply and demand analysis.</a:t>
            </a:r>
          </a:p>
        </p:txBody>
      </p:sp>
      <p:sp>
        <p:nvSpPr>
          <p:cNvPr id="6" name="Content Placeholder 2"/>
          <p:cNvSpPr txBox="1">
            <a:spLocks/>
          </p:cNvSpPr>
          <p:nvPr/>
        </p:nvSpPr>
        <p:spPr>
          <a:xfrm>
            <a:off x="0" y="890660"/>
            <a:ext cx="9144000" cy="1447800"/>
          </a:xfrm>
          <a:prstGeom prst="rect">
            <a:avLst/>
          </a:prstGeom>
          <a:solidFill>
            <a:schemeClr val="bg1">
              <a:alpha val="74000"/>
            </a:schemeClr>
          </a:solidFill>
        </p:spPr>
        <p:txBody>
          <a:bodyPr vert="horz" lIns="91440" tIns="45720" rIns="91440" bIns="45720" rtlCol="0">
            <a:noAutofit/>
          </a:bodyPr>
          <a:lst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Century Gothic"/>
                <a:cs typeface="Century Gothic"/>
              </a:rPr>
              <a:t>They do benefit some people (who are typically better organized and more vocal than those who are harmed by them).</a:t>
            </a:r>
          </a:p>
        </p:txBody>
      </p:sp>
      <p:sp>
        <p:nvSpPr>
          <p:cNvPr id="7" name="Content Placeholder 2"/>
          <p:cNvSpPr txBox="1">
            <a:spLocks/>
          </p:cNvSpPr>
          <p:nvPr/>
        </p:nvSpPr>
        <p:spPr>
          <a:xfrm>
            <a:off x="-15025" y="2743200"/>
            <a:ext cx="9144000" cy="1295400"/>
          </a:xfrm>
          <a:prstGeom prst="rect">
            <a:avLst/>
          </a:prstGeom>
          <a:solidFill>
            <a:schemeClr val="bg1">
              <a:alpha val="74000"/>
            </a:schemeClr>
          </a:solidFill>
        </p:spPr>
        <p:txBody>
          <a:bodyPr vert="horz" lIns="91440" tIns="45720" rIns="91440" bIns="45720" rtlCol="0">
            <a:noAutofit/>
          </a:bodyPr>
          <a:lst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Century Gothic"/>
                <a:cs typeface="Century Gothic"/>
              </a:rPr>
              <a:t>If the price ceiling is longstanding, buyers may not have a realistic idea of what would happen without it.</a:t>
            </a: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5637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4602163"/>
          </a:xfrm>
        </p:spPr>
        <p:txBody>
          <a:bodyPr/>
          <a:lstStyle/>
          <a:p>
            <a:r>
              <a:rPr lang="en-US" sz="2400" b="0" dirty="0"/>
              <a:t>The meaning of </a:t>
            </a:r>
            <a:r>
              <a:rPr lang="en-US" sz="2400" dirty="0">
                <a:hlinkClick r:id="rId3" action="ppaction://hlinksldjump"/>
              </a:rPr>
              <a:t>price controls </a:t>
            </a:r>
            <a:r>
              <a:rPr lang="en-US" sz="2400" b="0" dirty="0"/>
              <a:t>and </a:t>
            </a:r>
            <a:r>
              <a:rPr lang="en-US" sz="2400" dirty="0">
                <a:hlinkClick r:id="rId4" action="ppaction://hlinksldjump"/>
              </a:rPr>
              <a:t>quantity controls, </a:t>
            </a:r>
            <a:r>
              <a:rPr lang="en-US" sz="2400" dirty="0"/>
              <a:t> </a:t>
            </a:r>
            <a:r>
              <a:rPr lang="en-US" sz="2400" b="0" dirty="0"/>
              <a:t>two kinds of government intervention in markets</a:t>
            </a:r>
          </a:p>
          <a:p>
            <a:r>
              <a:rPr lang="en-US" sz="2400" b="0" dirty="0"/>
              <a:t>How </a:t>
            </a:r>
            <a:r>
              <a:rPr lang="en-US" sz="2400" dirty="0">
                <a:hlinkClick r:id="rId5" action="ppaction://hlinksldjump"/>
              </a:rPr>
              <a:t>price</a:t>
            </a:r>
            <a:r>
              <a:rPr lang="en-US" sz="2400" b="0" dirty="0"/>
              <a:t> and </a:t>
            </a:r>
            <a:r>
              <a:rPr lang="en-US" sz="2400" dirty="0">
                <a:hlinkClick r:id="rId6" action="ppaction://hlinksldjump"/>
              </a:rPr>
              <a:t>quantity</a:t>
            </a:r>
            <a:r>
              <a:rPr lang="en-US" sz="2400" b="0" dirty="0"/>
              <a:t> controls create problems and can make a market inefficient</a:t>
            </a:r>
          </a:p>
          <a:p>
            <a:r>
              <a:rPr lang="en-US" sz="2400" b="0" dirty="0"/>
              <a:t>What </a:t>
            </a:r>
            <a:r>
              <a:rPr lang="en-US" sz="2400" dirty="0">
                <a:hlinkClick r:id="rId7" action="ppaction://hlinksldjump"/>
              </a:rPr>
              <a:t>deadweight loss </a:t>
            </a:r>
            <a:r>
              <a:rPr lang="en-US" sz="2400" b="0" dirty="0"/>
              <a:t>is</a:t>
            </a:r>
          </a:p>
          <a:p>
            <a:r>
              <a:rPr lang="en-US" sz="2400" b="0" dirty="0"/>
              <a:t>Why the </a:t>
            </a:r>
            <a:r>
              <a:rPr lang="en-US" sz="2400" dirty="0">
                <a:hlinkClick r:id="rId5" action="ppaction://hlinksldjump"/>
              </a:rPr>
              <a:t>predictable side effects </a:t>
            </a:r>
            <a:r>
              <a:rPr lang="en-US" sz="2400" b="0" dirty="0"/>
              <a:t>of intervention in markets often lead economists to be skeptical of its usefulness</a:t>
            </a:r>
          </a:p>
          <a:p>
            <a:r>
              <a:rPr lang="en-US" sz="2400" dirty="0">
                <a:hlinkClick r:id="rId8" action="ppaction://hlinksldjump"/>
              </a:rPr>
              <a:t>Who benefits and who loses </a:t>
            </a:r>
            <a:r>
              <a:rPr lang="en-US" sz="2400" b="0" dirty="0"/>
              <a:t>from market interventions, and </a:t>
            </a:r>
            <a:r>
              <a:rPr lang="en-US" sz="2400" dirty="0">
                <a:hlinkClick r:id="rId9" action="ppaction://hlinksldjump"/>
              </a:rPr>
              <a:t>why they are used </a:t>
            </a:r>
            <a:r>
              <a:rPr lang="en-US" sz="2400" b="0" dirty="0"/>
              <a:t>despite their well-known problems</a:t>
            </a:r>
            <a:endParaRPr lang="en-US" sz="2400" dirty="0"/>
          </a:p>
        </p:txBody>
      </p:sp>
      <p:sp>
        <p:nvSpPr>
          <p:cNvPr id="6" name="Footer Placeholder 2"/>
          <p:cNvSpPr txBox="1">
            <a:spLocks/>
          </p:cNvSpPr>
          <p:nvPr/>
        </p:nvSpPr>
        <p:spPr>
          <a:xfrm>
            <a:off x="1390603" y="6629400"/>
            <a:ext cx="7096993"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415276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normAutofit/>
          </a:bodyPr>
          <a:lstStyle/>
          <a:p>
            <a:pPr algn="l" eaLnBrk="1" hangingPunct="1"/>
            <a:r>
              <a:rPr lang="en-US" sz="4000" dirty="0"/>
              <a:t>PRICE FLOORS    </a:t>
            </a:r>
          </a:p>
        </p:txBody>
      </p:sp>
      <p:sp>
        <p:nvSpPr>
          <p:cNvPr id="43011" name="Rectangle 3"/>
          <p:cNvSpPr>
            <a:spLocks noGrp="1" noChangeArrowheads="1"/>
          </p:cNvSpPr>
          <p:nvPr>
            <p:ph idx="1"/>
          </p:nvPr>
        </p:nvSpPr>
        <p:spPr>
          <a:xfrm>
            <a:off x="228600" y="762000"/>
            <a:ext cx="8839200" cy="4724400"/>
          </a:xfrm>
        </p:spPr>
        <p:txBody>
          <a:bodyPr>
            <a:normAutofit/>
          </a:bodyPr>
          <a:lstStyle/>
          <a:p>
            <a:pPr eaLnBrk="1" hangingPunct="1">
              <a:buClr>
                <a:schemeClr val="tx1"/>
              </a:buClr>
            </a:pPr>
            <a:r>
              <a:rPr lang="en-US" dirty="0"/>
              <a:t>Sometimes governments intervene to push market prices up instead of down.</a:t>
            </a:r>
          </a:p>
          <a:p>
            <a:pPr marL="287338" indent="-287338" eaLnBrk="1" hangingPunct="1">
              <a:buClr>
                <a:schemeClr val="tx1"/>
              </a:buClr>
            </a:pPr>
            <a:endParaRPr lang="en-US" dirty="0"/>
          </a:p>
          <a:p>
            <a:pPr marL="287338" indent="-287338" eaLnBrk="1" hangingPunct="1">
              <a:buClr>
                <a:srgbClr val="CC0066"/>
              </a:buClr>
              <a:buSzTx/>
              <a:buFont typeface="Wingdings" pitchFamily="2" charset="2"/>
              <a:buChar char="Ø"/>
            </a:pPr>
            <a:endParaRPr lang="en-US" dirty="0"/>
          </a:p>
          <a:p>
            <a:pPr marL="287338" indent="-287338" eaLnBrk="1" hangingPunct="1">
              <a:buFont typeface="Wingdings" pitchFamily="2" charset="2"/>
              <a:buNone/>
            </a:pPr>
            <a:endParaRPr lang="en-US" dirty="0"/>
          </a:p>
        </p:txBody>
      </p:sp>
      <p:sp>
        <p:nvSpPr>
          <p:cNvPr id="4" name="Content Placeholder 2"/>
          <p:cNvSpPr txBox="1">
            <a:spLocks/>
          </p:cNvSpPr>
          <p:nvPr/>
        </p:nvSpPr>
        <p:spPr>
          <a:xfrm>
            <a:off x="4495800" y="2057400"/>
            <a:ext cx="4572000" cy="43434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solidFill>
                  <a:schemeClr val="tx1">
                    <a:lumMod val="75000"/>
                    <a:lumOff val="25000"/>
                  </a:schemeClr>
                </a:solidFill>
                <a:latin typeface="Century Gothic"/>
                <a:cs typeface="Century Gothic"/>
              </a:rPr>
              <a:t>The generous minimum wage in many European countries has contributed to a high rate of unemployment and the flourishing of an illegal labor market.</a:t>
            </a: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082800"/>
            <a:ext cx="42672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87382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0" y="0"/>
            <a:ext cx="9144000" cy="1066800"/>
          </a:xfrm>
        </p:spPr>
        <p:txBody>
          <a:bodyPr>
            <a:noAutofit/>
          </a:bodyPr>
          <a:lstStyle/>
          <a:p>
            <a:pPr algn="l" eaLnBrk="1" hangingPunct="1"/>
            <a:r>
              <a:rPr lang="en-US" sz="3600" dirty="0"/>
              <a:t>THE MARKET FOR BUTTER IN THE ABSENCE OF GOVERNMENT CONTROLS</a:t>
            </a:r>
          </a:p>
        </p:txBody>
      </p:sp>
      <p:sp>
        <p:nvSpPr>
          <p:cNvPr id="44168" name="AutoShape 136"/>
          <p:cNvSpPr>
            <a:spLocks noChangeAspect="1" noChangeArrowheads="1" noTextEdit="1"/>
          </p:cNvSpPr>
          <p:nvPr/>
        </p:nvSpPr>
        <p:spPr bwMode="auto">
          <a:xfrm>
            <a:off x="5562600" y="2209800"/>
            <a:ext cx="358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44169" name="Rectangle 137"/>
          <p:cNvSpPr>
            <a:spLocks noChangeArrowheads="1"/>
          </p:cNvSpPr>
          <p:nvPr/>
        </p:nvSpPr>
        <p:spPr bwMode="auto">
          <a:xfrm>
            <a:off x="6908799" y="4322762"/>
            <a:ext cx="2209800" cy="249237"/>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44170" name="Rectangle 138"/>
          <p:cNvSpPr>
            <a:spLocks noChangeArrowheads="1"/>
          </p:cNvSpPr>
          <p:nvPr/>
        </p:nvSpPr>
        <p:spPr bwMode="auto">
          <a:xfrm>
            <a:off x="6005513" y="3327400"/>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44171" name="Rectangle 139"/>
          <p:cNvSpPr>
            <a:spLocks noChangeArrowheads="1"/>
          </p:cNvSpPr>
          <p:nvPr/>
        </p:nvSpPr>
        <p:spPr bwMode="auto">
          <a:xfrm>
            <a:off x="6005513" y="357981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72" name="Rectangle 140"/>
          <p:cNvSpPr>
            <a:spLocks noChangeArrowheads="1"/>
          </p:cNvSpPr>
          <p:nvPr/>
        </p:nvSpPr>
        <p:spPr bwMode="auto">
          <a:xfrm>
            <a:off x="6097588" y="35798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1.30</a:t>
            </a:r>
            <a:endParaRPr lang="en-US" sz="1400">
              <a:latin typeface="Century Gothic"/>
              <a:cs typeface="Century Gothic"/>
            </a:endParaRPr>
          </a:p>
        </p:txBody>
      </p:sp>
      <p:sp>
        <p:nvSpPr>
          <p:cNvPr id="44173" name="Rectangle 141"/>
          <p:cNvSpPr>
            <a:spLocks noChangeArrowheads="1"/>
          </p:cNvSpPr>
          <p:nvPr/>
        </p:nvSpPr>
        <p:spPr bwMode="auto">
          <a:xfrm>
            <a:off x="6005513" y="38290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74" name="Rectangle 142"/>
          <p:cNvSpPr>
            <a:spLocks noChangeArrowheads="1"/>
          </p:cNvSpPr>
          <p:nvPr/>
        </p:nvSpPr>
        <p:spPr bwMode="auto">
          <a:xfrm>
            <a:off x="6097588" y="382905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44175" name="Rectangle 143"/>
          <p:cNvSpPr>
            <a:spLocks noChangeArrowheads="1"/>
          </p:cNvSpPr>
          <p:nvPr/>
        </p:nvSpPr>
        <p:spPr bwMode="auto">
          <a:xfrm>
            <a:off x="6005513" y="407828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76" name="Rectangle 144"/>
          <p:cNvSpPr>
            <a:spLocks noChangeArrowheads="1"/>
          </p:cNvSpPr>
          <p:nvPr/>
        </p:nvSpPr>
        <p:spPr bwMode="auto">
          <a:xfrm>
            <a:off x="6097588" y="4078288"/>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1.10</a:t>
            </a:r>
            <a:endParaRPr lang="en-US" sz="1400">
              <a:latin typeface="Century Gothic"/>
              <a:cs typeface="Century Gothic"/>
            </a:endParaRPr>
          </a:p>
        </p:txBody>
      </p:sp>
      <p:sp>
        <p:nvSpPr>
          <p:cNvPr id="44177" name="Rectangle 145"/>
          <p:cNvSpPr>
            <a:spLocks noChangeArrowheads="1"/>
          </p:cNvSpPr>
          <p:nvPr/>
        </p:nvSpPr>
        <p:spPr bwMode="auto">
          <a:xfrm>
            <a:off x="6005513" y="433070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78" name="Rectangle 146"/>
          <p:cNvSpPr>
            <a:spLocks noChangeArrowheads="1"/>
          </p:cNvSpPr>
          <p:nvPr/>
        </p:nvSpPr>
        <p:spPr bwMode="auto">
          <a:xfrm>
            <a:off x="6097588" y="43307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44179" name="Rectangle 147"/>
          <p:cNvSpPr>
            <a:spLocks noChangeArrowheads="1"/>
          </p:cNvSpPr>
          <p:nvPr/>
        </p:nvSpPr>
        <p:spPr bwMode="auto">
          <a:xfrm>
            <a:off x="6005513" y="457993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80" name="Rectangle 148"/>
          <p:cNvSpPr>
            <a:spLocks noChangeArrowheads="1"/>
          </p:cNvSpPr>
          <p:nvPr/>
        </p:nvSpPr>
        <p:spPr bwMode="auto">
          <a:xfrm>
            <a:off x="6097588" y="4579938"/>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0.90</a:t>
            </a:r>
            <a:endParaRPr lang="en-US" sz="1400">
              <a:latin typeface="Century Gothic"/>
              <a:cs typeface="Century Gothic"/>
            </a:endParaRPr>
          </a:p>
        </p:txBody>
      </p:sp>
      <p:sp>
        <p:nvSpPr>
          <p:cNvPr id="44181" name="Rectangle 149"/>
          <p:cNvSpPr>
            <a:spLocks noChangeArrowheads="1"/>
          </p:cNvSpPr>
          <p:nvPr/>
        </p:nvSpPr>
        <p:spPr bwMode="auto">
          <a:xfrm>
            <a:off x="6005513" y="48323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82" name="Rectangle 150"/>
          <p:cNvSpPr>
            <a:spLocks noChangeArrowheads="1"/>
          </p:cNvSpPr>
          <p:nvPr/>
        </p:nvSpPr>
        <p:spPr bwMode="auto">
          <a:xfrm>
            <a:off x="6097588" y="483235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0.80</a:t>
            </a:r>
            <a:endParaRPr lang="en-US" sz="1400">
              <a:latin typeface="Century Gothic"/>
              <a:cs typeface="Century Gothic"/>
            </a:endParaRPr>
          </a:p>
        </p:txBody>
      </p:sp>
      <p:sp>
        <p:nvSpPr>
          <p:cNvPr id="44183" name="Rectangle 151"/>
          <p:cNvSpPr>
            <a:spLocks noChangeArrowheads="1"/>
          </p:cNvSpPr>
          <p:nvPr/>
        </p:nvSpPr>
        <p:spPr bwMode="auto">
          <a:xfrm>
            <a:off x="6005513" y="508158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84" name="Rectangle 152"/>
          <p:cNvSpPr>
            <a:spLocks noChangeArrowheads="1"/>
          </p:cNvSpPr>
          <p:nvPr/>
        </p:nvSpPr>
        <p:spPr bwMode="auto">
          <a:xfrm>
            <a:off x="6097588" y="5081588"/>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0.70</a:t>
            </a:r>
            <a:endParaRPr lang="en-US" sz="1400">
              <a:latin typeface="Century Gothic"/>
              <a:cs typeface="Century Gothic"/>
            </a:endParaRPr>
          </a:p>
        </p:txBody>
      </p:sp>
      <p:sp>
        <p:nvSpPr>
          <p:cNvPr id="44185" name="Rectangle 153"/>
          <p:cNvSpPr>
            <a:spLocks noChangeArrowheads="1"/>
          </p:cNvSpPr>
          <p:nvPr/>
        </p:nvSpPr>
        <p:spPr bwMode="auto">
          <a:xfrm>
            <a:off x="6005513" y="533241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44186" name="Rectangle 154"/>
          <p:cNvSpPr>
            <a:spLocks noChangeArrowheads="1"/>
          </p:cNvSpPr>
          <p:nvPr/>
        </p:nvSpPr>
        <p:spPr bwMode="auto">
          <a:xfrm>
            <a:off x="6097588" y="53324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0.60</a:t>
            </a:r>
            <a:endParaRPr lang="en-US" sz="1400">
              <a:latin typeface="Century Gothic"/>
              <a:cs typeface="Century Gothic"/>
            </a:endParaRPr>
          </a:p>
        </p:txBody>
      </p:sp>
      <p:sp>
        <p:nvSpPr>
          <p:cNvPr id="44187" name="Rectangle 155"/>
          <p:cNvSpPr>
            <a:spLocks noChangeArrowheads="1"/>
          </p:cNvSpPr>
          <p:nvPr/>
        </p:nvSpPr>
        <p:spPr bwMode="auto">
          <a:xfrm>
            <a:off x="8394700" y="33274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44188" name="Rectangle 156"/>
          <p:cNvSpPr>
            <a:spLocks noChangeArrowheads="1"/>
          </p:cNvSpPr>
          <p:nvPr/>
        </p:nvSpPr>
        <p:spPr bwMode="auto">
          <a:xfrm>
            <a:off x="8394700" y="35798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13.0</a:t>
            </a:r>
            <a:endParaRPr lang="en-US" sz="1400">
              <a:latin typeface="Century Gothic"/>
              <a:cs typeface="Century Gothic"/>
            </a:endParaRPr>
          </a:p>
        </p:txBody>
      </p:sp>
      <p:sp>
        <p:nvSpPr>
          <p:cNvPr id="44189" name="Rectangle 157"/>
          <p:cNvSpPr>
            <a:spLocks noChangeArrowheads="1"/>
          </p:cNvSpPr>
          <p:nvPr/>
        </p:nvSpPr>
        <p:spPr bwMode="auto">
          <a:xfrm>
            <a:off x="8394700" y="382905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44190" name="Rectangle 158"/>
          <p:cNvSpPr>
            <a:spLocks noChangeArrowheads="1"/>
          </p:cNvSpPr>
          <p:nvPr/>
        </p:nvSpPr>
        <p:spPr bwMode="auto">
          <a:xfrm>
            <a:off x="8394700" y="408146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11.0</a:t>
            </a:r>
            <a:endParaRPr lang="en-US" sz="1400">
              <a:latin typeface="Century Gothic"/>
              <a:cs typeface="Century Gothic"/>
            </a:endParaRPr>
          </a:p>
        </p:txBody>
      </p:sp>
      <p:sp>
        <p:nvSpPr>
          <p:cNvPr id="44191" name="Rectangle 159"/>
          <p:cNvSpPr>
            <a:spLocks noChangeArrowheads="1"/>
          </p:cNvSpPr>
          <p:nvPr/>
        </p:nvSpPr>
        <p:spPr bwMode="auto">
          <a:xfrm>
            <a:off x="8394700" y="43307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44192" name="Rectangle 160"/>
          <p:cNvSpPr>
            <a:spLocks noChangeArrowheads="1"/>
          </p:cNvSpPr>
          <p:nvPr/>
        </p:nvSpPr>
        <p:spPr bwMode="auto">
          <a:xfrm>
            <a:off x="8485188" y="457993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9.0</a:t>
            </a:r>
            <a:endParaRPr lang="en-US" sz="1400">
              <a:latin typeface="Century Gothic"/>
              <a:cs typeface="Century Gothic"/>
            </a:endParaRPr>
          </a:p>
        </p:txBody>
      </p:sp>
      <p:sp>
        <p:nvSpPr>
          <p:cNvPr id="44193" name="Rectangle 161"/>
          <p:cNvSpPr>
            <a:spLocks noChangeArrowheads="1"/>
          </p:cNvSpPr>
          <p:nvPr/>
        </p:nvSpPr>
        <p:spPr bwMode="auto">
          <a:xfrm>
            <a:off x="8485188" y="4832350"/>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a:latin typeface="Century Gothic"/>
              <a:cs typeface="Century Gothic"/>
            </a:endParaRPr>
          </a:p>
        </p:txBody>
      </p:sp>
      <p:sp>
        <p:nvSpPr>
          <p:cNvPr id="44194" name="Rectangle 162"/>
          <p:cNvSpPr>
            <a:spLocks noChangeArrowheads="1"/>
          </p:cNvSpPr>
          <p:nvPr/>
        </p:nvSpPr>
        <p:spPr bwMode="auto">
          <a:xfrm>
            <a:off x="8485188" y="508158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a:t>
            </a:r>
            <a:endParaRPr lang="en-US" sz="1400">
              <a:latin typeface="Century Gothic"/>
              <a:cs typeface="Century Gothic"/>
            </a:endParaRPr>
          </a:p>
        </p:txBody>
      </p:sp>
      <p:sp>
        <p:nvSpPr>
          <p:cNvPr id="44195" name="Rectangle 163"/>
          <p:cNvSpPr>
            <a:spLocks noChangeArrowheads="1"/>
          </p:cNvSpPr>
          <p:nvPr/>
        </p:nvSpPr>
        <p:spPr bwMode="auto">
          <a:xfrm>
            <a:off x="8485188" y="5334000"/>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a:t>
            </a:r>
            <a:endParaRPr lang="en-US" sz="1400">
              <a:latin typeface="Century Gothic"/>
              <a:cs typeface="Century Gothic"/>
            </a:endParaRPr>
          </a:p>
        </p:txBody>
      </p:sp>
      <p:sp>
        <p:nvSpPr>
          <p:cNvPr id="44196" name="Rectangle 164"/>
          <p:cNvSpPr>
            <a:spLocks noChangeArrowheads="1"/>
          </p:cNvSpPr>
          <p:nvPr/>
        </p:nvSpPr>
        <p:spPr bwMode="auto">
          <a:xfrm>
            <a:off x="7397750" y="3327400"/>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a:latin typeface="Century Gothic"/>
              <a:cs typeface="Century Gothic"/>
            </a:endParaRPr>
          </a:p>
        </p:txBody>
      </p:sp>
      <p:sp>
        <p:nvSpPr>
          <p:cNvPr id="44197" name="Rectangle 165"/>
          <p:cNvSpPr>
            <a:spLocks noChangeArrowheads="1"/>
          </p:cNvSpPr>
          <p:nvPr/>
        </p:nvSpPr>
        <p:spPr bwMode="auto">
          <a:xfrm>
            <a:off x="7397750" y="357981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8.5</a:t>
            </a:r>
            <a:endParaRPr lang="en-US" sz="1400">
              <a:latin typeface="Century Gothic"/>
              <a:cs typeface="Century Gothic"/>
            </a:endParaRPr>
          </a:p>
        </p:txBody>
      </p:sp>
      <p:sp>
        <p:nvSpPr>
          <p:cNvPr id="44198" name="Rectangle 166"/>
          <p:cNvSpPr>
            <a:spLocks noChangeArrowheads="1"/>
          </p:cNvSpPr>
          <p:nvPr/>
        </p:nvSpPr>
        <p:spPr bwMode="auto">
          <a:xfrm>
            <a:off x="7397750" y="3829050"/>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9.0</a:t>
            </a:r>
            <a:endParaRPr lang="en-US" sz="1400">
              <a:latin typeface="Century Gothic"/>
              <a:cs typeface="Century Gothic"/>
            </a:endParaRPr>
          </a:p>
        </p:txBody>
      </p:sp>
      <p:sp>
        <p:nvSpPr>
          <p:cNvPr id="44199" name="Rectangle 167"/>
          <p:cNvSpPr>
            <a:spLocks noChangeArrowheads="1"/>
          </p:cNvSpPr>
          <p:nvPr/>
        </p:nvSpPr>
        <p:spPr bwMode="auto">
          <a:xfrm>
            <a:off x="7397750" y="408146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9.5</a:t>
            </a:r>
            <a:endParaRPr lang="en-US" sz="1400">
              <a:latin typeface="Century Gothic"/>
              <a:cs typeface="Century Gothic"/>
            </a:endParaRPr>
          </a:p>
        </p:txBody>
      </p:sp>
      <p:sp>
        <p:nvSpPr>
          <p:cNvPr id="44200" name="Rectangle 168"/>
          <p:cNvSpPr>
            <a:spLocks noChangeArrowheads="1"/>
          </p:cNvSpPr>
          <p:nvPr/>
        </p:nvSpPr>
        <p:spPr bwMode="auto">
          <a:xfrm>
            <a:off x="7308850" y="43307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44201" name="Rectangle 169"/>
          <p:cNvSpPr>
            <a:spLocks noChangeArrowheads="1"/>
          </p:cNvSpPr>
          <p:nvPr/>
        </p:nvSpPr>
        <p:spPr bwMode="auto">
          <a:xfrm>
            <a:off x="7308850" y="4579938"/>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10.5</a:t>
            </a:r>
            <a:endParaRPr lang="en-US" sz="1400">
              <a:latin typeface="Century Gothic"/>
              <a:cs typeface="Century Gothic"/>
            </a:endParaRPr>
          </a:p>
        </p:txBody>
      </p:sp>
      <p:sp>
        <p:nvSpPr>
          <p:cNvPr id="44202" name="Rectangle 170"/>
          <p:cNvSpPr>
            <a:spLocks noChangeArrowheads="1"/>
          </p:cNvSpPr>
          <p:nvPr/>
        </p:nvSpPr>
        <p:spPr bwMode="auto">
          <a:xfrm>
            <a:off x="7308850" y="483235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11.0</a:t>
            </a:r>
            <a:endParaRPr lang="en-US" sz="1400">
              <a:latin typeface="Century Gothic"/>
              <a:cs typeface="Century Gothic"/>
            </a:endParaRPr>
          </a:p>
        </p:txBody>
      </p:sp>
      <p:sp>
        <p:nvSpPr>
          <p:cNvPr id="44203" name="Rectangle 171"/>
          <p:cNvSpPr>
            <a:spLocks noChangeArrowheads="1"/>
          </p:cNvSpPr>
          <p:nvPr/>
        </p:nvSpPr>
        <p:spPr bwMode="auto">
          <a:xfrm>
            <a:off x="7308850" y="5081588"/>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11.5</a:t>
            </a:r>
            <a:endParaRPr lang="en-US" sz="1400">
              <a:latin typeface="Century Gothic"/>
              <a:cs typeface="Century Gothic"/>
            </a:endParaRPr>
          </a:p>
        </p:txBody>
      </p:sp>
      <p:sp>
        <p:nvSpPr>
          <p:cNvPr id="44204" name="Rectangle 172"/>
          <p:cNvSpPr>
            <a:spLocks noChangeArrowheads="1"/>
          </p:cNvSpPr>
          <p:nvPr/>
        </p:nvSpPr>
        <p:spPr bwMode="auto">
          <a:xfrm>
            <a:off x="7308850" y="53340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44205" name="Freeform 173"/>
          <p:cNvSpPr>
            <a:spLocks/>
          </p:cNvSpPr>
          <p:nvPr/>
        </p:nvSpPr>
        <p:spPr bwMode="auto">
          <a:xfrm>
            <a:off x="5581650" y="2239963"/>
            <a:ext cx="3548063" cy="1035050"/>
          </a:xfrm>
          <a:custGeom>
            <a:avLst/>
            <a:gdLst>
              <a:gd name="T0" fmla="*/ 1711 w 1713"/>
              <a:gd name="T1" fmla="*/ 468 h 468"/>
              <a:gd name="T2" fmla="*/ 0 w 1713"/>
              <a:gd name="T3" fmla="*/ 468 h 468"/>
              <a:gd name="T4" fmla="*/ 0 w 1713"/>
              <a:gd name="T5" fmla="*/ 0 h 468"/>
              <a:gd name="T6" fmla="*/ 1713 w 1713"/>
              <a:gd name="T7" fmla="*/ 0 h 468"/>
              <a:gd name="T8" fmla="*/ 1711 w 1713"/>
              <a:gd name="T9" fmla="*/ 468 h 468"/>
            </a:gdLst>
            <a:ahLst/>
            <a:cxnLst>
              <a:cxn ang="0">
                <a:pos x="T0" y="T1"/>
              </a:cxn>
              <a:cxn ang="0">
                <a:pos x="T2" y="T3"/>
              </a:cxn>
              <a:cxn ang="0">
                <a:pos x="T4" y="T5"/>
              </a:cxn>
              <a:cxn ang="0">
                <a:pos x="T6" y="T7"/>
              </a:cxn>
              <a:cxn ang="0">
                <a:pos x="T8" y="T9"/>
              </a:cxn>
            </a:cxnLst>
            <a:rect l="0" t="0" r="r" b="b"/>
            <a:pathLst>
              <a:path w="1713" h="468">
                <a:moveTo>
                  <a:pt x="1711" y="468"/>
                </a:moveTo>
                <a:lnTo>
                  <a:pt x="0" y="468"/>
                </a:lnTo>
                <a:lnTo>
                  <a:pt x="0" y="0"/>
                </a:lnTo>
                <a:lnTo>
                  <a:pt x="1713" y="0"/>
                </a:lnTo>
                <a:lnTo>
                  <a:pt x="1711" y="468"/>
                </a:lnTo>
                <a:close/>
              </a:path>
            </a:pathLst>
          </a:custGeom>
          <a:solidFill>
            <a:srgbClr val="EBD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06" name="Rectangle 174"/>
          <p:cNvSpPr>
            <a:spLocks noChangeArrowheads="1"/>
          </p:cNvSpPr>
          <p:nvPr/>
        </p:nvSpPr>
        <p:spPr bwMode="auto">
          <a:xfrm>
            <a:off x="7340600" y="2311400"/>
            <a:ext cx="15115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Quantity of butter</a:t>
            </a:r>
            <a:endParaRPr lang="en-US" sz="1400" b="1">
              <a:latin typeface="Century Gothic"/>
              <a:cs typeface="Century Gothic"/>
            </a:endParaRPr>
          </a:p>
        </p:txBody>
      </p:sp>
      <p:sp>
        <p:nvSpPr>
          <p:cNvPr id="44207" name="Rectangle 175"/>
          <p:cNvSpPr>
            <a:spLocks noChangeArrowheads="1"/>
          </p:cNvSpPr>
          <p:nvPr/>
        </p:nvSpPr>
        <p:spPr bwMode="auto">
          <a:xfrm>
            <a:off x="7354888" y="2530475"/>
            <a:ext cx="16661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(millions of pounds)</a:t>
            </a:r>
            <a:endParaRPr lang="en-US" sz="1400">
              <a:latin typeface="Century Gothic"/>
              <a:cs typeface="Century Gothic"/>
            </a:endParaRPr>
          </a:p>
        </p:txBody>
      </p:sp>
      <p:sp>
        <p:nvSpPr>
          <p:cNvPr id="44208" name="Rectangle 176"/>
          <p:cNvSpPr>
            <a:spLocks noChangeArrowheads="1"/>
          </p:cNvSpPr>
          <p:nvPr/>
        </p:nvSpPr>
        <p:spPr bwMode="auto">
          <a:xfrm>
            <a:off x="5726113" y="2779713"/>
            <a:ext cx="12027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Price of butter</a:t>
            </a:r>
            <a:endParaRPr lang="en-US" sz="1400" b="1">
              <a:latin typeface="Century Gothic"/>
              <a:cs typeface="Century Gothic"/>
            </a:endParaRPr>
          </a:p>
        </p:txBody>
      </p:sp>
      <p:sp>
        <p:nvSpPr>
          <p:cNvPr id="44209" name="Rectangle 177"/>
          <p:cNvSpPr>
            <a:spLocks noChangeArrowheads="1"/>
          </p:cNvSpPr>
          <p:nvPr/>
        </p:nvSpPr>
        <p:spPr bwMode="auto">
          <a:xfrm>
            <a:off x="5856288" y="3000375"/>
            <a:ext cx="10570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(per pound)</a:t>
            </a:r>
            <a:endParaRPr lang="en-US" sz="1400">
              <a:latin typeface="Century Gothic"/>
              <a:cs typeface="Century Gothic"/>
            </a:endParaRPr>
          </a:p>
        </p:txBody>
      </p:sp>
      <p:sp>
        <p:nvSpPr>
          <p:cNvPr id="44210" name="Line 178"/>
          <p:cNvSpPr>
            <a:spLocks noChangeShapeType="1"/>
          </p:cNvSpPr>
          <p:nvPr/>
        </p:nvSpPr>
        <p:spPr bwMode="auto">
          <a:xfrm>
            <a:off x="5581650" y="3562350"/>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1" name="Line 179"/>
          <p:cNvSpPr>
            <a:spLocks noChangeShapeType="1"/>
          </p:cNvSpPr>
          <p:nvPr/>
        </p:nvSpPr>
        <p:spPr bwMode="auto">
          <a:xfrm>
            <a:off x="5581650" y="3811588"/>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2" name="Line 180"/>
          <p:cNvSpPr>
            <a:spLocks noChangeShapeType="1"/>
          </p:cNvSpPr>
          <p:nvPr/>
        </p:nvSpPr>
        <p:spPr bwMode="auto">
          <a:xfrm>
            <a:off x="5581650" y="4064000"/>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3" name="Line 181"/>
          <p:cNvSpPr>
            <a:spLocks noChangeShapeType="1"/>
          </p:cNvSpPr>
          <p:nvPr/>
        </p:nvSpPr>
        <p:spPr bwMode="auto">
          <a:xfrm>
            <a:off x="5581650" y="4313238"/>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4" name="Line 182"/>
          <p:cNvSpPr>
            <a:spLocks noChangeShapeType="1"/>
          </p:cNvSpPr>
          <p:nvPr/>
        </p:nvSpPr>
        <p:spPr bwMode="auto">
          <a:xfrm>
            <a:off x="5581650" y="4562475"/>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5" name="Line 183"/>
          <p:cNvSpPr>
            <a:spLocks noChangeShapeType="1"/>
          </p:cNvSpPr>
          <p:nvPr/>
        </p:nvSpPr>
        <p:spPr bwMode="auto">
          <a:xfrm>
            <a:off x="5581650" y="4814888"/>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6" name="Line 184"/>
          <p:cNvSpPr>
            <a:spLocks noChangeShapeType="1"/>
          </p:cNvSpPr>
          <p:nvPr/>
        </p:nvSpPr>
        <p:spPr bwMode="auto">
          <a:xfrm>
            <a:off x="5581650" y="5064125"/>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7" name="Line 185"/>
          <p:cNvSpPr>
            <a:spLocks noChangeShapeType="1"/>
          </p:cNvSpPr>
          <p:nvPr/>
        </p:nvSpPr>
        <p:spPr bwMode="auto">
          <a:xfrm>
            <a:off x="5581650" y="5316538"/>
            <a:ext cx="3548063"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8" name="Line 186"/>
          <p:cNvSpPr>
            <a:spLocks noChangeShapeType="1"/>
          </p:cNvSpPr>
          <p:nvPr/>
        </p:nvSpPr>
        <p:spPr bwMode="auto">
          <a:xfrm>
            <a:off x="5581650" y="3268663"/>
            <a:ext cx="3548063" cy="0"/>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19" name="Line 187"/>
          <p:cNvSpPr>
            <a:spLocks noChangeShapeType="1"/>
          </p:cNvSpPr>
          <p:nvPr/>
        </p:nvSpPr>
        <p:spPr bwMode="auto">
          <a:xfrm>
            <a:off x="8008938" y="3268663"/>
            <a:ext cx="0" cy="2335212"/>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20" name="Line 188"/>
          <p:cNvSpPr>
            <a:spLocks noChangeShapeType="1"/>
          </p:cNvSpPr>
          <p:nvPr/>
        </p:nvSpPr>
        <p:spPr bwMode="auto">
          <a:xfrm>
            <a:off x="6908800" y="2236788"/>
            <a:ext cx="0" cy="3371850"/>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21" name="Rectangle 189"/>
          <p:cNvSpPr>
            <a:spLocks noChangeArrowheads="1"/>
          </p:cNvSpPr>
          <p:nvPr/>
        </p:nvSpPr>
        <p:spPr bwMode="auto">
          <a:xfrm>
            <a:off x="5581650" y="2236788"/>
            <a:ext cx="3548063" cy="3381375"/>
          </a:xfrm>
          <a:prstGeom prst="rect">
            <a:avLst/>
          </a:prstGeom>
          <a:noFill/>
          <a:ln w="28575">
            <a:solidFill>
              <a:srgbClr val="E6D3C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44222" name="Rectangle 190"/>
          <p:cNvSpPr>
            <a:spLocks noChangeArrowheads="1"/>
          </p:cNvSpPr>
          <p:nvPr/>
        </p:nvSpPr>
        <p:spPr bwMode="auto">
          <a:xfrm>
            <a:off x="8233456" y="2819627"/>
            <a:ext cx="9105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sz="1400" dirty="0">
                <a:solidFill>
                  <a:srgbClr val="000000"/>
                </a:solidFill>
                <a:latin typeface="Century Gothic"/>
                <a:cs typeface="Century Gothic"/>
              </a:rPr>
              <a:t>Quantity supplied</a:t>
            </a:r>
            <a:endParaRPr lang="en-US" sz="1400" dirty="0">
              <a:latin typeface="Century Gothic"/>
              <a:cs typeface="Century Gothic"/>
            </a:endParaRPr>
          </a:p>
        </p:txBody>
      </p:sp>
      <p:sp>
        <p:nvSpPr>
          <p:cNvPr id="44223" name="Rectangle 191"/>
          <p:cNvSpPr>
            <a:spLocks noChangeArrowheads="1"/>
          </p:cNvSpPr>
          <p:nvPr/>
        </p:nvSpPr>
        <p:spPr bwMode="auto">
          <a:xfrm>
            <a:off x="6934200" y="2836863"/>
            <a:ext cx="11160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sz="1400" dirty="0">
                <a:solidFill>
                  <a:srgbClr val="000000"/>
                </a:solidFill>
                <a:latin typeface="Century Gothic"/>
                <a:cs typeface="Century Gothic"/>
              </a:rPr>
              <a:t>Quantity demanded</a:t>
            </a:r>
            <a:endParaRPr lang="en-US" sz="1400" dirty="0">
              <a:latin typeface="Century Gothic"/>
              <a:cs typeface="Century Gothic"/>
            </a:endParaRPr>
          </a:p>
        </p:txBody>
      </p:sp>
      <p:sp>
        <p:nvSpPr>
          <p:cNvPr id="44224" name="Freeform 192"/>
          <p:cNvSpPr>
            <a:spLocks/>
          </p:cNvSpPr>
          <p:nvPr/>
        </p:nvSpPr>
        <p:spPr bwMode="auto">
          <a:xfrm>
            <a:off x="7112000" y="2806700"/>
            <a:ext cx="1746250" cy="0"/>
          </a:xfrm>
          <a:custGeom>
            <a:avLst/>
            <a:gdLst>
              <a:gd name="T0" fmla="*/ 0 w 843"/>
              <a:gd name="T1" fmla="*/ 843 w 843"/>
              <a:gd name="T2" fmla="*/ 0 w 843"/>
            </a:gdLst>
            <a:ahLst/>
            <a:cxnLst>
              <a:cxn ang="0">
                <a:pos x="T0" y="0"/>
              </a:cxn>
              <a:cxn ang="0">
                <a:pos x="T1" y="0"/>
              </a:cxn>
              <a:cxn ang="0">
                <a:pos x="T2" y="0"/>
              </a:cxn>
            </a:cxnLst>
            <a:rect l="0" t="0" r="r" b="b"/>
            <a:pathLst>
              <a:path w="843">
                <a:moveTo>
                  <a:pt x="0" y="0"/>
                </a:moveTo>
                <a:lnTo>
                  <a:pt x="8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25" name="Line 193"/>
          <p:cNvSpPr>
            <a:spLocks noChangeShapeType="1"/>
          </p:cNvSpPr>
          <p:nvPr/>
        </p:nvSpPr>
        <p:spPr bwMode="auto">
          <a:xfrm>
            <a:off x="7112000" y="2806700"/>
            <a:ext cx="17462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26" name="Rectangle 194"/>
          <p:cNvSpPr>
            <a:spLocks noChangeArrowheads="1"/>
          </p:cNvSpPr>
          <p:nvPr/>
        </p:nvSpPr>
        <p:spPr bwMode="auto">
          <a:xfrm>
            <a:off x="3733800" y="6324600"/>
            <a:ext cx="3250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butter (millions of pounds</a:t>
            </a:r>
            <a:r>
              <a:rPr lang="en-US" sz="1100">
                <a:solidFill>
                  <a:srgbClr val="000000"/>
                </a:solidFill>
                <a:latin typeface="Century Gothic"/>
                <a:cs typeface="Century Gothic"/>
              </a:rPr>
              <a:t>)</a:t>
            </a:r>
            <a:endParaRPr lang="en-US">
              <a:latin typeface="Century Gothic"/>
              <a:cs typeface="Century Gothic"/>
            </a:endParaRPr>
          </a:p>
        </p:txBody>
      </p:sp>
      <p:cxnSp>
        <p:nvCxnSpPr>
          <p:cNvPr id="548912" name="Straight Connector 86"/>
          <p:cNvCxnSpPr>
            <a:cxnSpLocks noChangeShapeType="1"/>
          </p:cNvCxnSpPr>
          <p:nvPr/>
        </p:nvCxnSpPr>
        <p:spPr bwMode="auto">
          <a:xfrm>
            <a:off x="1377950" y="3810000"/>
            <a:ext cx="2176463"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4" name="Straight Connector 86"/>
          <p:cNvCxnSpPr>
            <a:cxnSpLocks noChangeShapeType="1"/>
          </p:cNvCxnSpPr>
          <p:nvPr/>
        </p:nvCxnSpPr>
        <p:spPr bwMode="auto">
          <a:xfrm>
            <a:off x="3659188" y="3848100"/>
            <a:ext cx="3175" cy="198913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4229" name="Line 197"/>
          <p:cNvSpPr>
            <a:spLocks noChangeShapeType="1"/>
          </p:cNvSpPr>
          <p:nvPr/>
        </p:nvSpPr>
        <p:spPr bwMode="auto">
          <a:xfrm>
            <a:off x="1225550" y="2341563"/>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0" name="Line 198"/>
          <p:cNvSpPr>
            <a:spLocks noChangeShapeType="1"/>
          </p:cNvSpPr>
          <p:nvPr/>
        </p:nvSpPr>
        <p:spPr bwMode="auto">
          <a:xfrm>
            <a:off x="1225550" y="2701925"/>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1" name="Line 199"/>
          <p:cNvSpPr>
            <a:spLocks noChangeShapeType="1"/>
          </p:cNvSpPr>
          <p:nvPr/>
        </p:nvSpPr>
        <p:spPr bwMode="auto">
          <a:xfrm>
            <a:off x="1225550" y="3065463"/>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2" name="Line 200"/>
          <p:cNvSpPr>
            <a:spLocks noChangeShapeType="1"/>
          </p:cNvSpPr>
          <p:nvPr/>
        </p:nvSpPr>
        <p:spPr bwMode="auto">
          <a:xfrm>
            <a:off x="1225550" y="3432175"/>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3" name="Line 201"/>
          <p:cNvSpPr>
            <a:spLocks noChangeShapeType="1"/>
          </p:cNvSpPr>
          <p:nvPr/>
        </p:nvSpPr>
        <p:spPr bwMode="auto">
          <a:xfrm>
            <a:off x="1225550" y="3798888"/>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4" name="Line 202"/>
          <p:cNvSpPr>
            <a:spLocks noChangeShapeType="1"/>
          </p:cNvSpPr>
          <p:nvPr/>
        </p:nvSpPr>
        <p:spPr bwMode="auto">
          <a:xfrm>
            <a:off x="1225550" y="4164013"/>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5" name="Line 203"/>
          <p:cNvSpPr>
            <a:spLocks noChangeShapeType="1"/>
          </p:cNvSpPr>
          <p:nvPr/>
        </p:nvSpPr>
        <p:spPr bwMode="auto">
          <a:xfrm>
            <a:off x="1225550" y="4525963"/>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6" name="Line 204"/>
          <p:cNvSpPr>
            <a:spLocks noChangeShapeType="1"/>
          </p:cNvSpPr>
          <p:nvPr/>
        </p:nvSpPr>
        <p:spPr bwMode="auto">
          <a:xfrm>
            <a:off x="1225550" y="4892675"/>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7" name="Line 205"/>
          <p:cNvSpPr>
            <a:spLocks noChangeShapeType="1"/>
          </p:cNvSpPr>
          <p:nvPr/>
        </p:nvSpPr>
        <p:spPr bwMode="auto">
          <a:xfrm>
            <a:off x="1225550" y="5256213"/>
            <a:ext cx="12858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8" name="Line 206"/>
          <p:cNvSpPr>
            <a:spLocks noChangeShapeType="1"/>
          </p:cNvSpPr>
          <p:nvPr/>
        </p:nvSpPr>
        <p:spPr bwMode="auto">
          <a:xfrm>
            <a:off x="2041525"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39" name="Line 207"/>
          <p:cNvSpPr>
            <a:spLocks noChangeShapeType="1"/>
          </p:cNvSpPr>
          <p:nvPr/>
        </p:nvSpPr>
        <p:spPr bwMode="auto">
          <a:xfrm>
            <a:off x="2449513"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0" name="Line 208"/>
          <p:cNvSpPr>
            <a:spLocks noChangeShapeType="1"/>
          </p:cNvSpPr>
          <p:nvPr/>
        </p:nvSpPr>
        <p:spPr bwMode="auto">
          <a:xfrm>
            <a:off x="2855913"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1" name="Line 209"/>
          <p:cNvSpPr>
            <a:spLocks noChangeShapeType="1"/>
          </p:cNvSpPr>
          <p:nvPr/>
        </p:nvSpPr>
        <p:spPr bwMode="auto">
          <a:xfrm>
            <a:off x="3265488"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2" name="Line 210"/>
          <p:cNvSpPr>
            <a:spLocks noChangeShapeType="1"/>
          </p:cNvSpPr>
          <p:nvPr/>
        </p:nvSpPr>
        <p:spPr bwMode="auto">
          <a:xfrm>
            <a:off x="3675063"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3" name="Line 211"/>
          <p:cNvSpPr>
            <a:spLocks noChangeShapeType="1"/>
          </p:cNvSpPr>
          <p:nvPr/>
        </p:nvSpPr>
        <p:spPr bwMode="auto">
          <a:xfrm>
            <a:off x="4081463"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4" name="Line 212"/>
          <p:cNvSpPr>
            <a:spLocks noChangeShapeType="1"/>
          </p:cNvSpPr>
          <p:nvPr/>
        </p:nvSpPr>
        <p:spPr bwMode="auto">
          <a:xfrm>
            <a:off x="4489450"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5" name="Line 213"/>
          <p:cNvSpPr>
            <a:spLocks noChangeShapeType="1"/>
          </p:cNvSpPr>
          <p:nvPr/>
        </p:nvSpPr>
        <p:spPr bwMode="auto">
          <a:xfrm>
            <a:off x="4897438"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6" name="Line 214"/>
          <p:cNvSpPr>
            <a:spLocks noChangeShapeType="1"/>
          </p:cNvSpPr>
          <p:nvPr/>
        </p:nvSpPr>
        <p:spPr bwMode="auto">
          <a:xfrm>
            <a:off x="5305425" y="5856288"/>
            <a:ext cx="0" cy="1317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7" name="Line 215"/>
          <p:cNvSpPr>
            <a:spLocks noChangeShapeType="1"/>
          </p:cNvSpPr>
          <p:nvPr/>
        </p:nvSpPr>
        <p:spPr bwMode="auto">
          <a:xfrm flipV="1">
            <a:off x="1225550" y="1360488"/>
            <a:ext cx="0" cy="42291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48" name="Freeform 216"/>
          <p:cNvSpPr>
            <a:spLocks/>
          </p:cNvSpPr>
          <p:nvPr/>
        </p:nvSpPr>
        <p:spPr bwMode="auto">
          <a:xfrm>
            <a:off x="1225550" y="5678488"/>
            <a:ext cx="354013" cy="309562"/>
          </a:xfrm>
          <a:custGeom>
            <a:avLst/>
            <a:gdLst>
              <a:gd name="T0" fmla="*/ 156 w 156"/>
              <a:gd name="T1" fmla="*/ 132 h 132"/>
              <a:gd name="T2" fmla="*/ 0 w 156"/>
              <a:gd name="T3" fmla="*/ 132 h 132"/>
              <a:gd name="T4" fmla="*/ 0 w 156"/>
              <a:gd name="T5" fmla="*/ 0 h 132"/>
            </a:gdLst>
            <a:ahLst/>
            <a:cxnLst>
              <a:cxn ang="0">
                <a:pos x="T0" y="T1"/>
              </a:cxn>
              <a:cxn ang="0">
                <a:pos x="T2" y="T3"/>
              </a:cxn>
              <a:cxn ang="0">
                <a:pos x="T4" y="T5"/>
              </a:cxn>
            </a:cxnLst>
            <a:rect l="0" t="0" r="r" b="b"/>
            <a:pathLst>
              <a:path w="156" h="132">
                <a:moveTo>
                  <a:pt x="156" y="132"/>
                </a:moveTo>
                <a:lnTo>
                  <a:pt x="0" y="132"/>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44249" name="Line 217"/>
          <p:cNvSpPr>
            <a:spLocks noChangeShapeType="1"/>
          </p:cNvSpPr>
          <p:nvPr/>
        </p:nvSpPr>
        <p:spPr bwMode="auto">
          <a:xfrm flipH="1">
            <a:off x="1665288" y="5988050"/>
            <a:ext cx="38973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50" name="Line 218"/>
          <p:cNvSpPr>
            <a:spLocks noChangeShapeType="1"/>
          </p:cNvSpPr>
          <p:nvPr/>
        </p:nvSpPr>
        <p:spPr bwMode="auto">
          <a:xfrm flipV="1">
            <a:off x="1173163" y="5556250"/>
            <a:ext cx="106362" cy="6508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51" name="Line 219"/>
          <p:cNvSpPr>
            <a:spLocks noChangeShapeType="1"/>
          </p:cNvSpPr>
          <p:nvPr/>
        </p:nvSpPr>
        <p:spPr bwMode="auto">
          <a:xfrm flipV="1">
            <a:off x="1173163" y="5645150"/>
            <a:ext cx="106362" cy="6508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52" name="Line 220"/>
          <p:cNvSpPr>
            <a:spLocks noChangeShapeType="1"/>
          </p:cNvSpPr>
          <p:nvPr/>
        </p:nvSpPr>
        <p:spPr bwMode="auto">
          <a:xfrm flipH="1">
            <a:off x="1547813" y="5926138"/>
            <a:ext cx="63500" cy="1174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53" name="Line 221"/>
          <p:cNvSpPr>
            <a:spLocks noChangeShapeType="1"/>
          </p:cNvSpPr>
          <p:nvPr/>
        </p:nvSpPr>
        <p:spPr bwMode="auto">
          <a:xfrm flipH="1">
            <a:off x="1633538" y="5926138"/>
            <a:ext cx="63500" cy="1174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54" name="Line 222"/>
          <p:cNvSpPr>
            <a:spLocks noChangeShapeType="1"/>
          </p:cNvSpPr>
          <p:nvPr/>
        </p:nvSpPr>
        <p:spPr bwMode="auto">
          <a:xfrm>
            <a:off x="2855913" y="2341563"/>
            <a:ext cx="1633537" cy="291465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55" name="Line 223"/>
          <p:cNvSpPr>
            <a:spLocks noChangeShapeType="1"/>
          </p:cNvSpPr>
          <p:nvPr/>
        </p:nvSpPr>
        <p:spPr bwMode="auto">
          <a:xfrm flipH="1">
            <a:off x="2041525" y="2341563"/>
            <a:ext cx="3263900" cy="291465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4256" name="Rectangle 224"/>
          <p:cNvSpPr>
            <a:spLocks noChangeArrowheads="1"/>
          </p:cNvSpPr>
          <p:nvPr/>
        </p:nvSpPr>
        <p:spPr bwMode="auto">
          <a:xfrm>
            <a:off x="1990725" y="60261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44257" name="Rectangle 225"/>
          <p:cNvSpPr>
            <a:spLocks noChangeArrowheads="1"/>
          </p:cNvSpPr>
          <p:nvPr/>
        </p:nvSpPr>
        <p:spPr bwMode="auto">
          <a:xfrm>
            <a:off x="2400300" y="60261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44258" name="Rectangle 226"/>
          <p:cNvSpPr>
            <a:spLocks noChangeArrowheads="1"/>
          </p:cNvSpPr>
          <p:nvPr/>
        </p:nvSpPr>
        <p:spPr bwMode="auto">
          <a:xfrm>
            <a:off x="1030288" y="60261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44259" name="Rectangle 227"/>
          <p:cNvSpPr>
            <a:spLocks noChangeArrowheads="1"/>
          </p:cNvSpPr>
          <p:nvPr/>
        </p:nvSpPr>
        <p:spPr bwMode="auto">
          <a:xfrm>
            <a:off x="2806700" y="60261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44260" name="Rectangle 228"/>
          <p:cNvSpPr>
            <a:spLocks noChangeArrowheads="1"/>
          </p:cNvSpPr>
          <p:nvPr/>
        </p:nvSpPr>
        <p:spPr bwMode="auto">
          <a:xfrm>
            <a:off x="3214688" y="60261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44261" name="Rectangle 229"/>
          <p:cNvSpPr>
            <a:spLocks noChangeArrowheads="1"/>
          </p:cNvSpPr>
          <p:nvPr/>
        </p:nvSpPr>
        <p:spPr bwMode="auto">
          <a:xfrm>
            <a:off x="3575050" y="60261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44262" name="Rectangle 230"/>
          <p:cNvSpPr>
            <a:spLocks noChangeArrowheads="1"/>
          </p:cNvSpPr>
          <p:nvPr/>
        </p:nvSpPr>
        <p:spPr bwMode="auto">
          <a:xfrm>
            <a:off x="3983038" y="60261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44263" name="Rectangle 231"/>
          <p:cNvSpPr>
            <a:spLocks noChangeArrowheads="1"/>
          </p:cNvSpPr>
          <p:nvPr/>
        </p:nvSpPr>
        <p:spPr bwMode="auto">
          <a:xfrm>
            <a:off x="4799013" y="60261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44264" name="Rectangle 232"/>
          <p:cNvSpPr>
            <a:spLocks noChangeArrowheads="1"/>
          </p:cNvSpPr>
          <p:nvPr/>
        </p:nvSpPr>
        <p:spPr bwMode="auto">
          <a:xfrm>
            <a:off x="4389438" y="60261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44265" name="Rectangle 233"/>
          <p:cNvSpPr>
            <a:spLocks noChangeArrowheads="1"/>
          </p:cNvSpPr>
          <p:nvPr/>
        </p:nvSpPr>
        <p:spPr bwMode="auto">
          <a:xfrm>
            <a:off x="5205413" y="60261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44266" name="Rectangle 234"/>
          <p:cNvSpPr>
            <a:spLocks noChangeArrowheads="1"/>
          </p:cNvSpPr>
          <p:nvPr/>
        </p:nvSpPr>
        <p:spPr bwMode="auto">
          <a:xfrm>
            <a:off x="693738" y="2220913"/>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44267" name="Rectangle 235"/>
          <p:cNvSpPr>
            <a:spLocks noChangeArrowheads="1"/>
          </p:cNvSpPr>
          <p:nvPr/>
        </p:nvSpPr>
        <p:spPr bwMode="auto">
          <a:xfrm>
            <a:off x="790575" y="258762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1.30</a:t>
            </a:r>
            <a:endParaRPr lang="en-US" sz="1400">
              <a:latin typeface="Century Gothic"/>
              <a:cs typeface="Century Gothic"/>
            </a:endParaRPr>
          </a:p>
        </p:txBody>
      </p:sp>
      <p:sp>
        <p:nvSpPr>
          <p:cNvPr id="44268" name="Rectangle 236"/>
          <p:cNvSpPr>
            <a:spLocks noChangeArrowheads="1"/>
          </p:cNvSpPr>
          <p:nvPr/>
        </p:nvSpPr>
        <p:spPr bwMode="auto">
          <a:xfrm>
            <a:off x="790575" y="295116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44269" name="Rectangle 237"/>
          <p:cNvSpPr>
            <a:spLocks noChangeArrowheads="1"/>
          </p:cNvSpPr>
          <p:nvPr/>
        </p:nvSpPr>
        <p:spPr bwMode="auto">
          <a:xfrm>
            <a:off x="790575" y="331946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1.10</a:t>
            </a:r>
            <a:endParaRPr lang="en-US" sz="1400">
              <a:latin typeface="Century Gothic"/>
              <a:cs typeface="Century Gothic"/>
            </a:endParaRPr>
          </a:p>
        </p:txBody>
      </p:sp>
      <p:sp>
        <p:nvSpPr>
          <p:cNvPr id="44270" name="Rectangle 238"/>
          <p:cNvSpPr>
            <a:spLocks noChangeArrowheads="1"/>
          </p:cNvSpPr>
          <p:nvPr/>
        </p:nvSpPr>
        <p:spPr bwMode="auto">
          <a:xfrm>
            <a:off x="790575" y="36814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44271" name="Rectangle 239"/>
          <p:cNvSpPr>
            <a:spLocks noChangeArrowheads="1"/>
          </p:cNvSpPr>
          <p:nvPr/>
        </p:nvSpPr>
        <p:spPr bwMode="auto">
          <a:xfrm>
            <a:off x="790575" y="404177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0.90</a:t>
            </a:r>
            <a:endParaRPr lang="en-US" sz="1400">
              <a:latin typeface="Century Gothic"/>
              <a:cs typeface="Century Gothic"/>
            </a:endParaRPr>
          </a:p>
        </p:txBody>
      </p:sp>
      <p:sp>
        <p:nvSpPr>
          <p:cNvPr id="44272" name="Rectangle 240"/>
          <p:cNvSpPr>
            <a:spLocks noChangeArrowheads="1"/>
          </p:cNvSpPr>
          <p:nvPr/>
        </p:nvSpPr>
        <p:spPr bwMode="auto">
          <a:xfrm>
            <a:off x="790575" y="441007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0.80</a:t>
            </a:r>
            <a:endParaRPr lang="en-US" sz="1400">
              <a:latin typeface="Century Gothic"/>
              <a:cs typeface="Century Gothic"/>
            </a:endParaRPr>
          </a:p>
        </p:txBody>
      </p:sp>
      <p:sp>
        <p:nvSpPr>
          <p:cNvPr id="44273" name="Rectangle 241"/>
          <p:cNvSpPr>
            <a:spLocks noChangeArrowheads="1"/>
          </p:cNvSpPr>
          <p:nvPr/>
        </p:nvSpPr>
        <p:spPr bwMode="auto">
          <a:xfrm>
            <a:off x="790575" y="47752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0.70</a:t>
            </a:r>
            <a:endParaRPr lang="en-US" sz="1400">
              <a:latin typeface="Century Gothic"/>
              <a:cs typeface="Century Gothic"/>
            </a:endParaRPr>
          </a:p>
        </p:txBody>
      </p:sp>
      <p:sp>
        <p:nvSpPr>
          <p:cNvPr id="44274" name="Rectangle 242"/>
          <p:cNvSpPr>
            <a:spLocks noChangeArrowheads="1"/>
          </p:cNvSpPr>
          <p:nvPr/>
        </p:nvSpPr>
        <p:spPr bwMode="auto">
          <a:xfrm>
            <a:off x="790575" y="514032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0.60</a:t>
            </a:r>
            <a:endParaRPr lang="en-US" sz="1400">
              <a:latin typeface="Century Gothic"/>
              <a:cs typeface="Century Gothic"/>
            </a:endParaRPr>
          </a:p>
        </p:txBody>
      </p:sp>
      <p:sp>
        <p:nvSpPr>
          <p:cNvPr id="44275" name="Oval 243"/>
          <p:cNvSpPr>
            <a:spLocks noChangeArrowheads="1"/>
          </p:cNvSpPr>
          <p:nvPr/>
        </p:nvSpPr>
        <p:spPr bwMode="auto">
          <a:xfrm>
            <a:off x="2803525" y="2284413"/>
            <a:ext cx="107950"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76" name="Oval 244"/>
          <p:cNvSpPr>
            <a:spLocks noChangeArrowheads="1"/>
          </p:cNvSpPr>
          <p:nvPr/>
        </p:nvSpPr>
        <p:spPr bwMode="auto">
          <a:xfrm>
            <a:off x="3008313" y="2646363"/>
            <a:ext cx="107950" cy="1095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77" name="Oval 245"/>
          <p:cNvSpPr>
            <a:spLocks noChangeArrowheads="1"/>
          </p:cNvSpPr>
          <p:nvPr/>
        </p:nvSpPr>
        <p:spPr bwMode="auto">
          <a:xfrm>
            <a:off x="3211513" y="3011488"/>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78" name="Oval 246"/>
          <p:cNvSpPr>
            <a:spLocks noChangeArrowheads="1"/>
          </p:cNvSpPr>
          <p:nvPr/>
        </p:nvSpPr>
        <p:spPr bwMode="auto">
          <a:xfrm>
            <a:off x="3414713" y="3378200"/>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79" name="Oval 247"/>
          <p:cNvSpPr>
            <a:spLocks noChangeArrowheads="1"/>
          </p:cNvSpPr>
          <p:nvPr/>
        </p:nvSpPr>
        <p:spPr bwMode="auto">
          <a:xfrm>
            <a:off x="4025900" y="3378200"/>
            <a:ext cx="109538"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0" name="Oval 248"/>
          <p:cNvSpPr>
            <a:spLocks noChangeArrowheads="1"/>
          </p:cNvSpPr>
          <p:nvPr/>
        </p:nvSpPr>
        <p:spPr bwMode="auto">
          <a:xfrm>
            <a:off x="4435475" y="3011488"/>
            <a:ext cx="106363"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1" name="Oval 249"/>
          <p:cNvSpPr>
            <a:spLocks noChangeArrowheads="1"/>
          </p:cNvSpPr>
          <p:nvPr/>
        </p:nvSpPr>
        <p:spPr bwMode="auto">
          <a:xfrm>
            <a:off x="4841875" y="2646363"/>
            <a:ext cx="109538" cy="1095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2" name="Oval 250"/>
          <p:cNvSpPr>
            <a:spLocks noChangeArrowheads="1"/>
          </p:cNvSpPr>
          <p:nvPr/>
        </p:nvSpPr>
        <p:spPr bwMode="auto">
          <a:xfrm>
            <a:off x="5251450" y="2270125"/>
            <a:ext cx="106363"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3" name="Oval 251"/>
          <p:cNvSpPr>
            <a:spLocks noChangeArrowheads="1"/>
          </p:cNvSpPr>
          <p:nvPr/>
        </p:nvSpPr>
        <p:spPr bwMode="auto">
          <a:xfrm>
            <a:off x="3619500" y="3744913"/>
            <a:ext cx="107950" cy="1095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4" name="Oval 252"/>
          <p:cNvSpPr>
            <a:spLocks noChangeArrowheads="1"/>
          </p:cNvSpPr>
          <p:nvPr/>
        </p:nvSpPr>
        <p:spPr bwMode="auto">
          <a:xfrm>
            <a:off x="3824288" y="4110038"/>
            <a:ext cx="106362"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5" name="Oval 253"/>
          <p:cNvSpPr>
            <a:spLocks noChangeArrowheads="1"/>
          </p:cNvSpPr>
          <p:nvPr/>
        </p:nvSpPr>
        <p:spPr bwMode="auto">
          <a:xfrm>
            <a:off x="4025900" y="4468813"/>
            <a:ext cx="109538"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6" name="Oval 254"/>
          <p:cNvSpPr>
            <a:spLocks noChangeArrowheads="1"/>
          </p:cNvSpPr>
          <p:nvPr/>
        </p:nvSpPr>
        <p:spPr bwMode="auto">
          <a:xfrm>
            <a:off x="4230688" y="4835525"/>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7" name="Oval 255"/>
          <p:cNvSpPr>
            <a:spLocks noChangeArrowheads="1"/>
          </p:cNvSpPr>
          <p:nvPr/>
        </p:nvSpPr>
        <p:spPr bwMode="auto">
          <a:xfrm>
            <a:off x="4435475" y="5202238"/>
            <a:ext cx="106363" cy="1095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8" name="Oval 256"/>
          <p:cNvSpPr>
            <a:spLocks noChangeArrowheads="1"/>
          </p:cNvSpPr>
          <p:nvPr/>
        </p:nvSpPr>
        <p:spPr bwMode="auto">
          <a:xfrm>
            <a:off x="3211513" y="4110038"/>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89" name="Oval 257"/>
          <p:cNvSpPr>
            <a:spLocks noChangeArrowheads="1"/>
          </p:cNvSpPr>
          <p:nvPr/>
        </p:nvSpPr>
        <p:spPr bwMode="auto">
          <a:xfrm>
            <a:off x="2803525" y="4468813"/>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90" name="Oval 258"/>
          <p:cNvSpPr>
            <a:spLocks noChangeArrowheads="1"/>
          </p:cNvSpPr>
          <p:nvPr/>
        </p:nvSpPr>
        <p:spPr bwMode="auto">
          <a:xfrm>
            <a:off x="2395538" y="4835525"/>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91" name="Oval 259"/>
          <p:cNvSpPr>
            <a:spLocks noChangeArrowheads="1"/>
          </p:cNvSpPr>
          <p:nvPr/>
        </p:nvSpPr>
        <p:spPr bwMode="auto">
          <a:xfrm>
            <a:off x="1989138" y="5202238"/>
            <a:ext cx="106362" cy="1095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4292" name="Rectangle 260"/>
          <p:cNvSpPr>
            <a:spLocks noChangeArrowheads="1"/>
          </p:cNvSpPr>
          <p:nvPr/>
        </p:nvSpPr>
        <p:spPr bwMode="auto">
          <a:xfrm>
            <a:off x="90488" y="121920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a:solidFill>
                  <a:srgbClr val="000000"/>
                </a:solidFill>
                <a:latin typeface="Century Gothic"/>
                <a:cs typeface="Century Gothic"/>
              </a:rPr>
              <a:t>Price of butter </a:t>
            </a:r>
          </a:p>
          <a:p>
            <a:pPr marL="1588" indent="-1588">
              <a:spcBef>
                <a:spcPct val="0"/>
              </a:spcBef>
            </a:pPr>
            <a:r>
              <a:rPr lang="en-US" sz="1400">
                <a:solidFill>
                  <a:srgbClr val="000000"/>
                </a:solidFill>
                <a:latin typeface="Century Gothic"/>
                <a:cs typeface="Century Gothic"/>
              </a:rPr>
              <a:t>(per pound)</a:t>
            </a:r>
            <a:endParaRPr lang="en-US" sz="1400">
              <a:latin typeface="Century Gothic"/>
              <a:cs typeface="Century Gothic"/>
            </a:endParaRPr>
          </a:p>
        </p:txBody>
      </p:sp>
      <p:sp>
        <p:nvSpPr>
          <p:cNvPr id="44293" name="Rectangle 261"/>
          <p:cNvSpPr>
            <a:spLocks noChangeArrowheads="1"/>
          </p:cNvSpPr>
          <p:nvPr/>
        </p:nvSpPr>
        <p:spPr bwMode="auto">
          <a:xfrm>
            <a:off x="4502150" y="5319713"/>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44294" name="Rectangle 262"/>
          <p:cNvSpPr>
            <a:spLocks noChangeArrowheads="1"/>
          </p:cNvSpPr>
          <p:nvPr/>
        </p:nvSpPr>
        <p:spPr bwMode="auto">
          <a:xfrm>
            <a:off x="5380038" y="2057400"/>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44295" name="Rectangle 263"/>
          <p:cNvSpPr>
            <a:spLocks noChangeArrowheads="1"/>
          </p:cNvSpPr>
          <p:nvPr/>
        </p:nvSpPr>
        <p:spPr bwMode="auto">
          <a:xfrm>
            <a:off x="3646488" y="3443288"/>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3" name="Footer Placeholder 2"/>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381332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275"/>
                                        </p:tgtEl>
                                        <p:attrNameLst>
                                          <p:attrName>style.visibility</p:attrName>
                                        </p:attrNameLst>
                                      </p:cBhvr>
                                      <p:to>
                                        <p:strVal val="visible"/>
                                      </p:to>
                                    </p:set>
                                    <p:animEffect transition="in" filter="fade">
                                      <p:cBhvr>
                                        <p:cTn id="7" dur="500"/>
                                        <p:tgtEl>
                                          <p:spTgt spid="442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276"/>
                                        </p:tgtEl>
                                        <p:attrNameLst>
                                          <p:attrName>style.visibility</p:attrName>
                                        </p:attrNameLst>
                                      </p:cBhvr>
                                      <p:to>
                                        <p:strVal val="visible"/>
                                      </p:to>
                                    </p:set>
                                    <p:animEffect transition="in" filter="fade">
                                      <p:cBhvr>
                                        <p:cTn id="10" dur="500"/>
                                        <p:tgtEl>
                                          <p:spTgt spid="442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277"/>
                                        </p:tgtEl>
                                        <p:attrNameLst>
                                          <p:attrName>style.visibility</p:attrName>
                                        </p:attrNameLst>
                                      </p:cBhvr>
                                      <p:to>
                                        <p:strVal val="visible"/>
                                      </p:to>
                                    </p:set>
                                    <p:animEffect transition="in" filter="fade">
                                      <p:cBhvr>
                                        <p:cTn id="13" dur="500"/>
                                        <p:tgtEl>
                                          <p:spTgt spid="442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278"/>
                                        </p:tgtEl>
                                        <p:attrNameLst>
                                          <p:attrName>style.visibility</p:attrName>
                                        </p:attrNameLst>
                                      </p:cBhvr>
                                      <p:to>
                                        <p:strVal val="visible"/>
                                      </p:to>
                                    </p:set>
                                    <p:animEffect transition="in" filter="fade">
                                      <p:cBhvr>
                                        <p:cTn id="16" dur="500"/>
                                        <p:tgtEl>
                                          <p:spTgt spid="442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283"/>
                                        </p:tgtEl>
                                        <p:attrNameLst>
                                          <p:attrName>style.visibility</p:attrName>
                                        </p:attrNameLst>
                                      </p:cBhvr>
                                      <p:to>
                                        <p:strVal val="visible"/>
                                      </p:to>
                                    </p:set>
                                    <p:animEffect transition="in" filter="fade">
                                      <p:cBhvr>
                                        <p:cTn id="19" dur="500"/>
                                        <p:tgtEl>
                                          <p:spTgt spid="442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284"/>
                                        </p:tgtEl>
                                        <p:attrNameLst>
                                          <p:attrName>style.visibility</p:attrName>
                                        </p:attrNameLst>
                                      </p:cBhvr>
                                      <p:to>
                                        <p:strVal val="visible"/>
                                      </p:to>
                                    </p:set>
                                    <p:animEffect transition="in" filter="fade">
                                      <p:cBhvr>
                                        <p:cTn id="22" dur="500"/>
                                        <p:tgtEl>
                                          <p:spTgt spid="4428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285"/>
                                        </p:tgtEl>
                                        <p:attrNameLst>
                                          <p:attrName>style.visibility</p:attrName>
                                        </p:attrNameLst>
                                      </p:cBhvr>
                                      <p:to>
                                        <p:strVal val="visible"/>
                                      </p:to>
                                    </p:set>
                                    <p:animEffect transition="in" filter="fade">
                                      <p:cBhvr>
                                        <p:cTn id="25" dur="500"/>
                                        <p:tgtEl>
                                          <p:spTgt spid="4428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286"/>
                                        </p:tgtEl>
                                        <p:attrNameLst>
                                          <p:attrName>style.visibility</p:attrName>
                                        </p:attrNameLst>
                                      </p:cBhvr>
                                      <p:to>
                                        <p:strVal val="visible"/>
                                      </p:to>
                                    </p:set>
                                    <p:animEffect transition="in" filter="fade">
                                      <p:cBhvr>
                                        <p:cTn id="28" dur="500"/>
                                        <p:tgtEl>
                                          <p:spTgt spid="442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287"/>
                                        </p:tgtEl>
                                        <p:attrNameLst>
                                          <p:attrName>style.visibility</p:attrName>
                                        </p:attrNameLst>
                                      </p:cBhvr>
                                      <p:to>
                                        <p:strVal val="visible"/>
                                      </p:to>
                                    </p:set>
                                    <p:animEffect transition="in" filter="fade">
                                      <p:cBhvr>
                                        <p:cTn id="31" dur="500"/>
                                        <p:tgtEl>
                                          <p:spTgt spid="442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293"/>
                                        </p:tgtEl>
                                        <p:attrNameLst>
                                          <p:attrName>style.visibility</p:attrName>
                                        </p:attrNameLst>
                                      </p:cBhvr>
                                      <p:to>
                                        <p:strVal val="visible"/>
                                      </p:to>
                                    </p:set>
                                    <p:animEffect transition="in" filter="fade">
                                      <p:cBhvr>
                                        <p:cTn id="34" dur="500"/>
                                        <p:tgtEl>
                                          <p:spTgt spid="4429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254"/>
                                        </p:tgtEl>
                                        <p:attrNameLst>
                                          <p:attrName>style.visibility</p:attrName>
                                        </p:attrNameLst>
                                      </p:cBhvr>
                                      <p:to>
                                        <p:strVal val="visible"/>
                                      </p:to>
                                    </p:set>
                                    <p:animEffect transition="in" filter="fade">
                                      <p:cBhvr>
                                        <p:cTn id="37" dur="500"/>
                                        <p:tgtEl>
                                          <p:spTgt spid="442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196"/>
                                        </p:tgtEl>
                                        <p:attrNameLst>
                                          <p:attrName>style.visibility</p:attrName>
                                        </p:attrNameLst>
                                      </p:cBhvr>
                                      <p:to>
                                        <p:strVal val="visible"/>
                                      </p:to>
                                    </p:set>
                                    <p:animEffect transition="in" filter="fade">
                                      <p:cBhvr>
                                        <p:cTn id="40" dur="500"/>
                                        <p:tgtEl>
                                          <p:spTgt spid="4419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197"/>
                                        </p:tgtEl>
                                        <p:attrNameLst>
                                          <p:attrName>style.visibility</p:attrName>
                                        </p:attrNameLst>
                                      </p:cBhvr>
                                      <p:to>
                                        <p:strVal val="visible"/>
                                      </p:to>
                                    </p:set>
                                    <p:animEffect transition="in" filter="fade">
                                      <p:cBhvr>
                                        <p:cTn id="43" dur="500"/>
                                        <p:tgtEl>
                                          <p:spTgt spid="4419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198"/>
                                        </p:tgtEl>
                                        <p:attrNameLst>
                                          <p:attrName>style.visibility</p:attrName>
                                        </p:attrNameLst>
                                      </p:cBhvr>
                                      <p:to>
                                        <p:strVal val="visible"/>
                                      </p:to>
                                    </p:set>
                                    <p:animEffect transition="in" filter="fade">
                                      <p:cBhvr>
                                        <p:cTn id="46" dur="500"/>
                                        <p:tgtEl>
                                          <p:spTgt spid="441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199"/>
                                        </p:tgtEl>
                                        <p:attrNameLst>
                                          <p:attrName>style.visibility</p:attrName>
                                        </p:attrNameLst>
                                      </p:cBhvr>
                                      <p:to>
                                        <p:strVal val="visible"/>
                                      </p:to>
                                    </p:set>
                                    <p:animEffect transition="in" filter="fade">
                                      <p:cBhvr>
                                        <p:cTn id="49" dur="500"/>
                                        <p:tgtEl>
                                          <p:spTgt spid="4419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200"/>
                                        </p:tgtEl>
                                        <p:attrNameLst>
                                          <p:attrName>style.visibility</p:attrName>
                                        </p:attrNameLst>
                                      </p:cBhvr>
                                      <p:to>
                                        <p:strVal val="visible"/>
                                      </p:to>
                                    </p:set>
                                    <p:animEffect transition="in" filter="fade">
                                      <p:cBhvr>
                                        <p:cTn id="52" dur="500"/>
                                        <p:tgtEl>
                                          <p:spTgt spid="4420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201"/>
                                        </p:tgtEl>
                                        <p:attrNameLst>
                                          <p:attrName>style.visibility</p:attrName>
                                        </p:attrNameLst>
                                      </p:cBhvr>
                                      <p:to>
                                        <p:strVal val="visible"/>
                                      </p:to>
                                    </p:set>
                                    <p:animEffect transition="in" filter="fade">
                                      <p:cBhvr>
                                        <p:cTn id="55" dur="500"/>
                                        <p:tgtEl>
                                          <p:spTgt spid="4420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202"/>
                                        </p:tgtEl>
                                        <p:attrNameLst>
                                          <p:attrName>style.visibility</p:attrName>
                                        </p:attrNameLst>
                                      </p:cBhvr>
                                      <p:to>
                                        <p:strVal val="visible"/>
                                      </p:to>
                                    </p:set>
                                    <p:animEffect transition="in" filter="fade">
                                      <p:cBhvr>
                                        <p:cTn id="58" dur="500"/>
                                        <p:tgtEl>
                                          <p:spTgt spid="4420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204"/>
                                        </p:tgtEl>
                                        <p:attrNameLst>
                                          <p:attrName>style.visibility</p:attrName>
                                        </p:attrNameLst>
                                      </p:cBhvr>
                                      <p:to>
                                        <p:strVal val="visible"/>
                                      </p:to>
                                    </p:set>
                                    <p:animEffect transition="in" filter="fade">
                                      <p:cBhvr>
                                        <p:cTn id="61" dur="500"/>
                                        <p:tgtEl>
                                          <p:spTgt spid="4420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203"/>
                                        </p:tgtEl>
                                        <p:attrNameLst>
                                          <p:attrName>style.visibility</p:attrName>
                                        </p:attrNameLst>
                                      </p:cBhvr>
                                      <p:to>
                                        <p:strVal val="visible"/>
                                      </p:to>
                                    </p:set>
                                    <p:animEffect transition="in" filter="fade">
                                      <p:cBhvr>
                                        <p:cTn id="64" dur="500"/>
                                        <p:tgtEl>
                                          <p:spTgt spid="4420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4282"/>
                                        </p:tgtEl>
                                        <p:attrNameLst>
                                          <p:attrName>style.visibility</p:attrName>
                                        </p:attrNameLst>
                                      </p:cBhvr>
                                      <p:to>
                                        <p:strVal val="visible"/>
                                      </p:to>
                                    </p:set>
                                    <p:animEffect transition="in" filter="fade">
                                      <p:cBhvr>
                                        <p:cTn id="69" dur="500"/>
                                        <p:tgtEl>
                                          <p:spTgt spid="442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294"/>
                                        </p:tgtEl>
                                        <p:attrNameLst>
                                          <p:attrName>style.visibility</p:attrName>
                                        </p:attrNameLst>
                                      </p:cBhvr>
                                      <p:to>
                                        <p:strVal val="visible"/>
                                      </p:to>
                                    </p:set>
                                    <p:animEffect transition="in" filter="fade">
                                      <p:cBhvr>
                                        <p:cTn id="72" dur="500"/>
                                        <p:tgtEl>
                                          <p:spTgt spid="442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295"/>
                                        </p:tgtEl>
                                        <p:attrNameLst>
                                          <p:attrName>style.visibility</p:attrName>
                                        </p:attrNameLst>
                                      </p:cBhvr>
                                      <p:to>
                                        <p:strVal val="visible"/>
                                      </p:to>
                                    </p:set>
                                    <p:animEffect transition="in" filter="fade">
                                      <p:cBhvr>
                                        <p:cTn id="75" dur="500"/>
                                        <p:tgtEl>
                                          <p:spTgt spid="4429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281"/>
                                        </p:tgtEl>
                                        <p:attrNameLst>
                                          <p:attrName>style.visibility</p:attrName>
                                        </p:attrNameLst>
                                      </p:cBhvr>
                                      <p:to>
                                        <p:strVal val="visible"/>
                                      </p:to>
                                    </p:set>
                                    <p:animEffect transition="in" filter="fade">
                                      <p:cBhvr>
                                        <p:cTn id="78" dur="500"/>
                                        <p:tgtEl>
                                          <p:spTgt spid="4428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280"/>
                                        </p:tgtEl>
                                        <p:attrNameLst>
                                          <p:attrName>style.visibility</p:attrName>
                                        </p:attrNameLst>
                                      </p:cBhvr>
                                      <p:to>
                                        <p:strVal val="visible"/>
                                      </p:to>
                                    </p:set>
                                    <p:animEffect transition="in" filter="fade">
                                      <p:cBhvr>
                                        <p:cTn id="81" dur="500"/>
                                        <p:tgtEl>
                                          <p:spTgt spid="4428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279"/>
                                        </p:tgtEl>
                                        <p:attrNameLst>
                                          <p:attrName>style.visibility</p:attrName>
                                        </p:attrNameLst>
                                      </p:cBhvr>
                                      <p:to>
                                        <p:strVal val="visible"/>
                                      </p:to>
                                    </p:set>
                                    <p:animEffect transition="in" filter="fade">
                                      <p:cBhvr>
                                        <p:cTn id="84" dur="500"/>
                                        <p:tgtEl>
                                          <p:spTgt spid="4427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4288"/>
                                        </p:tgtEl>
                                        <p:attrNameLst>
                                          <p:attrName>style.visibility</p:attrName>
                                        </p:attrNameLst>
                                      </p:cBhvr>
                                      <p:to>
                                        <p:strVal val="visible"/>
                                      </p:to>
                                    </p:set>
                                    <p:animEffect transition="in" filter="fade">
                                      <p:cBhvr>
                                        <p:cTn id="87" dur="500"/>
                                        <p:tgtEl>
                                          <p:spTgt spid="4428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289"/>
                                        </p:tgtEl>
                                        <p:attrNameLst>
                                          <p:attrName>style.visibility</p:attrName>
                                        </p:attrNameLst>
                                      </p:cBhvr>
                                      <p:to>
                                        <p:strVal val="visible"/>
                                      </p:to>
                                    </p:set>
                                    <p:animEffect transition="in" filter="fade">
                                      <p:cBhvr>
                                        <p:cTn id="90" dur="500"/>
                                        <p:tgtEl>
                                          <p:spTgt spid="442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4255"/>
                                        </p:tgtEl>
                                        <p:attrNameLst>
                                          <p:attrName>style.visibility</p:attrName>
                                        </p:attrNameLst>
                                      </p:cBhvr>
                                      <p:to>
                                        <p:strVal val="visible"/>
                                      </p:to>
                                    </p:set>
                                    <p:animEffect transition="in" filter="fade">
                                      <p:cBhvr>
                                        <p:cTn id="93" dur="500"/>
                                        <p:tgtEl>
                                          <p:spTgt spid="4425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4291"/>
                                        </p:tgtEl>
                                        <p:attrNameLst>
                                          <p:attrName>style.visibility</p:attrName>
                                        </p:attrNameLst>
                                      </p:cBhvr>
                                      <p:to>
                                        <p:strVal val="visible"/>
                                      </p:to>
                                    </p:set>
                                    <p:animEffect transition="in" filter="fade">
                                      <p:cBhvr>
                                        <p:cTn id="96" dur="500"/>
                                        <p:tgtEl>
                                          <p:spTgt spid="4429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4187"/>
                                        </p:tgtEl>
                                        <p:attrNameLst>
                                          <p:attrName>style.visibility</p:attrName>
                                        </p:attrNameLst>
                                      </p:cBhvr>
                                      <p:to>
                                        <p:strVal val="visible"/>
                                      </p:to>
                                    </p:set>
                                    <p:animEffect transition="in" filter="fade">
                                      <p:cBhvr>
                                        <p:cTn id="99" dur="500"/>
                                        <p:tgtEl>
                                          <p:spTgt spid="4418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188"/>
                                        </p:tgtEl>
                                        <p:attrNameLst>
                                          <p:attrName>style.visibility</p:attrName>
                                        </p:attrNameLst>
                                      </p:cBhvr>
                                      <p:to>
                                        <p:strVal val="visible"/>
                                      </p:to>
                                    </p:set>
                                    <p:animEffect transition="in" filter="fade">
                                      <p:cBhvr>
                                        <p:cTn id="102" dur="500"/>
                                        <p:tgtEl>
                                          <p:spTgt spid="4418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189"/>
                                        </p:tgtEl>
                                        <p:attrNameLst>
                                          <p:attrName>style.visibility</p:attrName>
                                        </p:attrNameLst>
                                      </p:cBhvr>
                                      <p:to>
                                        <p:strVal val="visible"/>
                                      </p:to>
                                    </p:set>
                                    <p:animEffect transition="in" filter="fade">
                                      <p:cBhvr>
                                        <p:cTn id="105" dur="500"/>
                                        <p:tgtEl>
                                          <p:spTgt spid="4418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4190"/>
                                        </p:tgtEl>
                                        <p:attrNameLst>
                                          <p:attrName>style.visibility</p:attrName>
                                        </p:attrNameLst>
                                      </p:cBhvr>
                                      <p:to>
                                        <p:strVal val="visible"/>
                                      </p:to>
                                    </p:set>
                                    <p:animEffect transition="in" filter="fade">
                                      <p:cBhvr>
                                        <p:cTn id="108" dur="500"/>
                                        <p:tgtEl>
                                          <p:spTgt spid="4419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4191"/>
                                        </p:tgtEl>
                                        <p:attrNameLst>
                                          <p:attrName>style.visibility</p:attrName>
                                        </p:attrNameLst>
                                      </p:cBhvr>
                                      <p:to>
                                        <p:strVal val="visible"/>
                                      </p:to>
                                    </p:set>
                                    <p:animEffect transition="in" filter="fade">
                                      <p:cBhvr>
                                        <p:cTn id="111" dur="500"/>
                                        <p:tgtEl>
                                          <p:spTgt spid="4419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4192"/>
                                        </p:tgtEl>
                                        <p:attrNameLst>
                                          <p:attrName>style.visibility</p:attrName>
                                        </p:attrNameLst>
                                      </p:cBhvr>
                                      <p:to>
                                        <p:strVal val="visible"/>
                                      </p:to>
                                    </p:set>
                                    <p:animEffect transition="in" filter="fade">
                                      <p:cBhvr>
                                        <p:cTn id="114" dur="500"/>
                                        <p:tgtEl>
                                          <p:spTgt spid="4419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4193"/>
                                        </p:tgtEl>
                                        <p:attrNameLst>
                                          <p:attrName>style.visibility</p:attrName>
                                        </p:attrNameLst>
                                      </p:cBhvr>
                                      <p:to>
                                        <p:strVal val="visible"/>
                                      </p:to>
                                    </p:set>
                                    <p:animEffect transition="in" filter="fade">
                                      <p:cBhvr>
                                        <p:cTn id="117" dur="500"/>
                                        <p:tgtEl>
                                          <p:spTgt spid="4419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4194"/>
                                        </p:tgtEl>
                                        <p:attrNameLst>
                                          <p:attrName>style.visibility</p:attrName>
                                        </p:attrNameLst>
                                      </p:cBhvr>
                                      <p:to>
                                        <p:strVal val="visible"/>
                                      </p:to>
                                    </p:set>
                                    <p:animEffect transition="in" filter="fade">
                                      <p:cBhvr>
                                        <p:cTn id="120" dur="500"/>
                                        <p:tgtEl>
                                          <p:spTgt spid="4419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4195"/>
                                        </p:tgtEl>
                                        <p:attrNameLst>
                                          <p:attrName>style.visibility</p:attrName>
                                        </p:attrNameLst>
                                      </p:cBhvr>
                                      <p:to>
                                        <p:strVal val="visible"/>
                                      </p:to>
                                    </p:set>
                                    <p:animEffect transition="in" filter="fade">
                                      <p:cBhvr>
                                        <p:cTn id="123" dur="500"/>
                                        <p:tgtEl>
                                          <p:spTgt spid="4419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169"/>
                                        </p:tgtEl>
                                        <p:attrNameLst>
                                          <p:attrName>style.visibility</p:attrName>
                                        </p:attrNameLst>
                                      </p:cBhvr>
                                      <p:to>
                                        <p:strVal val="visible"/>
                                      </p:to>
                                    </p:set>
                                    <p:animEffect transition="in" filter="fade">
                                      <p:cBhvr>
                                        <p:cTn id="126" dur="500"/>
                                        <p:tgtEl>
                                          <p:spTgt spid="44169"/>
                                        </p:tgtEl>
                                      </p:cBhvr>
                                    </p:animEffect>
                                  </p:childTnLst>
                                </p:cTn>
                              </p:par>
                              <p:par>
                                <p:cTn id="127" presetID="10" presetClass="entr" presetSubtype="0" fill="hold" nodeType="withEffect">
                                  <p:stCondLst>
                                    <p:cond delay="0"/>
                                  </p:stCondLst>
                                  <p:childTnLst>
                                    <p:set>
                                      <p:cBhvr>
                                        <p:cTn id="128" dur="1" fill="hold">
                                          <p:stCondLst>
                                            <p:cond delay="0"/>
                                          </p:stCondLst>
                                        </p:cTn>
                                        <p:tgtEl>
                                          <p:spTgt spid="548912"/>
                                        </p:tgtEl>
                                        <p:attrNameLst>
                                          <p:attrName>style.visibility</p:attrName>
                                        </p:attrNameLst>
                                      </p:cBhvr>
                                      <p:to>
                                        <p:strVal val="visible"/>
                                      </p:to>
                                    </p:set>
                                    <p:animEffect transition="in" filter="fade">
                                      <p:cBhvr>
                                        <p:cTn id="129" dur="500"/>
                                        <p:tgtEl>
                                          <p:spTgt spid="548912"/>
                                        </p:tgtEl>
                                      </p:cBhvr>
                                    </p:animEffect>
                                  </p:childTnLst>
                                </p:cTn>
                              </p:par>
                              <p:par>
                                <p:cTn id="130" presetID="10" presetClass="entr" presetSubtype="0" fill="hold" nodeType="withEffect">
                                  <p:stCondLst>
                                    <p:cond delay="0"/>
                                  </p:stCondLst>
                                  <p:childTnLst>
                                    <p:set>
                                      <p:cBhvr>
                                        <p:cTn id="131" dur="1" fill="hold">
                                          <p:stCondLst>
                                            <p:cond delay="0"/>
                                          </p:stCondLst>
                                        </p:cTn>
                                        <p:tgtEl>
                                          <p:spTgt spid="548914"/>
                                        </p:tgtEl>
                                        <p:attrNameLst>
                                          <p:attrName>style.visibility</p:attrName>
                                        </p:attrNameLst>
                                      </p:cBhvr>
                                      <p:to>
                                        <p:strVal val="visible"/>
                                      </p:to>
                                    </p:set>
                                    <p:animEffect transition="in" filter="fade">
                                      <p:cBhvr>
                                        <p:cTn id="132" dur="500"/>
                                        <p:tgtEl>
                                          <p:spTgt spid="54891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4290"/>
                                        </p:tgtEl>
                                        <p:attrNameLst>
                                          <p:attrName>style.visibility</p:attrName>
                                        </p:attrNameLst>
                                      </p:cBhvr>
                                      <p:to>
                                        <p:strVal val="visible"/>
                                      </p:to>
                                    </p:set>
                                    <p:animEffect transition="in" filter="fade">
                                      <p:cBhvr>
                                        <p:cTn id="135" dur="500"/>
                                        <p:tgtEl>
                                          <p:spTgt spid="44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69" grpId="0" animBg="1"/>
      <p:bldP spid="44187" grpId="0"/>
      <p:bldP spid="44188" grpId="0"/>
      <p:bldP spid="44189" grpId="0"/>
      <p:bldP spid="44190" grpId="0"/>
      <p:bldP spid="44191" grpId="0"/>
      <p:bldP spid="44192" grpId="0"/>
      <p:bldP spid="44193" grpId="0"/>
      <p:bldP spid="44194" grpId="0"/>
      <p:bldP spid="44195" grpId="0"/>
      <p:bldP spid="44196" grpId="0"/>
      <p:bldP spid="44197" grpId="0"/>
      <p:bldP spid="44198" grpId="0"/>
      <p:bldP spid="44199" grpId="0"/>
      <p:bldP spid="44200" grpId="0"/>
      <p:bldP spid="44201" grpId="0"/>
      <p:bldP spid="44202" grpId="0"/>
      <p:bldP spid="44203" grpId="0"/>
      <p:bldP spid="44204" grpId="0"/>
      <p:bldP spid="44254" grpId="0" animBg="1"/>
      <p:bldP spid="44255" grpId="0" animBg="1"/>
      <p:bldP spid="44275" grpId="0" animBg="1"/>
      <p:bldP spid="44276" grpId="0" animBg="1"/>
      <p:bldP spid="44277" grpId="0" animBg="1"/>
      <p:bldP spid="44278" grpId="0" animBg="1"/>
      <p:bldP spid="44279" grpId="0" animBg="1"/>
      <p:bldP spid="44280" grpId="0" animBg="1"/>
      <p:bldP spid="44281" grpId="0" animBg="1"/>
      <p:bldP spid="44282" grpId="0" animBg="1"/>
      <p:bldP spid="44283" grpId="0" animBg="1"/>
      <p:bldP spid="44284" grpId="0" animBg="1"/>
      <p:bldP spid="44285" grpId="0" animBg="1"/>
      <p:bldP spid="44286" grpId="0" animBg="1"/>
      <p:bldP spid="44287" grpId="0" animBg="1"/>
      <p:bldP spid="44288" grpId="0" animBg="1"/>
      <p:bldP spid="44289" grpId="0" animBg="1"/>
      <p:bldP spid="44290" grpId="0" animBg="1"/>
      <p:bldP spid="44291" grpId="0" animBg="1"/>
      <p:bldP spid="44293" grpId="0"/>
      <p:bldP spid="44294" grpId="0"/>
      <p:bldP spid="4429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BINDING, OR EFFECTIVE, PRICE FLOORS</a:t>
            </a:r>
          </a:p>
        </p:txBody>
      </p:sp>
      <p:sp>
        <p:nvSpPr>
          <p:cNvPr id="3" name="Content Placeholder 2"/>
          <p:cNvSpPr>
            <a:spLocks noGrp="1"/>
          </p:cNvSpPr>
          <p:nvPr>
            <p:ph idx="1"/>
          </p:nvPr>
        </p:nvSpPr>
        <p:spPr>
          <a:xfrm>
            <a:off x="1905000" y="990600"/>
            <a:ext cx="7162800" cy="4648200"/>
          </a:xfrm>
        </p:spPr>
        <p:txBody>
          <a:bodyPr>
            <a:normAutofit/>
          </a:bodyPr>
          <a:lstStyle/>
          <a:p>
            <a:r>
              <a:rPr lang="en-US" sz="2800" i="1" dirty="0">
                <a:solidFill>
                  <a:schemeClr val="tx1">
                    <a:lumMod val="75000"/>
                    <a:lumOff val="25000"/>
                  </a:schemeClr>
                </a:solidFill>
              </a:rPr>
              <a:t>If a price floor is set below equilibrium, it will have no effect (called nonbinding).</a:t>
            </a:r>
          </a:p>
        </p:txBody>
      </p:sp>
      <p:sp>
        <p:nvSpPr>
          <p:cNvPr id="57" name="Content Placeholder 2"/>
          <p:cNvSpPr txBox="1">
            <a:spLocks/>
          </p:cNvSpPr>
          <p:nvPr/>
        </p:nvSpPr>
        <p:spPr>
          <a:xfrm>
            <a:off x="5867400" y="3048000"/>
            <a:ext cx="3276600" cy="2692400"/>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a:solidFill>
                  <a:schemeClr val="tx1">
                    <a:lumMod val="75000"/>
                    <a:lumOff val="25000"/>
                  </a:schemeClr>
                </a:solidFill>
                <a:latin typeface="Century Gothic"/>
                <a:cs typeface="Century Gothic"/>
              </a:rPr>
              <a:t>Only a price floor that forces price above equilibrium will have any effect (binding, or effective).</a:t>
            </a:r>
          </a:p>
          <a:p>
            <a:endParaRPr lang="en-US" sz="2800" dirty="0">
              <a:latin typeface="Century Gothic"/>
              <a:cs typeface="Century Gothic"/>
            </a:endParaRPr>
          </a:p>
        </p:txBody>
      </p:sp>
      <p:sp>
        <p:nvSpPr>
          <p:cNvPr id="297" name="Rectangle 260"/>
          <p:cNvSpPr>
            <a:spLocks noChangeArrowheads="1"/>
          </p:cNvSpPr>
          <p:nvPr/>
        </p:nvSpPr>
        <p:spPr bwMode="auto">
          <a:xfrm>
            <a:off x="90488" y="1184275"/>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dirty="0">
                <a:solidFill>
                  <a:srgbClr val="000000"/>
                </a:solidFill>
                <a:latin typeface="Century Gothic"/>
                <a:cs typeface="Century Gothic"/>
              </a:rPr>
              <a:t>Price of butter </a:t>
            </a:r>
          </a:p>
          <a:p>
            <a:pPr marL="1588" indent="-1588">
              <a:spcBef>
                <a:spcPct val="0"/>
              </a:spcBef>
            </a:pPr>
            <a:r>
              <a:rPr lang="en-US" sz="1400" dirty="0">
                <a:solidFill>
                  <a:srgbClr val="000000"/>
                </a:solidFill>
                <a:latin typeface="Century Gothic"/>
                <a:cs typeface="Century Gothic"/>
              </a:rPr>
              <a:t>(per pound)</a:t>
            </a:r>
            <a:endParaRPr lang="en-US" sz="1400" dirty="0">
              <a:latin typeface="Century Gothic"/>
              <a:cs typeface="Century Gothic"/>
            </a:endParaRPr>
          </a:p>
        </p:txBody>
      </p:sp>
      <p:sp>
        <p:nvSpPr>
          <p:cNvPr id="301" name="Rectangle 194"/>
          <p:cNvSpPr>
            <a:spLocks noChangeArrowheads="1"/>
          </p:cNvSpPr>
          <p:nvPr/>
        </p:nvSpPr>
        <p:spPr bwMode="auto">
          <a:xfrm>
            <a:off x="3733800" y="6324600"/>
            <a:ext cx="3250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butter (millions of pounds</a:t>
            </a:r>
            <a:r>
              <a:rPr lang="en-US" sz="1100">
                <a:solidFill>
                  <a:srgbClr val="000000"/>
                </a:solidFill>
                <a:latin typeface="Century Gothic"/>
                <a:cs typeface="Century Gothic"/>
              </a:rPr>
              <a:t>)</a:t>
            </a:r>
            <a:endParaRPr lang="en-US">
              <a:latin typeface="Century Gothic"/>
              <a:cs typeface="Century Gothic"/>
            </a:endParaRPr>
          </a:p>
        </p:txBody>
      </p:sp>
      <p:sp>
        <p:nvSpPr>
          <p:cNvPr id="362" name="Line 57"/>
          <p:cNvSpPr>
            <a:spLocks noChangeShapeType="1"/>
          </p:cNvSpPr>
          <p:nvPr/>
        </p:nvSpPr>
        <p:spPr bwMode="auto">
          <a:xfrm>
            <a:off x="592138" y="2197100"/>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3" name="Line 58"/>
          <p:cNvSpPr>
            <a:spLocks noChangeShapeType="1"/>
          </p:cNvSpPr>
          <p:nvPr/>
        </p:nvSpPr>
        <p:spPr bwMode="auto">
          <a:xfrm>
            <a:off x="592138" y="3721100"/>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4" name="Line 59"/>
          <p:cNvSpPr>
            <a:spLocks noChangeShapeType="1"/>
          </p:cNvSpPr>
          <p:nvPr/>
        </p:nvSpPr>
        <p:spPr bwMode="auto">
          <a:xfrm>
            <a:off x="592138" y="4479925"/>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5" name="Line 60"/>
          <p:cNvSpPr>
            <a:spLocks noChangeShapeType="1"/>
          </p:cNvSpPr>
          <p:nvPr/>
        </p:nvSpPr>
        <p:spPr bwMode="auto">
          <a:xfrm>
            <a:off x="592138" y="5245100"/>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6" name="Line 61"/>
          <p:cNvSpPr>
            <a:spLocks noChangeShapeType="1"/>
          </p:cNvSpPr>
          <p:nvPr/>
        </p:nvSpPr>
        <p:spPr bwMode="auto">
          <a:xfrm>
            <a:off x="1587500" y="5867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7" name="Line 62"/>
          <p:cNvSpPr>
            <a:spLocks noChangeShapeType="1"/>
          </p:cNvSpPr>
          <p:nvPr/>
        </p:nvSpPr>
        <p:spPr bwMode="auto">
          <a:xfrm>
            <a:off x="2581275" y="5867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8" name="Line 63"/>
          <p:cNvSpPr>
            <a:spLocks noChangeShapeType="1"/>
          </p:cNvSpPr>
          <p:nvPr/>
        </p:nvSpPr>
        <p:spPr bwMode="auto">
          <a:xfrm>
            <a:off x="3609975" y="5859463"/>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9" name="Line 64"/>
          <p:cNvSpPr>
            <a:spLocks noChangeShapeType="1"/>
          </p:cNvSpPr>
          <p:nvPr/>
        </p:nvSpPr>
        <p:spPr bwMode="auto">
          <a:xfrm>
            <a:off x="3081338" y="5867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0" name="Line 65"/>
          <p:cNvSpPr>
            <a:spLocks noChangeShapeType="1"/>
          </p:cNvSpPr>
          <p:nvPr/>
        </p:nvSpPr>
        <p:spPr bwMode="auto">
          <a:xfrm>
            <a:off x="4565650" y="5867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1" name="Line 66"/>
          <p:cNvSpPr>
            <a:spLocks noChangeShapeType="1"/>
          </p:cNvSpPr>
          <p:nvPr/>
        </p:nvSpPr>
        <p:spPr bwMode="auto">
          <a:xfrm>
            <a:off x="5561013" y="5867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3" name="Freeform 68"/>
          <p:cNvSpPr>
            <a:spLocks/>
          </p:cNvSpPr>
          <p:nvPr/>
        </p:nvSpPr>
        <p:spPr bwMode="auto">
          <a:xfrm>
            <a:off x="592138" y="5667375"/>
            <a:ext cx="450850" cy="336550"/>
          </a:xfrm>
          <a:custGeom>
            <a:avLst/>
            <a:gdLst>
              <a:gd name="T0" fmla="*/ 163 w 163"/>
              <a:gd name="T1" fmla="*/ 137 h 137"/>
              <a:gd name="T2" fmla="*/ 0 w 163"/>
              <a:gd name="T3" fmla="*/ 137 h 137"/>
              <a:gd name="T4" fmla="*/ 0 w 163"/>
              <a:gd name="T5" fmla="*/ 0 h 137"/>
            </a:gdLst>
            <a:ahLst/>
            <a:cxnLst>
              <a:cxn ang="0">
                <a:pos x="T0" y="T1"/>
              </a:cxn>
              <a:cxn ang="0">
                <a:pos x="T2" y="T3"/>
              </a:cxn>
              <a:cxn ang="0">
                <a:pos x="T4" y="T5"/>
              </a:cxn>
            </a:cxnLst>
            <a:rect l="0" t="0" r="r" b="b"/>
            <a:pathLst>
              <a:path w="163" h="137">
                <a:moveTo>
                  <a:pt x="163" y="137"/>
                </a:moveTo>
                <a:lnTo>
                  <a:pt x="0" y="137"/>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74" name="Line 69"/>
          <p:cNvSpPr>
            <a:spLocks noChangeShapeType="1"/>
          </p:cNvSpPr>
          <p:nvPr/>
        </p:nvSpPr>
        <p:spPr bwMode="auto">
          <a:xfrm flipH="1">
            <a:off x="1149350" y="6003925"/>
            <a:ext cx="52181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5" name="Line 70"/>
          <p:cNvSpPr>
            <a:spLocks noChangeShapeType="1"/>
          </p:cNvSpPr>
          <p:nvPr/>
        </p:nvSpPr>
        <p:spPr bwMode="auto">
          <a:xfrm flipV="1">
            <a:off x="528638" y="5541963"/>
            <a:ext cx="134937"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6" name="Line 71"/>
          <p:cNvSpPr>
            <a:spLocks noChangeShapeType="1"/>
          </p:cNvSpPr>
          <p:nvPr/>
        </p:nvSpPr>
        <p:spPr bwMode="auto">
          <a:xfrm flipV="1">
            <a:off x="528638" y="5634038"/>
            <a:ext cx="134937" cy="714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7" name="Line 72"/>
          <p:cNvSpPr>
            <a:spLocks noChangeShapeType="1"/>
          </p:cNvSpPr>
          <p:nvPr/>
        </p:nvSpPr>
        <p:spPr bwMode="auto">
          <a:xfrm flipH="1">
            <a:off x="1004888" y="5948363"/>
            <a:ext cx="80962" cy="1190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8" name="Line 73"/>
          <p:cNvSpPr>
            <a:spLocks noChangeShapeType="1"/>
          </p:cNvSpPr>
          <p:nvPr/>
        </p:nvSpPr>
        <p:spPr bwMode="auto">
          <a:xfrm flipH="1">
            <a:off x="1109663" y="5948363"/>
            <a:ext cx="77787" cy="1190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9" name="Rectangle 74"/>
          <p:cNvSpPr>
            <a:spLocks noChangeArrowheads="1"/>
          </p:cNvSpPr>
          <p:nvPr/>
        </p:nvSpPr>
        <p:spPr bwMode="auto">
          <a:xfrm>
            <a:off x="1528763" y="6038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380" name="Rectangle 75"/>
          <p:cNvSpPr>
            <a:spLocks noChangeArrowheads="1"/>
          </p:cNvSpPr>
          <p:nvPr/>
        </p:nvSpPr>
        <p:spPr bwMode="auto">
          <a:xfrm>
            <a:off x="355600" y="6038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81" name="Rectangle 76"/>
          <p:cNvSpPr>
            <a:spLocks noChangeArrowheads="1"/>
          </p:cNvSpPr>
          <p:nvPr/>
        </p:nvSpPr>
        <p:spPr bwMode="auto">
          <a:xfrm>
            <a:off x="2520950" y="6038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382" name="Rectangle 77"/>
          <p:cNvSpPr>
            <a:spLocks noChangeArrowheads="1"/>
          </p:cNvSpPr>
          <p:nvPr/>
        </p:nvSpPr>
        <p:spPr bwMode="auto">
          <a:xfrm>
            <a:off x="3016250" y="6038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383" name="Rectangle 78"/>
          <p:cNvSpPr>
            <a:spLocks noChangeArrowheads="1"/>
          </p:cNvSpPr>
          <p:nvPr/>
        </p:nvSpPr>
        <p:spPr bwMode="auto">
          <a:xfrm>
            <a:off x="3479800" y="60388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384" name="Rectangle 79"/>
          <p:cNvSpPr>
            <a:spLocks noChangeArrowheads="1"/>
          </p:cNvSpPr>
          <p:nvPr/>
        </p:nvSpPr>
        <p:spPr bwMode="auto">
          <a:xfrm>
            <a:off x="4446588" y="60388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385" name="Rectangle 80"/>
          <p:cNvSpPr>
            <a:spLocks noChangeArrowheads="1"/>
          </p:cNvSpPr>
          <p:nvPr/>
        </p:nvSpPr>
        <p:spPr bwMode="auto">
          <a:xfrm>
            <a:off x="5438775" y="60388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386" name="Rectangle 81"/>
          <p:cNvSpPr>
            <a:spLocks noChangeArrowheads="1"/>
          </p:cNvSpPr>
          <p:nvPr/>
        </p:nvSpPr>
        <p:spPr bwMode="auto">
          <a:xfrm>
            <a:off x="58737" y="2068513"/>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$1.40</a:t>
            </a:r>
            <a:endParaRPr lang="en-US" sz="1400" dirty="0">
              <a:latin typeface="Century Gothic"/>
              <a:cs typeface="Century Gothic"/>
            </a:endParaRPr>
          </a:p>
        </p:txBody>
      </p:sp>
      <p:sp>
        <p:nvSpPr>
          <p:cNvPr id="387" name="Rectangle 82"/>
          <p:cNvSpPr>
            <a:spLocks noChangeArrowheads="1"/>
          </p:cNvSpPr>
          <p:nvPr/>
        </p:nvSpPr>
        <p:spPr bwMode="auto">
          <a:xfrm>
            <a:off x="149225" y="28305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1.20</a:t>
            </a:r>
            <a:endParaRPr lang="en-US" sz="1400" dirty="0">
              <a:latin typeface="Century Gothic"/>
              <a:cs typeface="Century Gothic"/>
            </a:endParaRPr>
          </a:p>
        </p:txBody>
      </p:sp>
      <p:sp>
        <p:nvSpPr>
          <p:cNvPr id="388" name="Rectangle 83"/>
          <p:cNvSpPr>
            <a:spLocks noChangeArrowheads="1"/>
          </p:cNvSpPr>
          <p:nvPr/>
        </p:nvSpPr>
        <p:spPr bwMode="auto">
          <a:xfrm>
            <a:off x="149225" y="35941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389" name="Rectangle 84"/>
          <p:cNvSpPr>
            <a:spLocks noChangeArrowheads="1"/>
          </p:cNvSpPr>
          <p:nvPr/>
        </p:nvSpPr>
        <p:spPr bwMode="auto">
          <a:xfrm>
            <a:off x="149225" y="43545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0.80</a:t>
            </a:r>
            <a:endParaRPr lang="en-US" sz="1400">
              <a:latin typeface="Century Gothic"/>
              <a:cs typeface="Century Gothic"/>
            </a:endParaRPr>
          </a:p>
        </p:txBody>
      </p:sp>
      <p:sp>
        <p:nvSpPr>
          <p:cNvPr id="390" name="Rectangle 85"/>
          <p:cNvSpPr>
            <a:spLocks noChangeArrowheads="1"/>
          </p:cNvSpPr>
          <p:nvPr/>
        </p:nvSpPr>
        <p:spPr bwMode="auto">
          <a:xfrm>
            <a:off x="149225" y="51181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0.60</a:t>
            </a:r>
            <a:endParaRPr lang="en-US" sz="1400">
              <a:latin typeface="Century Gothic"/>
              <a:cs typeface="Century Gothic"/>
            </a:endParaRPr>
          </a:p>
        </p:txBody>
      </p:sp>
      <p:sp>
        <p:nvSpPr>
          <p:cNvPr id="391" name="Rectangle 86"/>
          <p:cNvSpPr>
            <a:spLocks noChangeArrowheads="1"/>
          </p:cNvSpPr>
          <p:nvPr/>
        </p:nvSpPr>
        <p:spPr bwMode="auto">
          <a:xfrm>
            <a:off x="4606925" y="5168900"/>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92" name="Rectangle 87"/>
          <p:cNvSpPr>
            <a:spLocks noChangeArrowheads="1"/>
          </p:cNvSpPr>
          <p:nvPr/>
        </p:nvSpPr>
        <p:spPr bwMode="auto">
          <a:xfrm>
            <a:off x="5613400" y="1946275"/>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393" name="Rectangle 88"/>
          <p:cNvSpPr>
            <a:spLocks noChangeArrowheads="1"/>
          </p:cNvSpPr>
          <p:nvPr/>
        </p:nvSpPr>
        <p:spPr bwMode="auto">
          <a:xfrm>
            <a:off x="3551238" y="3360738"/>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394" name="Line 89"/>
          <p:cNvSpPr>
            <a:spLocks noChangeShapeType="1"/>
          </p:cNvSpPr>
          <p:nvPr/>
        </p:nvSpPr>
        <p:spPr bwMode="auto">
          <a:xfrm>
            <a:off x="628021" y="2954338"/>
            <a:ext cx="4782179"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5" name="Rectangle 90"/>
          <p:cNvSpPr>
            <a:spLocks noChangeArrowheads="1"/>
          </p:cNvSpPr>
          <p:nvPr/>
        </p:nvSpPr>
        <p:spPr bwMode="auto">
          <a:xfrm>
            <a:off x="4662488" y="2992438"/>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B</a:t>
            </a:r>
            <a:endParaRPr lang="en-US" sz="1400" i="1">
              <a:latin typeface="Century Gothic"/>
              <a:cs typeface="Century Gothic"/>
            </a:endParaRPr>
          </a:p>
        </p:txBody>
      </p:sp>
      <p:sp>
        <p:nvSpPr>
          <p:cNvPr id="396" name="Rectangle 91"/>
          <p:cNvSpPr>
            <a:spLocks noChangeArrowheads="1"/>
          </p:cNvSpPr>
          <p:nvPr/>
        </p:nvSpPr>
        <p:spPr bwMode="auto">
          <a:xfrm>
            <a:off x="2822575" y="2992438"/>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A</a:t>
            </a:r>
            <a:endParaRPr lang="en-US" sz="1400" i="1">
              <a:latin typeface="Century Gothic"/>
              <a:cs typeface="Century Gothic"/>
            </a:endParaRPr>
          </a:p>
        </p:txBody>
      </p:sp>
      <p:sp>
        <p:nvSpPr>
          <p:cNvPr id="397" name="Line 92"/>
          <p:cNvSpPr>
            <a:spLocks noChangeShapeType="1"/>
          </p:cNvSpPr>
          <p:nvPr/>
        </p:nvSpPr>
        <p:spPr bwMode="auto">
          <a:xfrm flipV="1">
            <a:off x="592138" y="1887904"/>
            <a:ext cx="0" cy="3674696"/>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8" name="Line 93"/>
          <p:cNvSpPr>
            <a:spLocks noChangeShapeType="1"/>
          </p:cNvSpPr>
          <p:nvPr/>
        </p:nvSpPr>
        <p:spPr bwMode="auto">
          <a:xfrm flipH="1">
            <a:off x="1587500" y="2197100"/>
            <a:ext cx="3973513" cy="304800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99" name="Oval 94"/>
          <p:cNvSpPr>
            <a:spLocks noChangeArrowheads="1"/>
          </p:cNvSpPr>
          <p:nvPr/>
        </p:nvSpPr>
        <p:spPr bwMode="auto">
          <a:xfrm>
            <a:off x="4498975" y="2898775"/>
            <a:ext cx="133350"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00" name="Freeform 95"/>
          <p:cNvSpPr>
            <a:spLocks/>
          </p:cNvSpPr>
          <p:nvPr/>
        </p:nvSpPr>
        <p:spPr bwMode="auto">
          <a:xfrm>
            <a:off x="3022600" y="2114550"/>
            <a:ext cx="1854200" cy="628650"/>
          </a:xfrm>
          <a:custGeom>
            <a:avLst/>
            <a:gdLst>
              <a:gd name="T0" fmla="*/ 309 w 309"/>
              <a:gd name="T1" fmla="*/ 118 h 134"/>
              <a:gd name="T2" fmla="*/ 293 w 309"/>
              <a:gd name="T3" fmla="*/ 134 h 134"/>
              <a:gd name="T4" fmla="*/ 16 w 309"/>
              <a:gd name="T5" fmla="*/ 134 h 134"/>
              <a:gd name="T6" fmla="*/ 0 w 309"/>
              <a:gd name="T7" fmla="*/ 118 h 134"/>
              <a:gd name="T8" fmla="*/ 0 w 309"/>
              <a:gd name="T9" fmla="*/ 16 h 134"/>
              <a:gd name="T10" fmla="*/ 16 w 309"/>
              <a:gd name="T11" fmla="*/ 0 h 134"/>
              <a:gd name="T12" fmla="*/ 293 w 309"/>
              <a:gd name="T13" fmla="*/ 0 h 134"/>
              <a:gd name="T14" fmla="*/ 309 w 309"/>
              <a:gd name="T15" fmla="*/ 16 h 134"/>
              <a:gd name="T16" fmla="*/ 309 w 309"/>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34">
                <a:moveTo>
                  <a:pt x="309" y="118"/>
                </a:moveTo>
                <a:cubicBezTo>
                  <a:pt x="309" y="127"/>
                  <a:pt x="302" y="134"/>
                  <a:pt x="293" y="134"/>
                </a:cubicBezTo>
                <a:cubicBezTo>
                  <a:pt x="16" y="134"/>
                  <a:pt x="16" y="134"/>
                  <a:pt x="16" y="134"/>
                </a:cubicBezTo>
                <a:cubicBezTo>
                  <a:pt x="7" y="134"/>
                  <a:pt x="0" y="127"/>
                  <a:pt x="0" y="118"/>
                </a:cubicBezTo>
                <a:cubicBezTo>
                  <a:pt x="0" y="16"/>
                  <a:pt x="0" y="16"/>
                  <a:pt x="0" y="16"/>
                </a:cubicBezTo>
                <a:cubicBezTo>
                  <a:pt x="0" y="7"/>
                  <a:pt x="7" y="0"/>
                  <a:pt x="16" y="0"/>
                </a:cubicBezTo>
                <a:cubicBezTo>
                  <a:pt x="293" y="0"/>
                  <a:pt x="293" y="0"/>
                  <a:pt x="293" y="0"/>
                </a:cubicBezTo>
                <a:cubicBezTo>
                  <a:pt x="302" y="0"/>
                  <a:pt x="309" y="7"/>
                  <a:pt x="309" y="16"/>
                </a:cubicBezTo>
                <a:lnTo>
                  <a:pt x="309" y="11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02" name="Rectangle 97"/>
          <p:cNvSpPr>
            <a:spLocks noChangeArrowheads="1"/>
          </p:cNvSpPr>
          <p:nvPr/>
        </p:nvSpPr>
        <p:spPr bwMode="auto">
          <a:xfrm>
            <a:off x="3098800" y="2209800"/>
            <a:ext cx="193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Binding, or effective,  price floor</a:t>
            </a:r>
            <a:endParaRPr lang="en-US" sz="1400" dirty="0">
              <a:latin typeface="Century Gothic"/>
              <a:cs typeface="Century Gothic"/>
            </a:endParaRPr>
          </a:p>
        </p:txBody>
      </p:sp>
      <p:sp>
        <p:nvSpPr>
          <p:cNvPr id="405" name="Line 100"/>
          <p:cNvSpPr>
            <a:spLocks noChangeShapeType="1"/>
          </p:cNvSpPr>
          <p:nvPr/>
        </p:nvSpPr>
        <p:spPr bwMode="auto">
          <a:xfrm>
            <a:off x="2581275" y="2197100"/>
            <a:ext cx="1998663" cy="306070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06" name="Oval 101"/>
          <p:cNvSpPr>
            <a:spLocks noChangeArrowheads="1"/>
          </p:cNvSpPr>
          <p:nvPr/>
        </p:nvSpPr>
        <p:spPr bwMode="auto">
          <a:xfrm>
            <a:off x="3014663" y="2898775"/>
            <a:ext cx="131762"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07" name="Oval 102"/>
          <p:cNvSpPr>
            <a:spLocks noChangeArrowheads="1"/>
          </p:cNvSpPr>
          <p:nvPr/>
        </p:nvSpPr>
        <p:spPr bwMode="auto">
          <a:xfrm>
            <a:off x="3505200" y="3662363"/>
            <a:ext cx="131763" cy="1174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410" name="Straight Connector 86"/>
          <p:cNvCxnSpPr>
            <a:cxnSpLocks noChangeShapeType="1"/>
          </p:cNvCxnSpPr>
          <p:nvPr/>
        </p:nvCxnSpPr>
        <p:spPr bwMode="auto">
          <a:xfrm>
            <a:off x="3063875" y="2987675"/>
            <a:ext cx="7938" cy="282733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11" name="Straight Connector 86"/>
          <p:cNvCxnSpPr>
            <a:cxnSpLocks noChangeShapeType="1"/>
          </p:cNvCxnSpPr>
          <p:nvPr/>
        </p:nvCxnSpPr>
        <p:spPr bwMode="auto">
          <a:xfrm>
            <a:off x="4557713" y="2987675"/>
            <a:ext cx="7937" cy="282733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12" name="Freeform 94"/>
          <p:cNvSpPr>
            <a:spLocks/>
          </p:cNvSpPr>
          <p:nvPr/>
        </p:nvSpPr>
        <p:spPr bwMode="auto">
          <a:xfrm>
            <a:off x="2362200" y="4648200"/>
            <a:ext cx="1676400" cy="533400"/>
          </a:xfrm>
          <a:custGeom>
            <a:avLst/>
            <a:gdLst>
              <a:gd name="T0" fmla="*/ 281 w 281"/>
              <a:gd name="T1" fmla="*/ 157 h 173"/>
              <a:gd name="T2" fmla="*/ 265 w 281"/>
              <a:gd name="T3" fmla="*/ 173 h 173"/>
              <a:gd name="T4" fmla="*/ 16 w 281"/>
              <a:gd name="T5" fmla="*/ 173 h 173"/>
              <a:gd name="T6" fmla="*/ 0 w 281"/>
              <a:gd name="T7" fmla="*/ 157 h 173"/>
              <a:gd name="T8" fmla="*/ 0 w 281"/>
              <a:gd name="T9" fmla="*/ 16 h 173"/>
              <a:gd name="T10" fmla="*/ 16 w 281"/>
              <a:gd name="T11" fmla="*/ 0 h 173"/>
              <a:gd name="T12" fmla="*/ 265 w 281"/>
              <a:gd name="T13" fmla="*/ 0 h 173"/>
              <a:gd name="T14" fmla="*/ 281 w 281"/>
              <a:gd name="T15" fmla="*/ 16 h 173"/>
              <a:gd name="T16" fmla="*/ 281 w 281"/>
              <a:gd name="T17"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173">
                <a:moveTo>
                  <a:pt x="281" y="157"/>
                </a:moveTo>
                <a:cubicBezTo>
                  <a:pt x="281" y="165"/>
                  <a:pt x="274" y="173"/>
                  <a:pt x="265" y="173"/>
                </a:cubicBezTo>
                <a:cubicBezTo>
                  <a:pt x="16" y="173"/>
                  <a:pt x="16" y="173"/>
                  <a:pt x="16" y="173"/>
                </a:cubicBezTo>
                <a:cubicBezTo>
                  <a:pt x="7" y="173"/>
                  <a:pt x="0" y="165"/>
                  <a:pt x="0" y="157"/>
                </a:cubicBezTo>
                <a:cubicBezTo>
                  <a:pt x="0" y="16"/>
                  <a:pt x="0" y="16"/>
                  <a:pt x="0" y="16"/>
                </a:cubicBezTo>
                <a:cubicBezTo>
                  <a:pt x="0" y="7"/>
                  <a:pt x="7" y="0"/>
                  <a:pt x="16" y="0"/>
                </a:cubicBezTo>
                <a:cubicBezTo>
                  <a:pt x="265" y="0"/>
                  <a:pt x="265" y="0"/>
                  <a:pt x="265" y="0"/>
                </a:cubicBezTo>
                <a:cubicBezTo>
                  <a:pt x="274" y="0"/>
                  <a:pt x="281" y="7"/>
                  <a:pt x="281" y="16"/>
                </a:cubicBezTo>
                <a:lnTo>
                  <a:pt x="281" y="157"/>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13" name="Rectangle 95"/>
          <p:cNvSpPr>
            <a:spLocks noChangeArrowheads="1"/>
          </p:cNvSpPr>
          <p:nvPr/>
        </p:nvSpPr>
        <p:spPr bwMode="auto">
          <a:xfrm>
            <a:off x="2403474" y="4707470"/>
            <a:ext cx="19108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Nonbinding price floor</a:t>
            </a:r>
            <a:endParaRPr lang="en-US" sz="1400" dirty="0">
              <a:latin typeface="Century Gothic"/>
              <a:cs typeface="Century Gothic"/>
            </a:endParaRPr>
          </a:p>
        </p:txBody>
      </p:sp>
      <p:sp>
        <p:nvSpPr>
          <p:cNvPr id="414" name="Line 83"/>
          <p:cNvSpPr>
            <a:spLocks noChangeShapeType="1"/>
          </p:cNvSpPr>
          <p:nvPr/>
        </p:nvSpPr>
        <p:spPr bwMode="auto">
          <a:xfrm>
            <a:off x="609600" y="4487333"/>
            <a:ext cx="4741862"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376542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fade">
                                      <p:cBhvr>
                                        <p:cTn id="11" dur="500"/>
                                        <p:tgtEl>
                                          <p:spTgt spid="4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3"/>
                                        </p:tgtEl>
                                        <p:attrNameLst>
                                          <p:attrName>style.visibility</p:attrName>
                                        </p:attrNameLst>
                                      </p:cBhvr>
                                      <p:to>
                                        <p:strVal val="visible"/>
                                      </p:to>
                                    </p:set>
                                    <p:animEffect transition="in" filter="fade">
                                      <p:cBhvr>
                                        <p:cTn id="14" dur="500"/>
                                        <p:tgtEl>
                                          <p:spTgt spid="4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2"/>
                                        </p:tgtEl>
                                        <p:attrNameLst>
                                          <p:attrName>style.visibility</p:attrName>
                                        </p:attrNameLst>
                                      </p:cBhvr>
                                      <p:to>
                                        <p:strVal val="visible"/>
                                      </p:to>
                                    </p:set>
                                    <p:animEffect transition="in" filter="fade">
                                      <p:cBhvr>
                                        <p:cTn id="17" dur="500"/>
                                        <p:tgtEl>
                                          <p:spTgt spid="4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94"/>
                                        </p:tgtEl>
                                        <p:attrNameLst>
                                          <p:attrName>style.visibility</p:attrName>
                                        </p:attrNameLst>
                                      </p:cBhvr>
                                      <p:to>
                                        <p:strVal val="visible"/>
                                      </p:to>
                                    </p:set>
                                    <p:animEffect transition="in" filter="fade">
                                      <p:cBhvr>
                                        <p:cTn id="26" dur="500"/>
                                        <p:tgtEl>
                                          <p:spTgt spid="39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6"/>
                                        </p:tgtEl>
                                        <p:attrNameLst>
                                          <p:attrName>style.visibility</p:attrName>
                                        </p:attrNameLst>
                                      </p:cBhvr>
                                      <p:to>
                                        <p:strVal val="visible"/>
                                      </p:to>
                                    </p:set>
                                    <p:animEffect transition="in" filter="fade">
                                      <p:cBhvr>
                                        <p:cTn id="29" dur="500"/>
                                        <p:tgtEl>
                                          <p:spTgt spid="39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6"/>
                                        </p:tgtEl>
                                        <p:attrNameLst>
                                          <p:attrName>style.visibility</p:attrName>
                                        </p:attrNameLst>
                                      </p:cBhvr>
                                      <p:to>
                                        <p:strVal val="visible"/>
                                      </p:to>
                                    </p:set>
                                    <p:animEffect transition="in" filter="fade">
                                      <p:cBhvr>
                                        <p:cTn id="32" dur="500"/>
                                        <p:tgtEl>
                                          <p:spTgt spid="4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5"/>
                                        </p:tgtEl>
                                        <p:attrNameLst>
                                          <p:attrName>style.visibility</p:attrName>
                                        </p:attrNameLst>
                                      </p:cBhvr>
                                      <p:to>
                                        <p:strVal val="visible"/>
                                      </p:to>
                                    </p:set>
                                    <p:animEffect transition="in" filter="fade">
                                      <p:cBhvr>
                                        <p:cTn id="35" dur="500"/>
                                        <p:tgtEl>
                                          <p:spTgt spid="3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9"/>
                                        </p:tgtEl>
                                        <p:attrNameLst>
                                          <p:attrName>style.visibility</p:attrName>
                                        </p:attrNameLst>
                                      </p:cBhvr>
                                      <p:to>
                                        <p:strVal val="visible"/>
                                      </p:to>
                                    </p:set>
                                    <p:animEffect transition="in" filter="fade">
                                      <p:cBhvr>
                                        <p:cTn id="38" dur="500"/>
                                        <p:tgtEl>
                                          <p:spTgt spid="39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0"/>
                                        </p:tgtEl>
                                        <p:attrNameLst>
                                          <p:attrName>style.visibility</p:attrName>
                                        </p:attrNameLst>
                                      </p:cBhvr>
                                      <p:to>
                                        <p:strVal val="visible"/>
                                      </p:to>
                                    </p:set>
                                    <p:animEffect transition="in" filter="fade">
                                      <p:cBhvr>
                                        <p:cTn id="41" dur="500"/>
                                        <p:tgtEl>
                                          <p:spTgt spid="40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2"/>
                                        </p:tgtEl>
                                        <p:attrNameLst>
                                          <p:attrName>style.visibility</p:attrName>
                                        </p:attrNameLst>
                                      </p:cBhvr>
                                      <p:to>
                                        <p:strVal val="visible"/>
                                      </p:to>
                                    </p:set>
                                    <p:animEffect transition="in" filter="fade">
                                      <p:cBhvr>
                                        <p:cTn id="44" dur="500"/>
                                        <p:tgtEl>
                                          <p:spTgt spid="402"/>
                                        </p:tgtEl>
                                      </p:cBhvr>
                                    </p:animEffect>
                                  </p:childTnLst>
                                </p:cTn>
                              </p:par>
                              <p:par>
                                <p:cTn id="45" presetID="10" presetClass="entr" presetSubtype="0" fill="hold" nodeType="withEffect">
                                  <p:stCondLst>
                                    <p:cond delay="0"/>
                                  </p:stCondLst>
                                  <p:childTnLst>
                                    <p:set>
                                      <p:cBhvr>
                                        <p:cTn id="46" dur="1" fill="hold">
                                          <p:stCondLst>
                                            <p:cond delay="0"/>
                                          </p:stCondLst>
                                        </p:cTn>
                                        <p:tgtEl>
                                          <p:spTgt spid="411"/>
                                        </p:tgtEl>
                                        <p:attrNameLst>
                                          <p:attrName>style.visibility</p:attrName>
                                        </p:attrNameLst>
                                      </p:cBhvr>
                                      <p:to>
                                        <p:strVal val="visible"/>
                                      </p:to>
                                    </p:set>
                                    <p:animEffect transition="in" filter="fade">
                                      <p:cBhvr>
                                        <p:cTn id="47" dur="500"/>
                                        <p:tgtEl>
                                          <p:spTgt spid="411"/>
                                        </p:tgtEl>
                                      </p:cBhvr>
                                    </p:animEffect>
                                  </p:childTnLst>
                                </p:cTn>
                              </p:par>
                              <p:par>
                                <p:cTn id="48" presetID="10" presetClass="entr" presetSubtype="0" fill="hold" nodeType="withEffect">
                                  <p:stCondLst>
                                    <p:cond delay="0"/>
                                  </p:stCondLst>
                                  <p:childTnLst>
                                    <p:set>
                                      <p:cBhvr>
                                        <p:cTn id="49" dur="1" fill="hold">
                                          <p:stCondLst>
                                            <p:cond delay="0"/>
                                          </p:stCondLst>
                                        </p:cTn>
                                        <p:tgtEl>
                                          <p:spTgt spid="410"/>
                                        </p:tgtEl>
                                        <p:attrNameLst>
                                          <p:attrName>style.visibility</p:attrName>
                                        </p:attrNameLst>
                                      </p:cBhvr>
                                      <p:to>
                                        <p:strVal val="visible"/>
                                      </p:to>
                                    </p:set>
                                    <p:animEffect transition="in" filter="fade">
                                      <p:cBhvr>
                                        <p:cTn id="50"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p:bldP spid="394" grpId="0" animBg="1"/>
      <p:bldP spid="395" grpId="0"/>
      <p:bldP spid="396" grpId="0"/>
      <p:bldP spid="399" grpId="0" animBg="1"/>
      <p:bldP spid="400" grpId="0" animBg="1"/>
      <p:bldP spid="402" grpId="0"/>
      <p:bldP spid="406" grpId="0" animBg="1"/>
      <p:bldP spid="412" grpId="0" animBg="1"/>
      <p:bldP spid="413" grpId="0"/>
      <p:bldP spid="4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0" y="0"/>
            <a:ext cx="9144000" cy="1143000"/>
          </a:xfrm>
        </p:spPr>
        <p:txBody>
          <a:bodyPr>
            <a:normAutofit fontScale="90000"/>
          </a:bodyPr>
          <a:lstStyle/>
          <a:p>
            <a:pPr algn="l" eaLnBrk="1" hangingPunct="1"/>
            <a:r>
              <a:rPr lang="en-US" dirty="0"/>
              <a:t>HOW A PRICE FLOOR CAUSES INEFFICIENCY</a:t>
            </a:r>
          </a:p>
        </p:txBody>
      </p:sp>
      <p:sp>
        <p:nvSpPr>
          <p:cNvPr id="47107" name="Rectangle 3"/>
          <p:cNvSpPr>
            <a:spLocks noGrp="1" noChangeArrowheads="1"/>
          </p:cNvSpPr>
          <p:nvPr>
            <p:ph idx="1"/>
          </p:nvPr>
        </p:nvSpPr>
        <p:spPr>
          <a:xfrm>
            <a:off x="152400" y="1447800"/>
            <a:ext cx="8915400" cy="4648200"/>
          </a:xfrm>
        </p:spPr>
        <p:txBody>
          <a:bodyPr>
            <a:noAutofit/>
          </a:bodyPr>
          <a:lstStyle/>
          <a:p>
            <a:pPr eaLnBrk="1" hangingPunct="1">
              <a:buClr>
                <a:schemeClr val="accent3"/>
              </a:buClr>
            </a:pPr>
            <a:r>
              <a:rPr lang="en-US" dirty="0"/>
              <a:t>Price floors cause predictable side effects:</a:t>
            </a:r>
          </a:p>
          <a:p>
            <a:pPr marL="457200" indent="-457200">
              <a:buClr>
                <a:schemeClr val="accent3"/>
              </a:buClr>
              <a:buFont typeface="Wingdings" charset="2"/>
              <a:buChar char="§"/>
            </a:pPr>
            <a:r>
              <a:rPr lang="en-US" dirty="0"/>
              <a:t>Deadweight loss from inefficiently low quantity</a:t>
            </a:r>
          </a:p>
          <a:p>
            <a:pPr marL="457200" indent="-457200">
              <a:buClr>
                <a:schemeClr val="accent3"/>
              </a:buClr>
              <a:buFont typeface="Wingdings" charset="2"/>
              <a:buChar char="§"/>
            </a:pPr>
            <a:r>
              <a:rPr lang="en-US" dirty="0"/>
              <a:t>Inefficient allocation of sales among sellers</a:t>
            </a:r>
          </a:p>
          <a:p>
            <a:pPr marL="457200" indent="-457200">
              <a:buClr>
                <a:schemeClr val="accent3"/>
              </a:buClr>
              <a:buFont typeface="Wingdings" charset="2"/>
              <a:buChar char="§"/>
            </a:pPr>
            <a:r>
              <a:rPr lang="en-US" dirty="0"/>
              <a:t>Wasted resources</a:t>
            </a:r>
          </a:p>
          <a:p>
            <a:pPr marL="457200" indent="-457200">
              <a:buClr>
                <a:schemeClr val="accent3"/>
              </a:buClr>
              <a:buFont typeface="Wingdings" charset="2"/>
              <a:buChar char="§"/>
            </a:pPr>
            <a:r>
              <a:rPr lang="en-US" dirty="0"/>
              <a:t>Inefficiently high quality</a:t>
            </a:r>
          </a:p>
          <a:p>
            <a:pPr marL="457200" indent="-457200">
              <a:buClr>
                <a:schemeClr val="accent3"/>
              </a:buClr>
              <a:buFont typeface="Wingdings" charset="2"/>
              <a:buChar char="§"/>
            </a:pPr>
            <a:r>
              <a:rPr lang="en-US" dirty="0"/>
              <a:t>Temptation to break the law by selling below the legal price</a:t>
            </a:r>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44845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normAutofit/>
          </a:bodyPr>
          <a:lstStyle/>
          <a:p>
            <a:pPr algn="l" eaLnBrk="1" hangingPunct="1"/>
            <a:r>
              <a:rPr lang="en-US" sz="4000" dirty="0"/>
              <a:t>THE EFFECTS OF A PRICE FLOOR</a:t>
            </a:r>
          </a:p>
        </p:txBody>
      </p:sp>
      <p:sp>
        <p:nvSpPr>
          <p:cNvPr id="45113" name="Line 57"/>
          <p:cNvSpPr>
            <a:spLocks noChangeShapeType="1"/>
          </p:cNvSpPr>
          <p:nvPr/>
        </p:nvSpPr>
        <p:spPr bwMode="auto">
          <a:xfrm>
            <a:off x="1658938" y="1816100"/>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14" name="Line 58"/>
          <p:cNvSpPr>
            <a:spLocks noChangeShapeType="1"/>
          </p:cNvSpPr>
          <p:nvPr/>
        </p:nvSpPr>
        <p:spPr bwMode="auto">
          <a:xfrm>
            <a:off x="1658938" y="3340100"/>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15" name="Line 59"/>
          <p:cNvSpPr>
            <a:spLocks noChangeShapeType="1"/>
          </p:cNvSpPr>
          <p:nvPr/>
        </p:nvSpPr>
        <p:spPr bwMode="auto">
          <a:xfrm>
            <a:off x="1658938" y="4098925"/>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16" name="Line 60"/>
          <p:cNvSpPr>
            <a:spLocks noChangeShapeType="1"/>
          </p:cNvSpPr>
          <p:nvPr/>
        </p:nvSpPr>
        <p:spPr bwMode="auto">
          <a:xfrm>
            <a:off x="1658938" y="4864100"/>
            <a:ext cx="1571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17" name="Line 61"/>
          <p:cNvSpPr>
            <a:spLocks noChangeShapeType="1"/>
          </p:cNvSpPr>
          <p:nvPr/>
        </p:nvSpPr>
        <p:spPr bwMode="auto">
          <a:xfrm>
            <a:off x="2654300"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18" name="Line 62"/>
          <p:cNvSpPr>
            <a:spLocks noChangeShapeType="1"/>
          </p:cNvSpPr>
          <p:nvPr/>
        </p:nvSpPr>
        <p:spPr bwMode="auto">
          <a:xfrm>
            <a:off x="3648075"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19" name="Line 63"/>
          <p:cNvSpPr>
            <a:spLocks noChangeShapeType="1"/>
          </p:cNvSpPr>
          <p:nvPr/>
        </p:nvSpPr>
        <p:spPr bwMode="auto">
          <a:xfrm>
            <a:off x="4676775" y="5478463"/>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0" name="Line 64"/>
          <p:cNvSpPr>
            <a:spLocks noChangeShapeType="1"/>
          </p:cNvSpPr>
          <p:nvPr/>
        </p:nvSpPr>
        <p:spPr bwMode="auto">
          <a:xfrm>
            <a:off x="4148138"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1" name="Line 65"/>
          <p:cNvSpPr>
            <a:spLocks noChangeShapeType="1"/>
          </p:cNvSpPr>
          <p:nvPr/>
        </p:nvSpPr>
        <p:spPr bwMode="auto">
          <a:xfrm>
            <a:off x="5632450"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2" name="Line 66"/>
          <p:cNvSpPr>
            <a:spLocks noChangeShapeType="1"/>
          </p:cNvSpPr>
          <p:nvPr/>
        </p:nvSpPr>
        <p:spPr bwMode="auto">
          <a:xfrm>
            <a:off x="6627813"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3" name="Line 67"/>
          <p:cNvSpPr>
            <a:spLocks noChangeShapeType="1"/>
          </p:cNvSpPr>
          <p:nvPr/>
        </p:nvSpPr>
        <p:spPr bwMode="auto">
          <a:xfrm>
            <a:off x="7026275" y="2586038"/>
            <a:ext cx="0" cy="2381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4" name="Freeform 68"/>
          <p:cNvSpPr>
            <a:spLocks/>
          </p:cNvSpPr>
          <p:nvPr/>
        </p:nvSpPr>
        <p:spPr bwMode="auto">
          <a:xfrm>
            <a:off x="1658938" y="5286375"/>
            <a:ext cx="450850" cy="336550"/>
          </a:xfrm>
          <a:custGeom>
            <a:avLst/>
            <a:gdLst>
              <a:gd name="T0" fmla="*/ 163 w 163"/>
              <a:gd name="T1" fmla="*/ 137 h 137"/>
              <a:gd name="T2" fmla="*/ 0 w 163"/>
              <a:gd name="T3" fmla="*/ 137 h 137"/>
              <a:gd name="T4" fmla="*/ 0 w 163"/>
              <a:gd name="T5" fmla="*/ 0 h 137"/>
            </a:gdLst>
            <a:ahLst/>
            <a:cxnLst>
              <a:cxn ang="0">
                <a:pos x="T0" y="T1"/>
              </a:cxn>
              <a:cxn ang="0">
                <a:pos x="T2" y="T3"/>
              </a:cxn>
              <a:cxn ang="0">
                <a:pos x="T4" y="T5"/>
              </a:cxn>
            </a:cxnLst>
            <a:rect l="0" t="0" r="r" b="b"/>
            <a:pathLst>
              <a:path w="163" h="137">
                <a:moveTo>
                  <a:pt x="163" y="137"/>
                </a:moveTo>
                <a:lnTo>
                  <a:pt x="0" y="137"/>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45125" name="Line 69"/>
          <p:cNvSpPr>
            <a:spLocks noChangeShapeType="1"/>
          </p:cNvSpPr>
          <p:nvPr/>
        </p:nvSpPr>
        <p:spPr bwMode="auto">
          <a:xfrm flipH="1">
            <a:off x="2216150" y="5622925"/>
            <a:ext cx="52181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6" name="Line 70"/>
          <p:cNvSpPr>
            <a:spLocks noChangeShapeType="1"/>
          </p:cNvSpPr>
          <p:nvPr/>
        </p:nvSpPr>
        <p:spPr bwMode="auto">
          <a:xfrm flipV="1">
            <a:off x="1595438" y="5160963"/>
            <a:ext cx="134937"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7" name="Line 71"/>
          <p:cNvSpPr>
            <a:spLocks noChangeShapeType="1"/>
          </p:cNvSpPr>
          <p:nvPr/>
        </p:nvSpPr>
        <p:spPr bwMode="auto">
          <a:xfrm flipV="1">
            <a:off x="1595438" y="5253038"/>
            <a:ext cx="134937" cy="714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8" name="Line 72"/>
          <p:cNvSpPr>
            <a:spLocks noChangeShapeType="1"/>
          </p:cNvSpPr>
          <p:nvPr/>
        </p:nvSpPr>
        <p:spPr bwMode="auto">
          <a:xfrm flipH="1">
            <a:off x="2071688" y="5567363"/>
            <a:ext cx="80962" cy="1190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29" name="Line 73"/>
          <p:cNvSpPr>
            <a:spLocks noChangeShapeType="1"/>
          </p:cNvSpPr>
          <p:nvPr/>
        </p:nvSpPr>
        <p:spPr bwMode="auto">
          <a:xfrm flipH="1">
            <a:off x="2176463" y="5567363"/>
            <a:ext cx="77787" cy="1190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30" name="Rectangle 74"/>
          <p:cNvSpPr>
            <a:spLocks noChangeArrowheads="1"/>
          </p:cNvSpPr>
          <p:nvPr/>
        </p:nvSpPr>
        <p:spPr bwMode="auto">
          <a:xfrm>
            <a:off x="2595563" y="5657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45131" name="Rectangle 75"/>
          <p:cNvSpPr>
            <a:spLocks noChangeArrowheads="1"/>
          </p:cNvSpPr>
          <p:nvPr/>
        </p:nvSpPr>
        <p:spPr bwMode="auto">
          <a:xfrm>
            <a:off x="1422400" y="5657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45132" name="Rectangle 76"/>
          <p:cNvSpPr>
            <a:spLocks noChangeArrowheads="1"/>
          </p:cNvSpPr>
          <p:nvPr/>
        </p:nvSpPr>
        <p:spPr bwMode="auto">
          <a:xfrm>
            <a:off x="3587750" y="5657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45133" name="Rectangle 77"/>
          <p:cNvSpPr>
            <a:spLocks noChangeArrowheads="1"/>
          </p:cNvSpPr>
          <p:nvPr/>
        </p:nvSpPr>
        <p:spPr bwMode="auto">
          <a:xfrm>
            <a:off x="4083050" y="5657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45134" name="Rectangle 78"/>
          <p:cNvSpPr>
            <a:spLocks noChangeArrowheads="1"/>
          </p:cNvSpPr>
          <p:nvPr/>
        </p:nvSpPr>
        <p:spPr bwMode="auto">
          <a:xfrm>
            <a:off x="4546600" y="56578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45135" name="Rectangle 79"/>
          <p:cNvSpPr>
            <a:spLocks noChangeArrowheads="1"/>
          </p:cNvSpPr>
          <p:nvPr/>
        </p:nvSpPr>
        <p:spPr bwMode="auto">
          <a:xfrm>
            <a:off x="5513388" y="56578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45136" name="Rectangle 80"/>
          <p:cNvSpPr>
            <a:spLocks noChangeArrowheads="1"/>
          </p:cNvSpPr>
          <p:nvPr/>
        </p:nvSpPr>
        <p:spPr bwMode="auto">
          <a:xfrm>
            <a:off x="6505575" y="56578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45137" name="Rectangle 81"/>
          <p:cNvSpPr>
            <a:spLocks noChangeArrowheads="1"/>
          </p:cNvSpPr>
          <p:nvPr/>
        </p:nvSpPr>
        <p:spPr bwMode="auto">
          <a:xfrm>
            <a:off x="1012825" y="1687513"/>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45138" name="Rectangle 82"/>
          <p:cNvSpPr>
            <a:spLocks noChangeArrowheads="1"/>
          </p:cNvSpPr>
          <p:nvPr/>
        </p:nvSpPr>
        <p:spPr bwMode="auto">
          <a:xfrm>
            <a:off x="1131888" y="24495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45139" name="Rectangle 83"/>
          <p:cNvSpPr>
            <a:spLocks noChangeArrowheads="1"/>
          </p:cNvSpPr>
          <p:nvPr/>
        </p:nvSpPr>
        <p:spPr bwMode="auto">
          <a:xfrm>
            <a:off x="1131888" y="32131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45140" name="Rectangle 84"/>
          <p:cNvSpPr>
            <a:spLocks noChangeArrowheads="1"/>
          </p:cNvSpPr>
          <p:nvPr/>
        </p:nvSpPr>
        <p:spPr bwMode="auto">
          <a:xfrm>
            <a:off x="1131888" y="39735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0.80</a:t>
            </a:r>
            <a:endParaRPr lang="en-US" sz="1400">
              <a:latin typeface="Century Gothic"/>
              <a:cs typeface="Century Gothic"/>
            </a:endParaRPr>
          </a:p>
        </p:txBody>
      </p:sp>
      <p:sp>
        <p:nvSpPr>
          <p:cNvPr id="45141" name="Rectangle 85"/>
          <p:cNvSpPr>
            <a:spLocks noChangeArrowheads="1"/>
          </p:cNvSpPr>
          <p:nvPr/>
        </p:nvSpPr>
        <p:spPr bwMode="auto">
          <a:xfrm>
            <a:off x="1131888" y="47371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0.60</a:t>
            </a:r>
            <a:endParaRPr lang="en-US" sz="1400">
              <a:latin typeface="Century Gothic"/>
              <a:cs typeface="Century Gothic"/>
            </a:endParaRPr>
          </a:p>
        </p:txBody>
      </p:sp>
      <p:sp>
        <p:nvSpPr>
          <p:cNvPr id="45142" name="Rectangle 86"/>
          <p:cNvSpPr>
            <a:spLocks noChangeArrowheads="1"/>
          </p:cNvSpPr>
          <p:nvPr/>
        </p:nvSpPr>
        <p:spPr bwMode="auto">
          <a:xfrm>
            <a:off x="5673725" y="4787900"/>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45143" name="Rectangle 87"/>
          <p:cNvSpPr>
            <a:spLocks noChangeArrowheads="1"/>
          </p:cNvSpPr>
          <p:nvPr/>
        </p:nvSpPr>
        <p:spPr bwMode="auto">
          <a:xfrm>
            <a:off x="6680200" y="1565275"/>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45144" name="Rectangle 88"/>
          <p:cNvSpPr>
            <a:spLocks noChangeArrowheads="1"/>
          </p:cNvSpPr>
          <p:nvPr/>
        </p:nvSpPr>
        <p:spPr bwMode="auto">
          <a:xfrm>
            <a:off x="4618038" y="2979738"/>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45145" name="Line 89"/>
          <p:cNvSpPr>
            <a:spLocks noChangeShapeType="1"/>
          </p:cNvSpPr>
          <p:nvPr/>
        </p:nvSpPr>
        <p:spPr bwMode="auto">
          <a:xfrm>
            <a:off x="1658938" y="2573338"/>
            <a:ext cx="5786437"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46" name="Rectangle 90"/>
          <p:cNvSpPr>
            <a:spLocks noChangeArrowheads="1"/>
          </p:cNvSpPr>
          <p:nvPr/>
        </p:nvSpPr>
        <p:spPr bwMode="auto">
          <a:xfrm>
            <a:off x="5729288" y="2611438"/>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B</a:t>
            </a:r>
            <a:endParaRPr lang="en-US" sz="1400" i="1">
              <a:latin typeface="Century Gothic"/>
              <a:cs typeface="Century Gothic"/>
            </a:endParaRPr>
          </a:p>
        </p:txBody>
      </p:sp>
      <p:sp>
        <p:nvSpPr>
          <p:cNvPr id="45147" name="Rectangle 91"/>
          <p:cNvSpPr>
            <a:spLocks noChangeArrowheads="1"/>
          </p:cNvSpPr>
          <p:nvPr/>
        </p:nvSpPr>
        <p:spPr bwMode="auto">
          <a:xfrm>
            <a:off x="3889375" y="2611438"/>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A</a:t>
            </a:r>
            <a:endParaRPr lang="en-US" sz="1400" i="1">
              <a:latin typeface="Century Gothic"/>
              <a:cs typeface="Century Gothic"/>
            </a:endParaRPr>
          </a:p>
        </p:txBody>
      </p:sp>
      <p:sp>
        <p:nvSpPr>
          <p:cNvPr id="45148" name="Line 92"/>
          <p:cNvSpPr>
            <a:spLocks noChangeShapeType="1"/>
          </p:cNvSpPr>
          <p:nvPr/>
        </p:nvSpPr>
        <p:spPr bwMode="auto">
          <a:xfrm flipV="1">
            <a:off x="1658938" y="922338"/>
            <a:ext cx="0" cy="42735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49" name="Line 93"/>
          <p:cNvSpPr>
            <a:spLocks noChangeShapeType="1"/>
          </p:cNvSpPr>
          <p:nvPr/>
        </p:nvSpPr>
        <p:spPr bwMode="auto">
          <a:xfrm flipH="1">
            <a:off x="2654300" y="1816100"/>
            <a:ext cx="3973513" cy="304800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50" name="Oval 94"/>
          <p:cNvSpPr>
            <a:spLocks noChangeArrowheads="1"/>
          </p:cNvSpPr>
          <p:nvPr/>
        </p:nvSpPr>
        <p:spPr bwMode="auto">
          <a:xfrm>
            <a:off x="5565775" y="2517775"/>
            <a:ext cx="133350"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5151" name="Freeform 95"/>
          <p:cNvSpPr>
            <a:spLocks/>
          </p:cNvSpPr>
          <p:nvPr/>
        </p:nvSpPr>
        <p:spPr bwMode="auto">
          <a:xfrm>
            <a:off x="3962400" y="1565275"/>
            <a:ext cx="2022475" cy="709613"/>
          </a:xfrm>
          <a:custGeom>
            <a:avLst/>
            <a:gdLst>
              <a:gd name="T0" fmla="*/ 309 w 309"/>
              <a:gd name="T1" fmla="*/ 118 h 134"/>
              <a:gd name="T2" fmla="*/ 293 w 309"/>
              <a:gd name="T3" fmla="*/ 134 h 134"/>
              <a:gd name="T4" fmla="*/ 16 w 309"/>
              <a:gd name="T5" fmla="*/ 134 h 134"/>
              <a:gd name="T6" fmla="*/ 0 w 309"/>
              <a:gd name="T7" fmla="*/ 118 h 134"/>
              <a:gd name="T8" fmla="*/ 0 w 309"/>
              <a:gd name="T9" fmla="*/ 16 h 134"/>
              <a:gd name="T10" fmla="*/ 16 w 309"/>
              <a:gd name="T11" fmla="*/ 0 h 134"/>
              <a:gd name="T12" fmla="*/ 293 w 309"/>
              <a:gd name="T13" fmla="*/ 0 h 134"/>
              <a:gd name="T14" fmla="*/ 309 w 309"/>
              <a:gd name="T15" fmla="*/ 16 h 134"/>
              <a:gd name="T16" fmla="*/ 309 w 309"/>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34">
                <a:moveTo>
                  <a:pt x="309" y="118"/>
                </a:moveTo>
                <a:cubicBezTo>
                  <a:pt x="309" y="127"/>
                  <a:pt x="302" y="134"/>
                  <a:pt x="293" y="134"/>
                </a:cubicBezTo>
                <a:cubicBezTo>
                  <a:pt x="16" y="134"/>
                  <a:pt x="16" y="134"/>
                  <a:pt x="16" y="134"/>
                </a:cubicBezTo>
                <a:cubicBezTo>
                  <a:pt x="7" y="134"/>
                  <a:pt x="0" y="127"/>
                  <a:pt x="0" y="118"/>
                </a:cubicBezTo>
                <a:cubicBezTo>
                  <a:pt x="0" y="16"/>
                  <a:pt x="0" y="16"/>
                  <a:pt x="0" y="16"/>
                </a:cubicBezTo>
                <a:cubicBezTo>
                  <a:pt x="0" y="7"/>
                  <a:pt x="7" y="0"/>
                  <a:pt x="16" y="0"/>
                </a:cubicBezTo>
                <a:cubicBezTo>
                  <a:pt x="293" y="0"/>
                  <a:pt x="293" y="0"/>
                  <a:pt x="293" y="0"/>
                </a:cubicBezTo>
                <a:cubicBezTo>
                  <a:pt x="302" y="0"/>
                  <a:pt x="309" y="7"/>
                  <a:pt x="309" y="16"/>
                </a:cubicBezTo>
                <a:lnTo>
                  <a:pt x="309" y="11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5152" name="Freeform 96"/>
          <p:cNvSpPr>
            <a:spLocks/>
          </p:cNvSpPr>
          <p:nvPr/>
        </p:nvSpPr>
        <p:spPr bwMode="auto">
          <a:xfrm>
            <a:off x="6694488" y="2819399"/>
            <a:ext cx="739775" cy="579439"/>
          </a:xfrm>
          <a:custGeom>
            <a:avLst/>
            <a:gdLst>
              <a:gd name="T0" fmla="*/ 100 w 100"/>
              <a:gd name="T1" fmla="*/ 83 h 99"/>
              <a:gd name="T2" fmla="*/ 84 w 100"/>
              <a:gd name="T3" fmla="*/ 99 h 99"/>
              <a:gd name="T4" fmla="*/ 16 w 100"/>
              <a:gd name="T5" fmla="*/ 99 h 99"/>
              <a:gd name="T6" fmla="*/ 0 w 100"/>
              <a:gd name="T7" fmla="*/ 83 h 99"/>
              <a:gd name="T8" fmla="*/ 0 w 100"/>
              <a:gd name="T9" fmla="*/ 16 h 99"/>
              <a:gd name="T10" fmla="*/ 16 w 100"/>
              <a:gd name="T11" fmla="*/ 0 h 99"/>
              <a:gd name="T12" fmla="*/ 84 w 100"/>
              <a:gd name="T13" fmla="*/ 0 h 99"/>
              <a:gd name="T14" fmla="*/ 100 w 100"/>
              <a:gd name="T15" fmla="*/ 16 h 99"/>
              <a:gd name="T16" fmla="*/ 100 w 100"/>
              <a:gd name="T1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9">
                <a:moveTo>
                  <a:pt x="100" y="83"/>
                </a:moveTo>
                <a:cubicBezTo>
                  <a:pt x="100" y="92"/>
                  <a:pt x="93" y="99"/>
                  <a:pt x="84" y="99"/>
                </a:cubicBezTo>
                <a:cubicBezTo>
                  <a:pt x="16" y="99"/>
                  <a:pt x="16" y="99"/>
                  <a:pt x="16" y="99"/>
                </a:cubicBezTo>
                <a:cubicBezTo>
                  <a:pt x="8" y="99"/>
                  <a:pt x="0" y="92"/>
                  <a:pt x="0" y="83"/>
                </a:cubicBezTo>
                <a:cubicBezTo>
                  <a:pt x="0" y="16"/>
                  <a:pt x="0" y="16"/>
                  <a:pt x="0" y="16"/>
                </a:cubicBezTo>
                <a:cubicBezTo>
                  <a:pt x="0" y="7"/>
                  <a:pt x="8" y="0"/>
                  <a:pt x="16" y="0"/>
                </a:cubicBezTo>
                <a:cubicBezTo>
                  <a:pt x="84" y="0"/>
                  <a:pt x="84" y="0"/>
                  <a:pt x="84" y="0"/>
                </a:cubicBezTo>
                <a:cubicBezTo>
                  <a:pt x="93" y="0"/>
                  <a:pt x="100" y="7"/>
                  <a:pt x="100" y="16"/>
                </a:cubicBezTo>
                <a:lnTo>
                  <a:pt x="100" y="83"/>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5153" name="Rectangle 97"/>
          <p:cNvSpPr>
            <a:spLocks noChangeArrowheads="1"/>
          </p:cNvSpPr>
          <p:nvPr/>
        </p:nvSpPr>
        <p:spPr bwMode="auto">
          <a:xfrm>
            <a:off x="4038600" y="1600200"/>
            <a:ext cx="193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Butter surplus of 3 million pounds caused by  price floor</a:t>
            </a:r>
            <a:endParaRPr lang="en-US" sz="1400" dirty="0">
              <a:latin typeface="Century Gothic"/>
              <a:cs typeface="Century Gothic"/>
            </a:endParaRPr>
          </a:p>
        </p:txBody>
      </p:sp>
      <p:sp>
        <p:nvSpPr>
          <p:cNvPr id="45154" name="Freeform 98"/>
          <p:cNvSpPr>
            <a:spLocks/>
          </p:cNvSpPr>
          <p:nvPr/>
        </p:nvSpPr>
        <p:spPr bwMode="auto">
          <a:xfrm>
            <a:off x="4148138" y="2370138"/>
            <a:ext cx="1484312" cy="147637"/>
          </a:xfrm>
          <a:custGeom>
            <a:avLst/>
            <a:gdLst>
              <a:gd name="T0" fmla="*/ 227 w 227"/>
              <a:gd name="T1" fmla="*/ 25 h 25"/>
              <a:gd name="T2" fmla="*/ 211 w 227"/>
              <a:gd name="T3" fmla="*/ 10 h 25"/>
              <a:gd name="T4" fmla="*/ 124 w 227"/>
              <a:gd name="T5" fmla="*/ 10 h 25"/>
              <a:gd name="T6" fmla="*/ 113 w 227"/>
              <a:gd name="T7" fmla="*/ 0 h 25"/>
              <a:gd name="T8" fmla="*/ 103 w 227"/>
              <a:gd name="T9" fmla="*/ 10 h 25"/>
              <a:gd name="T10" fmla="*/ 16 w 227"/>
              <a:gd name="T11" fmla="*/ 10 h 25"/>
              <a:gd name="T12" fmla="*/ 0 w 2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27" h="25">
                <a:moveTo>
                  <a:pt x="227" y="25"/>
                </a:moveTo>
                <a:cubicBezTo>
                  <a:pt x="227" y="15"/>
                  <a:pt x="224" y="10"/>
                  <a:pt x="211" y="10"/>
                </a:cubicBezTo>
                <a:cubicBezTo>
                  <a:pt x="208" y="10"/>
                  <a:pt x="126" y="10"/>
                  <a:pt x="124" y="10"/>
                </a:cubicBezTo>
                <a:cubicBezTo>
                  <a:pt x="120" y="10"/>
                  <a:pt x="113" y="8"/>
                  <a:pt x="113" y="0"/>
                </a:cubicBezTo>
                <a:cubicBezTo>
                  <a:pt x="113" y="8"/>
                  <a:pt x="106" y="10"/>
                  <a:pt x="103" y="10"/>
                </a:cubicBezTo>
                <a:cubicBezTo>
                  <a:pt x="101" y="10"/>
                  <a:pt x="18" y="10"/>
                  <a:pt x="16" y="10"/>
                </a:cubicBezTo>
                <a:cubicBezTo>
                  <a:pt x="2" y="10"/>
                  <a:pt x="0" y="15"/>
                  <a:pt x="0" y="25"/>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45155" name="Rectangle 99"/>
          <p:cNvSpPr>
            <a:spLocks noChangeArrowheads="1"/>
          </p:cNvSpPr>
          <p:nvPr/>
        </p:nvSpPr>
        <p:spPr bwMode="auto">
          <a:xfrm>
            <a:off x="6827838" y="2892425"/>
            <a:ext cx="792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floor</a:t>
            </a:r>
            <a:endParaRPr lang="en-US" sz="1400">
              <a:latin typeface="Century Gothic"/>
              <a:cs typeface="Century Gothic"/>
            </a:endParaRPr>
          </a:p>
        </p:txBody>
      </p:sp>
      <p:sp>
        <p:nvSpPr>
          <p:cNvPr id="45156" name="Line 100"/>
          <p:cNvSpPr>
            <a:spLocks noChangeShapeType="1"/>
          </p:cNvSpPr>
          <p:nvPr/>
        </p:nvSpPr>
        <p:spPr bwMode="auto">
          <a:xfrm>
            <a:off x="3648075" y="1816100"/>
            <a:ext cx="1998663" cy="306070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5157" name="Oval 101"/>
          <p:cNvSpPr>
            <a:spLocks noChangeArrowheads="1"/>
          </p:cNvSpPr>
          <p:nvPr/>
        </p:nvSpPr>
        <p:spPr bwMode="auto">
          <a:xfrm>
            <a:off x="4081463" y="2517775"/>
            <a:ext cx="131762"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5158" name="Oval 102"/>
          <p:cNvSpPr>
            <a:spLocks noChangeArrowheads="1"/>
          </p:cNvSpPr>
          <p:nvPr/>
        </p:nvSpPr>
        <p:spPr bwMode="auto">
          <a:xfrm>
            <a:off x="4572000" y="3281363"/>
            <a:ext cx="131763" cy="1174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5159" name="Rectangle 103"/>
          <p:cNvSpPr>
            <a:spLocks noChangeArrowheads="1"/>
          </p:cNvSpPr>
          <p:nvPr/>
        </p:nvSpPr>
        <p:spPr bwMode="auto">
          <a:xfrm>
            <a:off x="4800600" y="6019800"/>
            <a:ext cx="3264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butter (millions of pounds)</a:t>
            </a:r>
            <a:endParaRPr lang="en-US" sz="1400" dirty="0">
              <a:latin typeface="Century Gothic"/>
              <a:cs typeface="Century Gothic"/>
            </a:endParaRPr>
          </a:p>
        </p:txBody>
      </p:sp>
      <p:sp>
        <p:nvSpPr>
          <p:cNvPr id="45160" name="Rectangle 104"/>
          <p:cNvSpPr>
            <a:spLocks noChangeArrowheads="1"/>
          </p:cNvSpPr>
          <p:nvPr/>
        </p:nvSpPr>
        <p:spPr bwMode="auto">
          <a:xfrm>
            <a:off x="381000" y="914400"/>
            <a:ext cx="121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of butter (per pound)</a:t>
            </a:r>
            <a:endParaRPr lang="en-US" sz="1400">
              <a:latin typeface="Century Gothic"/>
              <a:cs typeface="Century Gothic"/>
            </a:endParaRPr>
          </a:p>
        </p:txBody>
      </p:sp>
      <p:cxnSp>
        <p:nvCxnSpPr>
          <p:cNvPr id="548914" name="Straight Connector 86"/>
          <p:cNvCxnSpPr>
            <a:cxnSpLocks noChangeShapeType="1"/>
          </p:cNvCxnSpPr>
          <p:nvPr/>
        </p:nvCxnSpPr>
        <p:spPr bwMode="auto">
          <a:xfrm>
            <a:off x="4130675" y="2606675"/>
            <a:ext cx="7938" cy="282733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5624513" y="2606675"/>
            <a:ext cx="7937" cy="282733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1037735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145"/>
                                        </p:tgtEl>
                                        <p:attrNameLst>
                                          <p:attrName>style.visibility</p:attrName>
                                        </p:attrNameLst>
                                      </p:cBhvr>
                                      <p:to>
                                        <p:strVal val="visible"/>
                                      </p:to>
                                    </p:set>
                                    <p:animEffect transition="in" filter="fade">
                                      <p:cBhvr>
                                        <p:cTn id="7" dur="500"/>
                                        <p:tgtEl>
                                          <p:spTgt spid="45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147"/>
                                        </p:tgtEl>
                                        <p:attrNameLst>
                                          <p:attrName>style.visibility</p:attrName>
                                        </p:attrNameLst>
                                      </p:cBhvr>
                                      <p:to>
                                        <p:strVal val="visible"/>
                                      </p:to>
                                    </p:set>
                                    <p:animEffect transition="in" filter="fade">
                                      <p:cBhvr>
                                        <p:cTn id="10" dur="500"/>
                                        <p:tgtEl>
                                          <p:spTgt spid="451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157"/>
                                        </p:tgtEl>
                                        <p:attrNameLst>
                                          <p:attrName>style.visibility</p:attrName>
                                        </p:attrNameLst>
                                      </p:cBhvr>
                                      <p:to>
                                        <p:strVal val="visible"/>
                                      </p:to>
                                    </p:set>
                                    <p:animEffect transition="in" filter="fade">
                                      <p:cBhvr>
                                        <p:cTn id="13" dur="500"/>
                                        <p:tgtEl>
                                          <p:spTgt spid="451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154"/>
                                        </p:tgtEl>
                                        <p:attrNameLst>
                                          <p:attrName>style.visibility</p:attrName>
                                        </p:attrNameLst>
                                      </p:cBhvr>
                                      <p:to>
                                        <p:strVal val="visible"/>
                                      </p:to>
                                    </p:set>
                                    <p:animEffect transition="in" filter="fade">
                                      <p:cBhvr>
                                        <p:cTn id="16" dur="500"/>
                                        <p:tgtEl>
                                          <p:spTgt spid="451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146"/>
                                        </p:tgtEl>
                                        <p:attrNameLst>
                                          <p:attrName>style.visibility</p:attrName>
                                        </p:attrNameLst>
                                      </p:cBhvr>
                                      <p:to>
                                        <p:strVal val="visible"/>
                                      </p:to>
                                    </p:set>
                                    <p:animEffect transition="in" filter="fade">
                                      <p:cBhvr>
                                        <p:cTn id="19" dur="500"/>
                                        <p:tgtEl>
                                          <p:spTgt spid="45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150"/>
                                        </p:tgtEl>
                                        <p:attrNameLst>
                                          <p:attrName>style.visibility</p:attrName>
                                        </p:attrNameLst>
                                      </p:cBhvr>
                                      <p:to>
                                        <p:strVal val="visible"/>
                                      </p:to>
                                    </p:set>
                                    <p:animEffect transition="in" filter="fade">
                                      <p:cBhvr>
                                        <p:cTn id="22" dur="500"/>
                                        <p:tgtEl>
                                          <p:spTgt spid="451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123"/>
                                        </p:tgtEl>
                                        <p:attrNameLst>
                                          <p:attrName>style.visibility</p:attrName>
                                        </p:attrNameLst>
                                      </p:cBhvr>
                                      <p:to>
                                        <p:strVal val="visible"/>
                                      </p:to>
                                    </p:set>
                                    <p:animEffect transition="in" filter="fade">
                                      <p:cBhvr>
                                        <p:cTn id="25" dur="500"/>
                                        <p:tgtEl>
                                          <p:spTgt spid="451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155"/>
                                        </p:tgtEl>
                                        <p:attrNameLst>
                                          <p:attrName>style.visibility</p:attrName>
                                        </p:attrNameLst>
                                      </p:cBhvr>
                                      <p:to>
                                        <p:strVal val="visible"/>
                                      </p:to>
                                    </p:set>
                                    <p:animEffect transition="in" filter="fade">
                                      <p:cBhvr>
                                        <p:cTn id="28" dur="500"/>
                                        <p:tgtEl>
                                          <p:spTgt spid="451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151"/>
                                        </p:tgtEl>
                                        <p:attrNameLst>
                                          <p:attrName>style.visibility</p:attrName>
                                        </p:attrNameLst>
                                      </p:cBhvr>
                                      <p:to>
                                        <p:strVal val="visible"/>
                                      </p:to>
                                    </p:set>
                                    <p:animEffect transition="in" filter="fade">
                                      <p:cBhvr>
                                        <p:cTn id="31" dur="500"/>
                                        <p:tgtEl>
                                          <p:spTgt spid="451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153"/>
                                        </p:tgtEl>
                                        <p:attrNameLst>
                                          <p:attrName>style.visibility</p:attrName>
                                        </p:attrNameLst>
                                      </p:cBhvr>
                                      <p:to>
                                        <p:strVal val="visible"/>
                                      </p:to>
                                    </p:set>
                                    <p:animEffect transition="in" filter="fade">
                                      <p:cBhvr>
                                        <p:cTn id="34" dur="500"/>
                                        <p:tgtEl>
                                          <p:spTgt spid="45153"/>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548914"/>
                                        </p:tgtEl>
                                        <p:attrNameLst>
                                          <p:attrName>style.visibility</p:attrName>
                                        </p:attrNameLst>
                                      </p:cBhvr>
                                      <p:to>
                                        <p:strVal val="visible"/>
                                      </p:to>
                                    </p:set>
                                    <p:animEffect transition="in" filter="fade">
                                      <p:cBhvr>
                                        <p:cTn id="40" dur="500"/>
                                        <p:tgtEl>
                                          <p:spTgt spid="5489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152"/>
                                        </p:tgtEl>
                                        <p:attrNameLst>
                                          <p:attrName>style.visibility</p:attrName>
                                        </p:attrNameLst>
                                      </p:cBhvr>
                                      <p:to>
                                        <p:strVal val="visible"/>
                                      </p:to>
                                    </p:set>
                                    <p:animEffect transition="in" filter="fade">
                                      <p:cBhvr>
                                        <p:cTn id="43" dur="500"/>
                                        <p:tgtEl>
                                          <p:spTgt spid="45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23" grpId="0" animBg="1"/>
      <p:bldP spid="45145" grpId="0" animBg="1"/>
      <p:bldP spid="45146" grpId="0"/>
      <p:bldP spid="45147" grpId="0"/>
      <p:bldP spid="45150" grpId="0" animBg="1"/>
      <p:bldP spid="45151" grpId="0" animBg="1"/>
      <p:bldP spid="45152" grpId="0" animBg="1"/>
      <p:bldP spid="45153" grpId="0"/>
      <p:bldP spid="45154" grpId="0" animBg="1"/>
      <p:bldP spid="45155" grpId="0"/>
      <p:bldP spid="451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 name="Freeform 102"/>
          <p:cNvSpPr>
            <a:spLocks/>
          </p:cNvSpPr>
          <p:nvPr/>
        </p:nvSpPr>
        <p:spPr bwMode="auto">
          <a:xfrm>
            <a:off x="3444346" y="2769369"/>
            <a:ext cx="419100" cy="1009650"/>
          </a:xfrm>
          <a:custGeom>
            <a:avLst/>
            <a:gdLst>
              <a:gd name="T0" fmla="*/ 0 w 194"/>
              <a:gd name="T1" fmla="*/ 0 h 468"/>
              <a:gd name="T2" fmla="*/ 194 w 194"/>
              <a:gd name="T3" fmla="*/ 307 h 468"/>
              <a:gd name="T4" fmla="*/ 5 w 194"/>
              <a:gd name="T5" fmla="*/ 468 h 468"/>
              <a:gd name="T6" fmla="*/ 0 w 194"/>
              <a:gd name="T7" fmla="*/ 0 h 468"/>
            </a:gdLst>
            <a:ahLst/>
            <a:cxnLst>
              <a:cxn ang="0">
                <a:pos x="T0" y="T1"/>
              </a:cxn>
              <a:cxn ang="0">
                <a:pos x="T2" y="T3"/>
              </a:cxn>
              <a:cxn ang="0">
                <a:pos x="T4" y="T5"/>
              </a:cxn>
              <a:cxn ang="0">
                <a:pos x="T6" y="T7"/>
              </a:cxn>
            </a:cxnLst>
            <a:rect l="0" t="0" r="r" b="b"/>
            <a:pathLst>
              <a:path w="194" h="468">
                <a:moveTo>
                  <a:pt x="0" y="0"/>
                </a:moveTo>
                <a:lnTo>
                  <a:pt x="194" y="307"/>
                </a:lnTo>
                <a:lnTo>
                  <a:pt x="5" y="468"/>
                </a:lnTo>
                <a:lnTo>
                  <a:pt x="0" y="0"/>
                </a:lnTo>
                <a:close/>
              </a:path>
            </a:pathLst>
          </a:custGeom>
          <a:solidFill>
            <a:srgbClr val="FFDA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8130" name="Rectangle 2"/>
          <p:cNvSpPr>
            <a:spLocks noGrp="1" noRot="1" noChangeArrowheads="1"/>
          </p:cNvSpPr>
          <p:nvPr>
            <p:ph type="title"/>
          </p:nvPr>
        </p:nvSpPr>
        <p:spPr>
          <a:xfrm>
            <a:off x="0" y="0"/>
            <a:ext cx="9144000" cy="1143000"/>
          </a:xfrm>
        </p:spPr>
        <p:txBody>
          <a:bodyPr>
            <a:noAutofit/>
          </a:bodyPr>
          <a:lstStyle/>
          <a:p>
            <a:pPr eaLnBrk="1" hangingPunct="1"/>
            <a:r>
              <a:rPr lang="en-US" sz="4000" dirty="0"/>
              <a:t>A PRICE FLOOR CAUSES INEFFICIENTLY LOW QUANTITY</a:t>
            </a:r>
          </a:p>
        </p:txBody>
      </p:sp>
      <p:cxnSp>
        <p:nvCxnSpPr>
          <p:cNvPr id="2" name="Straight Connector 86"/>
          <p:cNvCxnSpPr>
            <a:cxnSpLocks noChangeShapeType="1"/>
          </p:cNvCxnSpPr>
          <p:nvPr/>
        </p:nvCxnSpPr>
        <p:spPr bwMode="auto">
          <a:xfrm>
            <a:off x="3865563" y="3422361"/>
            <a:ext cx="4762" cy="186531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8192" name="Line 64"/>
          <p:cNvSpPr>
            <a:spLocks noChangeShapeType="1"/>
          </p:cNvSpPr>
          <p:nvPr/>
        </p:nvSpPr>
        <p:spPr bwMode="auto">
          <a:xfrm>
            <a:off x="1517650" y="2106324"/>
            <a:ext cx="12223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193" name="Line 65"/>
          <p:cNvSpPr>
            <a:spLocks noChangeShapeType="1"/>
          </p:cNvSpPr>
          <p:nvPr/>
        </p:nvSpPr>
        <p:spPr bwMode="auto">
          <a:xfrm>
            <a:off x="1517650" y="3446174"/>
            <a:ext cx="12223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194" name="Line 66"/>
          <p:cNvSpPr>
            <a:spLocks noChangeShapeType="1"/>
          </p:cNvSpPr>
          <p:nvPr/>
        </p:nvSpPr>
        <p:spPr bwMode="auto">
          <a:xfrm>
            <a:off x="1517650" y="4119274"/>
            <a:ext cx="12223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195" name="Line 67"/>
          <p:cNvSpPr>
            <a:spLocks noChangeShapeType="1"/>
          </p:cNvSpPr>
          <p:nvPr/>
        </p:nvSpPr>
        <p:spPr bwMode="auto">
          <a:xfrm>
            <a:off x="1517650" y="4786024"/>
            <a:ext cx="122238"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196" name="Line 68"/>
          <p:cNvSpPr>
            <a:spLocks noChangeShapeType="1"/>
          </p:cNvSpPr>
          <p:nvPr/>
        </p:nvSpPr>
        <p:spPr bwMode="auto">
          <a:xfrm>
            <a:off x="3452813" y="5744874"/>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197" name="Line 69"/>
          <p:cNvSpPr>
            <a:spLocks noChangeShapeType="1"/>
          </p:cNvSpPr>
          <p:nvPr/>
        </p:nvSpPr>
        <p:spPr bwMode="auto">
          <a:xfrm>
            <a:off x="3871913" y="5744874"/>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198" name="Line 70"/>
          <p:cNvSpPr>
            <a:spLocks noChangeShapeType="1"/>
          </p:cNvSpPr>
          <p:nvPr/>
        </p:nvSpPr>
        <p:spPr bwMode="auto">
          <a:xfrm>
            <a:off x="3065463" y="5336886"/>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199" name="Line 71"/>
          <p:cNvSpPr>
            <a:spLocks noChangeShapeType="1"/>
          </p:cNvSpPr>
          <p:nvPr/>
        </p:nvSpPr>
        <p:spPr bwMode="auto">
          <a:xfrm>
            <a:off x="3871913" y="5332124"/>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0" name="Line 72"/>
          <p:cNvSpPr>
            <a:spLocks noChangeShapeType="1"/>
          </p:cNvSpPr>
          <p:nvPr/>
        </p:nvSpPr>
        <p:spPr bwMode="auto">
          <a:xfrm>
            <a:off x="3452813" y="5336886"/>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1" name="Line 73"/>
          <p:cNvSpPr>
            <a:spLocks noChangeShapeType="1"/>
          </p:cNvSpPr>
          <p:nvPr/>
        </p:nvSpPr>
        <p:spPr bwMode="auto">
          <a:xfrm>
            <a:off x="4613275" y="5336886"/>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2" name="Line 74"/>
          <p:cNvSpPr>
            <a:spLocks noChangeShapeType="1"/>
          </p:cNvSpPr>
          <p:nvPr/>
        </p:nvSpPr>
        <p:spPr bwMode="auto">
          <a:xfrm>
            <a:off x="5387975" y="5336886"/>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3" name="Line 75"/>
          <p:cNvSpPr>
            <a:spLocks noChangeShapeType="1"/>
          </p:cNvSpPr>
          <p:nvPr/>
        </p:nvSpPr>
        <p:spPr bwMode="auto">
          <a:xfrm>
            <a:off x="5330825" y="2784186"/>
            <a:ext cx="0" cy="207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4" name="Freeform 76"/>
          <p:cNvSpPr>
            <a:spLocks/>
          </p:cNvSpPr>
          <p:nvPr/>
        </p:nvSpPr>
        <p:spPr bwMode="auto">
          <a:xfrm>
            <a:off x="1517650" y="5163849"/>
            <a:ext cx="350838" cy="296862"/>
          </a:xfrm>
          <a:custGeom>
            <a:avLst/>
            <a:gdLst>
              <a:gd name="T0" fmla="*/ 163 w 163"/>
              <a:gd name="T1" fmla="*/ 137 h 137"/>
              <a:gd name="T2" fmla="*/ 0 w 163"/>
              <a:gd name="T3" fmla="*/ 137 h 137"/>
              <a:gd name="T4" fmla="*/ 0 w 163"/>
              <a:gd name="T5" fmla="*/ 0 h 137"/>
            </a:gdLst>
            <a:ahLst/>
            <a:cxnLst>
              <a:cxn ang="0">
                <a:pos x="T0" y="T1"/>
              </a:cxn>
              <a:cxn ang="0">
                <a:pos x="T2" y="T3"/>
              </a:cxn>
              <a:cxn ang="0">
                <a:pos x="T4" y="T5"/>
              </a:cxn>
            </a:cxnLst>
            <a:rect l="0" t="0" r="r" b="b"/>
            <a:pathLst>
              <a:path w="163" h="137">
                <a:moveTo>
                  <a:pt x="163" y="137"/>
                </a:moveTo>
                <a:lnTo>
                  <a:pt x="0" y="137"/>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48205" name="Line 77"/>
          <p:cNvSpPr>
            <a:spLocks noChangeShapeType="1"/>
          </p:cNvSpPr>
          <p:nvPr/>
        </p:nvSpPr>
        <p:spPr bwMode="auto">
          <a:xfrm flipH="1">
            <a:off x="1951038" y="5460711"/>
            <a:ext cx="40640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6" name="Line 78"/>
          <p:cNvSpPr>
            <a:spLocks noChangeShapeType="1"/>
          </p:cNvSpPr>
          <p:nvPr/>
        </p:nvSpPr>
        <p:spPr bwMode="auto">
          <a:xfrm flipV="1">
            <a:off x="1468438" y="5052724"/>
            <a:ext cx="104775" cy="603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7" name="Line 79"/>
          <p:cNvSpPr>
            <a:spLocks noChangeShapeType="1"/>
          </p:cNvSpPr>
          <p:nvPr/>
        </p:nvSpPr>
        <p:spPr bwMode="auto">
          <a:xfrm flipV="1">
            <a:off x="1468438" y="5133686"/>
            <a:ext cx="104775" cy="603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8" name="Line 80"/>
          <p:cNvSpPr>
            <a:spLocks noChangeShapeType="1"/>
          </p:cNvSpPr>
          <p:nvPr/>
        </p:nvSpPr>
        <p:spPr bwMode="auto">
          <a:xfrm flipH="1">
            <a:off x="1838325" y="5408324"/>
            <a:ext cx="63500" cy="1031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09" name="Line 81"/>
          <p:cNvSpPr>
            <a:spLocks noChangeShapeType="1"/>
          </p:cNvSpPr>
          <p:nvPr/>
        </p:nvSpPr>
        <p:spPr bwMode="auto">
          <a:xfrm flipH="1">
            <a:off x="1920875" y="5408324"/>
            <a:ext cx="60325" cy="1031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10" name="Rectangle 82"/>
          <p:cNvSpPr>
            <a:spLocks noChangeArrowheads="1"/>
          </p:cNvSpPr>
          <p:nvPr/>
        </p:nvSpPr>
        <p:spPr bwMode="auto">
          <a:xfrm>
            <a:off x="2247900" y="549246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48211" name="Rectangle 83"/>
          <p:cNvSpPr>
            <a:spLocks noChangeArrowheads="1"/>
          </p:cNvSpPr>
          <p:nvPr/>
        </p:nvSpPr>
        <p:spPr bwMode="auto">
          <a:xfrm>
            <a:off x="1333500" y="549246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48212" name="Rectangle 84"/>
          <p:cNvSpPr>
            <a:spLocks noChangeArrowheads="1"/>
          </p:cNvSpPr>
          <p:nvPr/>
        </p:nvSpPr>
        <p:spPr bwMode="auto">
          <a:xfrm>
            <a:off x="3019425" y="549246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48213" name="Rectangle 85"/>
          <p:cNvSpPr>
            <a:spLocks noChangeArrowheads="1"/>
          </p:cNvSpPr>
          <p:nvPr/>
        </p:nvSpPr>
        <p:spPr bwMode="auto">
          <a:xfrm>
            <a:off x="3408363" y="549246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48214" name="Rectangle 86"/>
          <p:cNvSpPr>
            <a:spLocks noChangeArrowheads="1"/>
          </p:cNvSpPr>
          <p:nvPr/>
        </p:nvSpPr>
        <p:spPr bwMode="auto">
          <a:xfrm>
            <a:off x="3768725" y="549246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48215" name="Rectangle 87"/>
          <p:cNvSpPr>
            <a:spLocks noChangeArrowheads="1"/>
          </p:cNvSpPr>
          <p:nvPr/>
        </p:nvSpPr>
        <p:spPr bwMode="auto">
          <a:xfrm>
            <a:off x="4521200" y="549246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48216" name="Rectangle 88"/>
          <p:cNvSpPr>
            <a:spLocks noChangeArrowheads="1"/>
          </p:cNvSpPr>
          <p:nvPr/>
        </p:nvSpPr>
        <p:spPr bwMode="auto">
          <a:xfrm>
            <a:off x="5294313" y="549246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48217" name="Rectangle 89"/>
          <p:cNvSpPr>
            <a:spLocks noChangeArrowheads="1"/>
          </p:cNvSpPr>
          <p:nvPr/>
        </p:nvSpPr>
        <p:spPr bwMode="auto">
          <a:xfrm>
            <a:off x="1014413" y="1993611"/>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48218" name="Rectangle 90"/>
          <p:cNvSpPr>
            <a:spLocks noChangeArrowheads="1"/>
          </p:cNvSpPr>
          <p:nvPr/>
        </p:nvSpPr>
        <p:spPr bwMode="auto">
          <a:xfrm>
            <a:off x="1109663" y="266512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48219" name="Rectangle 91"/>
          <p:cNvSpPr>
            <a:spLocks noChangeArrowheads="1"/>
          </p:cNvSpPr>
          <p:nvPr/>
        </p:nvSpPr>
        <p:spPr bwMode="auto">
          <a:xfrm>
            <a:off x="1109663" y="333663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48220" name="Rectangle 92"/>
          <p:cNvSpPr>
            <a:spLocks noChangeArrowheads="1"/>
          </p:cNvSpPr>
          <p:nvPr/>
        </p:nvSpPr>
        <p:spPr bwMode="auto">
          <a:xfrm>
            <a:off x="1109663" y="400338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0.80</a:t>
            </a:r>
            <a:endParaRPr lang="en-US" sz="1400">
              <a:latin typeface="Century Gothic"/>
              <a:cs typeface="Century Gothic"/>
            </a:endParaRPr>
          </a:p>
        </p:txBody>
      </p:sp>
      <p:sp>
        <p:nvSpPr>
          <p:cNvPr id="48221" name="Rectangle 93"/>
          <p:cNvSpPr>
            <a:spLocks noChangeArrowheads="1"/>
          </p:cNvSpPr>
          <p:nvPr/>
        </p:nvSpPr>
        <p:spPr bwMode="auto">
          <a:xfrm>
            <a:off x="1109663" y="467489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0.60</a:t>
            </a:r>
            <a:endParaRPr lang="en-US" sz="1400">
              <a:latin typeface="Century Gothic"/>
              <a:cs typeface="Century Gothic"/>
            </a:endParaRPr>
          </a:p>
        </p:txBody>
      </p:sp>
      <p:sp>
        <p:nvSpPr>
          <p:cNvPr id="48222" name="Rectangle 94"/>
          <p:cNvSpPr>
            <a:spLocks noChangeArrowheads="1"/>
          </p:cNvSpPr>
          <p:nvPr/>
        </p:nvSpPr>
        <p:spPr bwMode="auto">
          <a:xfrm>
            <a:off x="4648200" y="4763799"/>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48223" name="Rectangle 95"/>
          <p:cNvSpPr>
            <a:spLocks noChangeArrowheads="1"/>
          </p:cNvSpPr>
          <p:nvPr/>
        </p:nvSpPr>
        <p:spPr bwMode="auto">
          <a:xfrm>
            <a:off x="5430838" y="1885661"/>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48224" name="Rectangle 96"/>
          <p:cNvSpPr>
            <a:spLocks noChangeArrowheads="1"/>
          </p:cNvSpPr>
          <p:nvPr/>
        </p:nvSpPr>
        <p:spPr bwMode="auto">
          <a:xfrm>
            <a:off x="3822700" y="3131849"/>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48225" name="Line 97"/>
          <p:cNvSpPr>
            <a:spLocks noChangeShapeType="1"/>
          </p:cNvSpPr>
          <p:nvPr/>
        </p:nvSpPr>
        <p:spPr bwMode="auto">
          <a:xfrm flipV="1">
            <a:off x="1517650" y="1320511"/>
            <a:ext cx="0" cy="3762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26" name="Freeform 98"/>
          <p:cNvSpPr>
            <a:spLocks/>
          </p:cNvSpPr>
          <p:nvPr/>
        </p:nvSpPr>
        <p:spPr bwMode="auto">
          <a:xfrm>
            <a:off x="1981200" y="5863936"/>
            <a:ext cx="1562100" cy="708025"/>
          </a:xfrm>
          <a:custGeom>
            <a:avLst/>
            <a:gdLst>
              <a:gd name="T0" fmla="*/ 241 w 241"/>
              <a:gd name="T1" fmla="*/ 117 h 139"/>
              <a:gd name="T2" fmla="*/ 228 w 241"/>
              <a:gd name="T3" fmla="*/ 139 h 139"/>
              <a:gd name="T4" fmla="*/ 14 w 241"/>
              <a:gd name="T5" fmla="*/ 139 h 139"/>
              <a:gd name="T6" fmla="*/ 0 w 241"/>
              <a:gd name="T7" fmla="*/ 117 h 139"/>
              <a:gd name="T8" fmla="*/ 0 w 241"/>
              <a:gd name="T9" fmla="*/ 22 h 139"/>
              <a:gd name="T10" fmla="*/ 14 w 241"/>
              <a:gd name="T11" fmla="*/ 0 h 139"/>
              <a:gd name="T12" fmla="*/ 228 w 241"/>
              <a:gd name="T13" fmla="*/ 0 h 139"/>
              <a:gd name="T14" fmla="*/ 241 w 241"/>
              <a:gd name="T15" fmla="*/ 22 h 139"/>
              <a:gd name="T16" fmla="*/ 241 w 241"/>
              <a:gd name="T17" fmla="*/ 11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39">
                <a:moveTo>
                  <a:pt x="241" y="117"/>
                </a:moveTo>
                <a:cubicBezTo>
                  <a:pt x="241" y="129"/>
                  <a:pt x="235" y="139"/>
                  <a:pt x="228" y="139"/>
                </a:cubicBezTo>
                <a:cubicBezTo>
                  <a:pt x="14" y="139"/>
                  <a:pt x="14" y="139"/>
                  <a:pt x="14" y="139"/>
                </a:cubicBezTo>
                <a:cubicBezTo>
                  <a:pt x="6" y="139"/>
                  <a:pt x="0" y="129"/>
                  <a:pt x="0" y="117"/>
                </a:cubicBezTo>
                <a:cubicBezTo>
                  <a:pt x="0" y="22"/>
                  <a:pt x="0" y="22"/>
                  <a:pt x="0" y="22"/>
                </a:cubicBezTo>
                <a:cubicBezTo>
                  <a:pt x="0" y="10"/>
                  <a:pt x="6" y="0"/>
                  <a:pt x="14" y="0"/>
                </a:cubicBezTo>
                <a:cubicBezTo>
                  <a:pt x="228" y="0"/>
                  <a:pt x="228" y="0"/>
                  <a:pt x="228" y="0"/>
                </a:cubicBezTo>
                <a:cubicBezTo>
                  <a:pt x="235" y="0"/>
                  <a:pt x="241" y="10"/>
                  <a:pt x="241" y="22"/>
                </a:cubicBezTo>
                <a:lnTo>
                  <a:pt x="241" y="117"/>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8227" name="Rectangle 99"/>
          <p:cNvSpPr>
            <a:spLocks noChangeArrowheads="1"/>
          </p:cNvSpPr>
          <p:nvPr/>
        </p:nvSpPr>
        <p:spPr bwMode="auto">
          <a:xfrm>
            <a:off x="2057400" y="5920026"/>
            <a:ext cx="1395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demanded with price floor</a:t>
            </a:r>
            <a:endParaRPr lang="en-US" sz="1400" dirty="0">
              <a:latin typeface="Century Gothic"/>
              <a:cs typeface="Century Gothic"/>
            </a:endParaRPr>
          </a:p>
        </p:txBody>
      </p:sp>
      <p:sp>
        <p:nvSpPr>
          <p:cNvPr id="48228" name="Freeform 100"/>
          <p:cNvSpPr>
            <a:spLocks/>
          </p:cNvSpPr>
          <p:nvPr/>
        </p:nvSpPr>
        <p:spPr bwMode="auto">
          <a:xfrm>
            <a:off x="3667125" y="5863936"/>
            <a:ext cx="1743075" cy="708025"/>
          </a:xfrm>
          <a:custGeom>
            <a:avLst/>
            <a:gdLst>
              <a:gd name="T0" fmla="*/ 277 w 277"/>
              <a:gd name="T1" fmla="*/ 117 h 139"/>
              <a:gd name="T2" fmla="*/ 262 w 277"/>
              <a:gd name="T3" fmla="*/ 139 h 139"/>
              <a:gd name="T4" fmla="*/ 15 w 277"/>
              <a:gd name="T5" fmla="*/ 139 h 139"/>
              <a:gd name="T6" fmla="*/ 0 w 277"/>
              <a:gd name="T7" fmla="*/ 117 h 139"/>
              <a:gd name="T8" fmla="*/ 0 w 277"/>
              <a:gd name="T9" fmla="*/ 22 h 139"/>
              <a:gd name="T10" fmla="*/ 15 w 277"/>
              <a:gd name="T11" fmla="*/ 0 h 139"/>
              <a:gd name="T12" fmla="*/ 262 w 277"/>
              <a:gd name="T13" fmla="*/ 0 h 139"/>
              <a:gd name="T14" fmla="*/ 277 w 277"/>
              <a:gd name="T15" fmla="*/ 22 h 139"/>
              <a:gd name="T16" fmla="*/ 277 w 277"/>
              <a:gd name="T17" fmla="*/ 11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139">
                <a:moveTo>
                  <a:pt x="277" y="117"/>
                </a:moveTo>
                <a:cubicBezTo>
                  <a:pt x="277" y="129"/>
                  <a:pt x="270" y="139"/>
                  <a:pt x="262" y="139"/>
                </a:cubicBezTo>
                <a:cubicBezTo>
                  <a:pt x="15" y="139"/>
                  <a:pt x="15" y="139"/>
                  <a:pt x="15" y="139"/>
                </a:cubicBezTo>
                <a:cubicBezTo>
                  <a:pt x="6" y="139"/>
                  <a:pt x="0" y="129"/>
                  <a:pt x="0" y="117"/>
                </a:cubicBezTo>
                <a:cubicBezTo>
                  <a:pt x="0" y="22"/>
                  <a:pt x="0" y="22"/>
                  <a:pt x="0" y="22"/>
                </a:cubicBezTo>
                <a:cubicBezTo>
                  <a:pt x="0" y="10"/>
                  <a:pt x="6" y="0"/>
                  <a:pt x="15" y="0"/>
                </a:cubicBezTo>
                <a:cubicBezTo>
                  <a:pt x="262" y="0"/>
                  <a:pt x="262" y="0"/>
                  <a:pt x="262" y="0"/>
                </a:cubicBezTo>
                <a:cubicBezTo>
                  <a:pt x="270" y="0"/>
                  <a:pt x="277" y="10"/>
                  <a:pt x="277" y="22"/>
                </a:cubicBezTo>
                <a:lnTo>
                  <a:pt x="277" y="117"/>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8229" name="Rectangle 101"/>
          <p:cNvSpPr>
            <a:spLocks noChangeArrowheads="1"/>
          </p:cNvSpPr>
          <p:nvPr/>
        </p:nvSpPr>
        <p:spPr bwMode="auto">
          <a:xfrm>
            <a:off x="3742266" y="5920026"/>
            <a:ext cx="1591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demanded without price floor</a:t>
            </a:r>
            <a:endParaRPr lang="en-US" sz="1400" dirty="0">
              <a:latin typeface="Century Gothic"/>
              <a:cs typeface="Century Gothic"/>
            </a:endParaRPr>
          </a:p>
        </p:txBody>
      </p:sp>
      <p:sp>
        <p:nvSpPr>
          <p:cNvPr id="48231" name="Line 103"/>
          <p:cNvSpPr>
            <a:spLocks noChangeShapeType="1"/>
          </p:cNvSpPr>
          <p:nvPr/>
        </p:nvSpPr>
        <p:spPr bwMode="auto">
          <a:xfrm>
            <a:off x="1517650" y="2777836"/>
            <a:ext cx="4508500"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32" name="Line 104"/>
          <p:cNvSpPr>
            <a:spLocks noChangeShapeType="1"/>
          </p:cNvSpPr>
          <p:nvPr/>
        </p:nvSpPr>
        <p:spPr bwMode="auto">
          <a:xfrm flipH="1">
            <a:off x="2290763" y="2106324"/>
            <a:ext cx="3097212" cy="2679700"/>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33" name="Line 105"/>
          <p:cNvSpPr>
            <a:spLocks noChangeShapeType="1"/>
          </p:cNvSpPr>
          <p:nvPr/>
        </p:nvSpPr>
        <p:spPr bwMode="auto">
          <a:xfrm>
            <a:off x="3057525" y="2109499"/>
            <a:ext cx="1622425" cy="2676525"/>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34" name="Oval 106"/>
          <p:cNvSpPr>
            <a:spLocks noChangeArrowheads="1"/>
          </p:cNvSpPr>
          <p:nvPr/>
        </p:nvSpPr>
        <p:spPr bwMode="auto">
          <a:xfrm>
            <a:off x="3402013" y="2727036"/>
            <a:ext cx="103187"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8235" name="Oval 107"/>
          <p:cNvSpPr>
            <a:spLocks noChangeArrowheads="1"/>
          </p:cNvSpPr>
          <p:nvPr/>
        </p:nvSpPr>
        <p:spPr bwMode="auto">
          <a:xfrm>
            <a:off x="3819525" y="3390611"/>
            <a:ext cx="101600"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8236" name="Oval 108"/>
          <p:cNvSpPr>
            <a:spLocks noChangeArrowheads="1"/>
          </p:cNvSpPr>
          <p:nvPr/>
        </p:nvSpPr>
        <p:spPr bwMode="auto">
          <a:xfrm>
            <a:off x="3408363" y="3735099"/>
            <a:ext cx="101600"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8239" name="Freeform 111"/>
          <p:cNvSpPr>
            <a:spLocks/>
          </p:cNvSpPr>
          <p:nvPr/>
        </p:nvSpPr>
        <p:spPr bwMode="auto">
          <a:xfrm>
            <a:off x="5113866" y="2991071"/>
            <a:ext cx="1058333" cy="363028"/>
          </a:xfrm>
          <a:custGeom>
            <a:avLst/>
            <a:gdLst>
              <a:gd name="T0" fmla="*/ 96 w 96"/>
              <a:gd name="T1" fmla="*/ 79 h 95"/>
              <a:gd name="T2" fmla="*/ 80 w 96"/>
              <a:gd name="T3" fmla="*/ 95 h 95"/>
              <a:gd name="T4" fmla="*/ 16 w 96"/>
              <a:gd name="T5" fmla="*/ 95 h 95"/>
              <a:gd name="T6" fmla="*/ 0 w 96"/>
              <a:gd name="T7" fmla="*/ 79 h 95"/>
              <a:gd name="T8" fmla="*/ 0 w 96"/>
              <a:gd name="T9" fmla="*/ 16 h 95"/>
              <a:gd name="T10" fmla="*/ 16 w 96"/>
              <a:gd name="T11" fmla="*/ 0 h 95"/>
              <a:gd name="T12" fmla="*/ 80 w 96"/>
              <a:gd name="T13" fmla="*/ 0 h 95"/>
              <a:gd name="T14" fmla="*/ 96 w 96"/>
              <a:gd name="T15" fmla="*/ 16 h 95"/>
              <a:gd name="T16" fmla="*/ 96 w 96"/>
              <a:gd name="T17"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5">
                <a:moveTo>
                  <a:pt x="96" y="79"/>
                </a:moveTo>
                <a:cubicBezTo>
                  <a:pt x="96" y="88"/>
                  <a:pt x="88" y="95"/>
                  <a:pt x="80" y="95"/>
                </a:cubicBezTo>
                <a:cubicBezTo>
                  <a:pt x="16" y="95"/>
                  <a:pt x="16" y="95"/>
                  <a:pt x="16" y="95"/>
                </a:cubicBezTo>
                <a:cubicBezTo>
                  <a:pt x="7" y="95"/>
                  <a:pt x="0" y="88"/>
                  <a:pt x="0" y="79"/>
                </a:cubicBezTo>
                <a:cubicBezTo>
                  <a:pt x="0" y="16"/>
                  <a:pt x="0" y="16"/>
                  <a:pt x="0" y="16"/>
                </a:cubicBezTo>
                <a:cubicBezTo>
                  <a:pt x="0" y="7"/>
                  <a:pt x="7" y="0"/>
                  <a:pt x="16" y="0"/>
                </a:cubicBezTo>
                <a:cubicBezTo>
                  <a:pt x="80" y="0"/>
                  <a:pt x="80" y="0"/>
                  <a:pt x="80" y="0"/>
                </a:cubicBezTo>
                <a:cubicBezTo>
                  <a:pt x="88" y="0"/>
                  <a:pt x="96" y="7"/>
                  <a:pt x="96" y="16"/>
                </a:cubicBezTo>
                <a:lnTo>
                  <a:pt x="96"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3440113" y="2800061"/>
            <a:ext cx="6350" cy="248761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8237" name="Line 109"/>
          <p:cNvSpPr>
            <a:spLocks noChangeShapeType="1"/>
          </p:cNvSpPr>
          <p:nvPr/>
        </p:nvSpPr>
        <p:spPr bwMode="auto">
          <a:xfrm flipH="1" flipV="1">
            <a:off x="3060700" y="3247736"/>
            <a:ext cx="530225" cy="1063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38" name="Freeform 110"/>
          <p:cNvSpPr>
            <a:spLocks/>
          </p:cNvSpPr>
          <p:nvPr/>
        </p:nvSpPr>
        <p:spPr bwMode="auto">
          <a:xfrm>
            <a:off x="1905000" y="2838161"/>
            <a:ext cx="1219200" cy="495300"/>
          </a:xfrm>
          <a:custGeom>
            <a:avLst/>
            <a:gdLst>
              <a:gd name="T0" fmla="*/ 188 w 188"/>
              <a:gd name="T1" fmla="*/ 81 h 97"/>
              <a:gd name="T2" fmla="*/ 172 w 188"/>
              <a:gd name="T3" fmla="*/ 97 h 97"/>
              <a:gd name="T4" fmla="*/ 16 w 188"/>
              <a:gd name="T5" fmla="*/ 97 h 97"/>
              <a:gd name="T6" fmla="*/ 0 w 188"/>
              <a:gd name="T7" fmla="*/ 81 h 97"/>
              <a:gd name="T8" fmla="*/ 0 w 188"/>
              <a:gd name="T9" fmla="*/ 16 h 97"/>
              <a:gd name="T10" fmla="*/ 16 w 188"/>
              <a:gd name="T11" fmla="*/ 0 h 97"/>
              <a:gd name="T12" fmla="*/ 172 w 188"/>
              <a:gd name="T13" fmla="*/ 0 h 97"/>
              <a:gd name="T14" fmla="*/ 188 w 188"/>
              <a:gd name="T15" fmla="*/ 16 h 97"/>
              <a:gd name="T16" fmla="*/ 188 w 188"/>
              <a:gd name="T17"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97">
                <a:moveTo>
                  <a:pt x="188" y="81"/>
                </a:moveTo>
                <a:cubicBezTo>
                  <a:pt x="188" y="90"/>
                  <a:pt x="180" y="97"/>
                  <a:pt x="172" y="97"/>
                </a:cubicBezTo>
                <a:cubicBezTo>
                  <a:pt x="16" y="97"/>
                  <a:pt x="16" y="97"/>
                  <a:pt x="16" y="97"/>
                </a:cubicBezTo>
                <a:cubicBezTo>
                  <a:pt x="8" y="97"/>
                  <a:pt x="0" y="90"/>
                  <a:pt x="0" y="81"/>
                </a:cubicBezTo>
                <a:cubicBezTo>
                  <a:pt x="0" y="16"/>
                  <a:pt x="0" y="16"/>
                  <a:pt x="0" y="16"/>
                </a:cubicBezTo>
                <a:cubicBezTo>
                  <a:pt x="0" y="7"/>
                  <a:pt x="8" y="0"/>
                  <a:pt x="16" y="0"/>
                </a:cubicBezTo>
                <a:cubicBezTo>
                  <a:pt x="172" y="0"/>
                  <a:pt x="172" y="0"/>
                  <a:pt x="172" y="0"/>
                </a:cubicBezTo>
                <a:cubicBezTo>
                  <a:pt x="180" y="0"/>
                  <a:pt x="188" y="7"/>
                  <a:pt x="188" y="16"/>
                </a:cubicBezTo>
                <a:lnTo>
                  <a:pt x="188" y="81"/>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8240" name="Rectangle 112"/>
          <p:cNvSpPr>
            <a:spLocks noChangeArrowheads="1"/>
          </p:cNvSpPr>
          <p:nvPr/>
        </p:nvSpPr>
        <p:spPr bwMode="auto">
          <a:xfrm>
            <a:off x="1981200" y="2861972"/>
            <a:ext cx="1143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Deadweight loss</a:t>
            </a:r>
            <a:endParaRPr lang="en-US" sz="1400" dirty="0">
              <a:latin typeface="Century Gothic"/>
              <a:cs typeface="Century Gothic"/>
            </a:endParaRPr>
          </a:p>
        </p:txBody>
      </p:sp>
      <p:sp>
        <p:nvSpPr>
          <p:cNvPr id="48241" name="Rectangle 113"/>
          <p:cNvSpPr>
            <a:spLocks noChangeArrowheads="1"/>
          </p:cNvSpPr>
          <p:nvPr/>
        </p:nvSpPr>
        <p:spPr bwMode="auto">
          <a:xfrm>
            <a:off x="5181600" y="3066761"/>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Price floor</a:t>
            </a:r>
            <a:endParaRPr lang="en-US" sz="1400" dirty="0">
              <a:latin typeface="Century Gothic"/>
              <a:cs typeface="Century Gothic"/>
            </a:endParaRPr>
          </a:p>
        </p:txBody>
      </p:sp>
      <p:sp>
        <p:nvSpPr>
          <p:cNvPr id="48242" name="Line 114"/>
          <p:cNvSpPr>
            <a:spLocks noChangeShapeType="1"/>
          </p:cNvSpPr>
          <p:nvPr/>
        </p:nvSpPr>
        <p:spPr bwMode="auto">
          <a:xfrm>
            <a:off x="2297113" y="5336886"/>
            <a:ext cx="0"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8243" name="Rectangle 115"/>
          <p:cNvSpPr>
            <a:spLocks noChangeArrowheads="1"/>
          </p:cNvSpPr>
          <p:nvPr/>
        </p:nvSpPr>
        <p:spPr bwMode="auto">
          <a:xfrm>
            <a:off x="5791200" y="5581361"/>
            <a:ext cx="1752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Quantity of butter (millions of pounds)</a:t>
            </a:r>
            <a:endParaRPr lang="en-US" sz="1400">
              <a:latin typeface="Century Gothic"/>
              <a:cs typeface="Century Gothic"/>
            </a:endParaRPr>
          </a:p>
        </p:txBody>
      </p:sp>
      <p:sp>
        <p:nvSpPr>
          <p:cNvPr id="48244" name="Rectangle 116"/>
          <p:cNvSpPr>
            <a:spLocks noChangeArrowheads="1"/>
          </p:cNvSpPr>
          <p:nvPr/>
        </p:nvSpPr>
        <p:spPr bwMode="auto">
          <a:xfrm>
            <a:off x="457200" y="1161761"/>
            <a:ext cx="1371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of butter (per pound)</a:t>
            </a:r>
            <a:endParaRPr lang="en-US" sz="1400">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387833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31"/>
                                        </p:tgtEl>
                                        <p:attrNameLst>
                                          <p:attrName>style.visibility</p:attrName>
                                        </p:attrNameLst>
                                      </p:cBhvr>
                                      <p:to>
                                        <p:strVal val="visible"/>
                                      </p:to>
                                    </p:set>
                                    <p:animEffect transition="in" filter="fade">
                                      <p:cBhvr>
                                        <p:cTn id="7" dur="500"/>
                                        <p:tgtEl>
                                          <p:spTgt spid="482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241"/>
                                        </p:tgtEl>
                                        <p:attrNameLst>
                                          <p:attrName>style.visibility</p:attrName>
                                        </p:attrNameLst>
                                      </p:cBhvr>
                                      <p:to>
                                        <p:strVal val="visible"/>
                                      </p:to>
                                    </p:set>
                                    <p:animEffect transition="in" filter="fade">
                                      <p:cBhvr>
                                        <p:cTn id="10" dur="500"/>
                                        <p:tgtEl>
                                          <p:spTgt spid="482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203"/>
                                        </p:tgtEl>
                                        <p:attrNameLst>
                                          <p:attrName>style.visibility</p:attrName>
                                        </p:attrNameLst>
                                      </p:cBhvr>
                                      <p:to>
                                        <p:strVal val="visible"/>
                                      </p:to>
                                    </p:set>
                                    <p:animEffect transition="in" filter="fade">
                                      <p:cBhvr>
                                        <p:cTn id="13" dur="500"/>
                                        <p:tgtEl>
                                          <p:spTgt spid="482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239"/>
                                        </p:tgtEl>
                                        <p:attrNameLst>
                                          <p:attrName>style.visibility</p:attrName>
                                        </p:attrNameLst>
                                      </p:cBhvr>
                                      <p:to>
                                        <p:strVal val="visible"/>
                                      </p:to>
                                    </p:set>
                                    <p:animEffect transition="in" filter="fade">
                                      <p:cBhvr>
                                        <p:cTn id="16" dur="500"/>
                                        <p:tgtEl>
                                          <p:spTgt spid="482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96"/>
                                        </p:tgtEl>
                                        <p:attrNameLst>
                                          <p:attrName>style.visibility</p:attrName>
                                        </p:attrNameLst>
                                      </p:cBhvr>
                                      <p:to>
                                        <p:strVal val="visible"/>
                                      </p:to>
                                    </p:set>
                                    <p:animEffect transition="in" filter="fade">
                                      <p:cBhvr>
                                        <p:cTn id="19" dur="500"/>
                                        <p:tgtEl>
                                          <p:spTgt spid="4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34"/>
                                        </p:tgtEl>
                                        <p:attrNameLst>
                                          <p:attrName>style.visibility</p:attrName>
                                        </p:attrNameLst>
                                      </p:cBhvr>
                                      <p:to>
                                        <p:strVal val="visible"/>
                                      </p:to>
                                    </p:set>
                                    <p:animEffect transition="in" filter="fade">
                                      <p:cBhvr>
                                        <p:cTn id="22" dur="500"/>
                                        <p:tgtEl>
                                          <p:spTgt spid="482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236"/>
                                        </p:tgtEl>
                                        <p:attrNameLst>
                                          <p:attrName>style.visibility</p:attrName>
                                        </p:attrNameLst>
                                      </p:cBhvr>
                                      <p:to>
                                        <p:strVal val="visible"/>
                                      </p:to>
                                    </p:set>
                                    <p:animEffect transition="in" filter="fade">
                                      <p:cBhvr>
                                        <p:cTn id="25" dur="500"/>
                                        <p:tgtEl>
                                          <p:spTgt spid="482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197"/>
                                        </p:tgtEl>
                                        <p:attrNameLst>
                                          <p:attrName>style.visibility</p:attrName>
                                        </p:attrNameLst>
                                      </p:cBhvr>
                                      <p:to>
                                        <p:strVal val="visible"/>
                                      </p:to>
                                    </p:set>
                                    <p:animEffect transition="in" filter="fade">
                                      <p:cBhvr>
                                        <p:cTn id="28" dur="500"/>
                                        <p:tgtEl>
                                          <p:spTgt spid="481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226"/>
                                        </p:tgtEl>
                                        <p:attrNameLst>
                                          <p:attrName>style.visibility</p:attrName>
                                        </p:attrNameLst>
                                      </p:cBhvr>
                                      <p:to>
                                        <p:strVal val="visible"/>
                                      </p:to>
                                    </p:set>
                                    <p:animEffect transition="in" filter="fade">
                                      <p:cBhvr>
                                        <p:cTn id="31" dur="500"/>
                                        <p:tgtEl>
                                          <p:spTgt spid="482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227"/>
                                        </p:tgtEl>
                                        <p:attrNameLst>
                                          <p:attrName>style.visibility</p:attrName>
                                        </p:attrNameLst>
                                      </p:cBhvr>
                                      <p:to>
                                        <p:strVal val="visible"/>
                                      </p:to>
                                    </p:set>
                                    <p:animEffect transition="in" filter="fade">
                                      <p:cBhvr>
                                        <p:cTn id="34" dur="500"/>
                                        <p:tgtEl>
                                          <p:spTgt spid="482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228"/>
                                        </p:tgtEl>
                                        <p:attrNameLst>
                                          <p:attrName>style.visibility</p:attrName>
                                        </p:attrNameLst>
                                      </p:cBhvr>
                                      <p:to>
                                        <p:strVal val="visible"/>
                                      </p:to>
                                    </p:set>
                                    <p:animEffect transition="in" filter="fade">
                                      <p:cBhvr>
                                        <p:cTn id="37" dur="500"/>
                                        <p:tgtEl>
                                          <p:spTgt spid="482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229"/>
                                        </p:tgtEl>
                                        <p:attrNameLst>
                                          <p:attrName>style.visibility</p:attrName>
                                        </p:attrNameLst>
                                      </p:cBhvr>
                                      <p:to>
                                        <p:strVal val="visible"/>
                                      </p:to>
                                    </p:set>
                                    <p:animEffect transition="in" filter="fade">
                                      <p:cBhvr>
                                        <p:cTn id="40" dur="500"/>
                                        <p:tgtEl>
                                          <p:spTgt spid="48229"/>
                                        </p:tgtEl>
                                      </p:cBhvr>
                                    </p:animEffect>
                                  </p:childTnLst>
                                </p:cTn>
                              </p:par>
                              <p:par>
                                <p:cTn id="41" presetID="10" presetClass="entr" presetSubtype="0" fill="hold" nodeType="withEffect">
                                  <p:stCondLst>
                                    <p:cond delay="0"/>
                                  </p:stCondLst>
                                  <p:childTnLst>
                                    <p:set>
                                      <p:cBhvr>
                                        <p:cTn id="42" dur="1" fill="hold">
                                          <p:stCondLst>
                                            <p:cond delay="0"/>
                                          </p:stCondLst>
                                        </p:cTn>
                                        <p:tgtEl>
                                          <p:spTgt spid="548914"/>
                                        </p:tgtEl>
                                        <p:attrNameLst>
                                          <p:attrName>style.visibility</p:attrName>
                                        </p:attrNameLst>
                                      </p:cBhvr>
                                      <p:to>
                                        <p:strVal val="visible"/>
                                      </p:to>
                                    </p:set>
                                    <p:animEffect transition="in" filter="fade">
                                      <p:cBhvr>
                                        <p:cTn id="43" dur="500"/>
                                        <p:tgtEl>
                                          <p:spTgt spid="5489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8230"/>
                                        </p:tgtEl>
                                        <p:attrNameLst>
                                          <p:attrName>style.visibility</p:attrName>
                                        </p:attrNameLst>
                                      </p:cBhvr>
                                      <p:to>
                                        <p:strVal val="visible"/>
                                      </p:to>
                                    </p:set>
                                    <p:animEffect transition="in" filter="fade">
                                      <p:cBhvr>
                                        <p:cTn id="48" dur="500"/>
                                        <p:tgtEl>
                                          <p:spTgt spid="482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237"/>
                                        </p:tgtEl>
                                        <p:attrNameLst>
                                          <p:attrName>style.visibility</p:attrName>
                                        </p:attrNameLst>
                                      </p:cBhvr>
                                      <p:to>
                                        <p:strVal val="visible"/>
                                      </p:to>
                                    </p:set>
                                    <p:animEffect transition="in" filter="fade">
                                      <p:cBhvr>
                                        <p:cTn id="51" dur="500"/>
                                        <p:tgtEl>
                                          <p:spTgt spid="482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238"/>
                                        </p:tgtEl>
                                        <p:attrNameLst>
                                          <p:attrName>style.visibility</p:attrName>
                                        </p:attrNameLst>
                                      </p:cBhvr>
                                      <p:to>
                                        <p:strVal val="visible"/>
                                      </p:to>
                                    </p:set>
                                    <p:animEffect transition="in" filter="fade">
                                      <p:cBhvr>
                                        <p:cTn id="54" dur="500"/>
                                        <p:tgtEl>
                                          <p:spTgt spid="482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8240"/>
                                        </p:tgtEl>
                                        <p:attrNameLst>
                                          <p:attrName>style.visibility</p:attrName>
                                        </p:attrNameLst>
                                      </p:cBhvr>
                                      <p:to>
                                        <p:strVal val="visible"/>
                                      </p:to>
                                    </p:set>
                                    <p:animEffect transition="in" filter="fade">
                                      <p:cBhvr>
                                        <p:cTn id="57" dur="500"/>
                                        <p:tgtEl>
                                          <p:spTgt spid="48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 grpId="0" animBg="1"/>
      <p:bldP spid="48196" grpId="0" animBg="1"/>
      <p:bldP spid="48197" grpId="0" animBg="1"/>
      <p:bldP spid="48203" grpId="0" animBg="1"/>
      <p:bldP spid="48226" grpId="0" animBg="1"/>
      <p:bldP spid="48227" grpId="0"/>
      <p:bldP spid="48228" grpId="0" animBg="1"/>
      <p:bldP spid="48229" grpId="0"/>
      <p:bldP spid="48231" grpId="0" animBg="1"/>
      <p:bldP spid="48234" grpId="0" animBg="1"/>
      <p:bldP spid="48236" grpId="0" animBg="1"/>
      <p:bldP spid="48239" grpId="0" animBg="1"/>
      <p:bldP spid="48237" grpId="0" animBg="1"/>
      <p:bldP spid="48238" grpId="0" animBg="1"/>
      <p:bldP spid="48240" grpId="0"/>
      <p:bldP spid="4824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fontScale="90000"/>
          </a:bodyPr>
          <a:lstStyle/>
          <a:p>
            <a:r>
              <a:rPr lang="en-US" dirty="0"/>
              <a:t>INEFFICIENT ALLOCATION OF SALES AMONG SELLERS</a:t>
            </a:r>
          </a:p>
        </p:txBody>
      </p:sp>
      <p:sp>
        <p:nvSpPr>
          <p:cNvPr id="6" name="Content Placeholder 1"/>
          <p:cNvSpPr txBox="1">
            <a:spLocks noGrp="1"/>
          </p:cNvSpPr>
          <p:nvPr>
            <p:ph idx="1"/>
          </p:nvPr>
        </p:nvSpPr>
        <p:spPr>
          <a:xfrm>
            <a:off x="122305" y="2057400"/>
            <a:ext cx="9021695" cy="3048000"/>
          </a:xfrm>
          <a:solidFill>
            <a:schemeClr val="accent5">
              <a:lumMod val="20000"/>
              <a:lumOff val="80000"/>
              <a:alpha val="39000"/>
            </a:schemeClr>
          </a:solidFill>
        </p:spPr>
        <p:txBody>
          <a:bodyPr>
            <a:noAutofit/>
          </a:bodyPr>
          <a:lstStyle/>
          <a:p>
            <a:pPr marL="0" indent="0" eaLnBrk="1" hangingPunct="1">
              <a:buFont typeface="Arial" charset="0"/>
              <a:buNone/>
              <a:defRPr/>
            </a:pPr>
            <a:r>
              <a:rPr lang="en-US" sz="2800" dirty="0">
                <a:cs typeface="Arial" charset="0"/>
              </a:rPr>
              <a:t>Price floors misallocate sales by: </a:t>
            </a:r>
          </a:p>
          <a:p>
            <a:pPr marL="0" indent="0" eaLnBrk="1" hangingPunct="1">
              <a:defRPr/>
            </a:pPr>
            <a:r>
              <a:rPr lang="en-US" sz="2800" dirty="0">
                <a:solidFill>
                  <a:srgbClr val="00B050"/>
                </a:solidFill>
                <a:cs typeface="Arial" charset="0"/>
              </a:rPr>
              <a:t> </a:t>
            </a:r>
            <a:r>
              <a:rPr lang="en-US" sz="2800" dirty="0">
                <a:solidFill>
                  <a:schemeClr val="accent1">
                    <a:lumMod val="75000"/>
                  </a:schemeClr>
                </a:solidFill>
                <a:cs typeface="Arial" charset="0"/>
              </a:rPr>
              <a:t>Allowing high-cost firms to operate.</a:t>
            </a:r>
          </a:p>
          <a:p>
            <a:pPr marL="0" indent="0" eaLnBrk="1" hangingPunct="1">
              <a:defRPr/>
            </a:pPr>
            <a:r>
              <a:rPr lang="en-US" sz="2800" dirty="0">
                <a:solidFill>
                  <a:schemeClr val="accent1">
                    <a:lumMod val="75000"/>
                  </a:schemeClr>
                </a:solidFill>
                <a:cs typeface="Arial" charset="0"/>
              </a:rPr>
              <a:t> Preventing low-cost firms from entering the industry.</a:t>
            </a:r>
          </a:p>
          <a:p>
            <a:pPr>
              <a:defRPr/>
            </a:pPr>
            <a:r>
              <a:rPr lang="en-US" sz="2800" dirty="0"/>
              <a:t>Price floors and regulation prevented Southwest (and 79 other firms) from entering the national market</a:t>
            </a:r>
            <a:endParaRPr lang="en-US" sz="2800" dirty="0">
              <a:cs typeface="Arial" charset="0"/>
            </a:endParaRPr>
          </a:p>
          <a:p>
            <a:pPr marL="0" indent="0" eaLnBrk="1" hangingPunct="1">
              <a:defRPr/>
            </a:pPr>
            <a:endParaRPr lang="en-US" sz="2800" dirty="0"/>
          </a:p>
        </p:txBody>
      </p:sp>
      <p:sp>
        <p:nvSpPr>
          <p:cNvPr id="2" name="AutoShape 2" descr="http://ethix.org/files/2011/01/SW-737.jpg"/>
          <p:cNvSpPr>
            <a:spLocks noChangeAspect="1" noChangeArrowheads="1"/>
          </p:cNvSpPr>
          <p:nvPr/>
        </p:nvSpPr>
        <p:spPr bwMode="auto">
          <a:xfrm>
            <a:off x="155575" y="-1790700"/>
            <a:ext cx="5305425" cy="373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ethix.org/files/2011/01/SW-737.jpg"/>
          <p:cNvSpPr>
            <a:spLocks noChangeAspect="1" noChangeArrowheads="1"/>
          </p:cNvSpPr>
          <p:nvPr/>
        </p:nvSpPr>
        <p:spPr bwMode="auto">
          <a:xfrm>
            <a:off x="307975" y="-1638300"/>
            <a:ext cx="5305425" cy="373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ethix.org/files/2011/01/SW-737.jpg"/>
          <p:cNvSpPr>
            <a:spLocks noChangeAspect="1" noChangeArrowheads="1"/>
          </p:cNvSpPr>
          <p:nvPr/>
        </p:nvSpPr>
        <p:spPr bwMode="auto">
          <a:xfrm>
            <a:off x="460375" y="-1485900"/>
            <a:ext cx="5305425" cy="373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8812510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par>
                          <p:cTn id="12" fill="hold" nodeType="with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WASTED RESOURCES</a:t>
            </a:r>
          </a:p>
        </p:txBody>
      </p:sp>
      <p:sp>
        <p:nvSpPr>
          <p:cNvPr id="3" name="Content Placeholder 2"/>
          <p:cNvSpPr>
            <a:spLocks noGrp="1"/>
          </p:cNvSpPr>
          <p:nvPr>
            <p:ph idx="1"/>
          </p:nvPr>
        </p:nvSpPr>
        <p:spPr/>
        <p:txBody>
          <a:bodyPr/>
          <a:lstStyle/>
          <a:p>
            <a:r>
              <a:rPr lang="en-US" dirty="0"/>
              <a:t>Price floors encourage waste.</a:t>
            </a:r>
          </a:p>
          <a:p>
            <a:r>
              <a:rPr lang="en-US" dirty="0"/>
              <a:t>To deal with the surplus generated by agricultural price floors, the U.S. government sometimes buys back the excess and donates or destroys it.</a:t>
            </a:r>
          </a:p>
        </p:txBody>
      </p:sp>
      <p:pic>
        <p:nvPicPr>
          <p:cNvPr id="66562" name="Picture 2" descr="http://www.sxc.hu/pic/l/b/bb/bb_matt/237540_8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4630375"/>
            <a:ext cx="2209800" cy="2193758"/>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http://www.sxc.hu/pic/l/j/ju/juancho17/682528_4818539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3241531"/>
            <a:ext cx="2805137" cy="323546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771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33333E-6 -0.00024 L 0.15712 -0.21875 C 0.18993 -0.26737 0.24532 -0.30695 0.30677 -0.32963 C 0.37657 -0.35533 0.43681 -0.35834 0.48334 -0.33936 L 0.70243 -0.2588 " pathEditMode="relative" rAng="-922804" ptsTypes="FffFF">
                                      <p:cBhvr>
                                        <p:cTn id="6" dur="2000" fill="hold"/>
                                        <p:tgtEl>
                                          <p:spTgt spid="66562"/>
                                        </p:tgtEl>
                                        <p:attrNameLst>
                                          <p:attrName>ppt_x</p:attrName>
                                          <p:attrName>ppt_y</p:attrName>
                                        </p:attrNameLst>
                                      </p:cBhvr>
                                      <p:rCtr x="33038" y="-22986"/>
                                    </p:animMotion>
                                  </p:childTnLst>
                                </p:cTn>
                              </p:par>
                              <p:par>
                                <p:cTn id="7" presetID="10" presetClass="exit" presetSubtype="0" fill="hold" nodeType="withEffect">
                                  <p:stCondLst>
                                    <p:cond delay="0"/>
                                  </p:stCondLst>
                                  <p:childTnLst>
                                    <p:animEffect transition="out" filter="fade">
                                      <p:cBhvr>
                                        <p:cTn id="8" dur="2000"/>
                                        <p:tgtEl>
                                          <p:spTgt spid="66562"/>
                                        </p:tgtEl>
                                      </p:cBhvr>
                                    </p:animEffect>
                                    <p:set>
                                      <p:cBhvr>
                                        <p:cTn id="9" dur="1" fill="hold">
                                          <p:stCondLst>
                                            <p:cond delay="1999"/>
                                          </p:stCondLst>
                                        </p:cTn>
                                        <p:tgtEl>
                                          <p:spTgt spid="66562"/>
                                        </p:tgtEl>
                                        <p:attrNameLst>
                                          <p:attrName>style.visibility</p:attrName>
                                        </p:attrNameLst>
                                      </p:cBhvr>
                                      <p:to>
                                        <p:strVal val="hidden"/>
                                      </p:to>
                                    </p:set>
                                  </p:childTnLst>
                                </p:cTn>
                              </p:par>
                              <p:par>
                                <p:cTn id="10" presetID="6" presetClass="emph" presetSubtype="0" fill="hold" nodeType="withEffect">
                                  <p:stCondLst>
                                    <p:cond delay="0"/>
                                  </p:stCondLst>
                                  <p:childTnLst>
                                    <p:animScale>
                                      <p:cBhvr>
                                        <p:cTn id="11" dur="2000" fill="hold"/>
                                        <p:tgtEl>
                                          <p:spTgt spid="66562"/>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ILLEGAL ACTIVITY</a:t>
            </a:r>
          </a:p>
        </p:txBody>
      </p:sp>
      <p:sp>
        <p:nvSpPr>
          <p:cNvPr id="3" name="Content Placeholder 2"/>
          <p:cNvSpPr>
            <a:spLocks noGrp="1"/>
          </p:cNvSpPr>
          <p:nvPr>
            <p:ph idx="1"/>
          </p:nvPr>
        </p:nvSpPr>
        <p:spPr>
          <a:xfrm>
            <a:off x="76200" y="762000"/>
            <a:ext cx="8991600" cy="4648200"/>
          </a:xfrm>
        </p:spPr>
        <p:txBody>
          <a:bodyPr/>
          <a:lstStyle/>
          <a:p>
            <a:r>
              <a:rPr lang="en-US" dirty="0"/>
              <a:t>Price floors encourage black markets.</a:t>
            </a:r>
          </a:p>
          <a:p>
            <a:r>
              <a:rPr lang="en-US" dirty="0"/>
              <a:t>There are willing sellers (and buyers) at illegal prices, so they are tempted to break the law and trade with each other.</a:t>
            </a:r>
          </a:p>
          <a:p>
            <a:endParaRPr lang="en-US" dirty="0"/>
          </a:p>
        </p:txBody>
      </p:sp>
      <p:sp>
        <p:nvSpPr>
          <p:cNvPr id="5" name="TextBox 4"/>
          <p:cNvSpPr txBox="1"/>
          <p:nvPr/>
        </p:nvSpPr>
        <p:spPr>
          <a:xfrm>
            <a:off x="5029200" y="3548717"/>
            <a:ext cx="3886200" cy="1569660"/>
          </a:xfrm>
          <a:prstGeom prst="rect">
            <a:avLst/>
          </a:prstGeom>
          <a:noFill/>
        </p:spPr>
        <p:txBody>
          <a:bodyPr wrap="square" rtlCol="0">
            <a:spAutoFit/>
          </a:bodyPr>
          <a:lstStyle/>
          <a:p>
            <a:r>
              <a:rPr lang="en-US" sz="2400" b="1" i="1" dirty="0">
                <a:solidFill>
                  <a:schemeClr val="tx1">
                    <a:lumMod val="75000"/>
                    <a:lumOff val="25000"/>
                  </a:schemeClr>
                </a:solidFill>
                <a:latin typeface="Century Gothic"/>
                <a:cs typeface="Century Gothic"/>
              </a:rPr>
              <a:t>In Spain it’s estimated that 1/3 of the “unemployed” have under-the-table jobs.</a:t>
            </a:r>
          </a:p>
        </p:txBody>
      </p:sp>
      <p:sp>
        <p:nvSpPr>
          <p:cNvPr id="6" name="Footer Placeholder 5"/>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4" name="Picture 3"/>
          <p:cNvPicPr>
            <a:picLocks noChangeAspect="1"/>
          </p:cNvPicPr>
          <p:nvPr/>
        </p:nvPicPr>
        <p:blipFill>
          <a:blip r:embed="rId3"/>
          <a:stretch>
            <a:fillRect/>
          </a:stretch>
        </p:blipFill>
        <p:spPr>
          <a:xfrm>
            <a:off x="152401" y="2937482"/>
            <a:ext cx="4953000" cy="3323617"/>
          </a:xfrm>
          <a:prstGeom prst="rect">
            <a:avLst/>
          </a:prstGeom>
        </p:spPr>
      </p:pic>
      <p:sp>
        <p:nvSpPr>
          <p:cNvPr id="7" name="Rectangle 6"/>
          <p:cNvSpPr/>
          <p:nvPr/>
        </p:nvSpPr>
        <p:spPr>
          <a:xfrm>
            <a:off x="152400" y="6198513"/>
            <a:ext cx="5791200" cy="430887"/>
          </a:xfrm>
          <a:prstGeom prst="rect">
            <a:avLst/>
          </a:prstGeom>
        </p:spPr>
        <p:txBody>
          <a:bodyPr wrap="square">
            <a:spAutoFit/>
          </a:bodyPr>
          <a:lstStyle/>
          <a:p>
            <a:r>
              <a:rPr lang="en-US" sz="1100" i="1" dirty="0">
                <a:solidFill>
                  <a:schemeClr val="tx1">
                    <a:lumMod val="50000"/>
                    <a:lumOff val="50000"/>
                  </a:schemeClr>
                </a:solidFill>
                <a:latin typeface="Century Gothic"/>
                <a:cs typeface="Century Gothic"/>
              </a:rPr>
              <a:t>SOURCE: ORGANIZATION FOR ECONOMIC COOPERATION AND DEVELOPMENT (OECD). 2013</a:t>
            </a:r>
          </a:p>
        </p:txBody>
      </p:sp>
    </p:spTree>
    <p:extLst>
      <p:ext uri="{BB962C8B-B14F-4D97-AF65-F5344CB8AC3E}">
        <p14:creationId xmlns:p14="http://schemas.microsoft.com/office/powerpoint/2010/main" val="19464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WHY ARE THERE PRICE FLOORS?</a:t>
            </a:r>
          </a:p>
        </p:txBody>
      </p:sp>
      <p:sp>
        <p:nvSpPr>
          <p:cNvPr id="3" name="Content Placeholder 2"/>
          <p:cNvSpPr>
            <a:spLocks noGrp="1"/>
          </p:cNvSpPr>
          <p:nvPr>
            <p:ph idx="1"/>
          </p:nvPr>
        </p:nvSpPr>
        <p:spPr>
          <a:xfrm>
            <a:off x="0" y="4953000"/>
            <a:ext cx="9144000" cy="990600"/>
          </a:xfrm>
          <a:solidFill>
            <a:schemeClr val="bg1">
              <a:alpha val="74000"/>
            </a:schemeClr>
          </a:solidFill>
        </p:spPr>
        <p:txBody>
          <a:bodyPr>
            <a:normAutofit/>
          </a:bodyPr>
          <a:lstStyle/>
          <a:p>
            <a:r>
              <a:rPr lang="en-US" sz="2600" dirty="0"/>
              <a:t>Government officials often do not understand supply and demand analysis.</a:t>
            </a:r>
          </a:p>
        </p:txBody>
      </p:sp>
      <p:sp>
        <p:nvSpPr>
          <p:cNvPr id="6" name="Content Placeholder 2"/>
          <p:cNvSpPr txBox="1">
            <a:spLocks/>
          </p:cNvSpPr>
          <p:nvPr/>
        </p:nvSpPr>
        <p:spPr>
          <a:xfrm>
            <a:off x="0" y="1380783"/>
            <a:ext cx="9144000" cy="1846448"/>
          </a:xfrm>
          <a:prstGeom prst="rect">
            <a:avLst/>
          </a:prstGeom>
          <a:solidFill>
            <a:schemeClr val="bg1">
              <a:alpha val="74000"/>
            </a:schemeClr>
          </a:solidFill>
        </p:spPr>
        <p:txBody>
          <a:bodyPr vert="horz" lIns="91440" tIns="45720" rIns="91440" bIns="45720" rtlCol="0">
            <a:noAutofit/>
          </a:bodyPr>
          <a:lst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Century Gothic"/>
                <a:cs typeface="Century Gothic"/>
              </a:rPr>
              <a:t>Same as price ceilings:</a:t>
            </a:r>
          </a:p>
          <a:p>
            <a:r>
              <a:rPr lang="en-US" sz="2800" dirty="0">
                <a:latin typeface="Century Gothic"/>
                <a:cs typeface="Century Gothic"/>
              </a:rPr>
              <a:t>They do benefit some people (who are typically better organized and more vocal than those who are harmed by them).</a:t>
            </a:r>
          </a:p>
        </p:txBody>
      </p:sp>
      <p:sp>
        <p:nvSpPr>
          <p:cNvPr id="7" name="Content Placeholder 2"/>
          <p:cNvSpPr txBox="1">
            <a:spLocks/>
          </p:cNvSpPr>
          <p:nvPr/>
        </p:nvSpPr>
        <p:spPr>
          <a:xfrm>
            <a:off x="13952" y="3594815"/>
            <a:ext cx="9144000" cy="990600"/>
          </a:xfrm>
          <a:prstGeom prst="rect">
            <a:avLst/>
          </a:prstGeom>
          <a:solidFill>
            <a:schemeClr val="bg1">
              <a:alpha val="74000"/>
            </a:schemeClr>
          </a:solidFill>
        </p:spPr>
        <p:txBody>
          <a:bodyPr vert="horz" lIns="91440" tIns="45720" rIns="91440" bIns="45720" rtlCol="0">
            <a:normAutofit fontScale="92500"/>
          </a:bodyPr>
          <a:lst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Century Gothic"/>
                <a:cs typeface="Century Gothic"/>
              </a:rPr>
              <a:t>If the price floor is longstanding, buyers may not have a realistic idea of what would happen without it.</a:t>
            </a: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37272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4000" dirty="0"/>
              <a:t>INTERFERENCE IN MARKETS HAS CONSEQUENCES</a:t>
            </a: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54885"/>
            <a:ext cx="9143999" cy="4917315"/>
          </a:xfrm>
          <a:prstGeom prst="rect">
            <a:avLst/>
          </a:prstGeom>
        </p:spPr>
      </p:pic>
      <p:sp>
        <p:nvSpPr>
          <p:cNvPr id="4" name="Content Placeholder 3"/>
          <p:cNvSpPr txBox="1">
            <a:spLocks/>
          </p:cNvSpPr>
          <p:nvPr/>
        </p:nvSpPr>
        <p:spPr>
          <a:xfrm>
            <a:off x="0" y="5181600"/>
            <a:ext cx="9144000" cy="990600"/>
          </a:xfrm>
          <a:prstGeom prst="rect">
            <a:avLst/>
          </a:prstGeom>
          <a:solidFill>
            <a:schemeClr val="bg1">
              <a:alpha val="48000"/>
            </a:schemeClr>
          </a:solidFill>
        </p:spPr>
        <p:txBody>
          <a:bodyPr/>
          <a:lstStyle/>
          <a:p>
            <a:pPr marL="342900" indent="-342900" fontAlgn="auto">
              <a:spcBef>
                <a:spcPct val="20000"/>
              </a:spcBef>
              <a:spcAft>
                <a:spcPts val="0"/>
              </a:spcAft>
              <a:defRPr/>
            </a:pPr>
            <a:r>
              <a:rPr lang="en-US" sz="2800" b="1" i="1" dirty="0">
                <a:solidFill>
                  <a:schemeClr val="tx1">
                    <a:lumMod val="75000"/>
                    <a:lumOff val="25000"/>
                  </a:schemeClr>
                </a:solidFill>
                <a:latin typeface="Century Gothic" pitchFamily="34" charset="0"/>
              </a:rPr>
              <a:t>New York City’s laws create shortages of licensed taxicabs and housing: </a:t>
            </a:r>
            <a:r>
              <a:rPr lang="en-US" sz="2800" b="1" i="1" dirty="0">
                <a:effectLst>
                  <a:outerShdw blurRad="50800" dist="38100" dir="2700000" algn="tl" rotWithShape="0">
                    <a:prstClr val="black">
                      <a:alpha val="40000"/>
                    </a:prstClr>
                  </a:outerShdw>
                </a:effectLst>
                <a:latin typeface="Century Gothic" pitchFamily="34" charset="0"/>
              </a:rPr>
              <a:t>a good idea? </a:t>
            </a:r>
          </a:p>
        </p:txBody>
      </p:sp>
    </p:spTree>
    <p:extLst>
      <p:ext uri="{BB962C8B-B14F-4D97-AF65-F5344CB8AC3E}">
        <p14:creationId xmlns:p14="http://schemas.microsoft.com/office/powerpoint/2010/main" val="1012133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CONTROLLING QUANTITIES</a:t>
            </a:r>
          </a:p>
        </p:txBody>
      </p:sp>
      <p:sp>
        <p:nvSpPr>
          <p:cNvPr id="3" name="Content Placeholder 2"/>
          <p:cNvSpPr>
            <a:spLocks noGrp="1"/>
          </p:cNvSpPr>
          <p:nvPr>
            <p:ph idx="1"/>
          </p:nvPr>
        </p:nvSpPr>
        <p:spPr>
          <a:xfrm>
            <a:off x="228600" y="838200"/>
            <a:ext cx="8839200" cy="4800600"/>
          </a:xfrm>
        </p:spPr>
        <p:txBody>
          <a:bodyPr>
            <a:noAutofit/>
          </a:bodyPr>
          <a:lstStyle/>
          <a:p>
            <a:r>
              <a:rPr lang="en-US" dirty="0"/>
              <a:t>Governments sometimes control quantity instead of price.</a:t>
            </a:r>
          </a:p>
          <a:p>
            <a:pPr lvl="1"/>
            <a:r>
              <a:rPr lang="en-US" dirty="0">
                <a:solidFill>
                  <a:srgbClr val="990033"/>
                </a:solidFill>
              </a:rPr>
              <a:t>Quota:</a:t>
            </a:r>
            <a:r>
              <a:rPr lang="en-US" dirty="0"/>
              <a:t> an upper limit, set by the government, on the quantity of some good that can be bought or sold; also referred to as a </a:t>
            </a:r>
            <a:r>
              <a:rPr lang="en-US" i="1" dirty="0">
                <a:solidFill>
                  <a:srgbClr val="990033"/>
                </a:solidFill>
              </a:rPr>
              <a:t>quantity control.</a:t>
            </a:r>
          </a:p>
          <a:p>
            <a:pPr lvl="1"/>
            <a:r>
              <a:rPr lang="en-US" dirty="0">
                <a:solidFill>
                  <a:srgbClr val="990033"/>
                </a:solidFill>
              </a:rPr>
              <a:t>Quota limit: </a:t>
            </a:r>
            <a:r>
              <a:rPr lang="en-US" dirty="0"/>
              <a:t>the total amount of a good under a </a:t>
            </a:r>
            <a:r>
              <a:rPr lang="en-US" i="1" dirty="0"/>
              <a:t>quota </a:t>
            </a:r>
            <a:r>
              <a:rPr lang="en-US" dirty="0"/>
              <a:t>or </a:t>
            </a:r>
            <a:r>
              <a:rPr lang="en-US" i="1" dirty="0"/>
              <a:t>quantity control </a:t>
            </a:r>
            <a:r>
              <a:rPr lang="en-US" dirty="0"/>
              <a:t>that can be legally transacted.</a:t>
            </a:r>
          </a:p>
          <a:p>
            <a:pPr lvl="1"/>
            <a:r>
              <a:rPr lang="en-US" dirty="0">
                <a:solidFill>
                  <a:srgbClr val="990033"/>
                </a:solidFill>
              </a:rPr>
              <a:t>License:</a:t>
            </a:r>
            <a:r>
              <a:rPr lang="en-US" dirty="0"/>
              <a:t> the right, conferred by the government, to supply a good.</a:t>
            </a: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75211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0"/>
            <a:ext cx="9144000" cy="1066800"/>
          </a:xfrm>
        </p:spPr>
        <p:txBody>
          <a:bodyPr>
            <a:noAutofit/>
          </a:bodyPr>
          <a:lstStyle/>
          <a:p>
            <a:pPr algn="l" eaLnBrk="1" hangingPunct="1"/>
            <a:r>
              <a:rPr lang="en-US" sz="3600" dirty="0"/>
              <a:t>THE MARKET FOR TAXI RIDES IN THE ABSENCE OF GOVERNMENT CONTROLS</a:t>
            </a:r>
          </a:p>
        </p:txBody>
      </p:sp>
      <p:cxnSp>
        <p:nvCxnSpPr>
          <p:cNvPr id="548912" name="Straight Connector 86"/>
          <p:cNvCxnSpPr>
            <a:cxnSpLocks noChangeShapeType="1"/>
          </p:cNvCxnSpPr>
          <p:nvPr/>
        </p:nvCxnSpPr>
        <p:spPr bwMode="auto">
          <a:xfrm>
            <a:off x="1208088" y="3993019"/>
            <a:ext cx="2005012"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4" name="Straight Connector 86"/>
          <p:cNvCxnSpPr>
            <a:cxnSpLocks noChangeShapeType="1"/>
          </p:cNvCxnSpPr>
          <p:nvPr/>
        </p:nvCxnSpPr>
        <p:spPr bwMode="auto">
          <a:xfrm>
            <a:off x="3286125" y="3967619"/>
            <a:ext cx="4763" cy="1908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54410" name="Line 138"/>
          <p:cNvSpPr>
            <a:spLocks noChangeShapeType="1"/>
          </p:cNvSpPr>
          <p:nvPr/>
        </p:nvSpPr>
        <p:spPr bwMode="auto">
          <a:xfrm>
            <a:off x="1035050" y="2803981"/>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1" name="Line 139"/>
          <p:cNvSpPr>
            <a:spLocks noChangeShapeType="1"/>
          </p:cNvSpPr>
          <p:nvPr/>
        </p:nvSpPr>
        <p:spPr bwMode="auto">
          <a:xfrm>
            <a:off x="1035050" y="3097669"/>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2" name="Line 140"/>
          <p:cNvSpPr>
            <a:spLocks noChangeShapeType="1"/>
          </p:cNvSpPr>
          <p:nvPr/>
        </p:nvSpPr>
        <p:spPr bwMode="auto">
          <a:xfrm>
            <a:off x="1035050" y="3391356"/>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3" name="Line 141"/>
          <p:cNvSpPr>
            <a:spLocks noChangeShapeType="1"/>
          </p:cNvSpPr>
          <p:nvPr/>
        </p:nvSpPr>
        <p:spPr bwMode="auto">
          <a:xfrm>
            <a:off x="1035050" y="3691394"/>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4" name="Line 142"/>
          <p:cNvSpPr>
            <a:spLocks noChangeShapeType="1"/>
          </p:cNvSpPr>
          <p:nvPr/>
        </p:nvSpPr>
        <p:spPr bwMode="auto">
          <a:xfrm>
            <a:off x="1035050" y="4277181"/>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5" name="Line 143"/>
          <p:cNvSpPr>
            <a:spLocks noChangeShapeType="1"/>
          </p:cNvSpPr>
          <p:nvPr/>
        </p:nvSpPr>
        <p:spPr bwMode="auto">
          <a:xfrm>
            <a:off x="1035050" y="3985081"/>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6" name="Line 144"/>
          <p:cNvSpPr>
            <a:spLocks noChangeShapeType="1"/>
          </p:cNvSpPr>
          <p:nvPr/>
        </p:nvSpPr>
        <p:spPr bwMode="auto">
          <a:xfrm>
            <a:off x="1035050" y="4578806"/>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7" name="Line 145"/>
          <p:cNvSpPr>
            <a:spLocks noChangeShapeType="1"/>
          </p:cNvSpPr>
          <p:nvPr/>
        </p:nvSpPr>
        <p:spPr bwMode="auto">
          <a:xfrm>
            <a:off x="1035050" y="4870906"/>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8" name="Line 146"/>
          <p:cNvSpPr>
            <a:spLocks noChangeShapeType="1"/>
          </p:cNvSpPr>
          <p:nvPr/>
        </p:nvSpPr>
        <p:spPr bwMode="auto">
          <a:xfrm>
            <a:off x="1035050" y="5164594"/>
            <a:ext cx="11906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19" name="Line 147"/>
          <p:cNvSpPr>
            <a:spLocks noChangeShapeType="1"/>
          </p:cNvSpPr>
          <p:nvPr/>
        </p:nvSpPr>
        <p:spPr bwMode="auto">
          <a:xfrm>
            <a:off x="1785938"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0" name="Line 148"/>
          <p:cNvSpPr>
            <a:spLocks noChangeShapeType="1"/>
          </p:cNvSpPr>
          <p:nvPr/>
        </p:nvSpPr>
        <p:spPr bwMode="auto">
          <a:xfrm>
            <a:off x="2162175"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1" name="Line 149"/>
          <p:cNvSpPr>
            <a:spLocks noChangeShapeType="1"/>
          </p:cNvSpPr>
          <p:nvPr/>
        </p:nvSpPr>
        <p:spPr bwMode="auto">
          <a:xfrm>
            <a:off x="2536825"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2" name="Line 150"/>
          <p:cNvSpPr>
            <a:spLocks noChangeShapeType="1"/>
          </p:cNvSpPr>
          <p:nvPr/>
        </p:nvSpPr>
        <p:spPr bwMode="auto">
          <a:xfrm>
            <a:off x="2914650"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3" name="Line 151"/>
          <p:cNvSpPr>
            <a:spLocks noChangeShapeType="1"/>
          </p:cNvSpPr>
          <p:nvPr/>
        </p:nvSpPr>
        <p:spPr bwMode="auto">
          <a:xfrm>
            <a:off x="3290888"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4" name="Line 152"/>
          <p:cNvSpPr>
            <a:spLocks noChangeShapeType="1"/>
          </p:cNvSpPr>
          <p:nvPr/>
        </p:nvSpPr>
        <p:spPr bwMode="auto">
          <a:xfrm>
            <a:off x="3665538"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5" name="Line 153"/>
          <p:cNvSpPr>
            <a:spLocks noChangeShapeType="1"/>
          </p:cNvSpPr>
          <p:nvPr/>
        </p:nvSpPr>
        <p:spPr bwMode="auto">
          <a:xfrm>
            <a:off x="4041775"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6" name="Line 154"/>
          <p:cNvSpPr>
            <a:spLocks noChangeShapeType="1"/>
          </p:cNvSpPr>
          <p:nvPr/>
        </p:nvSpPr>
        <p:spPr bwMode="auto">
          <a:xfrm>
            <a:off x="4416425"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7" name="Line 155"/>
          <p:cNvSpPr>
            <a:spLocks noChangeShapeType="1"/>
          </p:cNvSpPr>
          <p:nvPr/>
        </p:nvSpPr>
        <p:spPr bwMode="auto">
          <a:xfrm>
            <a:off x="4792663" y="5909131"/>
            <a:ext cx="0" cy="144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8" name="Line 156"/>
          <p:cNvSpPr>
            <a:spLocks noChangeShapeType="1"/>
          </p:cNvSpPr>
          <p:nvPr/>
        </p:nvSpPr>
        <p:spPr bwMode="auto">
          <a:xfrm flipV="1">
            <a:off x="1035050" y="1737181"/>
            <a:ext cx="0" cy="382428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29" name="Freeform 157"/>
          <p:cNvSpPr>
            <a:spLocks/>
          </p:cNvSpPr>
          <p:nvPr/>
        </p:nvSpPr>
        <p:spPr bwMode="auto">
          <a:xfrm>
            <a:off x="1035050" y="5656719"/>
            <a:ext cx="336550" cy="396875"/>
          </a:xfrm>
          <a:custGeom>
            <a:avLst/>
            <a:gdLst>
              <a:gd name="T0" fmla="*/ 161 w 161"/>
              <a:gd name="T1" fmla="*/ 156 h 156"/>
              <a:gd name="T2" fmla="*/ 0 w 161"/>
              <a:gd name="T3" fmla="*/ 156 h 156"/>
              <a:gd name="T4" fmla="*/ 0 w 161"/>
              <a:gd name="T5" fmla="*/ 0 h 156"/>
            </a:gdLst>
            <a:ahLst/>
            <a:cxnLst>
              <a:cxn ang="0">
                <a:pos x="T0" y="T1"/>
              </a:cxn>
              <a:cxn ang="0">
                <a:pos x="T2" y="T3"/>
              </a:cxn>
              <a:cxn ang="0">
                <a:pos x="T4" y="T5"/>
              </a:cxn>
            </a:cxnLst>
            <a:rect l="0" t="0" r="r" b="b"/>
            <a:pathLst>
              <a:path w="161" h="156">
                <a:moveTo>
                  <a:pt x="161" y="156"/>
                </a:moveTo>
                <a:lnTo>
                  <a:pt x="0" y="156"/>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4430" name="Line 158"/>
          <p:cNvSpPr>
            <a:spLocks noChangeShapeType="1"/>
          </p:cNvSpPr>
          <p:nvPr/>
        </p:nvSpPr>
        <p:spPr bwMode="auto">
          <a:xfrm flipH="1">
            <a:off x="1450975" y="6053594"/>
            <a:ext cx="35782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31" name="Line 159"/>
          <p:cNvSpPr>
            <a:spLocks noChangeShapeType="1"/>
          </p:cNvSpPr>
          <p:nvPr/>
        </p:nvSpPr>
        <p:spPr bwMode="auto">
          <a:xfrm flipV="1">
            <a:off x="987425" y="5524956"/>
            <a:ext cx="98425" cy="714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32" name="Line 160"/>
          <p:cNvSpPr>
            <a:spLocks noChangeShapeType="1"/>
          </p:cNvSpPr>
          <p:nvPr/>
        </p:nvSpPr>
        <p:spPr bwMode="auto">
          <a:xfrm flipV="1">
            <a:off x="987425" y="5621794"/>
            <a:ext cx="98425" cy="714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33" name="Line 161"/>
          <p:cNvSpPr>
            <a:spLocks noChangeShapeType="1"/>
          </p:cNvSpPr>
          <p:nvPr/>
        </p:nvSpPr>
        <p:spPr bwMode="auto">
          <a:xfrm flipH="1">
            <a:off x="1343025" y="5991681"/>
            <a:ext cx="58738" cy="1270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34" name="Line 162"/>
          <p:cNvSpPr>
            <a:spLocks noChangeShapeType="1"/>
          </p:cNvSpPr>
          <p:nvPr/>
        </p:nvSpPr>
        <p:spPr bwMode="auto">
          <a:xfrm flipH="1">
            <a:off x="1419225" y="5991681"/>
            <a:ext cx="61913" cy="1270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35" name="Line 163"/>
          <p:cNvSpPr>
            <a:spLocks noChangeShapeType="1"/>
          </p:cNvSpPr>
          <p:nvPr/>
        </p:nvSpPr>
        <p:spPr bwMode="auto">
          <a:xfrm>
            <a:off x="1785938" y="2803981"/>
            <a:ext cx="3006725" cy="236061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36" name="Line 164"/>
          <p:cNvSpPr>
            <a:spLocks noChangeShapeType="1"/>
          </p:cNvSpPr>
          <p:nvPr/>
        </p:nvSpPr>
        <p:spPr bwMode="auto">
          <a:xfrm flipH="1">
            <a:off x="1785938" y="2803981"/>
            <a:ext cx="3006725" cy="2360613"/>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437" name="Rectangle 165"/>
          <p:cNvSpPr>
            <a:spLocks noChangeArrowheads="1"/>
          </p:cNvSpPr>
          <p:nvPr/>
        </p:nvSpPr>
        <p:spPr bwMode="auto">
          <a:xfrm>
            <a:off x="1739900" y="60885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4438" name="Rectangle 166"/>
          <p:cNvSpPr>
            <a:spLocks noChangeArrowheads="1"/>
          </p:cNvSpPr>
          <p:nvPr/>
        </p:nvSpPr>
        <p:spPr bwMode="auto">
          <a:xfrm>
            <a:off x="2116138" y="60885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4439" name="Rectangle 167"/>
          <p:cNvSpPr>
            <a:spLocks noChangeArrowheads="1"/>
          </p:cNvSpPr>
          <p:nvPr/>
        </p:nvSpPr>
        <p:spPr bwMode="auto">
          <a:xfrm>
            <a:off x="2868613" y="60885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4440" name="Rectangle 168"/>
          <p:cNvSpPr>
            <a:spLocks noChangeArrowheads="1"/>
          </p:cNvSpPr>
          <p:nvPr/>
        </p:nvSpPr>
        <p:spPr bwMode="auto">
          <a:xfrm>
            <a:off x="855663" y="60885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54441" name="Rectangle 169"/>
          <p:cNvSpPr>
            <a:spLocks noChangeArrowheads="1"/>
          </p:cNvSpPr>
          <p:nvPr/>
        </p:nvSpPr>
        <p:spPr bwMode="auto">
          <a:xfrm>
            <a:off x="2490788" y="60885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4442" name="Rectangle 170"/>
          <p:cNvSpPr>
            <a:spLocks noChangeArrowheads="1"/>
          </p:cNvSpPr>
          <p:nvPr/>
        </p:nvSpPr>
        <p:spPr bwMode="auto">
          <a:xfrm>
            <a:off x="3195638" y="60885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4443" name="Rectangle 171"/>
          <p:cNvSpPr>
            <a:spLocks noChangeArrowheads="1"/>
          </p:cNvSpPr>
          <p:nvPr/>
        </p:nvSpPr>
        <p:spPr bwMode="auto">
          <a:xfrm>
            <a:off x="3573463" y="60885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4444" name="Rectangle 172"/>
          <p:cNvSpPr>
            <a:spLocks noChangeArrowheads="1"/>
          </p:cNvSpPr>
          <p:nvPr/>
        </p:nvSpPr>
        <p:spPr bwMode="auto">
          <a:xfrm>
            <a:off x="4324350" y="60885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4445" name="Rectangle 173"/>
          <p:cNvSpPr>
            <a:spLocks noChangeArrowheads="1"/>
          </p:cNvSpPr>
          <p:nvPr/>
        </p:nvSpPr>
        <p:spPr bwMode="auto">
          <a:xfrm>
            <a:off x="3948113" y="60885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4446" name="Rectangle 174"/>
          <p:cNvSpPr>
            <a:spLocks noChangeArrowheads="1"/>
          </p:cNvSpPr>
          <p:nvPr/>
        </p:nvSpPr>
        <p:spPr bwMode="auto">
          <a:xfrm>
            <a:off x="4699000" y="60885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4447" name="Rectangle 175"/>
          <p:cNvSpPr>
            <a:spLocks noChangeArrowheads="1"/>
          </p:cNvSpPr>
          <p:nvPr/>
        </p:nvSpPr>
        <p:spPr bwMode="auto">
          <a:xfrm>
            <a:off x="546100" y="2665869"/>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$7.00</a:t>
            </a:r>
            <a:endParaRPr lang="en-US" sz="1400">
              <a:latin typeface="Century Gothic"/>
              <a:cs typeface="Century Gothic"/>
            </a:endParaRPr>
          </a:p>
        </p:txBody>
      </p:sp>
      <p:sp>
        <p:nvSpPr>
          <p:cNvPr id="54448" name="Rectangle 176"/>
          <p:cNvSpPr>
            <a:spLocks noChangeArrowheads="1"/>
          </p:cNvSpPr>
          <p:nvPr/>
        </p:nvSpPr>
        <p:spPr bwMode="auto">
          <a:xfrm>
            <a:off x="635000" y="296590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6.50</a:t>
            </a:r>
            <a:endParaRPr lang="en-US" sz="1400">
              <a:latin typeface="Century Gothic"/>
              <a:cs typeface="Century Gothic"/>
            </a:endParaRPr>
          </a:p>
        </p:txBody>
      </p:sp>
      <p:sp>
        <p:nvSpPr>
          <p:cNvPr id="54449" name="Rectangle 177"/>
          <p:cNvSpPr>
            <a:spLocks noChangeArrowheads="1"/>
          </p:cNvSpPr>
          <p:nvPr/>
        </p:nvSpPr>
        <p:spPr bwMode="auto">
          <a:xfrm>
            <a:off x="635000" y="326276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54450" name="Rectangle 178"/>
          <p:cNvSpPr>
            <a:spLocks noChangeArrowheads="1"/>
          </p:cNvSpPr>
          <p:nvPr/>
        </p:nvSpPr>
        <p:spPr bwMode="auto">
          <a:xfrm>
            <a:off x="635000" y="355486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5.50</a:t>
            </a:r>
            <a:endParaRPr lang="en-US" sz="1400">
              <a:latin typeface="Century Gothic"/>
              <a:cs typeface="Century Gothic"/>
            </a:endParaRPr>
          </a:p>
        </p:txBody>
      </p:sp>
      <p:sp>
        <p:nvSpPr>
          <p:cNvPr id="54451" name="Rectangle 179"/>
          <p:cNvSpPr>
            <a:spLocks noChangeArrowheads="1"/>
          </p:cNvSpPr>
          <p:nvPr/>
        </p:nvSpPr>
        <p:spPr bwMode="auto">
          <a:xfrm>
            <a:off x="635000" y="385331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a:t>
            </a:r>
            <a:endParaRPr lang="en-US" sz="1400">
              <a:latin typeface="Century Gothic"/>
              <a:cs typeface="Century Gothic"/>
            </a:endParaRPr>
          </a:p>
        </p:txBody>
      </p:sp>
      <p:sp>
        <p:nvSpPr>
          <p:cNvPr id="54452" name="Rectangle 180"/>
          <p:cNvSpPr>
            <a:spLocks noChangeArrowheads="1"/>
          </p:cNvSpPr>
          <p:nvPr/>
        </p:nvSpPr>
        <p:spPr bwMode="auto">
          <a:xfrm>
            <a:off x="635000" y="41501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4.50</a:t>
            </a:r>
            <a:endParaRPr lang="en-US" sz="1400">
              <a:latin typeface="Century Gothic"/>
              <a:cs typeface="Century Gothic"/>
            </a:endParaRPr>
          </a:p>
        </p:txBody>
      </p:sp>
      <p:sp>
        <p:nvSpPr>
          <p:cNvPr id="54453" name="Rectangle 181"/>
          <p:cNvSpPr>
            <a:spLocks noChangeArrowheads="1"/>
          </p:cNvSpPr>
          <p:nvPr/>
        </p:nvSpPr>
        <p:spPr bwMode="auto">
          <a:xfrm>
            <a:off x="635000" y="444704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4.00</a:t>
            </a:r>
            <a:endParaRPr lang="en-US" sz="1400">
              <a:latin typeface="Century Gothic"/>
              <a:cs typeface="Century Gothic"/>
            </a:endParaRPr>
          </a:p>
        </p:txBody>
      </p:sp>
      <p:sp>
        <p:nvSpPr>
          <p:cNvPr id="54454" name="Rectangle 182"/>
          <p:cNvSpPr>
            <a:spLocks noChangeArrowheads="1"/>
          </p:cNvSpPr>
          <p:nvPr/>
        </p:nvSpPr>
        <p:spPr bwMode="auto">
          <a:xfrm>
            <a:off x="635000" y="473914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3.50</a:t>
            </a:r>
            <a:endParaRPr lang="en-US" sz="1400">
              <a:latin typeface="Century Gothic"/>
              <a:cs typeface="Century Gothic"/>
            </a:endParaRPr>
          </a:p>
        </p:txBody>
      </p:sp>
      <p:sp>
        <p:nvSpPr>
          <p:cNvPr id="54455" name="Rectangle 183"/>
          <p:cNvSpPr>
            <a:spLocks noChangeArrowheads="1"/>
          </p:cNvSpPr>
          <p:nvPr/>
        </p:nvSpPr>
        <p:spPr bwMode="auto">
          <a:xfrm>
            <a:off x="635000" y="503759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3.00</a:t>
            </a:r>
            <a:endParaRPr lang="en-US" sz="1400">
              <a:latin typeface="Century Gothic"/>
              <a:cs typeface="Century Gothic"/>
            </a:endParaRPr>
          </a:p>
        </p:txBody>
      </p:sp>
      <p:sp>
        <p:nvSpPr>
          <p:cNvPr id="54456" name="Oval 184"/>
          <p:cNvSpPr>
            <a:spLocks noChangeArrowheads="1"/>
          </p:cNvSpPr>
          <p:nvPr/>
        </p:nvSpPr>
        <p:spPr bwMode="auto">
          <a:xfrm>
            <a:off x="1738313" y="2745244"/>
            <a:ext cx="98425"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57" name="Oval 185"/>
          <p:cNvSpPr>
            <a:spLocks noChangeArrowheads="1"/>
          </p:cNvSpPr>
          <p:nvPr/>
        </p:nvSpPr>
        <p:spPr bwMode="auto">
          <a:xfrm>
            <a:off x="2112963" y="3037344"/>
            <a:ext cx="98425" cy="1206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58" name="Oval 186"/>
          <p:cNvSpPr>
            <a:spLocks noChangeArrowheads="1"/>
          </p:cNvSpPr>
          <p:nvPr/>
        </p:nvSpPr>
        <p:spPr bwMode="auto">
          <a:xfrm>
            <a:off x="2489200" y="3331031"/>
            <a:ext cx="98425" cy="1190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59" name="Oval 187"/>
          <p:cNvSpPr>
            <a:spLocks noChangeArrowheads="1"/>
          </p:cNvSpPr>
          <p:nvPr/>
        </p:nvSpPr>
        <p:spPr bwMode="auto">
          <a:xfrm>
            <a:off x="2870200" y="3629481"/>
            <a:ext cx="98425" cy="1222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0" name="Oval 188"/>
          <p:cNvSpPr>
            <a:spLocks noChangeArrowheads="1"/>
          </p:cNvSpPr>
          <p:nvPr/>
        </p:nvSpPr>
        <p:spPr bwMode="auto">
          <a:xfrm>
            <a:off x="3614738" y="3629481"/>
            <a:ext cx="100012" cy="1222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1" name="Oval 189"/>
          <p:cNvSpPr>
            <a:spLocks noChangeArrowheads="1"/>
          </p:cNvSpPr>
          <p:nvPr/>
        </p:nvSpPr>
        <p:spPr bwMode="auto">
          <a:xfrm>
            <a:off x="3990975" y="3331031"/>
            <a:ext cx="98425" cy="1190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2" name="Oval 190"/>
          <p:cNvSpPr>
            <a:spLocks noChangeArrowheads="1"/>
          </p:cNvSpPr>
          <p:nvPr/>
        </p:nvSpPr>
        <p:spPr bwMode="auto">
          <a:xfrm>
            <a:off x="4367213" y="3037344"/>
            <a:ext cx="98425" cy="1206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3" name="Oval 191"/>
          <p:cNvSpPr>
            <a:spLocks noChangeArrowheads="1"/>
          </p:cNvSpPr>
          <p:nvPr/>
        </p:nvSpPr>
        <p:spPr bwMode="auto">
          <a:xfrm>
            <a:off x="4741863" y="2745244"/>
            <a:ext cx="98425"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4" name="Oval 192"/>
          <p:cNvSpPr>
            <a:spLocks noChangeArrowheads="1"/>
          </p:cNvSpPr>
          <p:nvPr/>
        </p:nvSpPr>
        <p:spPr bwMode="auto">
          <a:xfrm>
            <a:off x="4741863" y="5107444"/>
            <a:ext cx="98425"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5" name="Oval 193"/>
          <p:cNvSpPr>
            <a:spLocks noChangeArrowheads="1"/>
          </p:cNvSpPr>
          <p:nvPr/>
        </p:nvSpPr>
        <p:spPr bwMode="auto">
          <a:xfrm>
            <a:off x="4367213" y="4812169"/>
            <a:ext cx="98425"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6" name="Oval 194"/>
          <p:cNvSpPr>
            <a:spLocks noChangeArrowheads="1"/>
          </p:cNvSpPr>
          <p:nvPr/>
        </p:nvSpPr>
        <p:spPr bwMode="auto">
          <a:xfrm>
            <a:off x="3990975" y="4518481"/>
            <a:ext cx="98425" cy="1190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7" name="Oval 195"/>
          <p:cNvSpPr>
            <a:spLocks noChangeArrowheads="1"/>
          </p:cNvSpPr>
          <p:nvPr/>
        </p:nvSpPr>
        <p:spPr bwMode="auto">
          <a:xfrm>
            <a:off x="3614738" y="4218444"/>
            <a:ext cx="100012"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8" name="Oval 196"/>
          <p:cNvSpPr>
            <a:spLocks noChangeArrowheads="1"/>
          </p:cNvSpPr>
          <p:nvPr/>
        </p:nvSpPr>
        <p:spPr bwMode="auto">
          <a:xfrm>
            <a:off x="2863850" y="4218444"/>
            <a:ext cx="100013"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69" name="Oval 197"/>
          <p:cNvSpPr>
            <a:spLocks noChangeArrowheads="1"/>
          </p:cNvSpPr>
          <p:nvPr/>
        </p:nvSpPr>
        <p:spPr bwMode="auto">
          <a:xfrm>
            <a:off x="2489200" y="4518481"/>
            <a:ext cx="98425" cy="1190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70" name="Oval 198"/>
          <p:cNvSpPr>
            <a:spLocks noChangeArrowheads="1"/>
          </p:cNvSpPr>
          <p:nvPr/>
        </p:nvSpPr>
        <p:spPr bwMode="auto">
          <a:xfrm>
            <a:off x="2112963" y="4812169"/>
            <a:ext cx="98425"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71" name="Oval 199"/>
          <p:cNvSpPr>
            <a:spLocks noChangeArrowheads="1"/>
          </p:cNvSpPr>
          <p:nvPr/>
        </p:nvSpPr>
        <p:spPr bwMode="auto">
          <a:xfrm>
            <a:off x="1738313" y="5107444"/>
            <a:ext cx="98425"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72" name="Oval 200"/>
          <p:cNvSpPr>
            <a:spLocks noChangeArrowheads="1"/>
          </p:cNvSpPr>
          <p:nvPr/>
        </p:nvSpPr>
        <p:spPr bwMode="auto">
          <a:xfrm>
            <a:off x="3240088" y="3924756"/>
            <a:ext cx="98425" cy="1190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473" name="Rectangle 201"/>
          <p:cNvSpPr>
            <a:spLocks noChangeArrowheads="1"/>
          </p:cNvSpPr>
          <p:nvPr/>
        </p:nvSpPr>
        <p:spPr bwMode="auto">
          <a:xfrm>
            <a:off x="4845050" y="5113794"/>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54474" name="Rectangle 202"/>
          <p:cNvSpPr>
            <a:spLocks noChangeArrowheads="1"/>
          </p:cNvSpPr>
          <p:nvPr/>
        </p:nvSpPr>
        <p:spPr bwMode="auto">
          <a:xfrm>
            <a:off x="4862513" y="2526169"/>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54475" name="Rectangle 203"/>
          <p:cNvSpPr>
            <a:spLocks noChangeArrowheads="1"/>
          </p:cNvSpPr>
          <p:nvPr/>
        </p:nvSpPr>
        <p:spPr bwMode="auto">
          <a:xfrm>
            <a:off x="3240088" y="3607256"/>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54476" name="Rectangle 204"/>
          <p:cNvSpPr>
            <a:spLocks noChangeArrowheads="1"/>
          </p:cNvSpPr>
          <p:nvPr/>
        </p:nvSpPr>
        <p:spPr bwMode="auto">
          <a:xfrm>
            <a:off x="3200400" y="6337756"/>
            <a:ext cx="2997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rides (millions per year)</a:t>
            </a:r>
            <a:endParaRPr lang="en-US" sz="1400">
              <a:latin typeface="Century Gothic"/>
              <a:cs typeface="Century Gothic"/>
            </a:endParaRPr>
          </a:p>
        </p:txBody>
      </p:sp>
      <p:sp>
        <p:nvSpPr>
          <p:cNvPr id="54477" name="Rectangle 205"/>
          <p:cNvSpPr>
            <a:spLocks noChangeArrowheads="1"/>
          </p:cNvSpPr>
          <p:nvPr/>
        </p:nvSpPr>
        <p:spPr bwMode="auto">
          <a:xfrm>
            <a:off x="304800" y="1613356"/>
            <a:ext cx="914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dirty="0">
                <a:solidFill>
                  <a:srgbClr val="000000"/>
                </a:solidFill>
                <a:latin typeface="Century Gothic"/>
                <a:cs typeface="Century Gothic"/>
              </a:rPr>
              <a:t>Fare </a:t>
            </a:r>
          </a:p>
          <a:p>
            <a:pPr marL="1588" indent="-1588">
              <a:spcBef>
                <a:spcPct val="0"/>
              </a:spcBef>
            </a:pPr>
            <a:r>
              <a:rPr lang="en-US" sz="1400" dirty="0">
                <a:solidFill>
                  <a:srgbClr val="000000"/>
                </a:solidFill>
                <a:latin typeface="Century Gothic"/>
                <a:cs typeface="Century Gothic"/>
              </a:rPr>
              <a:t>(per ride)</a:t>
            </a:r>
            <a:endParaRPr lang="en-US" sz="1400" dirty="0">
              <a:latin typeface="Century Gothic"/>
              <a:cs typeface="Century Gothic"/>
            </a:endParaRPr>
          </a:p>
        </p:txBody>
      </p:sp>
      <p:sp>
        <p:nvSpPr>
          <p:cNvPr id="54478" name="AutoShape 206"/>
          <p:cNvSpPr>
            <a:spLocks noChangeAspect="1" noChangeArrowheads="1" noTextEdit="1"/>
          </p:cNvSpPr>
          <p:nvPr/>
        </p:nvSpPr>
        <p:spPr bwMode="auto">
          <a:xfrm>
            <a:off x="5181600" y="1384756"/>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4479" name="Rectangle 207"/>
          <p:cNvSpPr>
            <a:spLocks noChangeArrowheads="1"/>
          </p:cNvSpPr>
          <p:nvPr/>
        </p:nvSpPr>
        <p:spPr bwMode="auto">
          <a:xfrm>
            <a:off x="5540375" y="2618244"/>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$7.00</a:t>
            </a:r>
            <a:endParaRPr lang="en-US" sz="1400">
              <a:latin typeface="Century Gothic"/>
              <a:cs typeface="Century Gothic"/>
            </a:endParaRPr>
          </a:p>
        </p:txBody>
      </p:sp>
      <p:sp>
        <p:nvSpPr>
          <p:cNvPr id="54480" name="Rectangle 208"/>
          <p:cNvSpPr>
            <a:spLocks noChangeArrowheads="1"/>
          </p:cNvSpPr>
          <p:nvPr/>
        </p:nvSpPr>
        <p:spPr bwMode="auto">
          <a:xfrm>
            <a:off x="5540375" y="28944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81" name="Rectangle 209"/>
          <p:cNvSpPr>
            <a:spLocks noChangeArrowheads="1"/>
          </p:cNvSpPr>
          <p:nvPr/>
        </p:nvSpPr>
        <p:spPr bwMode="auto">
          <a:xfrm>
            <a:off x="5637213" y="289446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6.50</a:t>
            </a:r>
            <a:endParaRPr lang="en-US" sz="1400">
              <a:latin typeface="Century Gothic"/>
              <a:cs typeface="Century Gothic"/>
            </a:endParaRPr>
          </a:p>
        </p:txBody>
      </p:sp>
      <p:sp>
        <p:nvSpPr>
          <p:cNvPr id="54482" name="Rectangle 210"/>
          <p:cNvSpPr>
            <a:spLocks noChangeArrowheads="1"/>
          </p:cNvSpPr>
          <p:nvPr/>
        </p:nvSpPr>
        <p:spPr bwMode="auto">
          <a:xfrm>
            <a:off x="5540375" y="317228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83" name="Rectangle 211"/>
          <p:cNvSpPr>
            <a:spLocks noChangeArrowheads="1"/>
          </p:cNvSpPr>
          <p:nvPr/>
        </p:nvSpPr>
        <p:spPr bwMode="auto">
          <a:xfrm>
            <a:off x="5637213" y="31722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54484" name="Rectangle 212"/>
          <p:cNvSpPr>
            <a:spLocks noChangeArrowheads="1"/>
          </p:cNvSpPr>
          <p:nvPr/>
        </p:nvSpPr>
        <p:spPr bwMode="auto">
          <a:xfrm>
            <a:off x="5540375" y="344850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85" name="Rectangle 213"/>
          <p:cNvSpPr>
            <a:spLocks noChangeArrowheads="1"/>
          </p:cNvSpPr>
          <p:nvPr/>
        </p:nvSpPr>
        <p:spPr bwMode="auto">
          <a:xfrm>
            <a:off x="5637213" y="344850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5.50</a:t>
            </a:r>
            <a:endParaRPr lang="en-US" sz="1400">
              <a:latin typeface="Century Gothic"/>
              <a:cs typeface="Century Gothic"/>
            </a:endParaRPr>
          </a:p>
        </p:txBody>
      </p:sp>
      <p:sp>
        <p:nvSpPr>
          <p:cNvPr id="54486" name="Rectangle 214"/>
          <p:cNvSpPr>
            <a:spLocks noChangeArrowheads="1"/>
          </p:cNvSpPr>
          <p:nvPr/>
        </p:nvSpPr>
        <p:spPr bwMode="auto">
          <a:xfrm>
            <a:off x="5540375" y="37231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87" name="Rectangle 215"/>
          <p:cNvSpPr>
            <a:spLocks noChangeArrowheads="1"/>
          </p:cNvSpPr>
          <p:nvPr/>
        </p:nvSpPr>
        <p:spPr bwMode="auto">
          <a:xfrm>
            <a:off x="5637213" y="372314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a:t>
            </a:r>
            <a:endParaRPr lang="en-US" sz="1400">
              <a:latin typeface="Century Gothic"/>
              <a:cs typeface="Century Gothic"/>
            </a:endParaRPr>
          </a:p>
        </p:txBody>
      </p:sp>
      <p:sp>
        <p:nvSpPr>
          <p:cNvPr id="54488" name="Rectangle 216"/>
          <p:cNvSpPr>
            <a:spLocks noChangeArrowheads="1"/>
          </p:cNvSpPr>
          <p:nvPr/>
        </p:nvSpPr>
        <p:spPr bwMode="auto">
          <a:xfrm>
            <a:off x="5540375" y="40009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89" name="Rectangle 217"/>
          <p:cNvSpPr>
            <a:spLocks noChangeArrowheads="1"/>
          </p:cNvSpPr>
          <p:nvPr/>
        </p:nvSpPr>
        <p:spPr bwMode="auto">
          <a:xfrm>
            <a:off x="5637213" y="400095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4.50</a:t>
            </a:r>
            <a:endParaRPr lang="en-US" sz="1400">
              <a:latin typeface="Century Gothic"/>
              <a:cs typeface="Century Gothic"/>
            </a:endParaRPr>
          </a:p>
        </p:txBody>
      </p:sp>
      <p:sp>
        <p:nvSpPr>
          <p:cNvPr id="54490" name="Rectangle 218"/>
          <p:cNvSpPr>
            <a:spLocks noChangeArrowheads="1"/>
          </p:cNvSpPr>
          <p:nvPr/>
        </p:nvSpPr>
        <p:spPr bwMode="auto">
          <a:xfrm>
            <a:off x="5540375" y="427718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91" name="Rectangle 219"/>
          <p:cNvSpPr>
            <a:spLocks noChangeArrowheads="1"/>
          </p:cNvSpPr>
          <p:nvPr/>
        </p:nvSpPr>
        <p:spPr bwMode="auto">
          <a:xfrm>
            <a:off x="5637213" y="42771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4.00</a:t>
            </a:r>
            <a:endParaRPr lang="en-US" sz="1400">
              <a:latin typeface="Century Gothic"/>
              <a:cs typeface="Century Gothic"/>
            </a:endParaRPr>
          </a:p>
        </p:txBody>
      </p:sp>
      <p:sp>
        <p:nvSpPr>
          <p:cNvPr id="54492" name="Rectangle 220"/>
          <p:cNvSpPr>
            <a:spLocks noChangeArrowheads="1"/>
          </p:cNvSpPr>
          <p:nvPr/>
        </p:nvSpPr>
        <p:spPr bwMode="auto">
          <a:xfrm>
            <a:off x="5540375" y="455499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93" name="Rectangle 221"/>
          <p:cNvSpPr>
            <a:spLocks noChangeArrowheads="1"/>
          </p:cNvSpPr>
          <p:nvPr/>
        </p:nvSpPr>
        <p:spPr bwMode="auto">
          <a:xfrm>
            <a:off x="5637213" y="455499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3.50</a:t>
            </a:r>
            <a:endParaRPr lang="en-US" sz="1400">
              <a:latin typeface="Century Gothic"/>
              <a:cs typeface="Century Gothic"/>
            </a:endParaRPr>
          </a:p>
        </p:txBody>
      </p:sp>
      <p:sp>
        <p:nvSpPr>
          <p:cNvPr id="54494" name="Rectangle 222"/>
          <p:cNvSpPr>
            <a:spLocks noChangeArrowheads="1"/>
          </p:cNvSpPr>
          <p:nvPr/>
        </p:nvSpPr>
        <p:spPr bwMode="auto">
          <a:xfrm>
            <a:off x="5540375" y="48312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4495" name="Rectangle 223"/>
          <p:cNvSpPr>
            <a:spLocks noChangeArrowheads="1"/>
          </p:cNvSpPr>
          <p:nvPr/>
        </p:nvSpPr>
        <p:spPr bwMode="auto">
          <a:xfrm>
            <a:off x="5637213" y="483121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3.00</a:t>
            </a:r>
            <a:endParaRPr lang="en-US" sz="1400">
              <a:latin typeface="Century Gothic"/>
              <a:cs typeface="Century Gothic"/>
            </a:endParaRPr>
          </a:p>
        </p:txBody>
      </p:sp>
      <p:sp>
        <p:nvSpPr>
          <p:cNvPr id="54496" name="Rectangle 224"/>
          <p:cNvSpPr>
            <a:spLocks noChangeArrowheads="1"/>
          </p:cNvSpPr>
          <p:nvPr/>
        </p:nvSpPr>
        <p:spPr bwMode="auto">
          <a:xfrm>
            <a:off x="6434270" y="3707268"/>
            <a:ext cx="2438400" cy="268287"/>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4497" name="Rectangle 225"/>
          <p:cNvSpPr>
            <a:spLocks noChangeArrowheads="1"/>
          </p:cNvSpPr>
          <p:nvPr/>
        </p:nvSpPr>
        <p:spPr bwMode="auto">
          <a:xfrm>
            <a:off x="8142288" y="261824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4498" name="Rectangle 226"/>
          <p:cNvSpPr>
            <a:spLocks noChangeArrowheads="1"/>
          </p:cNvSpPr>
          <p:nvPr/>
        </p:nvSpPr>
        <p:spPr bwMode="auto">
          <a:xfrm>
            <a:off x="8142288" y="28944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4499" name="Rectangle 227"/>
          <p:cNvSpPr>
            <a:spLocks noChangeArrowheads="1"/>
          </p:cNvSpPr>
          <p:nvPr/>
        </p:nvSpPr>
        <p:spPr bwMode="auto">
          <a:xfrm>
            <a:off x="8142288" y="317228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4500" name="Rectangle 228"/>
          <p:cNvSpPr>
            <a:spLocks noChangeArrowheads="1"/>
          </p:cNvSpPr>
          <p:nvPr/>
        </p:nvSpPr>
        <p:spPr bwMode="auto">
          <a:xfrm>
            <a:off x="8142288" y="344850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4501" name="Rectangle 229"/>
          <p:cNvSpPr>
            <a:spLocks noChangeArrowheads="1"/>
          </p:cNvSpPr>
          <p:nvPr/>
        </p:nvSpPr>
        <p:spPr bwMode="auto">
          <a:xfrm>
            <a:off x="8142288" y="37263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4502" name="Rectangle 230"/>
          <p:cNvSpPr>
            <a:spLocks noChangeArrowheads="1"/>
          </p:cNvSpPr>
          <p:nvPr/>
        </p:nvSpPr>
        <p:spPr bwMode="auto">
          <a:xfrm>
            <a:off x="8239125" y="40009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4503" name="Rectangle 231"/>
          <p:cNvSpPr>
            <a:spLocks noChangeArrowheads="1"/>
          </p:cNvSpPr>
          <p:nvPr/>
        </p:nvSpPr>
        <p:spPr bwMode="auto">
          <a:xfrm>
            <a:off x="8239125" y="427718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4504" name="Rectangle 232"/>
          <p:cNvSpPr>
            <a:spLocks noChangeArrowheads="1"/>
          </p:cNvSpPr>
          <p:nvPr/>
        </p:nvSpPr>
        <p:spPr bwMode="auto">
          <a:xfrm>
            <a:off x="8239125" y="455499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4505" name="Rectangle 233"/>
          <p:cNvSpPr>
            <a:spLocks noChangeArrowheads="1"/>
          </p:cNvSpPr>
          <p:nvPr/>
        </p:nvSpPr>
        <p:spPr bwMode="auto">
          <a:xfrm>
            <a:off x="8239125" y="48312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4506" name="Rectangle 234"/>
          <p:cNvSpPr>
            <a:spLocks noChangeArrowheads="1"/>
          </p:cNvSpPr>
          <p:nvPr/>
        </p:nvSpPr>
        <p:spPr bwMode="auto">
          <a:xfrm>
            <a:off x="7007225" y="26182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4507" name="Rectangle 235"/>
          <p:cNvSpPr>
            <a:spLocks noChangeArrowheads="1"/>
          </p:cNvSpPr>
          <p:nvPr/>
        </p:nvSpPr>
        <p:spPr bwMode="auto">
          <a:xfrm>
            <a:off x="7007225" y="28944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4508" name="Rectangle 236"/>
          <p:cNvSpPr>
            <a:spLocks noChangeArrowheads="1"/>
          </p:cNvSpPr>
          <p:nvPr/>
        </p:nvSpPr>
        <p:spPr bwMode="auto">
          <a:xfrm>
            <a:off x="7007225" y="317228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4509" name="Rectangle 237"/>
          <p:cNvSpPr>
            <a:spLocks noChangeArrowheads="1"/>
          </p:cNvSpPr>
          <p:nvPr/>
        </p:nvSpPr>
        <p:spPr bwMode="auto">
          <a:xfrm>
            <a:off x="7007225" y="344850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4510" name="Rectangle 238"/>
          <p:cNvSpPr>
            <a:spLocks noChangeArrowheads="1"/>
          </p:cNvSpPr>
          <p:nvPr/>
        </p:nvSpPr>
        <p:spPr bwMode="auto">
          <a:xfrm>
            <a:off x="6908800" y="37263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4511" name="Rectangle 239"/>
          <p:cNvSpPr>
            <a:spLocks noChangeArrowheads="1"/>
          </p:cNvSpPr>
          <p:nvPr/>
        </p:nvSpPr>
        <p:spPr bwMode="auto">
          <a:xfrm>
            <a:off x="6908800" y="40009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4512" name="Rectangle 240"/>
          <p:cNvSpPr>
            <a:spLocks noChangeArrowheads="1"/>
          </p:cNvSpPr>
          <p:nvPr/>
        </p:nvSpPr>
        <p:spPr bwMode="auto">
          <a:xfrm>
            <a:off x="6908800" y="427718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4513" name="Rectangle 241"/>
          <p:cNvSpPr>
            <a:spLocks noChangeArrowheads="1"/>
          </p:cNvSpPr>
          <p:nvPr/>
        </p:nvSpPr>
        <p:spPr bwMode="auto">
          <a:xfrm>
            <a:off x="6908800" y="455499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4514" name="Rectangle 242"/>
          <p:cNvSpPr>
            <a:spLocks noChangeArrowheads="1"/>
          </p:cNvSpPr>
          <p:nvPr/>
        </p:nvSpPr>
        <p:spPr bwMode="auto">
          <a:xfrm>
            <a:off x="6908800" y="48312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4515" name="Rectangle 243"/>
          <p:cNvSpPr>
            <a:spLocks noChangeArrowheads="1"/>
          </p:cNvSpPr>
          <p:nvPr/>
        </p:nvSpPr>
        <p:spPr bwMode="auto">
          <a:xfrm>
            <a:off x="5208588" y="1384756"/>
            <a:ext cx="3679825" cy="1141413"/>
          </a:xfrm>
          <a:prstGeom prst="rect">
            <a:avLst/>
          </a:prstGeom>
          <a:solidFill>
            <a:srgbClr val="EBDF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4516" name="Line 244"/>
          <p:cNvSpPr>
            <a:spLocks noChangeShapeType="1"/>
          </p:cNvSpPr>
          <p:nvPr/>
        </p:nvSpPr>
        <p:spPr bwMode="auto">
          <a:xfrm>
            <a:off x="5197475" y="2554744"/>
            <a:ext cx="3686175" cy="4762"/>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17" name="Line 245"/>
          <p:cNvSpPr>
            <a:spLocks noChangeShapeType="1"/>
          </p:cNvSpPr>
          <p:nvPr/>
        </p:nvSpPr>
        <p:spPr bwMode="auto">
          <a:xfrm>
            <a:off x="5208588" y="2877006"/>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18" name="Line 246"/>
          <p:cNvSpPr>
            <a:spLocks noChangeShapeType="1"/>
          </p:cNvSpPr>
          <p:nvPr/>
        </p:nvSpPr>
        <p:spPr bwMode="auto">
          <a:xfrm>
            <a:off x="5208588" y="3153231"/>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19" name="Line 247"/>
          <p:cNvSpPr>
            <a:spLocks noChangeShapeType="1"/>
          </p:cNvSpPr>
          <p:nvPr/>
        </p:nvSpPr>
        <p:spPr bwMode="auto">
          <a:xfrm>
            <a:off x="5208588" y="3431044"/>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0" name="Line 248"/>
          <p:cNvSpPr>
            <a:spLocks noChangeShapeType="1"/>
          </p:cNvSpPr>
          <p:nvPr/>
        </p:nvSpPr>
        <p:spPr bwMode="auto">
          <a:xfrm>
            <a:off x="5208588" y="3707269"/>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1" name="Line 249"/>
          <p:cNvSpPr>
            <a:spLocks noChangeShapeType="1"/>
          </p:cNvSpPr>
          <p:nvPr/>
        </p:nvSpPr>
        <p:spPr bwMode="auto">
          <a:xfrm>
            <a:off x="5208588" y="3985081"/>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2" name="Line 250"/>
          <p:cNvSpPr>
            <a:spLocks noChangeShapeType="1"/>
          </p:cNvSpPr>
          <p:nvPr/>
        </p:nvSpPr>
        <p:spPr bwMode="auto">
          <a:xfrm>
            <a:off x="5208588" y="4259719"/>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3" name="Line 251"/>
          <p:cNvSpPr>
            <a:spLocks noChangeShapeType="1"/>
          </p:cNvSpPr>
          <p:nvPr/>
        </p:nvSpPr>
        <p:spPr bwMode="auto">
          <a:xfrm>
            <a:off x="5208588" y="4535944"/>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4" name="Line 252"/>
          <p:cNvSpPr>
            <a:spLocks noChangeShapeType="1"/>
          </p:cNvSpPr>
          <p:nvPr/>
        </p:nvSpPr>
        <p:spPr bwMode="auto">
          <a:xfrm>
            <a:off x="5208588" y="4813756"/>
            <a:ext cx="3668712"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5" name="Line 253"/>
          <p:cNvSpPr>
            <a:spLocks noChangeShapeType="1"/>
          </p:cNvSpPr>
          <p:nvPr/>
        </p:nvSpPr>
        <p:spPr bwMode="auto">
          <a:xfrm>
            <a:off x="7666038" y="2554744"/>
            <a:ext cx="0" cy="2522537"/>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6" name="Line 254"/>
          <p:cNvSpPr>
            <a:spLocks noChangeShapeType="1"/>
          </p:cNvSpPr>
          <p:nvPr/>
        </p:nvSpPr>
        <p:spPr bwMode="auto">
          <a:xfrm>
            <a:off x="6426200" y="1402219"/>
            <a:ext cx="0" cy="3675062"/>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4527" name="Rectangle 255"/>
          <p:cNvSpPr>
            <a:spLocks noChangeArrowheads="1"/>
          </p:cNvSpPr>
          <p:nvPr/>
        </p:nvSpPr>
        <p:spPr bwMode="auto">
          <a:xfrm>
            <a:off x="5208588" y="1402219"/>
            <a:ext cx="3679825" cy="3698875"/>
          </a:xfrm>
          <a:prstGeom prst="rect">
            <a:avLst/>
          </a:prstGeom>
          <a:noFill/>
          <a:ln w="30163">
            <a:solidFill>
              <a:srgbClr val="E6D3C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4528" name="Rectangle 256"/>
          <p:cNvSpPr>
            <a:spLocks noChangeArrowheads="1"/>
          </p:cNvSpPr>
          <p:nvPr/>
        </p:nvSpPr>
        <p:spPr bwMode="auto">
          <a:xfrm>
            <a:off x="6897688" y="1502231"/>
            <a:ext cx="14181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Quantity of rides</a:t>
            </a:r>
            <a:endParaRPr lang="en-US" sz="1400" b="1">
              <a:latin typeface="Century Gothic"/>
              <a:cs typeface="Century Gothic"/>
            </a:endParaRPr>
          </a:p>
        </p:txBody>
      </p:sp>
      <p:sp>
        <p:nvSpPr>
          <p:cNvPr id="54529" name="Rectangle 257"/>
          <p:cNvSpPr>
            <a:spLocks noChangeArrowheads="1"/>
          </p:cNvSpPr>
          <p:nvPr/>
        </p:nvSpPr>
        <p:spPr bwMode="auto">
          <a:xfrm>
            <a:off x="6913563" y="1743531"/>
            <a:ext cx="1523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(millions per year)</a:t>
            </a:r>
            <a:endParaRPr lang="en-US" sz="1400">
              <a:latin typeface="Century Gothic"/>
              <a:cs typeface="Century Gothic"/>
            </a:endParaRPr>
          </a:p>
        </p:txBody>
      </p:sp>
      <p:sp>
        <p:nvSpPr>
          <p:cNvPr id="54530" name="Rectangle 258"/>
          <p:cNvSpPr>
            <a:spLocks noChangeArrowheads="1"/>
          </p:cNvSpPr>
          <p:nvPr/>
        </p:nvSpPr>
        <p:spPr bwMode="auto">
          <a:xfrm>
            <a:off x="5505450" y="2018169"/>
            <a:ext cx="3770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Fare</a:t>
            </a:r>
            <a:endParaRPr lang="en-US" sz="1400" b="1">
              <a:latin typeface="Century Gothic"/>
              <a:cs typeface="Century Gothic"/>
            </a:endParaRPr>
          </a:p>
        </p:txBody>
      </p:sp>
      <p:sp>
        <p:nvSpPr>
          <p:cNvPr id="54531" name="Rectangle 259"/>
          <p:cNvSpPr>
            <a:spLocks noChangeArrowheads="1"/>
          </p:cNvSpPr>
          <p:nvPr/>
        </p:nvSpPr>
        <p:spPr bwMode="auto">
          <a:xfrm>
            <a:off x="5389563" y="2262644"/>
            <a:ext cx="8050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(per ride)</a:t>
            </a:r>
            <a:endParaRPr lang="en-US" sz="1400">
              <a:latin typeface="Century Gothic"/>
              <a:cs typeface="Century Gothic"/>
            </a:endParaRPr>
          </a:p>
        </p:txBody>
      </p:sp>
      <p:sp>
        <p:nvSpPr>
          <p:cNvPr id="54532" name="Rectangle 260"/>
          <p:cNvSpPr>
            <a:spLocks noChangeArrowheads="1"/>
          </p:cNvSpPr>
          <p:nvPr/>
        </p:nvSpPr>
        <p:spPr bwMode="auto">
          <a:xfrm>
            <a:off x="7924800" y="2070556"/>
            <a:ext cx="7540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Quantity supplied</a:t>
            </a:r>
            <a:endParaRPr lang="en-US" sz="1400">
              <a:latin typeface="Century Gothic"/>
              <a:cs typeface="Century Gothic"/>
            </a:endParaRPr>
          </a:p>
        </p:txBody>
      </p:sp>
      <p:sp>
        <p:nvSpPr>
          <p:cNvPr id="54533" name="Rectangle 261"/>
          <p:cNvSpPr>
            <a:spLocks noChangeArrowheads="1"/>
          </p:cNvSpPr>
          <p:nvPr/>
        </p:nvSpPr>
        <p:spPr bwMode="auto">
          <a:xfrm>
            <a:off x="6477000" y="2081669"/>
            <a:ext cx="119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demanded</a:t>
            </a:r>
            <a:endParaRPr lang="en-US" sz="1400" dirty="0">
              <a:latin typeface="Century Gothic"/>
              <a:cs typeface="Century Gothic"/>
            </a:endParaRPr>
          </a:p>
        </p:txBody>
      </p:sp>
      <p:sp>
        <p:nvSpPr>
          <p:cNvPr id="54534" name="Freeform 262"/>
          <p:cNvSpPr>
            <a:spLocks/>
          </p:cNvSpPr>
          <p:nvPr/>
        </p:nvSpPr>
        <p:spPr bwMode="auto">
          <a:xfrm>
            <a:off x="6650038" y="2048331"/>
            <a:ext cx="1898650" cy="0"/>
          </a:xfrm>
          <a:custGeom>
            <a:avLst/>
            <a:gdLst>
              <a:gd name="T0" fmla="*/ 0 w 843"/>
              <a:gd name="T1" fmla="*/ 843 w 843"/>
              <a:gd name="T2" fmla="*/ 0 w 843"/>
            </a:gdLst>
            <a:ahLst/>
            <a:cxnLst>
              <a:cxn ang="0">
                <a:pos x="T0" y="0"/>
              </a:cxn>
              <a:cxn ang="0">
                <a:pos x="T1" y="0"/>
              </a:cxn>
              <a:cxn ang="0">
                <a:pos x="T2" y="0"/>
              </a:cxn>
            </a:cxnLst>
            <a:rect l="0" t="0" r="r" b="b"/>
            <a:pathLst>
              <a:path w="843">
                <a:moveTo>
                  <a:pt x="0" y="0"/>
                </a:moveTo>
                <a:lnTo>
                  <a:pt x="8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535" name="Line 263"/>
          <p:cNvSpPr>
            <a:spLocks noChangeShapeType="1"/>
          </p:cNvSpPr>
          <p:nvPr/>
        </p:nvSpPr>
        <p:spPr bwMode="auto">
          <a:xfrm>
            <a:off x="6650038" y="2048331"/>
            <a:ext cx="18986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 name="Footer Placeholder 2"/>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284893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0" y="0"/>
            <a:ext cx="9144000" cy="1219200"/>
          </a:xfrm>
        </p:spPr>
        <p:txBody>
          <a:bodyPr>
            <a:noAutofit/>
          </a:bodyPr>
          <a:lstStyle/>
          <a:p>
            <a:pPr algn="l" eaLnBrk="1" hangingPunct="1"/>
            <a:r>
              <a:rPr lang="en-US" sz="4000" dirty="0"/>
              <a:t>EFFECT OF A QUOTA ON THE MARKET FOR TAXI RIDES</a:t>
            </a:r>
          </a:p>
        </p:txBody>
      </p:sp>
      <p:sp>
        <p:nvSpPr>
          <p:cNvPr id="53402" name="AutoShape 154"/>
          <p:cNvSpPr>
            <a:spLocks noChangeAspect="1" noChangeArrowheads="1" noTextEdit="1"/>
          </p:cNvSpPr>
          <p:nvPr/>
        </p:nvSpPr>
        <p:spPr bwMode="auto">
          <a:xfrm>
            <a:off x="5486400" y="1362531"/>
            <a:ext cx="358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3403" name="Rectangle 155"/>
          <p:cNvSpPr>
            <a:spLocks noChangeArrowheads="1"/>
          </p:cNvSpPr>
          <p:nvPr/>
        </p:nvSpPr>
        <p:spPr bwMode="auto">
          <a:xfrm>
            <a:off x="6689725" y="3069093"/>
            <a:ext cx="1193800" cy="274637"/>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3404" name="Rectangle 156"/>
          <p:cNvSpPr>
            <a:spLocks noChangeArrowheads="1"/>
          </p:cNvSpPr>
          <p:nvPr/>
        </p:nvSpPr>
        <p:spPr bwMode="auto">
          <a:xfrm>
            <a:off x="7882546" y="4164098"/>
            <a:ext cx="1155092" cy="263525"/>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3405" name="Rectangle 157"/>
          <p:cNvSpPr>
            <a:spLocks noChangeArrowheads="1"/>
          </p:cNvSpPr>
          <p:nvPr/>
        </p:nvSpPr>
        <p:spPr bwMode="auto">
          <a:xfrm>
            <a:off x="5849938" y="2553156"/>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$7.00</a:t>
            </a:r>
            <a:endParaRPr lang="en-US" sz="1400">
              <a:latin typeface="Century Gothic"/>
              <a:cs typeface="Century Gothic"/>
            </a:endParaRPr>
          </a:p>
        </p:txBody>
      </p:sp>
      <p:sp>
        <p:nvSpPr>
          <p:cNvPr id="53406" name="Rectangle 158"/>
          <p:cNvSpPr>
            <a:spLocks noChangeArrowheads="1"/>
          </p:cNvSpPr>
          <p:nvPr/>
        </p:nvSpPr>
        <p:spPr bwMode="auto">
          <a:xfrm>
            <a:off x="5849938" y="28246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07" name="Rectangle 159"/>
          <p:cNvSpPr>
            <a:spLocks noChangeArrowheads="1"/>
          </p:cNvSpPr>
          <p:nvPr/>
        </p:nvSpPr>
        <p:spPr bwMode="auto">
          <a:xfrm>
            <a:off x="5943600" y="282461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6.50</a:t>
            </a:r>
            <a:endParaRPr lang="en-US" sz="1400">
              <a:latin typeface="Century Gothic"/>
              <a:cs typeface="Century Gothic"/>
            </a:endParaRPr>
          </a:p>
        </p:txBody>
      </p:sp>
      <p:sp>
        <p:nvSpPr>
          <p:cNvPr id="53408" name="Rectangle 160"/>
          <p:cNvSpPr>
            <a:spLocks noChangeArrowheads="1"/>
          </p:cNvSpPr>
          <p:nvPr/>
        </p:nvSpPr>
        <p:spPr bwMode="auto">
          <a:xfrm>
            <a:off x="5849938" y="30976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09" name="Rectangle 161"/>
          <p:cNvSpPr>
            <a:spLocks noChangeArrowheads="1"/>
          </p:cNvSpPr>
          <p:nvPr/>
        </p:nvSpPr>
        <p:spPr bwMode="auto">
          <a:xfrm>
            <a:off x="5943600" y="309766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53410" name="Rectangle 162"/>
          <p:cNvSpPr>
            <a:spLocks noChangeArrowheads="1"/>
          </p:cNvSpPr>
          <p:nvPr/>
        </p:nvSpPr>
        <p:spPr bwMode="auto">
          <a:xfrm>
            <a:off x="5849938" y="336913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11" name="Rectangle 163"/>
          <p:cNvSpPr>
            <a:spLocks noChangeArrowheads="1"/>
          </p:cNvSpPr>
          <p:nvPr/>
        </p:nvSpPr>
        <p:spPr bwMode="auto">
          <a:xfrm>
            <a:off x="5943600" y="336913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5.50</a:t>
            </a:r>
            <a:endParaRPr lang="en-US" sz="1400">
              <a:latin typeface="Century Gothic"/>
              <a:cs typeface="Century Gothic"/>
            </a:endParaRPr>
          </a:p>
        </p:txBody>
      </p:sp>
      <p:sp>
        <p:nvSpPr>
          <p:cNvPr id="53412" name="Rectangle 164"/>
          <p:cNvSpPr>
            <a:spLocks noChangeArrowheads="1"/>
          </p:cNvSpPr>
          <p:nvPr/>
        </p:nvSpPr>
        <p:spPr bwMode="auto">
          <a:xfrm>
            <a:off x="5849938" y="364218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13" name="Rectangle 165"/>
          <p:cNvSpPr>
            <a:spLocks noChangeArrowheads="1"/>
          </p:cNvSpPr>
          <p:nvPr/>
        </p:nvSpPr>
        <p:spPr bwMode="auto">
          <a:xfrm>
            <a:off x="5943600" y="36421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a:t>
            </a:r>
            <a:endParaRPr lang="en-US" sz="1400">
              <a:latin typeface="Century Gothic"/>
              <a:cs typeface="Century Gothic"/>
            </a:endParaRPr>
          </a:p>
        </p:txBody>
      </p:sp>
      <p:sp>
        <p:nvSpPr>
          <p:cNvPr id="53414" name="Rectangle 166"/>
          <p:cNvSpPr>
            <a:spLocks noChangeArrowheads="1"/>
          </p:cNvSpPr>
          <p:nvPr/>
        </p:nvSpPr>
        <p:spPr bwMode="auto">
          <a:xfrm>
            <a:off x="5849938" y="39136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15" name="Rectangle 167"/>
          <p:cNvSpPr>
            <a:spLocks noChangeArrowheads="1"/>
          </p:cNvSpPr>
          <p:nvPr/>
        </p:nvSpPr>
        <p:spPr bwMode="auto">
          <a:xfrm>
            <a:off x="5943600" y="391364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4.50</a:t>
            </a:r>
            <a:endParaRPr lang="en-US" sz="1400">
              <a:latin typeface="Century Gothic"/>
              <a:cs typeface="Century Gothic"/>
            </a:endParaRPr>
          </a:p>
        </p:txBody>
      </p:sp>
      <p:sp>
        <p:nvSpPr>
          <p:cNvPr id="53416" name="Rectangle 168"/>
          <p:cNvSpPr>
            <a:spLocks noChangeArrowheads="1"/>
          </p:cNvSpPr>
          <p:nvPr/>
        </p:nvSpPr>
        <p:spPr bwMode="auto">
          <a:xfrm>
            <a:off x="5849938" y="418510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17" name="Rectangle 169"/>
          <p:cNvSpPr>
            <a:spLocks noChangeArrowheads="1"/>
          </p:cNvSpPr>
          <p:nvPr/>
        </p:nvSpPr>
        <p:spPr bwMode="auto">
          <a:xfrm>
            <a:off x="5943600" y="418510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4.00</a:t>
            </a:r>
            <a:endParaRPr lang="en-US" sz="1400">
              <a:latin typeface="Century Gothic"/>
              <a:cs typeface="Century Gothic"/>
            </a:endParaRPr>
          </a:p>
        </p:txBody>
      </p:sp>
      <p:sp>
        <p:nvSpPr>
          <p:cNvPr id="53418" name="Rectangle 170"/>
          <p:cNvSpPr>
            <a:spLocks noChangeArrowheads="1"/>
          </p:cNvSpPr>
          <p:nvPr/>
        </p:nvSpPr>
        <p:spPr bwMode="auto">
          <a:xfrm>
            <a:off x="5849938" y="44581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19" name="Rectangle 171"/>
          <p:cNvSpPr>
            <a:spLocks noChangeArrowheads="1"/>
          </p:cNvSpPr>
          <p:nvPr/>
        </p:nvSpPr>
        <p:spPr bwMode="auto">
          <a:xfrm>
            <a:off x="5943600" y="445815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3.50</a:t>
            </a:r>
            <a:endParaRPr lang="en-US" sz="1400">
              <a:latin typeface="Century Gothic"/>
              <a:cs typeface="Century Gothic"/>
            </a:endParaRPr>
          </a:p>
        </p:txBody>
      </p:sp>
      <p:sp>
        <p:nvSpPr>
          <p:cNvPr id="53420" name="Rectangle 172"/>
          <p:cNvSpPr>
            <a:spLocks noChangeArrowheads="1"/>
          </p:cNvSpPr>
          <p:nvPr/>
        </p:nvSpPr>
        <p:spPr bwMode="auto">
          <a:xfrm>
            <a:off x="5849938" y="47296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FFFFFF"/>
                </a:solidFill>
                <a:latin typeface="Century Gothic"/>
                <a:cs typeface="Century Gothic"/>
              </a:rPr>
              <a:t>$</a:t>
            </a:r>
            <a:endParaRPr lang="en-US" sz="1400">
              <a:latin typeface="Century Gothic"/>
              <a:cs typeface="Century Gothic"/>
            </a:endParaRPr>
          </a:p>
        </p:txBody>
      </p:sp>
      <p:sp>
        <p:nvSpPr>
          <p:cNvPr id="53421" name="Rectangle 173"/>
          <p:cNvSpPr>
            <a:spLocks noChangeArrowheads="1"/>
          </p:cNvSpPr>
          <p:nvPr/>
        </p:nvSpPr>
        <p:spPr bwMode="auto">
          <a:xfrm>
            <a:off x="5943600" y="472961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3.00</a:t>
            </a:r>
            <a:endParaRPr lang="en-US" sz="1400">
              <a:latin typeface="Century Gothic"/>
              <a:cs typeface="Century Gothic"/>
            </a:endParaRPr>
          </a:p>
        </p:txBody>
      </p:sp>
      <p:sp>
        <p:nvSpPr>
          <p:cNvPr id="53422" name="Rectangle 174"/>
          <p:cNvSpPr>
            <a:spLocks noChangeArrowheads="1"/>
          </p:cNvSpPr>
          <p:nvPr/>
        </p:nvSpPr>
        <p:spPr bwMode="auto">
          <a:xfrm>
            <a:off x="8347075" y="25531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3423" name="Rectangle 175"/>
          <p:cNvSpPr>
            <a:spLocks noChangeArrowheads="1"/>
          </p:cNvSpPr>
          <p:nvPr/>
        </p:nvSpPr>
        <p:spPr bwMode="auto">
          <a:xfrm>
            <a:off x="8347075" y="282938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3424" name="Rectangle 176"/>
          <p:cNvSpPr>
            <a:spLocks noChangeArrowheads="1"/>
          </p:cNvSpPr>
          <p:nvPr/>
        </p:nvSpPr>
        <p:spPr bwMode="auto">
          <a:xfrm>
            <a:off x="8347075" y="30976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3425" name="Rectangle 177"/>
          <p:cNvSpPr>
            <a:spLocks noChangeArrowheads="1"/>
          </p:cNvSpPr>
          <p:nvPr/>
        </p:nvSpPr>
        <p:spPr bwMode="auto">
          <a:xfrm>
            <a:off x="8347075" y="336913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3426" name="Rectangle 178"/>
          <p:cNvSpPr>
            <a:spLocks noChangeArrowheads="1"/>
          </p:cNvSpPr>
          <p:nvPr/>
        </p:nvSpPr>
        <p:spPr bwMode="auto">
          <a:xfrm>
            <a:off x="8347075" y="364218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3427" name="Rectangle 179"/>
          <p:cNvSpPr>
            <a:spLocks noChangeArrowheads="1"/>
          </p:cNvSpPr>
          <p:nvPr/>
        </p:nvSpPr>
        <p:spPr bwMode="auto">
          <a:xfrm>
            <a:off x="8440738" y="39136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3428" name="Rectangle 180"/>
          <p:cNvSpPr>
            <a:spLocks noChangeArrowheads="1"/>
          </p:cNvSpPr>
          <p:nvPr/>
        </p:nvSpPr>
        <p:spPr bwMode="auto">
          <a:xfrm>
            <a:off x="8440738" y="418669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3429" name="Rectangle 181"/>
          <p:cNvSpPr>
            <a:spLocks noChangeArrowheads="1"/>
          </p:cNvSpPr>
          <p:nvPr/>
        </p:nvSpPr>
        <p:spPr bwMode="auto">
          <a:xfrm>
            <a:off x="8440738" y="44581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3430" name="Rectangle 182"/>
          <p:cNvSpPr>
            <a:spLocks noChangeArrowheads="1"/>
          </p:cNvSpPr>
          <p:nvPr/>
        </p:nvSpPr>
        <p:spPr bwMode="auto">
          <a:xfrm>
            <a:off x="8440738" y="47296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3431" name="Rectangle 183"/>
          <p:cNvSpPr>
            <a:spLocks noChangeArrowheads="1"/>
          </p:cNvSpPr>
          <p:nvPr/>
        </p:nvSpPr>
        <p:spPr bwMode="auto">
          <a:xfrm>
            <a:off x="7258050" y="25531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3432" name="Rectangle 184"/>
          <p:cNvSpPr>
            <a:spLocks noChangeArrowheads="1"/>
          </p:cNvSpPr>
          <p:nvPr/>
        </p:nvSpPr>
        <p:spPr bwMode="auto">
          <a:xfrm>
            <a:off x="7258050" y="282938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3433" name="Rectangle 185"/>
          <p:cNvSpPr>
            <a:spLocks noChangeArrowheads="1"/>
          </p:cNvSpPr>
          <p:nvPr/>
        </p:nvSpPr>
        <p:spPr bwMode="auto">
          <a:xfrm>
            <a:off x="7258050" y="30976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3434" name="Rectangle 186"/>
          <p:cNvSpPr>
            <a:spLocks noChangeArrowheads="1"/>
          </p:cNvSpPr>
          <p:nvPr/>
        </p:nvSpPr>
        <p:spPr bwMode="auto">
          <a:xfrm>
            <a:off x="7258050" y="336913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3435" name="Rectangle 187"/>
          <p:cNvSpPr>
            <a:spLocks noChangeArrowheads="1"/>
          </p:cNvSpPr>
          <p:nvPr/>
        </p:nvSpPr>
        <p:spPr bwMode="auto">
          <a:xfrm>
            <a:off x="7164388" y="364218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10</a:t>
            </a:r>
            <a:endParaRPr lang="en-US" sz="1400" dirty="0">
              <a:latin typeface="Century Gothic"/>
              <a:cs typeface="Century Gothic"/>
            </a:endParaRPr>
          </a:p>
        </p:txBody>
      </p:sp>
      <p:sp>
        <p:nvSpPr>
          <p:cNvPr id="53436" name="Rectangle 188"/>
          <p:cNvSpPr>
            <a:spLocks noChangeArrowheads="1"/>
          </p:cNvSpPr>
          <p:nvPr/>
        </p:nvSpPr>
        <p:spPr bwMode="auto">
          <a:xfrm>
            <a:off x="7164388" y="391364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3437" name="Rectangle 189"/>
          <p:cNvSpPr>
            <a:spLocks noChangeArrowheads="1"/>
          </p:cNvSpPr>
          <p:nvPr/>
        </p:nvSpPr>
        <p:spPr bwMode="auto">
          <a:xfrm>
            <a:off x="7164388" y="418669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3438" name="Rectangle 190"/>
          <p:cNvSpPr>
            <a:spLocks noChangeArrowheads="1"/>
          </p:cNvSpPr>
          <p:nvPr/>
        </p:nvSpPr>
        <p:spPr bwMode="auto">
          <a:xfrm>
            <a:off x="7164388" y="44581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3439" name="Rectangle 191"/>
          <p:cNvSpPr>
            <a:spLocks noChangeArrowheads="1"/>
          </p:cNvSpPr>
          <p:nvPr/>
        </p:nvSpPr>
        <p:spPr bwMode="auto">
          <a:xfrm>
            <a:off x="7164388" y="47296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3440" name="Line 192"/>
          <p:cNvSpPr>
            <a:spLocks noChangeShapeType="1"/>
          </p:cNvSpPr>
          <p:nvPr/>
        </p:nvSpPr>
        <p:spPr bwMode="auto">
          <a:xfrm>
            <a:off x="5505450" y="2797631"/>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1" name="Line 193"/>
          <p:cNvSpPr>
            <a:spLocks noChangeShapeType="1"/>
          </p:cNvSpPr>
          <p:nvPr/>
        </p:nvSpPr>
        <p:spPr bwMode="auto">
          <a:xfrm>
            <a:off x="5505450" y="3069094"/>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2" name="Line 194"/>
          <p:cNvSpPr>
            <a:spLocks noChangeShapeType="1"/>
          </p:cNvSpPr>
          <p:nvPr/>
        </p:nvSpPr>
        <p:spPr bwMode="auto">
          <a:xfrm>
            <a:off x="5505450" y="3342144"/>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3" name="Line 195"/>
          <p:cNvSpPr>
            <a:spLocks noChangeShapeType="1"/>
          </p:cNvSpPr>
          <p:nvPr/>
        </p:nvSpPr>
        <p:spPr bwMode="auto">
          <a:xfrm>
            <a:off x="5505450" y="3613606"/>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4" name="Line 196"/>
          <p:cNvSpPr>
            <a:spLocks noChangeShapeType="1"/>
          </p:cNvSpPr>
          <p:nvPr/>
        </p:nvSpPr>
        <p:spPr bwMode="auto">
          <a:xfrm>
            <a:off x="5505450" y="3885069"/>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5" name="Line 197"/>
          <p:cNvSpPr>
            <a:spLocks noChangeShapeType="1"/>
          </p:cNvSpPr>
          <p:nvPr/>
        </p:nvSpPr>
        <p:spPr bwMode="auto">
          <a:xfrm>
            <a:off x="5505450" y="4158119"/>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6" name="Line 198"/>
          <p:cNvSpPr>
            <a:spLocks noChangeShapeType="1"/>
          </p:cNvSpPr>
          <p:nvPr/>
        </p:nvSpPr>
        <p:spPr bwMode="auto">
          <a:xfrm>
            <a:off x="5505450" y="4429581"/>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7" name="Line 199"/>
          <p:cNvSpPr>
            <a:spLocks noChangeShapeType="1"/>
          </p:cNvSpPr>
          <p:nvPr/>
        </p:nvSpPr>
        <p:spPr bwMode="auto">
          <a:xfrm>
            <a:off x="5505450" y="4702631"/>
            <a:ext cx="3536950" cy="0"/>
          </a:xfrm>
          <a:prstGeom prst="line">
            <a:avLst/>
          </a:prstGeom>
          <a:noFill/>
          <a:ln w="11113">
            <a:solidFill>
              <a:srgbClr val="E6D3C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48" name="Freeform 200"/>
          <p:cNvSpPr>
            <a:spLocks/>
          </p:cNvSpPr>
          <p:nvPr/>
        </p:nvSpPr>
        <p:spPr bwMode="auto">
          <a:xfrm>
            <a:off x="5511800" y="1395869"/>
            <a:ext cx="3536950" cy="1123950"/>
          </a:xfrm>
          <a:custGeom>
            <a:avLst/>
            <a:gdLst>
              <a:gd name="T0" fmla="*/ 1637 w 1637"/>
              <a:gd name="T1" fmla="*/ 468 h 468"/>
              <a:gd name="T2" fmla="*/ 2 w 1637"/>
              <a:gd name="T3" fmla="*/ 468 h 468"/>
              <a:gd name="T4" fmla="*/ 0 w 1637"/>
              <a:gd name="T5" fmla="*/ 0 h 468"/>
              <a:gd name="T6" fmla="*/ 1634 w 1637"/>
              <a:gd name="T7" fmla="*/ 0 h 468"/>
              <a:gd name="T8" fmla="*/ 1637 w 1637"/>
              <a:gd name="T9" fmla="*/ 468 h 468"/>
            </a:gdLst>
            <a:ahLst/>
            <a:cxnLst>
              <a:cxn ang="0">
                <a:pos x="T0" y="T1"/>
              </a:cxn>
              <a:cxn ang="0">
                <a:pos x="T2" y="T3"/>
              </a:cxn>
              <a:cxn ang="0">
                <a:pos x="T4" y="T5"/>
              </a:cxn>
              <a:cxn ang="0">
                <a:pos x="T6" y="T7"/>
              </a:cxn>
              <a:cxn ang="0">
                <a:pos x="T8" y="T9"/>
              </a:cxn>
            </a:cxnLst>
            <a:rect l="0" t="0" r="r" b="b"/>
            <a:pathLst>
              <a:path w="1637" h="468">
                <a:moveTo>
                  <a:pt x="1637" y="468"/>
                </a:moveTo>
                <a:lnTo>
                  <a:pt x="2" y="468"/>
                </a:lnTo>
                <a:lnTo>
                  <a:pt x="0" y="0"/>
                </a:lnTo>
                <a:lnTo>
                  <a:pt x="1634" y="0"/>
                </a:lnTo>
                <a:lnTo>
                  <a:pt x="1637" y="468"/>
                </a:lnTo>
                <a:close/>
              </a:path>
            </a:pathLst>
          </a:custGeom>
          <a:solidFill>
            <a:srgbClr val="EBD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449" name="Line 201"/>
          <p:cNvSpPr>
            <a:spLocks noChangeShapeType="1"/>
          </p:cNvSpPr>
          <p:nvPr/>
        </p:nvSpPr>
        <p:spPr bwMode="auto">
          <a:xfrm>
            <a:off x="5502275" y="2524581"/>
            <a:ext cx="3535363" cy="6350"/>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50" name="Line 202"/>
          <p:cNvSpPr>
            <a:spLocks noChangeShapeType="1"/>
          </p:cNvSpPr>
          <p:nvPr/>
        </p:nvSpPr>
        <p:spPr bwMode="auto">
          <a:xfrm flipV="1">
            <a:off x="7883525" y="2530931"/>
            <a:ext cx="0" cy="2438400"/>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51" name="Line 203"/>
          <p:cNvSpPr>
            <a:spLocks noChangeShapeType="1"/>
          </p:cNvSpPr>
          <p:nvPr/>
        </p:nvSpPr>
        <p:spPr bwMode="auto">
          <a:xfrm flipV="1">
            <a:off x="6689725" y="1391106"/>
            <a:ext cx="0" cy="3582988"/>
          </a:xfrm>
          <a:prstGeom prst="line">
            <a:avLst/>
          </a:prstGeom>
          <a:noFill/>
          <a:ln w="14288">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52" name="Rectangle 204"/>
          <p:cNvSpPr>
            <a:spLocks noChangeArrowheads="1"/>
          </p:cNvSpPr>
          <p:nvPr/>
        </p:nvSpPr>
        <p:spPr bwMode="auto">
          <a:xfrm>
            <a:off x="5511800" y="1391106"/>
            <a:ext cx="3530600" cy="3600450"/>
          </a:xfrm>
          <a:prstGeom prst="rect">
            <a:avLst/>
          </a:prstGeom>
          <a:noFill/>
          <a:ln w="28575">
            <a:solidFill>
              <a:srgbClr val="E6D3C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3453" name="Rectangle 205"/>
          <p:cNvSpPr>
            <a:spLocks noChangeArrowheads="1"/>
          </p:cNvSpPr>
          <p:nvPr/>
        </p:nvSpPr>
        <p:spPr bwMode="auto">
          <a:xfrm>
            <a:off x="7132638" y="1478419"/>
            <a:ext cx="14181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Quantity of rides</a:t>
            </a:r>
            <a:endParaRPr lang="en-US" sz="1400" b="1">
              <a:latin typeface="Century Gothic"/>
              <a:cs typeface="Century Gothic"/>
            </a:endParaRPr>
          </a:p>
        </p:txBody>
      </p:sp>
      <p:sp>
        <p:nvSpPr>
          <p:cNvPr id="53454" name="Rectangle 206"/>
          <p:cNvSpPr>
            <a:spLocks noChangeArrowheads="1"/>
          </p:cNvSpPr>
          <p:nvPr/>
        </p:nvSpPr>
        <p:spPr bwMode="auto">
          <a:xfrm>
            <a:off x="7146925" y="1714956"/>
            <a:ext cx="1523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(millions per year)</a:t>
            </a:r>
            <a:endParaRPr lang="en-US" sz="1400">
              <a:latin typeface="Century Gothic"/>
              <a:cs typeface="Century Gothic"/>
            </a:endParaRPr>
          </a:p>
        </p:txBody>
      </p:sp>
      <p:sp>
        <p:nvSpPr>
          <p:cNvPr id="53455" name="Rectangle 207"/>
          <p:cNvSpPr>
            <a:spLocks noChangeArrowheads="1"/>
          </p:cNvSpPr>
          <p:nvPr/>
        </p:nvSpPr>
        <p:spPr bwMode="auto">
          <a:xfrm>
            <a:off x="5797550" y="1986419"/>
            <a:ext cx="3770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Fare</a:t>
            </a:r>
            <a:endParaRPr lang="en-US" sz="1400" b="1">
              <a:latin typeface="Century Gothic"/>
              <a:cs typeface="Century Gothic"/>
            </a:endParaRPr>
          </a:p>
        </p:txBody>
      </p:sp>
      <p:sp>
        <p:nvSpPr>
          <p:cNvPr id="53456" name="Rectangle 208"/>
          <p:cNvSpPr>
            <a:spLocks noChangeArrowheads="1"/>
          </p:cNvSpPr>
          <p:nvPr/>
        </p:nvSpPr>
        <p:spPr bwMode="auto">
          <a:xfrm>
            <a:off x="5684838" y="2226131"/>
            <a:ext cx="8050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(per ride)</a:t>
            </a:r>
            <a:endParaRPr lang="en-US" sz="1400">
              <a:latin typeface="Century Gothic"/>
              <a:cs typeface="Century Gothic"/>
            </a:endParaRPr>
          </a:p>
        </p:txBody>
      </p:sp>
      <p:sp>
        <p:nvSpPr>
          <p:cNvPr id="53457" name="Rectangle 209"/>
          <p:cNvSpPr>
            <a:spLocks noChangeArrowheads="1"/>
          </p:cNvSpPr>
          <p:nvPr/>
        </p:nvSpPr>
        <p:spPr bwMode="auto">
          <a:xfrm>
            <a:off x="7924800" y="2048331"/>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supplied</a:t>
            </a:r>
            <a:endParaRPr lang="en-US" sz="1400" dirty="0">
              <a:latin typeface="Century Gothic"/>
              <a:cs typeface="Century Gothic"/>
            </a:endParaRPr>
          </a:p>
        </p:txBody>
      </p:sp>
      <p:sp>
        <p:nvSpPr>
          <p:cNvPr id="53458" name="Rectangle 210"/>
          <p:cNvSpPr>
            <a:spLocks noChangeArrowheads="1"/>
          </p:cNvSpPr>
          <p:nvPr/>
        </p:nvSpPr>
        <p:spPr bwMode="auto">
          <a:xfrm>
            <a:off x="6705600" y="2048331"/>
            <a:ext cx="1168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demanded</a:t>
            </a:r>
            <a:endParaRPr lang="en-US" sz="1400" dirty="0">
              <a:latin typeface="Century Gothic"/>
              <a:cs typeface="Century Gothic"/>
            </a:endParaRPr>
          </a:p>
        </p:txBody>
      </p:sp>
      <p:sp>
        <p:nvSpPr>
          <p:cNvPr id="53459" name="Freeform 211"/>
          <p:cNvSpPr>
            <a:spLocks/>
          </p:cNvSpPr>
          <p:nvPr/>
        </p:nvSpPr>
        <p:spPr bwMode="auto">
          <a:xfrm>
            <a:off x="6894513" y="2014994"/>
            <a:ext cx="1820862" cy="0"/>
          </a:xfrm>
          <a:custGeom>
            <a:avLst/>
            <a:gdLst>
              <a:gd name="T0" fmla="*/ 0 w 843"/>
              <a:gd name="T1" fmla="*/ 843 w 843"/>
              <a:gd name="T2" fmla="*/ 0 w 843"/>
            </a:gdLst>
            <a:ahLst/>
            <a:cxnLst>
              <a:cxn ang="0">
                <a:pos x="T0" y="0"/>
              </a:cxn>
              <a:cxn ang="0">
                <a:pos x="T1" y="0"/>
              </a:cxn>
              <a:cxn ang="0">
                <a:pos x="T2" y="0"/>
              </a:cxn>
            </a:cxnLst>
            <a:rect l="0" t="0" r="r" b="b"/>
            <a:pathLst>
              <a:path w="843">
                <a:moveTo>
                  <a:pt x="0" y="0"/>
                </a:moveTo>
                <a:lnTo>
                  <a:pt x="8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460" name="Line 212"/>
          <p:cNvSpPr>
            <a:spLocks noChangeShapeType="1"/>
          </p:cNvSpPr>
          <p:nvPr/>
        </p:nvSpPr>
        <p:spPr bwMode="auto">
          <a:xfrm>
            <a:off x="6894513" y="2014994"/>
            <a:ext cx="182086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cxnSp>
        <p:nvCxnSpPr>
          <p:cNvPr id="548912" name="Straight Connector 86"/>
          <p:cNvCxnSpPr>
            <a:cxnSpLocks noChangeShapeType="1"/>
          </p:cNvCxnSpPr>
          <p:nvPr/>
        </p:nvCxnSpPr>
        <p:spPr bwMode="auto">
          <a:xfrm>
            <a:off x="1254125" y="3729494"/>
            <a:ext cx="21844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4" name="Straight Connector 86"/>
          <p:cNvCxnSpPr>
            <a:cxnSpLocks noChangeShapeType="1"/>
          </p:cNvCxnSpPr>
          <p:nvPr/>
        </p:nvCxnSpPr>
        <p:spPr bwMode="auto">
          <a:xfrm>
            <a:off x="3502025" y="3696156"/>
            <a:ext cx="4763" cy="201771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53464" name="Line 216"/>
          <p:cNvSpPr>
            <a:spLocks noChangeShapeType="1"/>
          </p:cNvSpPr>
          <p:nvPr/>
        </p:nvSpPr>
        <p:spPr bwMode="auto">
          <a:xfrm>
            <a:off x="2695575" y="5036006"/>
            <a:ext cx="215900" cy="746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65" name="Line 217"/>
          <p:cNvSpPr>
            <a:spLocks noChangeShapeType="1"/>
          </p:cNvSpPr>
          <p:nvPr/>
        </p:nvSpPr>
        <p:spPr bwMode="auto">
          <a:xfrm flipH="1">
            <a:off x="2695575" y="2569031"/>
            <a:ext cx="6350" cy="308610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66" name="Rectangle 218"/>
          <p:cNvSpPr>
            <a:spLocks noChangeArrowheads="1"/>
          </p:cNvSpPr>
          <p:nvPr/>
        </p:nvSpPr>
        <p:spPr bwMode="auto">
          <a:xfrm>
            <a:off x="2773363" y="2851606"/>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A</a:t>
            </a:r>
            <a:endParaRPr lang="en-US" sz="1400" i="1">
              <a:latin typeface="Century Gothic"/>
              <a:cs typeface="Century Gothic"/>
            </a:endParaRPr>
          </a:p>
        </p:txBody>
      </p:sp>
      <p:sp>
        <p:nvSpPr>
          <p:cNvPr id="53467" name="Rectangle 219"/>
          <p:cNvSpPr>
            <a:spLocks noChangeArrowheads="1"/>
          </p:cNvSpPr>
          <p:nvPr/>
        </p:nvSpPr>
        <p:spPr bwMode="auto">
          <a:xfrm>
            <a:off x="2795588" y="4256544"/>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B</a:t>
            </a:r>
            <a:endParaRPr lang="en-US" sz="1400" i="1">
              <a:latin typeface="Century Gothic"/>
              <a:cs typeface="Century Gothic"/>
            </a:endParaRPr>
          </a:p>
        </p:txBody>
      </p:sp>
      <p:sp>
        <p:nvSpPr>
          <p:cNvPr id="53471" name="Line 223"/>
          <p:cNvSpPr>
            <a:spLocks noChangeShapeType="1"/>
          </p:cNvSpPr>
          <p:nvPr/>
        </p:nvSpPr>
        <p:spPr bwMode="auto">
          <a:xfrm>
            <a:off x="1058863" y="2608719"/>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2" name="Line 224"/>
          <p:cNvSpPr>
            <a:spLocks noChangeShapeType="1"/>
          </p:cNvSpPr>
          <p:nvPr/>
        </p:nvSpPr>
        <p:spPr bwMode="auto">
          <a:xfrm>
            <a:off x="1058863" y="2884944"/>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3" name="Line 225"/>
          <p:cNvSpPr>
            <a:spLocks noChangeShapeType="1"/>
          </p:cNvSpPr>
          <p:nvPr/>
        </p:nvSpPr>
        <p:spPr bwMode="auto">
          <a:xfrm>
            <a:off x="1058863" y="3159581"/>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4" name="Line 226"/>
          <p:cNvSpPr>
            <a:spLocks noChangeShapeType="1"/>
          </p:cNvSpPr>
          <p:nvPr/>
        </p:nvSpPr>
        <p:spPr bwMode="auto">
          <a:xfrm>
            <a:off x="1058863" y="4272419"/>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5" name="Line 227"/>
          <p:cNvSpPr>
            <a:spLocks noChangeShapeType="1"/>
          </p:cNvSpPr>
          <p:nvPr/>
        </p:nvSpPr>
        <p:spPr bwMode="auto">
          <a:xfrm>
            <a:off x="1058863" y="3438981"/>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6" name="Line 228"/>
          <p:cNvSpPr>
            <a:spLocks noChangeShapeType="1"/>
          </p:cNvSpPr>
          <p:nvPr/>
        </p:nvSpPr>
        <p:spPr bwMode="auto">
          <a:xfrm>
            <a:off x="1058863" y="3715206"/>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7" name="Line 229"/>
          <p:cNvSpPr>
            <a:spLocks noChangeShapeType="1"/>
          </p:cNvSpPr>
          <p:nvPr/>
        </p:nvSpPr>
        <p:spPr bwMode="auto">
          <a:xfrm>
            <a:off x="1058863" y="3991431"/>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8" name="Line 230"/>
          <p:cNvSpPr>
            <a:spLocks noChangeShapeType="1"/>
          </p:cNvSpPr>
          <p:nvPr/>
        </p:nvSpPr>
        <p:spPr bwMode="auto">
          <a:xfrm>
            <a:off x="1058863" y="4548644"/>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9" name="Line 231"/>
          <p:cNvSpPr>
            <a:spLocks noChangeShapeType="1"/>
          </p:cNvSpPr>
          <p:nvPr/>
        </p:nvSpPr>
        <p:spPr bwMode="auto">
          <a:xfrm>
            <a:off x="1058863" y="4821694"/>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0" name="Line 232"/>
          <p:cNvSpPr>
            <a:spLocks noChangeShapeType="1"/>
          </p:cNvSpPr>
          <p:nvPr/>
        </p:nvSpPr>
        <p:spPr bwMode="auto">
          <a:xfrm>
            <a:off x="1876425"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1" name="Line 233"/>
          <p:cNvSpPr>
            <a:spLocks noChangeShapeType="1"/>
          </p:cNvSpPr>
          <p:nvPr/>
        </p:nvSpPr>
        <p:spPr bwMode="auto">
          <a:xfrm>
            <a:off x="2287588"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2" name="Line 234"/>
          <p:cNvSpPr>
            <a:spLocks noChangeShapeType="1"/>
          </p:cNvSpPr>
          <p:nvPr/>
        </p:nvSpPr>
        <p:spPr bwMode="auto">
          <a:xfrm>
            <a:off x="3105150"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3" name="Line 235"/>
          <p:cNvSpPr>
            <a:spLocks noChangeShapeType="1"/>
          </p:cNvSpPr>
          <p:nvPr/>
        </p:nvSpPr>
        <p:spPr bwMode="auto">
          <a:xfrm>
            <a:off x="3513138"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4" name="Line 236"/>
          <p:cNvSpPr>
            <a:spLocks noChangeShapeType="1"/>
          </p:cNvSpPr>
          <p:nvPr/>
        </p:nvSpPr>
        <p:spPr bwMode="auto">
          <a:xfrm>
            <a:off x="3924300"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5" name="Line 237"/>
          <p:cNvSpPr>
            <a:spLocks noChangeShapeType="1"/>
          </p:cNvSpPr>
          <p:nvPr/>
        </p:nvSpPr>
        <p:spPr bwMode="auto">
          <a:xfrm>
            <a:off x="4332288"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6" name="Line 238"/>
          <p:cNvSpPr>
            <a:spLocks noChangeShapeType="1"/>
          </p:cNvSpPr>
          <p:nvPr/>
        </p:nvSpPr>
        <p:spPr bwMode="auto">
          <a:xfrm>
            <a:off x="4741863"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7" name="Line 239"/>
          <p:cNvSpPr>
            <a:spLocks noChangeShapeType="1"/>
          </p:cNvSpPr>
          <p:nvPr/>
        </p:nvSpPr>
        <p:spPr bwMode="auto">
          <a:xfrm>
            <a:off x="5149850" y="55186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8" name="Line 240"/>
          <p:cNvSpPr>
            <a:spLocks noChangeShapeType="1"/>
          </p:cNvSpPr>
          <p:nvPr/>
        </p:nvSpPr>
        <p:spPr bwMode="auto">
          <a:xfrm flipV="1">
            <a:off x="1058863" y="1676856"/>
            <a:ext cx="0" cy="35242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9" name="Freeform 241"/>
          <p:cNvSpPr>
            <a:spLocks/>
          </p:cNvSpPr>
          <p:nvPr/>
        </p:nvSpPr>
        <p:spPr bwMode="auto">
          <a:xfrm>
            <a:off x="1058863" y="5288419"/>
            <a:ext cx="371475" cy="366712"/>
          </a:xfrm>
          <a:custGeom>
            <a:avLst/>
            <a:gdLst>
              <a:gd name="T0" fmla="*/ 163 w 163"/>
              <a:gd name="T1" fmla="*/ 154 h 154"/>
              <a:gd name="T2" fmla="*/ 0 w 163"/>
              <a:gd name="T3" fmla="*/ 154 h 154"/>
              <a:gd name="T4" fmla="*/ 0 w 163"/>
              <a:gd name="T5" fmla="*/ 0 h 154"/>
            </a:gdLst>
            <a:ahLst/>
            <a:cxnLst>
              <a:cxn ang="0">
                <a:pos x="T0" y="T1"/>
              </a:cxn>
              <a:cxn ang="0">
                <a:pos x="T2" y="T3"/>
              </a:cxn>
              <a:cxn ang="0">
                <a:pos x="T4" y="T5"/>
              </a:cxn>
            </a:cxnLst>
            <a:rect l="0" t="0" r="r" b="b"/>
            <a:pathLst>
              <a:path w="163" h="154">
                <a:moveTo>
                  <a:pt x="163" y="154"/>
                </a:moveTo>
                <a:lnTo>
                  <a:pt x="0" y="154"/>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3490" name="Line 242"/>
          <p:cNvSpPr>
            <a:spLocks noChangeShapeType="1"/>
          </p:cNvSpPr>
          <p:nvPr/>
        </p:nvSpPr>
        <p:spPr bwMode="auto">
          <a:xfrm flipV="1">
            <a:off x="1006475" y="5164594"/>
            <a:ext cx="106363"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1" name="Line 243"/>
          <p:cNvSpPr>
            <a:spLocks noChangeShapeType="1"/>
          </p:cNvSpPr>
          <p:nvPr/>
        </p:nvSpPr>
        <p:spPr bwMode="auto">
          <a:xfrm flipV="1">
            <a:off x="1006475" y="5255081"/>
            <a:ext cx="106363"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2" name="Line 244"/>
          <p:cNvSpPr>
            <a:spLocks noChangeShapeType="1"/>
          </p:cNvSpPr>
          <p:nvPr/>
        </p:nvSpPr>
        <p:spPr bwMode="auto">
          <a:xfrm flipH="1">
            <a:off x="1398588" y="5597981"/>
            <a:ext cx="65087" cy="1190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3" name="Line 245"/>
          <p:cNvSpPr>
            <a:spLocks noChangeShapeType="1"/>
          </p:cNvSpPr>
          <p:nvPr/>
        </p:nvSpPr>
        <p:spPr bwMode="auto">
          <a:xfrm flipH="1">
            <a:off x="1484313" y="5597981"/>
            <a:ext cx="63500" cy="1190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4" name="Line 246"/>
          <p:cNvSpPr>
            <a:spLocks noChangeShapeType="1"/>
          </p:cNvSpPr>
          <p:nvPr/>
        </p:nvSpPr>
        <p:spPr bwMode="auto">
          <a:xfrm>
            <a:off x="1876425" y="2608719"/>
            <a:ext cx="3273425" cy="2212975"/>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5" name="Line 247"/>
          <p:cNvSpPr>
            <a:spLocks noChangeShapeType="1"/>
          </p:cNvSpPr>
          <p:nvPr/>
        </p:nvSpPr>
        <p:spPr bwMode="auto">
          <a:xfrm flipH="1">
            <a:off x="1876425" y="2608719"/>
            <a:ext cx="3273425" cy="2212975"/>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6" name="Rectangle 248"/>
          <p:cNvSpPr>
            <a:spLocks noChangeArrowheads="1"/>
          </p:cNvSpPr>
          <p:nvPr/>
        </p:nvSpPr>
        <p:spPr bwMode="auto">
          <a:xfrm>
            <a:off x="1827213" y="56884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3497" name="Rectangle 249"/>
          <p:cNvSpPr>
            <a:spLocks noChangeArrowheads="1"/>
          </p:cNvSpPr>
          <p:nvPr/>
        </p:nvSpPr>
        <p:spPr bwMode="auto">
          <a:xfrm>
            <a:off x="2236788" y="56884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3498" name="Rectangle 250"/>
          <p:cNvSpPr>
            <a:spLocks noChangeArrowheads="1"/>
          </p:cNvSpPr>
          <p:nvPr/>
        </p:nvSpPr>
        <p:spPr bwMode="auto">
          <a:xfrm>
            <a:off x="862013" y="56884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53499" name="Rectangle 251"/>
          <p:cNvSpPr>
            <a:spLocks noChangeArrowheads="1"/>
          </p:cNvSpPr>
          <p:nvPr/>
        </p:nvSpPr>
        <p:spPr bwMode="auto">
          <a:xfrm>
            <a:off x="2644775" y="56884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3500" name="Rectangle 252"/>
          <p:cNvSpPr>
            <a:spLocks noChangeArrowheads="1"/>
          </p:cNvSpPr>
          <p:nvPr/>
        </p:nvSpPr>
        <p:spPr bwMode="auto">
          <a:xfrm>
            <a:off x="3055938" y="56884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3501" name="Rectangle 253"/>
          <p:cNvSpPr>
            <a:spLocks noChangeArrowheads="1"/>
          </p:cNvSpPr>
          <p:nvPr/>
        </p:nvSpPr>
        <p:spPr bwMode="auto">
          <a:xfrm>
            <a:off x="3413125" y="56884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3502" name="Rectangle 254"/>
          <p:cNvSpPr>
            <a:spLocks noChangeArrowheads="1"/>
          </p:cNvSpPr>
          <p:nvPr/>
        </p:nvSpPr>
        <p:spPr bwMode="auto">
          <a:xfrm>
            <a:off x="3824288" y="56884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3503" name="Rectangle 255"/>
          <p:cNvSpPr>
            <a:spLocks noChangeArrowheads="1"/>
          </p:cNvSpPr>
          <p:nvPr/>
        </p:nvSpPr>
        <p:spPr bwMode="auto">
          <a:xfrm>
            <a:off x="4232275" y="56884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3504" name="Rectangle 256"/>
          <p:cNvSpPr>
            <a:spLocks noChangeArrowheads="1"/>
          </p:cNvSpPr>
          <p:nvPr/>
        </p:nvSpPr>
        <p:spPr bwMode="auto">
          <a:xfrm>
            <a:off x="4640263" y="56884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3505" name="Rectangle 257"/>
          <p:cNvSpPr>
            <a:spLocks noChangeArrowheads="1"/>
          </p:cNvSpPr>
          <p:nvPr/>
        </p:nvSpPr>
        <p:spPr bwMode="auto">
          <a:xfrm>
            <a:off x="5049838" y="56884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3506" name="Rectangle 258"/>
          <p:cNvSpPr>
            <a:spLocks noChangeArrowheads="1"/>
          </p:cNvSpPr>
          <p:nvPr/>
        </p:nvSpPr>
        <p:spPr bwMode="auto">
          <a:xfrm>
            <a:off x="525463" y="2483306"/>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$7.00</a:t>
            </a:r>
            <a:endParaRPr lang="en-US" sz="1400">
              <a:latin typeface="Century Gothic"/>
              <a:cs typeface="Century Gothic"/>
            </a:endParaRPr>
          </a:p>
        </p:txBody>
      </p:sp>
      <p:sp>
        <p:nvSpPr>
          <p:cNvPr id="53507" name="Rectangle 259"/>
          <p:cNvSpPr>
            <a:spLocks noChangeArrowheads="1"/>
          </p:cNvSpPr>
          <p:nvPr/>
        </p:nvSpPr>
        <p:spPr bwMode="auto">
          <a:xfrm>
            <a:off x="625475" y="275635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6.50</a:t>
            </a:r>
            <a:endParaRPr lang="en-US" sz="1400">
              <a:latin typeface="Century Gothic"/>
              <a:cs typeface="Century Gothic"/>
            </a:endParaRPr>
          </a:p>
        </p:txBody>
      </p:sp>
      <p:sp>
        <p:nvSpPr>
          <p:cNvPr id="53508" name="Rectangle 260"/>
          <p:cNvSpPr>
            <a:spLocks noChangeArrowheads="1"/>
          </p:cNvSpPr>
          <p:nvPr/>
        </p:nvSpPr>
        <p:spPr bwMode="auto">
          <a:xfrm>
            <a:off x="625475" y="303734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53509" name="Rectangle 261"/>
          <p:cNvSpPr>
            <a:spLocks noChangeArrowheads="1"/>
          </p:cNvSpPr>
          <p:nvPr/>
        </p:nvSpPr>
        <p:spPr bwMode="auto">
          <a:xfrm>
            <a:off x="625475" y="33119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5.50</a:t>
            </a:r>
            <a:endParaRPr lang="en-US" sz="1400">
              <a:latin typeface="Century Gothic"/>
              <a:cs typeface="Century Gothic"/>
            </a:endParaRPr>
          </a:p>
        </p:txBody>
      </p:sp>
      <p:sp>
        <p:nvSpPr>
          <p:cNvPr id="53510" name="Rectangle 262"/>
          <p:cNvSpPr>
            <a:spLocks noChangeArrowheads="1"/>
          </p:cNvSpPr>
          <p:nvPr/>
        </p:nvSpPr>
        <p:spPr bwMode="auto">
          <a:xfrm>
            <a:off x="625475" y="35913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a:t>
            </a:r>
            <a:endParaRPr lang="en-US" sz="1400">
              <a:latin typeface="Century Gothic"/>
              <a:cs typeface="Century Gothic"/>
            </a:endParaRPr>
          </a:p>
        </p:txBody>
      </p:sp>
      <p:sp>
        <p:nvSpPr>
          <p:cNvPr id="53511" name="Rectangle 263"/>
          <p:cNvSpPr>
            <a:spLocks noChangeArrowheads="1"/>
          </p:cNvSpPr>
          <p:nvPr/>
        </p:nvSpPr>
        <p:spPr bwMode="auto">
          <a:xfrm>
            <a:off x="625475" y="38707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4.50</a:t>
            </a:r>
            <a:endParaRPr lang="en-US" sz="1400">
              <a:latin typeface="Century Gothic"/>
              <a:cs typeface="Century Gothic"/>
            </a:endParaRPr>
          </a:p>
        </p:txBody>
      </p:sp>
      <p:sp>
        <p:nvSpPr>
          <p:cNvPr id="53512" name="Rectangle 264"/>
          <p:cNvSpPr>
            <a:spLocks noChangeArrowheads="1"/>
          </p:cNvSpPr>
          <p:nvPr/>
        </p:nvSpPr>
        <p:spPr bwMode="auto">
          <a:xfrm>
            <a:off x="625475" y="414700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4.00</a:t>
            </a:r>
            <a:endParaRPr lang="en-US" sz="1400">
              <a:latin typeface="Century Gothic"/>
              <a:cs typeface="Century Gothic"/>
            </a:endParaRPr>
          </a:p>
        </p:txBody>
      </p:sp>
      <p:sp>
        <p:nvSpPr>
          <p:cNvPr id="53513" name="Rectangle 265"/>
          <p:cNvSpPr>
            <a:spLocks noChangeArrowheads="1"/>
          </p:cNvSpPr>
          <p:nvPr/>
        </p:nvSpPr>
        <p:spPr bwMode="auto">
          <a:xfrm>
            <a:off x="625475" y="442481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3.50</a:t>
            </a:r>
            <a:endParaRPr lang="en-US" sz="1400">
              <a:latin typeface="Century Gothic"/>
              <a:cs typeface="Century Gothic"/>
            </a:endParaRPr>
          </a:p>
        </p:txBody>
      </p:sp>
      <p:sp>
        <p:nvSpPr>
          <p:cNvPr id="53514" name="Rectangle 266"/>
          <p:cNvSpPr>
            <a:spLocks noChangeArrowheads="1"/>
          </p:cNvSpPr>
          <p:nvPr/>
        </p:nvSpPr>
        <p:spPr bwMode="auto">
          <a:xfrm>
            <a:off x="625475" y="469786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3.00</a:t>
            </a:r>
            <a:endParaRPr lang="en-US" sz="1400">
              <a:latin typeface="Century Gothic"/>
              <a:cs typeface="Century Gothic"/>
            </a:endParaRPr>
          </a:p>
        </p:txBody>
      </p:sp>
      <p:sp>
        <p:nvSpPr>
          <p:cNvPr id="53515" name="Oval 267"/>
          <p:cNvSpPr>
            <a:spLocks noChangeArrowheads="1"/>
          </p:cNvSpPr>
          <p:nvPr/>
        </p:nvSpPr>
        <p:spPr bwMode="auto">
          <a:xfrm>
            <a:off x="5097463" y="2551569"/>
            <a:ext cx="107950"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6" name="Oval 268"/>
          <p:cNvSpPr>
            <a:spLocks noChangeArrowheads="1"/>
          </p:cNvSpPr>
          <p:nvPr/>
        </p:nvSpPr>
        <p:spPr bwMode="auto">
          <a:xfrm>
            <a:off x="4687888" y="2827794"/>
            <a:ext cx="109537"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7" name="Oval 269"/>
          <p:cNvSpPr>
            <a:spLocks noChangeArrowheads="1"/>
          </p:cNvSpPr>
          <p:nvPr/>
        </p:nvSpPr>
        <p:spPr bwMode="auto">
          <a:xfrm>
            <a:off x="4279900" y="3104019"/>
            <a:ext cx="106363"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8" name="Oval 270"/>
          <p:cNvSpPr>
            <a:spLocks noChangeArrowheads="1"/>
          </p:cNvSpPr>
          <p:nvPr/>
        </p:nvSpPr>
        <p:spPr bwMode="auto">
          <a:xfrm>
            <a:off x="3868738" y="3385006"/>
            <a:ext cx="109537"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9" name="Oval 271"/>
          <p:cNvSpPr>
            <a:spLocks noChangeArrowheads="1"/>
          </p:cNvSpPr>
          <p:nvPr/>
        </p:nvSpPr>
        <p:spPr bwMode="auto">
          <a:xfrm>
            <a:off x="1824038" y="2551569"/>
            <a:ext cx="107950"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0" name="Oval 272"/>
          <p:cNvSpPr>
            <a:spLocks noChangeArrowheads="1"/>
          </p:cNvSpPr>
          <p:nvPr/>
        </p:nvSpPr>
        <p:spPr bwMode="auto">
          <a:xfrm>
            <a:off x="2232025" y="2827794"/>
            <a:ext cx="109538"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1" name="Oval 273"/>
          <p:cNvSpPr>
            <a:spLocks noChangeArrowheads="1"/>
          </p:cNvSpPr>
          <p:nvPr/>
        </p:nvSpPr>
        <p:spPr bwMode="auto">
          <a:xfrm>
            <a:off x="2643188" y="3104019"/>
            <a:ext cx="106362"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2" name="Oval 274"/>
          <p:cNvSpPr>
            <a:spLocks noChangeArrowheads="1"/>
          </p:cNvSpPr>
          <p:nvPr/>
        </p:nvSpPr>
        <p:spPr bwMode="auto">
          <a:xfrm>
            <a:off x="3057525" y="3385006"/>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3" name="Oval 275"/>
          <p:cNvSpPr>
            <a:spLocks noChangeArrowheads="1"/>
          </p:cNvSpPr>
          <p:nvPr/>
        </p:nvSpPr>
        <p:spPr bwMode="auto">
          <a:xfrm>
            <a:off x="3460750" y="3661231"/>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4" name="Oval 276"/>
          <p:cNvSpPr>
            <a:spLocks noChangeArrowheads="1"/>
          </p:cNvSpPr>
          <p:nvPr/>
        </p:nvSpPr>
        <p:spPr bwMode="auto">
          <a:xfrm>
            <a:off x="3051175" y="3934281"/>
            <a:ext cx="109538" cy="112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5" name="Oval 277"/>
          <p:cNvSpPr>
            <a:spLocks noChangeArrowheads="1"/>
          </p:cNvSpPr>
          <p:nvPr/>
        </p:nvSpPr>
        <p:spPr bwMode="auto">
          <a:xfrm>
            <a:off x="3868738" y="3934281"/>
            <a:ext cx="109537" cy="112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6" name="Oval 278"/>
          <p:cNvSpPr>
            <a:spLocks noChangeArrowheads="1"/>
          </p:cNvSpPr>
          <p:nvPr/>
        </p:nvSpPr>
        <p:spPr bwMode="auto">
          <a:xfrm>
            <a:off x="4279900" y="4215269"/>
            <a:ext cx="106363"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7" name="Oval 279"/>
          <p:cNvSpPr>
            <a:spLocks noChangeArrowheads="1"/>
          </p:cNvSpPr>
          <p:nvPr/>
        </p:nvSpPr>
        <p:spPr bwMode="auto">
          <a:xfrm>
            <a:off x="4687888" y="4491494"/>
            <a:ext cx="109537"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8" name="Oval 280"/>
          <p:cNvSpPr>
            <a:spLocks noChangeArrowheads="1"/>
          </p:cNvSpPr>
          <p:nvPr/>
        </p:nvSpPr>
        <p:spPr bwMode="auto">
          <a:xfrm>
            <a:off x="5097463" y="4767719"/>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9" name="Oval 281"/>
          <p:cNvSpPr>
            <a:spLocks noChangeArrowheads="1"/>
          </p:cNvSpPr>
          <p:nvPr/>
        </p:nvSpPr>
        <p:spPr bwMode="auto">
          <a:xfrm>
            <a:off x="2643188" y="4215269"/>
            <a:ext cx="106362"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0" name="Oval 282"/>
          <p:cNvSpPr>
            <a:spLocks noChangeArrowheads="1"/>
          </p:cNvSpPr>
          <p:nvPr/>
        </p:nvSpPr>
        <p:spPr bwMode="auto">
          <a:xfrm>
            <a:off x="2232025" y="4491494"/>
            <a:ext cx="109538"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1" name="Oval 283"/>
          <p:cNvSpPr>
            <a:spLocks noChangeArrowheads="1"/>
          </p:cNvSpPr>
          <p:nvPr/>
        </p:nvSpPr>
        <p:spPr bwMode="auto">
          <a:xfrm>
            <a:off x="1824038" y="4767719"/>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2" name="Rectangle 284"/>
          <p:cNvSpPr>
            <a:spLocks noChangeArrowheads="1"/>
          </p:cNvSpPr>
          <p:nvPr/>
        </p:nvSpPr>
        <p:spPr bwMode="auto">
          <a:xfrm>
            <a:off x="5226050" y="4743906"/>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53533" name="Rectangle 285"/>
          <p:cNvSpPr>
            <a:spLocks noChangeArrowheads="1"/>
          </p:cNvSpPr>
          <p:nvPr/>
        </p:nvSpPr>
        <p:spPr bwMode="auto">
          <a:xfrm>
            <a:off x="5243513" y="2381706"/>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53534" name="Rectangle 286"/>
          <p:cNvSpPr>
            <a:spLocks noChangeArrowheads="1"/>
          </p:cNvSpPr>
          <p:nvPr/>
        </p:nvSpPr>
        <p:spPr bwMode="auto">
          <a:xfrm>
            <a:off x="3460750" y="3361194"/>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53535" name="Line 287"/>
          <p:cNvSpPr>
            <a:spLocks noChangeShapeType="1"/>
          </p:cNvSpPr>
          <p:nvPr/>
        </p:nvSpPr>
        <p:spPr bwMode="auto">
          <a:xfrm flipH="1">
            <a:off x="1516063" y="5655131"/>
            <a:ext cx="3894137"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542" name="Freeform 294"/>
          <p:cNvSpPr>
            <a:spLocks/>
          </p:cNvSpPr>
          <p:nvPr/>
        </p:nvSpPr>
        <p:spPr bwMode="auto">
          <a:xfrm>
            <a:off x="2852738" y="4982031"/>
            <a:ext cx="652462" cy="275769"/>
          </a:xfrm>
          <a:custGeom>
            <a:avLst/>
            <a:gdLst>
              <a:gd name="T0" fmla="*/ 113 w 113"/>
              <a:gd name="T1" fmla="*/ 42 h 58"/>
              <a:gd name="T2" fmla="*/ 97 w 113"/>
              <a:gd name="T3" fmla="*/ 58 h 58"/>
              <a:gd name="T4" fmla="*/ 16 w 113"/>
              <a:gd name="T5" fmla="*/ 58 h 58"/>
              <a:gd name="T6" fmla="*/ 0 w 113"/>
              <a:gd name="T7" fmla="*/ 42 h 58"/>
              <a:gd name="T8" fmla="*/ 0 w 113"/>
              <a:gd name="T9" fmla="*/ 16 h 58"/>
              <a:gd name="T10" fmla="*/ 16 w 113"/>
              <a:gd name="T11" fmla="*/ 0 h 58"/>
              <a:gd name="T12" fmla="*/ 97 w 113"/>
              <a:gd name="T13" fmla="*/ 0 h 58"/>
              <a:gd name="T14" fmla="*/ 113 w 113"/>
              <a:gd name="T15" fmla="*/ 16 h 58"/>
              <a:gd name="T16" fmla="*/ 113 w 113"/>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58">
                <a:moveTo>
                  <a:pt x="113" y="42"/>
                </a:moveTo>
                <a:cubicBezTo>
                  <a:pt x="113" y="51"/>
                  <a:pt x="106" y="58"/>
                  <a:pt x="97" y="58"/>
                </a:cubicBezTo>
                <a:cubicBezTo>
                  <a:pt x="16" y="58"/>
                  <a:pt x="16" y="58"/>
                  <a:pt x="16" y="58"/>
                </a:cubicBezTo>
                <a:cubicBezTo>
                  <a:pt x="7" y="58"/>
                  <a:pt x="0" y="51"/>
                  <a:pt x="0" y="42"/>
                </a:cubicBezTo>
                <a:cubicBezTo>
                  <a:pt x="0" y="16"/>
                  <a:pt x="0" y="16"/>
                  <a:pt x="0" y="16"/>
                </a:cubicBezTo>
                <a:cubicBezTo>
                  <a:pt x="0" y="7"/>
                  <a:pt x="7" y="0"/>
                  <a:pt x="16" y="0"/>
                </a:cubicBezTo>
                <a:cubicBezTo>
                  <a:pt x="97" y="0"/>
                  <a:pt x="97" y="0"/>
                  <a:pt x="97" y="0"/>
                </a:cubicBezTo>
                <a:cubicBezTo>
                  <a:pt x="106" y="0"/>
                  <a:pt x="113" y="7"/>
                  <a:pt x="113" y="16"/>
                </a:cubicBezTo>
                <a:lnTo>
                  <a:pt x="113" y="42"/>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43" name="Rectangle 295"/>
          <p:cNvSpPr>
            <a:spLocks noChangeArrowheads="1"/>
          </p:cNvSpPr>
          <p:nvPr/>
        </p:nvSpPr>
        <p:spPr bwMode="auto">
          <a:xfrm>
            <a:off x="2901950" y="5020130"/>
            <a:ext cx="679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Quota</a:t>
            </a:r>
            <a:endParaRPr lang="en-US" sz="1400" dirty="0">
              <a:latin typeface="Century Gothic"/>
              <a:cs typeface="Century Gothic"/>
            </a:endParaRPr>
          </a:p>
        </p:txBody>
      </p:sp>
      <p:sp>
        <p:nvSpPr>
          <p:cNvPr id="53544" name="Rectangle 296"/>
          <p:cNvSpPr>
            <a:spLocks noChangeArrowheads="1"/>
          </p:cNvSpPr>
          <p:nvPr/>
        </p:nvSpPr>
        <p:spPr bwMode="auto">
          <a:xfrm>
            <a:off x="2744788" y="6109156"/>
            <a:ext cx="2997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rides (millions per year)</a:t>
            </a:r>
            <a:endParaRPr lang="en-US" sz="1400">
              <a:latin typeface="Century Gothic"/>
              <a:cs typeface="Century Gothic"/>
            </a:endParaRPr>
          </a:p>
        </p:txBody>
      </p:sp>
      <p:sp>
        <p:nvSpPr>
          <p:cNvPr id="53545" name="Rectangle 297"/>
          <p:cNvSpPr>
            <a:spLocks noChangeArrowheads="1"/>
          </p:cNvSpPr>
          <p:nvPr/>
        </p:nvSpPr>
        <p:spPr bwMode="auto">
          <a:xfrm>
            <a:off x="304800" y="1514931"/>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a:solidFill>
                  <a:srgbClr val="000000"/>
                </a:solidFill>
                <a:latin typeface="Century Gothic"/>
                <a:cs typeface="Century Gothic"/>
              </a:rPr>
              <a:t>Fare </a:t>
            </a:r>
          </a:p>
          <a:p>
            <a:pPr marL="1588" indent="-1588">
              <a:spcBef>
                <a:spcPct val="0"/>
              </a:spcBef>
            </a:pPr>
            <a:r>
              <a:rPr lang="en-US" sz="1400">
                <a:solidFill>
                  <a:srgbClr val="000000"/>
                </a:solidFill>
                <a:latin typeface="Century Gothic"/>
                <a:cs typeface="Century Gothic"/>
              </a:rPr>
              <a:t>(per ride)</a:t>
            </a:r>
            <a:endParaRPr lang="en-US" sz="1400">
              <a:latin typeface="Century Gothic"/>
              <a:cs typeface="Century Gothic"/>
            </a:endParaRPr>
          </a:p>
        </p:txBody>
      </p:sp>
      <p:cxnSp>
        <p:nvCxnSpPr>
          <p:cNvPr id="2" name="Straight Connector 86"/>
          <p:cNvCxnSpPr>
            <a:cxnSpLocks noChangeShapeType="1"/>
          </p:cNvCxnSpPr>
          <p:nvPr/>
        </p:nvCxnSpPr>
        <p:spPr bwMode="auto">
          <a:xfrm>
            <a:off x="1254125" y="4267656"/>
            <a:ext cx="14224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1254125" y="3154819"/>
            <a:ext cx="14224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1394859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467"/>
                                        </p:tgtEl>
                                        <p:attrNameLst>
                                          <p:attrName>style.visibility</p:attrName>
                                        </p:attrNameLst>
                                      </p:cBhvr>
                                      <p:to>
                                        <p:strVal val="visible"/>
                                      </p:to>
                                    </p:set>
                                    <p:animEffect transition="in" filter="fade">
                                      <p:cBhvr>
                                        <p:cTn id="7" dur="500"/>
                                        <p:tgtEl>
                                          <p:spTgt spid="534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465"/>
                                        </p:tgtEl>
                                        <p:attrNameLst>
                                          <p:attrName>style.visibility</p:attrName>
                                        </p:attrNameLst>
                                      </p:cBhvr>
                                      <p:to>
                                        <p:strVal val="visible"/>
                                      </p:to>
                                    </p:set>
                                    <p:animEffect transition="in" filter="fade">
                                      <p:cBhvr>
                                        <p:cTn id="10" dur="500"/>
                                        <p:tgtEl>
                                          <p:spTgt spid="534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464"/>
                                        </p:tgtEl>
                                        <p:attrNameLst>
                                          <p:attrName>style.visibility</p:attrName>
                                        </p:attrNameLst>
                                      </p:cBhvr>
                                      <p:to>
                                        <p:strVal val="visible"/>
                                      </p:to>
                                    </p:set>
                                    <p:animEffect transition="in" filter="fade">
                                      <p:cBhvr>
                                        <p:cTn id="13" dur="500"/>
                                        <p:tgtEl>
                                          <p:spTgt spid="534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543"/>
                                        </p:tgtEl>
                                        <p:attrNameLst>
                                          <p:attrName>style.visibility</p:attrName>
                                        </p:attrNameLst>
                                      </p:cBhvr>
                                      <p:to>
                                        <p:strVal val="visible"/>
                                      </p:to>
                                    </p:set>
                                    <p:animEffect transition="in" filter="fade">
                                      <p:cBhvr>
                                        <p:cTn id="16" dur="500"/>
                                        <p:tgtEl>
                                          <p:spTgt spid="535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466"/>
                                        </p:tgtEl>
                                        <p:attrNameLst>
                                          <p:attrName>style.visibility</p:attrName>
                                        </p:attrNameLst>
                                      </p:cBhvr>
                                      <p:to>
                                        <p:strVal val="visible"/>
                                      </p:to>
                                    </p:set>
                                    <p:animEffect transition="in" filter="fade">
                                      <p:cBhvr>
                                        <p:cTn id="19" dur="500"/>
                                        <p:tgtEl>
                                          <p:spTgt spid="534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521"/>
                                        </p:tgtEl>
                                        <p:attrNameLst>
                                          <p:attrName>style.visibility</p:attrName>
                                        </p:attrNameLst>
                                      </p:cBhvr>
                                      <p:to>
                                        <p:strVal val="visible"/>
                                      </p:to>
                                    </p:set>
                                    <p:animEffect transition="in" filter="fade">
                                      <p:cBhvr>
                                        <p:cTn id="22" dur="500"/>
                                        <p:tgtEl>
                                          <p:spTgt spid="53521"/>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403"/>
                                        </p:tgtEl>
                                        <p:attrNameLst>
                                          <p:attrName>style.visibility</p:attrName>
                                        </p:attrNameLst>
                                      </p:cBhvr>
                                      <p:to>
                                        <p:strVal val="visible"/>
                                      </p:to>
                                    </p:set>
                                    <p:animEffect transition="in" filter="fade">
                                      <p:cBhvr>
                                        <p:cTn id="28" dur="500"/>
                                        <p:tgtEl>
                                          <p:spTgt spid="534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404"/>
                                        </p:tgtEl>
                                        <p:attrNameLst>
                                          <p:attrName>style.visibility</p:attrName>
                                        </p:attrNameLst>
                                      </p:cBhvr>
                                      <p:to>
                                        <p:strVal val="visible"/>
                                      </p:to>
                                    </p:set>
                                    <p:animEffect transition="in" filter="fade">
                                      <p:cBhvr>
                                        <p:cTn id="31" dur="500"/>
                                        <p:tgtEl>
                                          <p:spTgt spid="53404"/>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542"/>
                                        </p:tgtEl>
                                        <p:attrNameLst>
                                          <p:attrName>style.visibility</p:attrName>
                                        </p:attrNameLst>
                                      </p:cBhvr>
                                      <p:to>
                                        <p:strVal val="visible"/>
                                      </p:to>
                                    </p:set>
                                    <p:animEffect transition="in" filter="fade">
                                      <p:cBhvr>
                                        <p:cTn id="37" dur="500"/>
                                        <p:tgtEl>
                                          <p:spTgt spid="53542"/>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53543"/>
                                        </p:tgtEl>
                                        <p:attrNameLst>
                                          <p:attrName>style.visibility</p:attrName>
                                        </p:attrNameLst>
                                      </p:cBhvr>
                                      <p:to>
                                        <p:strVal val="visible"/>
                                      </p:to>
                                    </p:set>
                                    <p:animEffect transition="in" filter="fade">
                                      <p:cBhvr>
                                        <p:cTn id="40" dur="500"/>
                                        <p:tgtEl>
                                          <p:spTgt spid="53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03" grpId="0" animBg="1"/>
      <p:bldP spid="53404" grpId="0" animBg="1"/>
      <p:bldP spid="53464" grpId="0" animBg="1"/>
      <p:bldP spid="53465" grpId="0" animBg="1"/>
      <p:bldP spid="53466" grpId="0"/>
      <p:bldP spid="53467" grpId="0"/>
      <p:bldP spid="53521" grpId="0" animBg="1"/>
      <p:bldP spid="53542" grpId="0" animBg="1"/>
      <p:bldP spid="53543" grpId="0"/>
      <p:bldP spid="53543" grpId="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0" y="0"/>
            <a:ext cx="9144000" cy="1066800"/>
          </a:xfrm>
        </p:spPr>
        <p:txBody>
          <a:bodyPr>
            <a:noAutofit/>
          </a:bodyPr>
          <a:lstStyle/>
          <a:p>
            <a:pPr algn="l" eaLnBrk="1" hangingPunct="1"/>
            <a:r>
              <a:rPr lang="en-US" sz="4000" dirty="0"/>
              <a:t>EFFECT OF A QUOTA ON THE MARKET FOR TAXI RIDES</a:t>
            </a:r>
          </a:p>
        </p:txBody>
      </p:sp>
      <p:sp>
        <p:nvSpPr>
          <p:cNvPr id="53461" name="Freeform 213"/>
          <p:cNvSpPr>
            <a:spLocks/>
          </p:cNvSpPr>
          <p:nvPr/>
        </p:nvSpPr>
        <p:spPr bwMode="auto">
          <a:xfrm>
            <a:off x="2771775" y="3127375"/>
            <a:ext cx="817563" cy="1112838"/>
          </a:xfrm>
          <a:custGeom>
            <a:avLst/>
            <a:gdLst>
              <a:gd name="T0" fmla="*/ 0 w 359"/>
              <a:gd name="T1" fmla="*/ 0 h 468"/>
              <a:gd name="T2" fmla="*/ 0 w 359"/>
              <a:gd name="T3" fmla="*/ 468 h 468"/>
              <a:gd name="T4" fmla="*/ 359 w 359"/>
              <a:gd name="T5" fmla="*/ 234 h 468"/>
              <a:gd name="T6" fmla="*/ 0 w 359"/>
              <a:gd name="T7" fmla="*/ 0 h 468"/>
            </a:gdLst>
            <a:ahLst/>
            <a:cxnLst>
              <a:cxn ang="0">
                <a:pos x="T0" y="T1"/>
              </a:cxn>
              <a:cxn ang="0">
                <a:pos x="T2" y="T3"/>
              </a:cxn>
              <a:cxn ang="0">
                <a:pos x="T4" y="T5"/>
              </a:cxn>
              <a:cxn ang="0">
                <a:pos x="T6" y="T7"/>
              </a:cxn>
            </a:cxnLst>
            <a:rect l="0" t="0" r="r" b="b"/>
            <a:pathLst>
              <a:path w="359" h="468">
                <a:moveTo>
                  <a:pt x="0" y="0"/>
                </a:moveTo>
                <a:lnTo>
                  <a:pt x="0" y="468"/>
                </a:lnTo>
                <a:lnTo>
                  <a:pt x="359" y="234"/>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2" name="Straight Connector 86"/>
          <p:cNvCxnSpPr>
            <a:cxnSpLocks noChangeShapeType="1"/>
          </p:cNvCxnSpPr>
          <p:nvPr/>
        </p:nvCxnSpPr>
        <p:spPr bwMode="auto">
          <a:xfrm>
            <a:off x="1330325" y="3697288"/>
            <a:ext cx="21844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4" name="Straight Connector 86"/>
          <p:cNvCxnSpPr>
            <a:cxnSpLocks noChangeShapeType="1"/>
          </p:cNvCxnSpPr>
          <p:nvPr/>
        </p:nvCxnSpPr>
        <p:spPr bwMode="auto">
          <a:xfrm>
            <a:off x="3578225" y="3663950"/>
            <a:ext cx="4763" cy="201771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53464" name="Line 216"/>
          <p:cNvSpPr>
            <a:spLocks noChangeShapeType="1"/>
          </p:cNvSpPr>
          <p:nvPr/>
        </p:nvSpPr>
        <p:spPr bwMode="auto">
          <a:xfrm>
            <a:off x="2771775" y="5003800"/>
            <a:ext cx="215900" cy="746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65" name="Line 217"/>
          <p:cNvSpPr>
            <a:spLocks noChangeShapeType="1"/>
          </p:cNvSpPr>
          <p:nvPr/>
        </p:nvSpPr>
        <p:spPr bwMode="auto">
          <a:xfrm flipH="1">
            <a:off x="2771775" y="2536825"/>
            <a:ext cx="6350" cy="308610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66" name="Rectangle 218"/>
          <p:cNvSpPr>
            <a:spLocks noChangeArrowheads="1"/>
          </p:cNvSpPr>
          <p:nvPr/>
        </p:nvSpPr>
        <p:spPr bwMode="auto">
          <a:xfrm>
            <a:off x="2849563" y="2819400"/>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53467" name="Rectangle 219"/>
          <p:cNvSpPr>
            <a:spLocks noChangeArrowheads="1"/>
          </p:cNvSpPr>
          <p:nvPr/>
        </p:nvSpPr>
        <p:spPr bwMode="auto">
          <a:xfrm>
            <a:off x="2871788" y="4224338"/>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53471" name="Line 223"/>
          <p:cNvSpPr>
            <a:spLocks noChangeShapeType="1"/>
          </p:cNvSpPr>
          <p:nvPr/>
        </p:nvSpPr>
        <p:spPr bwMode="auto">
          <a:xfrm>
            <a:off x="1135063" y="2576513"/>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2" name="Line 224"/>
          <p:cNvSpPr>
            <a:spLocks noChangeShapeType="1"/>
          </p:cNvSpPr>
          <p:nvPr/>
        </p:nvSpPr>
        <p:spPr bwMode="auto">
          <a:xfrm>
            <a:off x="1135063" y="2852738"/>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3" name="Line 225"/>
          <p:cNvSpPr>
            <a:spLocks noChangeShapeType="1"/>
          </p:cNvSpPr>
          <p:nvPr/>
        </p:nvSpPr>
        <p:spPr bwMode="auto">
          <a:xfrm>
            <a:off x="1135063" y="3127375"/>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4" name="Line 226"/>
          <p:cNvSpPr>
            <a:spLocks noChangeShapeType="1"/>
          </p:cNvSpPr>
          <p:nvPr/>
        </p:nvSpPr>
        <p:spPr bwMode="auto">
          <a:xfrm>
            <a:off x="1135063" y="4240213"/>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5" name="Line 227"/>
          <p:cNvSpPr>
            <a:spLocks noChangeShapeType="1"/>
          </p:cNvSpPr>
          <p:nvPr/>
        </p:nvSpPr>
        <p:spPr bwMode="auto">
          <a:xfrm>
            <a:off x="1135063" y="3406775"/>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6" name="Line 228"/>
          <p:cNvSpPr>
            <a:spLocks noChangeShapeType="1"/>
          </p:cNvSpPr>
          <p:nvPr/>
        </p:nvSpPr>
        <p:spPr bwMode="auto">
          <a:xfrm>
            <a:off x="1135063" y="3683000"/>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7" name="Line 229"/>
          <p:cNvSpPr>
            <a:spLocks noChangeShapeType="1"/>
          </p:cNvSpPr>
          <p:nvPr/>
        </p:nvSpPr>
        <p:spPr bwMode="auto">
          <a:xfrm>
            <a:off x="1135063" y="3959225"/>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8" name="Line 230"/>
          <p:cNvSpPr>
            <a:spLocks noChangeShapeType="1"/>
          </p:cNvSpPr>
          <p:nvPr/>
        </p:nvSpPr>
        <p:spPr bwMode="auto">
          <a:xfrm>
            <a:off x="1135063" y="4516438"/>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9" name="Line 231"/>
          <p:cNvSpPr>
            <a:spLocks noChangeShapeType="1"/>
          </p:cNvSpPr>
          <p:nvPr/>
        </p:nvSpPr>
        <p:spPr bwMode="auto">
          <a:xfrm>
            <a:off x="1135063" y="4789488"/>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0" name="Line 232"/>
          <p:cNvSpPr>
            <a:spLocks noChangeShapeType="1"/>
          </p:cNvSpPr>
          <p:nvPr/>
        </p:nvSpPr>
        <p:spPr bwMode="auto">
          <a:xfrm>
            <a:off x="1952625"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1" name="Line 233"/>
          <p:cNvSpPr>
            <a:spLocks noChangeShapeType="1"/>
          </p:cNvSpPr>
          <p:nvPr/>
        </p:nvSpPr>
        <p:spPr bwMode="auto">
          <a:xfrm>
            <a:off x="2363788"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2" name="Line 234"/>
          <p:cNvSpPr>
            <a:spLocks noChangeShapeType="1"/>
          </p:cNvSpPr>
          <p:nvPr/>
        </p:nvSpPr>
        <p:spPr bwMode="auto">
          <a:xfrm>
            <a:off x="3181350"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3" name="Line 235"/>
          <p:cNvSpPr>
            <a:spLocks noChangeShapeType="1"/>
          </p:cNvSpPr>
          <p:nvPr/>
        </p:nvSpPr>
        <p:spPr bwMode="auto">
          <a:xfrm>
            <a:off x="3589338"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4" name="Line 236"/>
          <p:cNvSpPr>
            <a:spLocks noChangeShapeType="1"/>
          </p:cNvSpPr>
          <p:nvPr/>
        </p:nvSpPr>
        <p:spPr bwMode="auto">
          <a:xfrm>
            <a:off x="4000500"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5" name="Line 237"/>
          <p:cNvSpPr>
            <a:spLocks noChangeShapeType="1"/>
          </p:cNvSpPr>
          <p:nvPr/>
        </p:nvSpPr>
        <p:spPr bwMode="auto">
          <a:xfrm>
            <a:off x="4408488"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6" name="Line 238"/>
          <p:cNvSpPr>
            <a:spLocks noChangeShapeType="1"/>
          </p:cNvSpPr>
          <p:nvPr/>
        </p:nvSpPr>
        <p:spPr bwMode="auto">
          <a:xfrm>
            <a:off x="4818063"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7" name="Line 239"/>
          <p:cNvSpPr>
            <a:spLocks noChangeShapeType="1"/>
          </p:cNvSpPr>
          <p:nvPr/>
        </p:nvSpPr>
        <p:spPr bwMode="auto">
          <a:xfrm>
            <a:off x="5226050" y="5486400"/>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8" name="Line 240"/>
          <p:cNvSpPr>
            <a:spLocks noChangeShapeType="1"/>
          </p:cNvSpPr>
          <p:nvPr/>
        </p:nvSpPr>
        <p:spPr bwMode="auto">
          <a:xfrm flipV="1">
            <a:off x="1135063" y="1644650"/>
            <a:ext cx="0" cy="35242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9" name="Freeform 241"/>
          <p:cNvSpPr>
            <a:spLocks/>
          </p:cNvSpPr>
          <p:nvPr/>
        </p:nvSpPr>
        <p:spPr bwMode="auto">
          <a:xfrm>
            <a:off x="1135063" y="5256213"/>
            <a:ext cx="371475" cy="366712"/>
          </a:xfrm>
          <a:custGeom>
            <a:avLst/>
            <a:gdLst>
              <a:gd name="T0" fmla="*/ 163 w 163"/>
              <a:gd name="T1" fmla="*/ 154 h 154"/>
              <a:gd name="T2" fmla="*/ 0 w 163"/>
              <a:gd name="T3" fmla="*/ 154 h 154"/>
              <a:gd name="T4" fmla="*/ 0 w 163"/>
              <a:gd name="T5" fmla="*/ 0 h 154"/>
            </a:gdLst>
            <a:ahLst/>
            <a:cxnLst>
              <a:cxn ang="0">
                <a:pos x="T0" y="T1"/>
              </a:cxn>
              <a:cxn ang="0">
                <a:pos x="T2" y="T3"/>
              </a:cxn>
              <a:cxn ang="0">
                <a:pos x="T4" y="T5"/>
              </a:cxn>
            </a:cxnLst>
            <a:rect l="0" t="0" r="r" b="b"/>
            <a:pathLst>
              <a:path w="163" h="154">
                <a:moveTo>
                  <a:pt x="163" y="154"/>
                </a:moveTo>
                <a:lnTo>
                  <a:pt x="0" y="154"/>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3490" name="Line 242"/>
          <p:cNvSpPr>
            <a:spLocks noChangeShapeType="1"/>
          </p:cNvSpPr>
          <p:nvPr/>
        </p:nvSpPr>
        <p:spPr bwMode="auto">
          <a:xfrm flipV="1">
            <a:off x="1082675" y="5132388"/>
            <a:ext cx="106363"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1" name="Line 243"/>
          <p:cNvSpPr>
            <a:spLocks noChangeShapeType="1"/>
          </p:cNvSpPr>
          <p:nvPr/>
        </p:nvSpPr>
        <p:spPr bwMode="auto">
          <a:xfrm flipV="1">
            <a:off x="1082675" y="5222875"/>
            <a:ext cx="106363"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2" name="Line 244"/>
          <p:cNvSpPr>
            <a:spLocks noChangeShapeType="1"/>
          </p:cNvSpPr>
          <p:nvPr/>
        </p:nvSpPr>
        <p:spPr bwMode="auto">
          <a:xfrm flipH="1">
            <a:off x="1474788" y="5565775"/>
            <a:ext cx="65087" cy="1190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3" name="Line 245"/>
          <p:cNvSpPr>
            <a:spLocks noChangeShapeType="1"/>
          </p:cNvSpPr>
          <p:nvPr/>
        </p:nvSpPr>
        <p:spPr bwMode="auto">
          <a:xfrm flipH="1">
            <a:off x="1560513" y="5565775"/>
            <a:ext cx="63500" cy="1190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4" name="Line 246"/>
          <p:cNvSpPr>
            <a:spLocks noChangeShapeType="1"/>
          </p:cNvSpPr>
          <p:nvPr/>
        </p:nvSpPr>
        <p:spPr bwMode="auto">
          <a:xfrm>
            <a:off x="1952625" y="2576513"/>
            <a:ext cx="3273425" cy="2212975"/>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5" name="Line 247"/>
          <p:cNvSpPr>
            <a:spLocks noChangeShapeType="1"/>
          </p:cNvSpPr>
          <p:nvPr/>
        </p:nvSpPr>
        <p:spPr bwMode="auto">
          <a:xfrm flipH="1">
            <a:off x="1952625" y="2576513"/>
            <a:ext cx="3273425" cy="2212975"/>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6" name="Rectangle 248"/>
          <p:cNvSpPr>
            <a:spLocks noChangeArrowheads="1"/>
          </p:cNvSpPr>
          <p:nvPr/>
        </p:nvSpPr>
        <p:spPr bwMode="auto">
          <a:xfrm>
            <a:off x="1903413"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3497" name="Rectangle 249"/>
          <p:cNvSpPr>
            <a:spLocks noChangeArrowheads="1"/>
          </p:cNvSpPr>
          <p:nvPr/>
        </p:nvSpPr>
        <p:spPr bwMode="auto">
          <a:xfrm>
            <a:off x="2312988"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3498" name="Rectangle 250"/>
          <p:cNvSpPr>
            <a:spLocks noChangeArrowheads="1"/>
          </p:cNvSpPr>
          <p:nvPr/>
        </p:nvSpPr>
        <p:spPr bwMode="auto">
          <a:xfrm>
            <a:off x="938213"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53499" name="Rectangle 251"/>
          <p:cNvSpPr>
            <a:spLocks noChangeArrowheads="1"/>
          </p:cNvSpPr>
          <p:nvPr/>
        </p:nvSpPr>
        <p:spPr bwMode="auto">
          <a:xfrm>
            <a:off x="2720975"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3500" name="Rectangle 252"/>
          <p:cNvSpPr>
            <a:spLocks noChangeArrowheads="1"/>
          </p:cNvSpPr>
          <p:nvPr/>
        </p:nvSpPr>
        <p:spPr bwMode="auto">
          <a:xfrm>
            <a:off x="3132138"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3501" name="Rectangle 253"/>
          <p:cNvSpPr>
            <a:spLocks noChangeArrowheads="1"/>
          </p:cNvSpPr>
          <p:nvPr/>
        </p:nvSpPr>
        <p:spPr bwMode="auto">
          <a:xfrm>
            <a:off x="3489325"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3502" name="Rectangle 254"/>
          <p:cNvSpPr>
            <a:spLocks noChangeArrowheads="1"/>
          </p:cNvSpPr>
          <p:nvPr/>
        </p:nvSpPr>
        <p:spPr bwMode="auto">
          <a:xfrm>
            <a:off x="3900488"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3503" name="Rectangle 255"/>
          <p:cNvSpPr>
            <a:spLocks noChangeArrowheads="1"/>
          </p:cNvSpPr>
          <p:nvPr/>
        </p:nvSpPr>
        <p:spPr bwMode="auto">
          <a:xfrm>
            <a:off x="4308475"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3504" name="Rectangle 256"/>
          <p:cNvSpPr>
            <a:spLocks noChangeArrowheads="1"/>
          </p:cNvSpPr>
          <p:nvPr/>
        </p:nvSpPr>
        <p:spPr bwMode="auto">
          <a:xfrm>
            <a:off x="4716463"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3505" name="Rectangle 257"/>
          <p:cNvSpPr>
            <a:spLocks noChangeArrowheads="1"/>
          </p:cNvSpPr>
          <p:nvPr/>
        </p:nvSpPr>
        <p:spPr bwMode="auto">
          <a:xfrm>
            <a:off x="5126038"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3506" name="Rectangle 258"/>
          <p:cNvSpPr>
            <a:spLocks noChangeArrowheads="1"/>
          </p:cNvSpPr>
          <p:nvPr/>
        </p:nvSpPr>
        <p:spPr bwMode="auto">
          <a:xfrm>
            <a:off x="601663" y="2451100"/>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$7.00</a:t>
            </a:r>
            <a:endParaRPr lang="en-US" sz="1400">
              <a:latin typeface="Century Gothic"/>
              <a:cs typeface="Century Gothic"/>
            </a:endParaRPr>
          </a:p>
        </p:txBody>
      </p:sp>
      <p:sp>
        <p:nvSpPr>
          <p:cNvPr id="53507" name="Rectangle 259"/>
          <p:cNvSpPr>
            <a:spLocks noChangeArrowheads="1"/>
          </p:cNvSpPr>
          <p:nvPr/>
        </p:nvSpPr>
        <p:spPr bwMode="auto">
          <a:xfrm>
            <a:off x="701675" y="272415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6.50</a:t>
            </a:r>
            <a:endParaRPr lang="en-US" sz="1400">
              <a:latin typeface="Century Gothic"/>
              <a:cs typeface="Century Gothic"/>
            </a:endParaRPr>
          </a:p>
        </p:txBody>
      </p:sp>
      <p:sp>
        <p:nvSpPr>
          <p:cNvPr id="53508" name="Rectangle 260"/>
          <p:cNvSpPr>
            <a:spLocks noChangeArrowheads="1"/>
          </p:cNvSpPr>
          <p:nvPr/>
        </p:nvSpPr>
        <p:spPr bwMode="auto">
          <a:xfrm>
            <a:off x="701675" y="3005138"/>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6.00</a:t>
            </a:r>
            <a:endParaRPr lang="en-US" sz="1400" dirty="0">
              <a:latin typeface="Century Gothic"/>
              <a:cs typeface="Century Gothic"/>
            </a:endParaRPr>
          </a:p>
        </p:txBody>
      </p:sp>
      <p:sp>
        <p:nvSpPr>
          <p:cNvPr id="53509" name="Rectangle 261"/>
          <p:cNvSpPr>
            <a:spLocks noChangeArrowheads="1"/>
          </p:cNvSpPr>
          <p:nvPr/>
        </p:nvSpPr>
        <p:spPr bwMode="auto">
          <a:xfrm>
            <a:off x="701675" y="327977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5.50</a:t>
            </a:r>
            <a:endParaRPr lang="en-US" sz="1400">
              <a:latin typeface="Century Gothic"/>
              <a:cs typeface="Century Gothic"/>
            </a:endParaRPr>
          </a:p>
        </p:txBody>
      </p:sp>
      <p:sp>
        <p:nvSpPr>
          <p:cNvPr id="53510" name="Rectangle 262"/>
          <p:cNvSpPr>
            <a:spLocks noChangeArrowheads="1"/>
          </p:cNvSpPr>
          <p:nvPr/>
        </p:nvSpPr>
        <p:spPr bwMode="auto">
          <a:xfrm>
            <a:off x="701675" y="355917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a:t>
            </a:r>
            <a:endParaRPr lang="en-US" sz="1400">
              <a:latin typeface="Century Gothic"/>
              <a:cs typeface="Century Gothic"/>
            </a:endParaRPr>
          </a:p>
        </p:txBody>
      </p:sp>
      <p:sp>
        <p:nvSpPr>
          <p:cNvPr id="53511" name="Rectangle 263"/>
          <p:cNvSpPr>
            <a:spLocks noChangeArrowheads="1"/>
          </p:cNvSpPr>
          <p:nvPr/>
        </p:nvSpPr>
        <p:spPr bwMode="auto">
          <a:xfrm>
            <a:off x="701675" y="383857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4.50</a:t>
            </a:r>
            <a:endParaRPr lang="en-US" sz="1400">
              <a:latin typeface="Century Gothic"/>
              <a:cs typeface="Century Gothic"/>
            </a:endParaRPr>
          </a:p>
        </p:txBody>
      </p:sp>
      <p:sp>
        <p:nvSpPr>
          <p:cNvPr id="53512" name="Rectangle 264"/>
          <p:cNvSpPr>
            <a:spLocks noChangeArrowheads="1"/>
          </p:cNvSpPr>
          <p:nvPr/>
        </p:nvSpPr>
        <p:spPr bwMode="auto">
          <a:xfrm>
            <a:off x="701675" y="41148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4.00</a:t>
            </a:r>
            <a:endParaRPr lang="en-US" sz="1400" dirty="0">
              <a:latin typeface="Century Gothic"/>
              <a:cs typeface="Century Gothic"/>
            </a:endParaRPr>
          </a:p>
        </p:txBody>
      </p:sp>
      <p:sp>
        <p:nvSpPr>
          <p:cNvPr id="53513" name="Rectangle 265"/>
          <p:cNvSpPr>
            <a:spLocks noChangeArrowheads="1"/>
          </p:cNvSpPr>
          <p:nvPr/>
        </p:nvSpPr>
        <p:spPr bwMode="auto">
          <a:xfrm>
            <a:off x="701675" y="439261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3.50</a:t>
            </a:r>
            <a:endParaRPr lang="en-US" sz="1400">
              <a:latin typeface="Century Gothic"/>
              <a:cs typeface="Century Gothic"/>
            </a:endParaRPr>
          </a:p>
        </p:txBody>
      </p:sp>
      <p:sp>
        <p:nvSpPr>
          <p:cNvPr id="53514" name="Rectangle 266"/>
          <p:cNvSpPr>
            <a:spLocks noChangeArrowheads="1"/>
          </p:cNvSpPr>
          <p:nvPr/>
        </p:nvSpPr>
        <p:spPr bwMode="auto">
          <a:xfrm>
            <a:off x="701675" y="4665663"/>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3.00</a:t>
            </a:r>
            <a:endParaRPr lang="en-US" sz="1400">
              <a:latin typeface="Century Gothic"/>
              <a:cs typeface="Century Gothic"/>
            </a:endParaRPr>
          </a:p>
        </p:txBody>
      </p:sp>
      <p:sp>
        <p:nvSpPr>
          <p:cNvPr id="53515" name="Oval 267"/>
          <p:cNvSpPr>
            <a:spLocks noChangeArrowheads="1"/>
          </p:cNvSpPr>
          <p:nvPr/>
        </p:nvSpPr>
        <p:spPr bwMode="auto">
          <a:xfrm>
            <a:off x="5173663" y="2519363"/>
            <a:ext cx="107950"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6" name="Oval 268"/>
          <p:cNvSpPr>
            <a:spLocks noChangeArrowheads="1"/>
          </p:cNvSpPr>
          <p:nvPr/>
        </p:nvSpPr>
        <p:spPr bwMode="auto">
          <a:xfrm>
            <a:off x="4764088" y="2795588"/>
            <a:ext cx="109537"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7" name="Oval 269"/>
          <p:cNvSpPr>
            <a:spLocks noChangeArrowheads="1"/>
          </p:cNvSpPr>
          <p:nvPr/>
        </p:nvSpPr>
        <p:spPr bwMode="auto">
          <a:xfrm>
            <a:off x="4356100" y="3071813"/>
            <a:ext cx="106363"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8" name="Oval 270"/>
          <p:cNvSpPr>
            <a:spLocks noChangeArrowheads="1"/>
          </p:cNvSpPr>
          <p:nvPr/>
        </p:nvSpPr>
        <p:spPr bwMode="auto">
          <a:xfrm>
            <a:off x="3944938" y="3352800"/>
            <a:ext cx="109537"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9" name="Oval 271"/>
          <p:cNvSpPr>
            <a:spLocks noChangeArrowheads="1"/>
          </p:cNvSpPr>
          <p:nvPr/>
        </p:nvSpPr>
        <p:spPr bwMode="auto">
          <a:xfrm>
            <a:off x="1900238" y="2519363"/>
            <a:ext cx="107950"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0" name="Oval 272"/>
          <p:cNvSpPr>
            <a:spLocks noChangeArrowheads="1"/>
          </p:cNvSpPr>
          <p:nvPr/>
        </p:nvSpPr>
        <p:spPr bwMode="auto">
          <a:xfrm>
            <a:off x="2308225" y="2795588"/>
            <a:ext cx="109538"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1" name="Oval 273"/>
          <p:cNvSpPr>
            <a:spLocks noChangeArrowheads="1"/>
          </p:cNvSpPr>
          <p:nvPr/>
        </p:nvSpPr>
        <p:spPr bwMode="auto">
          <a:xfrm>
            <a:off x="2719388" y="3071813"/>
            <a:ext cx="106362"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2" name="Oval 274"/>
          <p:cNvSpPr>
            <a:spLocks noChangeArrowheads="1"/>
          </p:cNvSpPr>
          <p:nvPr/>
        </p:nvSpPr>
        <p:spPr bwMode="auto">
          <a:xfrm>
            <a:off x="3133725" y="3352800"/>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3" name="Oval 275"/>
          <p:cNvSpPr>
            <a:spLocks noChangeArrowheads="1"/>
          </p:cNvSpPr>
          <p:nvPr/>
        </p:nvSpPr>
        <p:spPr bwMode="auto">
          <a:xfrm>
            <a:off x="3536950" y="3629025"/>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4" name="Oval 276"/>
          <p:cNvSpPr>
            <a:spLocks noChangeArrowheads="1"/>
          </p:cNvSpPr>
          <p:nvPr/>
        </p:nvSpPr>
        <p:spPr bwMode="auto">
          <a:xfrm>
            <a:off x="3127375" y="3902075"/>
            <a:ext cx="109538" cy="112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5" name="Oval 277"/>
          <p:cNvSpPr>
            <a:spLocks noChangeArrowheads="1"/>
          </p:cNvSpPr>
          <p:nvPr/>
        </p:nvSpPr>
        <p:spPr bwMode="auto">
          <a:xfrm>
            <a:off x="3944938" y="3902075"/>
            <a:ext cx="109537" cy="112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6" name="Oval 278"/>
          <p:cNvSpPr>
            <a:spLocks noChangeArrowheads="1"/>
          </p:cNvSpPr>
          <p:nvPr/>
        </p:nvSpPr>
        <p:spPr bwMode="auto">
          <a:xfrm>
            <a:off x="4356100" y="4183063"/>
            <a:ext cx="106363"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7" name="Oval 279"/>
          <p:cNvSpPr>
            <a:spLocks noChangeArrowheads="1"/>
          </p:cNvSpPr>
          <p:nvPr/>
        </p:nvSpPr>
        <p:spPr bwMode="auto">
          <a:xfrm>
            <a:off x="4764088" y="4459288"/>
            <a:ext cx="109537"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8" name="Oval 280"/>
          <p:cNvSpPr>
            <a:spLocks noChangeArrowheads="1"/>
          </p:cNvSpPr>
          <p:nvPr/>
        </p:nvSpPr>
        <p:spPr bwMode="auto">
          <a:xfrm>
            <a:off x="5173663" y="4735513"/>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9" name="Oval 281"/>
          <p:cNvSpPr>
            <a:spLocks noChangeArrowheads="1"/>
          </p:cNvSpPr>
          <p:nvPr/>
        </p:nvSpPr>
        <p:spPr bwMode="auto">
          <a:xfrm>
            <a:off x="2719388" y="4183063"/>
            <a:ext cx="106362"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0" name="Oval 282"/>
          <p:cNvSpPr>
            <a:spLocks noChangeArrowheads="1"/>
          </p:cNvSpPr>
          <p:nvPr/>
        </p:nvSpPr>
        <p:spPr bwMode="auto">
          <a:xfrm>
            <a:off x="2308225" y="4459288"/>
            <a:ext cx="109538"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1" name="Oval 283"/>
          <p:cNvSpPr>
            <a:spLocks noChangeArrowheads="1"/>
          </p:cNvSpPr>
          <p:nvPr/>
        </p:nvSpPr>
        <p:spPr bwMode="auto">
          <a:xfrm>
            <a:off x="1900238" y="4735513"/>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2" name="Rectangle 284"/>
          <p:cNvSpPr>
            <a:spLocks noChangeArrowheads="1"/>
          </p:cNvSpPr>
          <p:nvPr/>
        </p:nvSpPr>
        <p:spPr bwMode="auto">
          <a:xfrm>
            <a:off x="5302250" y="4711700"/>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53533" name="Rectangle 285"/>
          <p:cNvSpPr>
            <a:spLocks noChangeArrowheads="1"/>
          </p:cNvSpPr>
          <p:nvPr/>
        </p:nvSpPr>
        <p:spPr bwMode="auto">
          <a:xfrm>
            <a:off x="5319713" y="2349500"/>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53534" name="Rectangle 286"/>
          <p:cNvSpPr>
            <a:spLocks noChangeArrowheads="1"/>
          </p:cNvSpPr>
          <p:nvPr/>
        </p:nvSpPr>
        <p:spPr bwMode="auto">
          <a:xfrm>
            <a:off x="3536950" y="3328988"/>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53535" name="Line 287"/>
          <p:cNvSpPr>
            <a:spLocks noChangeShapeType="1"/>
          </p:cNvSpPr>
          <p:nvPr/>
        </p:nvSpPr>
        <p:spPr bwMode="auto">
          <a:xfrm flipH="1">
            <a:off x="1592263" y="5622925"/>
            <a:ext cx="3894137"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537" name="Line 289"/>
          <p:cNvSpPr>
            <a:spLocks noChangeShapeType="1"/>
          </p:cNvSpPr>
          <p:nvPr/>
        </p:nvSpPr>
        <p:spPr bwMode="auto">
          <a:xfrm flipV="1">
            <a:off x="2886075" y="2643188"/>
            <a:ext cx="509588" cy="11969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538" name="Freeform 290"/>
          <p:cNvSpPr>
            <a:spLocks/>
          </p:cNvSpPr>
          <p:nvPr/>
        </p:nvSpPr>
        <p:spPr bwMode="auto">
          <a:xfrm>
            <a:off x="3343275" y="2317750"/>
            <a:ext cx="1228725" cy="534988"/>
          </a:xfrm>
          <a:custGeom>
            <a:avLst/>
            <a:gdLst>
              <a:gd name="T0" fmla="*/ 193 w 193"/>
              <a:gd name="T1" fmla="*/ 79 h 95"/>
              <a:gd name="T2" fmla="*/ 177 w 193"/>
              <a:gd name="T3" fmla="*/ 95 h 95"/>
              <a:gd name="T4" fmla="*/ 16 w 193"/>
              <a:gd name="T5" fmla="*/ 95 h 95"/>
              <a:gd name="T6" fmla="*/ 0 w 193"/>
              <a:gd name="T7" fmla="*/ 79 h 95"/>
              <a:gd name="T8" fmla="*/ 0 w 193"/>
              <a:gd name="T9" fmla="*/ 16 h 95"/>
              <a:gd name="T10" fmla="*/ 16 w 193"/>
              <a:gd name="T11" fmla="*/ 0 h 95"/>
              <a:gd name="T12" fmla="*/ 177 w 193"/>
              <a:gd name="T13" fmla="*/ 0 h 95"/>
              <a:gd name="T14" fmla="*/ 193 w 193"/>
              <a:gd name="T15" fmla="*/ 16 h 95"/>
              <a:gd name="T16" fmla="*/ 193 w 193"/>
              <a:gd name="T17"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95">
                <a:moveTo>
                  <a:pt x="193" y="79"/>
                </a:moveTo>
                <a:cubicBezTo>
                  <a:pt x="193" y="88"/>
                  <a:pt x="186" y="95"/>
                  <a:pt x="177" y="95"/>
                </a:cubicBezTo>
                <a:cubicBezTo>
                  <a:pt x="16" y="95"/>
                  <a:pt x="16" y="95"/>
                  <a:pt x="16" y="95"/>
                </a:cubicBezTo>
                <a:cubicBezTo>
                  <a:pt x="7" y="95"/>
                  <a:pt x="0" y="88"/>
                  <a:pt x="0" y="79"/>
                </a:cubicBezTo>
                <a:cubicBezTo>
                  <a:pt x="0" y="16"/>
                  <a:pt x="0" y="16"/>
                  <a:pt x="0" y="16"/>
                </a:cubicBezTo>
                <a:cubicBezTo>
                  <a:pt x="0" y="7"/>
                  <a:pt x="7" y="0"/>
                  <a:pt x="16" y="0"/>
                </a:cubicBezTo>
                <a:cubicBezTo>
                  <a:pt x="177" y="0"/>
                  <a:pt x="177" y="0"/>
                  <a:pt x="177" y="0"/>
                </a:cubicBezTo>
                <a:cubicBezTo>
                  <a:pt x="186" y="0"/>
                  <a:pt x="193" y="7"/>
                  <a:pt x="193" y="16"/>
                </a:cubicBezTo>
                <a:lnTo>
                  <a:pt x="193"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40" name="Rectangle 292"/>
          <p:cNvSpPr>
            <a:spLocks noChangeArrowheads="1"/>
          </p:cNvSpPr>
          <p:nvPr/>
        </p:nvSpPr>
        <p:spPr bwMode="auto">
          <a:xfrm>
            <a:off x="3419475" y="2408238"/>
            <a:ext cx="119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Deadweight loss</a:t>
            </a:r>
            <a:endParaRPr lang="en-US" sz="1400" dirty="0">
              <a:latin typeface="Century Gothic"/>
              <a:cs typeface="Century Gothic"/>
            </a:endParaRPr>
          </a:p>
        </p:txBody>
      </p:sp>
      <p:sp>
        <p:nvSpPr>
          <p:cNvPr id="53542" name="Freeform 294"/>
          <p:cNvSpPr>
            <a:spLocks/>
          </p:cNvSpPr>
          <p:nvPr/>
        </p:nvSpPr>
        <p:spPr bwMode="auto">
          <a:xfrm>
            <a:off x="2928938" y="4949825"/>
            <a:ext cx="652462" cy="307975"/>
          </a:xfrm>
          <a:custGeom>
            <a:avLst/>
            <a:gdLst>
              <a:gd name="T0" fmla="*/ 113 w 113"/>
              <a:gd name="T1" fmla="*/ 42 h 58"/>
              <a:gd name="T2" fmla="*/ 97 w 113"/>
              <a:gd name="T3" fmla="*/ 58 h 58"/>
              <a:gd name="T4" fmla="*/ 16 w 113"/>
              <a:gd name="T5" fmla="*/ 58 h 58"/>
              <a:gd name="T6" fmla="*/ 0 w 113"/>
              <a:gd name="T7" fmla="*/ 42 h 58"/>
              <a:gd name="T8" fmla="*/ 0 w 113"/>
              <a:gd name="T9" fmla="*/ 16 h 58"/>
              <a:gd name="T10" fmla="*/ 16 w 113"/>
              <a:gd name="T11" fmla="*/ 0 h 58"/>
              <a:gd name="T12" fmla="*/ 97 w 113"/>
              <a:gd name="T13" fmla="*/ 0 h 58"/>
              <a:gd name="T14" fmla="*/ 113 w 113"/>
              <a:gd name="T15" fmla="*/ 16 h 58"/>
              <a:gd name="T16" fmla="*/ 113 w 113"/>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58">
                <a:moveTo>
                  <a:pt x="113" y="42"/>
                </a:moveTo>
                <a:cubicBezTo>
                  <a:pt x="113" y="51"/>
                  <a:pt x="106" y="58"/>
                  <a:pt x="97" y="58"/>
                </a:cubicBezTo>
                <a:cubicBezTo>
                  <a:pt x="16" y="58"/>
                  <a:pt x="16" y="58"/>
                  <a:pt x="16" y="58"/>
                </a:cubicBezTo>
                <a:cubicBezTo>
                  <a:pt x="7" y="58"/>
                  <a:pt x="0" y="51"/>
                  <a:pt x="0" y="42"/>
                </a:cubicBezTo>
                <a:cubicBezTo>
                  <a:pt x="0" y="16"/>
                  <a:pt x="0" y="16"/>
                  <a:pt x="0" y="16"/>
                </a:cubicBezTo>
                <a:cubicBezTo>
                  <a:pt x="0" y="7"/>
                  <a:pt x="7" y="0"/>
                  <a:pt x="16" y="0"/>
                </a:cubicBezTo>
                <a:cubicBezTo>
                  <a:pt x="97" y="0"/>
                  <a:pt x="97" y="0"/>
                  <a:pt x="97" y="0"/>
                </a:cubicBezTo>
                <a:cubicBezTo>
                  <a:pt x="106" y="0"/>
                  <a:pt x="113" y="7"/>
                  <a:pt x="113" y="16"/>
                </a:cubicBezTo>
                <a:lnTo>
                  <a:pt x="113" y="42"/>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43" name="Rectangle 295"/>
          <p:cNvSpPr>
            <a:spLocks noChangeArrowheads="1"/>
          </p:cNvSpPr>
          <p:nvPr/>
        </p:nvSpPr>
        <p:spPr bwMode="auto">
          <a:xfrm>
            <a:off x="2978150" y="4987925"/>
            <a:ext cx="5665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Quota</a:t>
            </a:r>
            <a:endParaRPr lang="en-US" sz="1400" dirty="0">
              <a:latin typeface="Century Gothic"/>
              <a:cs typeface="Century Gothic"/>
            </a:endParaRPr>
          </a:p>
        </p:txBody>
      </p:sp>
      <p:sp>
        <p:nvSpPr>
          <p:cNvPr id="53544" name="Rectangle 296"/>
          <p:cNvSpPr>
            <a:spLocks noChangeArrowheads="1"/>
          </p:cNvSpPr>
          <p:nvPr/>
        </p:nvSpPr>
        <p:spPr bwMode="auto">
          <a:xfrm>
            <a:off x="2820988" y="6076950"/>
            <a:ext cx="2997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rides (millions per year)</a:t>
            </a:r>
            <a:endParaRPr lang="en-US" sz="1400">
              <a:latin typeface="Century Gothic"/>
              <a:cs typeface="Century Gothic"/>
            </a:endParaRPr>
          </a:p>
        </p:txBody>
      </p:sp>
      <p:sp>
        <p:nvSpPr>
          <p:cNvPr id="53545" name="Rectangle 297"/>
          <p:cNvSpPr>
            <a:spLocks noChangeArrowheads="1"/>
          </p:cNvSpPr>
          <p:nvPr/>
        </p:nvSpPr>
        <p:spPr bwMode="auto">
          <a:xfrm>
            <a:off x="381000" y="1482725"/>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a:solidFill>
                  <a:srgbClr val="000000"/>
                </a:solidFill>
                <a:latin typeface="Century Gothic"/>
                <a:cs typeface="Century Gothic"/>
              </a:rPr>
              <a:t>Fare </a:t>
            </a:r>
          </a:p>
          <a:p>
            <a:pPr marL="1588" indent="-1588">
              <a:spcBef>
                <a:spcPct val="0"/>
              </a:spcBef>
            </a:pPr>
            <a:r>
              <a:rPr lang="en-US" sz="1400">
                <a:solidFill>
                  <a:srgbClr val="000000"/>
                </a:solidFill>
                <a:latin typeface="Century Gothic"/>
                <a:cs typeface="Century Gothic"/>
              </a:rPr>
              <a:t>(per ride)</a:t>
            </a:r>
            <a:endParaRPr lang="en-US" sz="1400">
              <a:latin typeface="Century Gothic"/>
              <a:cs typeface="Century Gothic"/>
            </a:endParaRPr>
          </a:p>
        </p:txBody>
      </p:sp>
      <p:cxnSp>
        <p:nvCxnSpPr>
          <p:cNvPr id="2" name="Straight Connector 86"/>
          <p:cNvCxnSpPr>
            <a:cxnSpLocks noChangeShapeType="1"/>
          </p:cNvCxnSpPr>
          <p:nvPr/>
        </p:nvCxnSpPr>
        <p:spPr bwMode="auto">
          <a:xfrm>
            <a:off x="1330325" y="4235450"/>
            <a:ext cx="14224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1330325" y="3122613"/>
            <a:ext cx="1422400" cy="0"/>
          </a:xfrm>
          <a:prstGeom prst="line">
            <a:avLst/>
          </a:prstGeom>
          <a:noFill/>
          <a:ln w="15875" cap="rnd">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 name="Rectangle 3"/>
          <p:cNvSpPr/>
          <p:nvPr/>
        </p:nvSpPr>
        <p:spPr>
          <a:xfrm>
            <a:off x="5595937" y="1371600"/>
            <a:ext cx="3548063" cy="1938992"/>
          </a:xfrm>
          <a:prstGeom prst="rect">
            <a:avLst/>
          </a:prstGeom>
        </p:spPr>
        <p:txBody>
          <a:bodyPr wrap="square">
            <a:spAutoFit/>
          </a:bodyPr>
          <a:lstStyle/>
          <a:p>
            <a:r>
              <a:rPr lang="en-US" sz="2400" b="1" dirty="0">
                <a:solidFill>
                  <a:srgbClr val="990033"/>
                </a:solidFill>
                <a:latin typeface="Century Gothic"/>
                <a:cs typeface="Century Gothic"/>
              </a:rPr>
              <a:t>Demand price:  </a:t>
            </a:r>
            <a:r>
              <a:rPr lang="en-US" sz="2400" dirty="0">
                <a:latin typeface="Century Gothic"/>
                <a:cs typeface="Century Gothic"/>
              </a:rPr>
              <a:t>the price of a given quantity at which consumers will</a:t>
            </a:r>
          </a:p>
          <a:p>
            <a:r>
              <a:rPr lang="en-US" sz="2400" dirty="0">
                <a:latin typeface="Century Gothic"/>
                <a:cs typeface="Century Gothic"/>
              </a:rPr>
              <a:t>demand that quantity.</a:t>
            </a:r>
          </a:p>
        </p:txBody>
      </p:sp>
      <p:sp>
        <p:nvSpPr>
          <p:cNvPr id="150" name="Rectangle 149"/>
          <p:cNvSpPr/>
          <p:nvPr/>
        </p:nvSpPr>
        <p:spPr>
          <a:xfrm>
            <a:off x="5595937" y="3840540"/>
            <a:ext cx="3548063" cy="1569660"/>
          </a:xfrm>
          <a:prstGeom prst="rect">
            <a:avLst/>
          </a:prstGeom>
        </p:spPr>
        <p:txBody>
          <a:bodyPr wrap="square">
            <a:spAutoFit/>
          </a:bodyPr>
          <a:lstStyle/>
          <a:p>
            <a:r>
              <a:rPr lang="en-US" sz="2400" b="1" dirty="0">
                <a:solidFill>
                  <a:srgbClr val="990033"/>
                </a:solidFill>
                <a:latin typeface="Century Gothic"/>
                <a:cs typeface="Century Gothic"/>
              </a:rPr>
              <a:t>Supply price: </a:t>
            </a:r>
            <a:r>
              <a:rPr lang="en-US" sz="2400" dirty="0">
                <a:latin typeface="Century Gothic"/>
                <a:cs typeface="Century Gothic"/>
              </a:rPr>
              <a:t>the price of a given quantity at which producers will supply that quantity.</a:t>
            </a:r>
          </a:p>
        </p:txBody>
      </p:sp>
      <p:sp>
        <p:nvSpPr>
          <p:cNvPr id="6" name="Footer Placeholder 5"/>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7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465"/>
                                        </p:tgtEl>
                                        <p:attrNameLst>
                                          <p:attrName>style.visibility</p:attrName>
                                        </p:attrNameLst>
                                      </p:cBhvr>
                                      <p:to>
                                        <p:strVal val="visible"/>
                                      </p:to>
                                    </p:set>
                                    <p:animEffect transition="in" filter="fade">
                                      <p:cBhvr>
                                        <p:cTn id="7" dur="500"/>
                                        <p:tgtEl>
                                          <p:spTgt spid="534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464"/>
                                        </p:tgtEl>
                                        <p:attrNameLst>
                                          <p:attrName>style.visibility</p:attrName>
                                        </p:attrNameLst>
                                      </p:cBhvr>
                                      <p:to>
                                        <p:strVal val="visible"/>
                                      </p:to>
                                    </p:set>
                                    <p:animEffect transition="in" filter="fade">
                                      <p:cBhvr>
                                        <p:cTn id="10" dur="500"/>
                                        <p:tgtEl>
                                          <p:spTgt spid="534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543"/>
                                        </p:tgtEl>
                                        <p:attrNameLst>
                                          <p:attrName>style.visibility</p:attrName>
                                        </p:attrNameLst>
                                      </p:cBhvr>
                                      <p:to>
                                        <p:strVal val="visible"/>
                                      </p:to>
                                    </p:set>
                                    <p:animEffect transition="in" filter="fade">
                                      <p:cBhvr>
                                        <p:cTn id="13" dur="500"/>
                                        <p:tgtEl>
                                          <p:spTgt spid="535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542"/>
                                        </p:tgtEl>
                                        <p:attrNameLst>
                                          <p:attrName>style.visibility</p:attrName>
                                        </p:attrNameLst>
                                      </p:cBhvr>
                                      <p:to>
                                        <p:strVal val="visible"/>
                                      </p:to>
                                    </p:set>
                                    <p:animEffect transition="in" filter="fade">
                                      <p:cBhvr>
                                        <p:cTn id="16" dur="500"/>
                                        <p:tgtEl>
                                          <p:spTgt spid="535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521"/>
                                        </p:tgtEl>
                                        <p:attrNameLst>
                                          <p:attrName>style.visibility</p:attrName>
                                        </p:attrNameLst>
                                      </p:cBhvr>
                                      <p:to>
                                        <p:strVal val="visible"/>
                                      </p:to>
                                    </p:set>
                                    <p:animEffect transition="in" filter="fade">
                                      <p:cBhvr>
                                        <p:cTn id="19" dur="500"/>
                                        <p:tgtEl>
                                          <p:spTgt spid="535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466"/>
                                        </p:tgtEl>
                                        <p:attrNameLst>
                                          <p:attrName>style.visibility</p:attrName>
                                        </p:attrNameLst>
                                      </p:cBhvr>
                                      <p:to>
                                        <p:strVal val="visible"/>
                                      </p:to>
                                    </p:set>
                                    <p:animEffect transition="in" filter="fade">
                                      <p:cBhvr>
                                        <p:cTn id="27" dur="500"/>
                                        <p:tgtEl>
                                          <p:spTgt spid="534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3" presetClass="emph" presetSubtype="2" fill="hold" grpId="1" nodeType="withEffect">
                                  <p:stCondLst>
                                    <p:cond delay="0"/>
                                  </p:stCondLst>
                                  <p:iterate type="lt">
                                    <p:tmPct val="0"/>
                                  </p:iterate>
                                  <p:childTnLst>
                                    <p:animClr clrSpc="rgb" dir="cw">
                                      <p:cBhvr override="childStyle">
                                        <p:cTn id="32" dur="500" fill="hold"/>
                                        <p:tgtEl>
                                          <p:spTgt spid="53508"/>
                                        </p:tgtEl>
                                        <p:attrNameLst>
                                          <p:attrName>style.color</p:attrName>
                                        </p:attrNameLst>
                                      </p:cBhvr>
                                      <p:to>
                                        <a:srgbClr val="990033"/>
                                      </p:to>
                                    </p:animClr>
                                  </p:childTnLst>
                                </p:cTn>
                              </p:par>
                              <p:par>
                                <p:cTn id="33" presetID="15" presetClass="emph" presetSubtype="0" grpId="0" nodeType="withEffect">
                                  <p:stCondLst>
                                    <p:cond delay="0"/>
                                  </p:stCondLst>
                                  <p:iterate type="lt">
                                    <p:tmAbs val="25"/>
                                  </p:iterate>
                                  <p:childTnLst>
                                    <p:set>
                                      <p:cBhvr override="childStyle">
                                        <p:cTn id="34" dur="indefinite"/>
                                        <p:tgtEl>
                                          <p:spTgt spid="53508"/>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467"/>
                                        </p:tgtEl>
                                        <p:attrNameLst>
                                          <p:attrName>style.visibility</p:attrName>
                                        </p:attrNameLst>
                                      </p:cBhvr>
                                      <p:to>
                                        <p:strVal val="visible"/>
                                      </p:to>
                                    </p:set>
                                    <p:animEffect transition="in" filter="fade">
                                      <p:cBhvr>
                                        <p:cTn id="42" dur="500"/>
                                        <p:tgtEl>
                                          <p:spTgt spid="534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fade">
                                      <p:cBhvr>
                                        <p:cTn id="45" dur="500"/>
                                        <p:tgtEl>
                                          <p:spTgt spid="150"/>
                                        </p:tgtEl>
                                      </p:cBhvr>
                                    </p:animEffect>
                                  </p:childTnLst>
                                </p:cTn>
                              </p:par>
                              <p:par>
                                <p:cTn id="46" presetID="3" presetClass="emph" presetSubtype="2" fill="hold" grpId="0" nodeType="withEffect">
                                  <p:stCondLst>
                                    <p:cond delay="0"/>
                                  </p:stCondLst>
                                  <p:iterate type="lt">
                                    <p:tmPct val="0"/>
                                  </p:iterate>
                                  <p:childTnLst>
                                    <p:animClr clrSpc="rgb" dir="cw">
                                      <p:cBhvr override="childStyle">
                                        <p:cTn id="47" dur="2000" fill="hold"/>
                                        <p:tgtEl>
                                          <p:spTgt spid="53512"/>
                                        </p:tgtEl>
                                        <p:attrNameLst>
                                          <p:attrName>style.color</p:attrName>
                                        </p:attrNameLst>
                                      </p:cBhvr>
                                      <p:to>
                                        <a:srgbClr val="990033"/>
                                      </p:to>
                                    </p:animClr>
                                  </p:childTnLst>
                                </p:cTn>
                              </p:par>
                              <p:par>
                                <p:cTn id="48" presetID="15" presetClass="emph" presetSubtype="0" grpId="1" nodeType="withEffect">
                                  <p:stCondLst>
                                    <p:cond delay="0"/>
                                  </p:stCondLst>
                                  <p:iterate type="lt">
                                    <p:tmAbs val="25"/>
                                  </p:iterate>
                                  <p:childTnLst>
                                    <p:set>
                                      <p:cBhvr override="childStyle">
                                        <p:cTn id="49" dur="indefinite"/>
                                        <p:tgtEl>
                                          <p:spTgt spid="53512"/>
                                        </p:tgtEl>
                                        <p:attrNameLst>
                                          <p:attrName>style.fontWeight</p:attrName>
                                        </p:attrNameLst>
                                      </p:cBhvr>
                                      <p:to>
                                        <p:strVal val="bol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3538"/>
                                        </p:tgtEl>
                                        <p:attrNameLst>
                                          <p:attrName>style.visibility</p:attrName>
                                        </p:attrNameLst>
                                      </p:cBhvr>
                                      <p:to>
                                        <p:strVal val="visible"/>
                                      </p:to>
                                    </p:set>
                                    <p:animEffect transition="in" filter="fade">
                                      <p:cBhvr>
                                        <p:cTn id="54" dur="500"/>
                                        <p:tgtEl>
                                          <p:spTgt spid="535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540"/>
                                        </p:tgtEl>
                                        <p:attrNameLst>
                                          <p:attrName>style.visibility</p:attrName>
                                        </p:attrNameLst>
                                      </p:cBhvr>
                                      <p:to>
                                        <p:strVal val="visible"/>
                                      </p:to>
                                    </p:set>
                                    <p:animEffect transition="in" filter="fade">
                                      <p:cBhvr>
                                        <p:cTn id="57" dur="500"/>
                                        <p:tgtEl>
                                          <p:spTgt spid="535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537"/>
                                        </p:tgtEl>
                                        <p:attrNameLst>
                                          <p:attrName>style.visibility</p:attrName>
                                        </p:attrNameLst>
                                      </p:cBhvr>
                                      <p:to>
                                        <p:strVal val="visible"/>
                                      </p:to>
                                    </p:set>
                                    <p:animEffect transition="in" filter="fade">
                                      <p:cBhvr>
                                        <p:cTn id="60" dur="500"/>
                                        <p:tgtEl>
                                          <p:spTgt spid="535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461"/>
                                        </p:tgtEl>
                                        <p:attrNameLst>
                                          <p:attrName>style.visibility</p:attrName>
                                        </p:attrNameLst>
                                      </p:cBhvr>
                                      <p:to>
                                        <p:strVal val="visible"/>
                                      </p:to>
                                    </p:set>
                                    <p:animEffect transition="in" filter="fade">
                                      <p:cBhvr>
                                        <p:cTn id="63" dur="500"/>
                                        <p:tgtEl>
                                          <p:spTgt spid="53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1" grpId="0" animBg="1"/>
      <p:bldP spid="53464" grpId="0" animBg="1"/>
      <p:bldP spid="53465" grpId="0" animBg="1"/>
      <p:bldP spid="53466" grpId="0"/>
      <p:bldP spid="53467" grpId="0"/>
      <p:bldP spid="53508" grpId="0"/>
      <p:bldP spid="53508" grpId="1"/>
      <p:bldP spid="53512" grpId="0"/>
      <p:bldP spid="53512" grpId="1"/>
      <p:bldP spid="53521" grpId="0" animBg="1"/>
      <p:bldP spid="53537" grpId="0" animBg="1"/>
      <p:bldP spid="53538" grpId="0" animBg="1"/>
      <p:bldP spid="53540" grpId="0"/>
      <p:bldP spid="53542" grpId="0" animBg="1"/>
      <p:bldP spid="53543" grpId="0"/>
      <p:bldP spid="4" grpId="0"/>
      <p:bldP spid="15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0" y="0"/>
            <a:ext cx="9144000" cy="1143000"/>
          </a:xfrm>
        </p:spPr>
        <p:txBody>
          <a:bodyPr>
            <a:noAutofit/>
          </a:bodyPr>
          <a:lstStyle/>
          <a:p>
            <a:pPr algn="l" eaLnBrk="1" hangingPunct="1"/>
            <a:r>
              <a:rPr lang="en-US" sz="4000" dirty="0"/>
              <a:t>EFFECT OF A QUOTA ON THE MARKET FOR TAXI RIDES</a:t>
            </a:r>
          </a:p>
        </p:txBody>
      </p:sp>
      <p:sp>
        <p:nvSpPr>
          <p:cNvPr id="53461" name="Freeform 213"/>
          <p:cNvSpPr>
            <a:spLocks/>
          </p:cNvSpPr>
          <p:nvPr/>
        </p:nvSpPr>
        <p:spPr bwMode="auto">
          <a:xfrm>
            <a:off x="2771775" y="3083381"/>
            <a:ext cx="817563" cy="1112838"/>
          </a:xfrm>
          <a:custGeom>
            <a:avLst/>
            <a:gdLst>
              <a:gd name="T0" fmla="*/ 0 w 359"/>
              <a:gd name="T1" fmla="*/ 0 h 468"/>
              <a:gd name="T2" fmla="*/ 0 w 359"/>
              <a:gd name="T3" fmla="*/ 468 h 468"/>
              <a:gd name="T4" fmla="*/ 359 w 359"/>
              <a:gd name="T5" fmla="*/ 234 h 468"/>
              <a:gd name="T6" fmla="*/ 0 w 359"/>
              <a:gd name="T7" fmla="*/ 0 h 468"/>
            </a:gdLst>
            <a:ahLst/>
            <a:cxnLst>
              <a:cxn ang="0">
                <a:pos x="T0" y="T1"/>
              </a:cxn>
              <a:cxn ang="0">
                <a:pos x="T2" y="T3"/>
              </a:cxn>
              <a:cxn ang="0">
                <a:pos x="T4" y="T5"/>
              </a:cxn>
              <a:cxn ang="0">
                <a:pos x="T6" y="T7"/>
              </a:cxn>
            </a:cxnLst>
            <a:rect l="0" t="0" r="r" b="b"/>
            <a:pathLst>
              <a:path w="359" h="468">
                <a:moveTo>
                  <a:pt x="0" y="0"/>
                </a:moveTo>
                <a:lnTo>
                  <a:pt x="0" y="468"/>
                </a:lnTo>
                <a:lnTo>
                  <a:pt x="359" y="234"/>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2" name="Straight Connector 86"/>
          <p:cNvCxnSpPr>
            <a:cxnSpLocks noChangeShapeType="1"/>
          </p:cNvCxnSpPr>
          <p:nvPr/>
        </p:nvCxnSpPr>
        <p:spPr bwMode="auto">
          <a:xfrm>
            <a:off x="1330325" y="3653294"/>
            <a:ext cx="21844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4" name="Straight Connector 86"/>
          <p:cNvCxnSpPr>
            <a:cxnSpLocks noChangeShapeType="1"/>
          </p:cNvCxnSpPr>
          <p:nvPr/>
        </p:nvCxnSpPr>
        <p:spPr bwMode="auto">
          <a:xfrm>
            <a:off x="3578225" y="3619956"/>
            <a:ext cx="4763" cy="201771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53464" name="Line 216"/>
          <p:cNvSpPr>
            <a:spLocks noChangeShapeType="1"/>
          </p:cNvSpPr>
          <p:nvPr/>
        </p:nvSpPr>
        <p:spPr bwMode="auto">
          <a:xfrm>
            <a:off x="2771775" y="4959806"/>
            <a:ext cx="215900" cy="746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65" name="Line 217"/>
          <p:cNvSpPr>
            <a:spLocks noChangeShapeType="1"/>
          </p:cNvSpPr>
          <p:nvPr/>
        </p:nvSpPr>
        <p:spPr bwMode="auto">
          <a:xfrm flipH="1">
            <a:off x="2771775" y="2492831"/>
            <a:ext cx="6350" cy="308610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66" name="Rectangle 218"/>
          <p:cNvSpPr>
            <a:spLocks noChangeArrowheads="1"/>
          </p:cNvSpPr>
          <p:nvPr/>
        </p:nvSpPr>
        <p:spPr bwMode="auto">
          <a:xfrm>
            <a:off x="2849563" y="2775406"/>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53467" name="Rectangle 219"/>
          <p:cNvSpPr>
            <a:spLocks noChangeArrowheads="1"/>
          </p:cNvSpPr>
          <p:nvPr/>
        </p:nvSpPr>
        <p:spPr bwMode="auto">
          <a:xfrm>
            <a:off x="2871788" y="4180344"/>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53468" name="Line 220"/>
          <p:cNvSpPr>
            <a:spLocks noChangeShapeType="1"/>
          </p:cNvSpPr>
          <p:nvPr/>
        </p:nvSpPr>
        <p:spPr bwMode="auto">
          <a:xfrm>
            <a:off x="2619375" y="3235781"/>
            <a:ext cx="0" cy="808038"/>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69" name="Freeform 221"/>
          <p:cNvSpPr>
            <a:spLocks/>
          </p:cNvSpPr>
          <p:nvPr/>
        </p:nvSpPr>
        <p:spPr bwMode="auto">
          <a:xfrm>
            <a:off x="2571750" y="3999369"/>
            <a:ext cx="95250" cy="163512"/>
          </a:xfrm>
          <a:custGeom>
            <a:avLst/>
            <a:gdLst>
              <a:gd name="T0" fmla="*/ 9 w 18"/>
              <a:gd name="T1" fmla="*/ 5 h 29"/>
              <a:gd name="T2" fmla="*/ 18 w 18"/>
              <a:gd name="T3" fmla="*/ 0 h 29"/>
              <a:gd name="T4" fmla="*/ 18 w 18"/>
              <a:gd name="T5" fmla="*/ 0 h 29"/>
              <a:gd name="T6" fmla="*/ 12 w 18"/>
              <a:gd name="T7" fmla="*/ 15 h 29"/>
              <a:gd name="T8" fmla="*/ 9 w 18"/>
              <a:gd name="T9" fmla="*/ 29 h 29"/>
              <a:gd name="T10" fmla="*/ 6 w 18"/>
              <a:gd name="T11" fmla="*/ 15 h 29"/>
              <a:gd name="T12" fmla="*/ 0 w 18"/>
              <a:gd name="T13" fmla="*/ 0 h 29"/>
              <a:gd name="T14" fmla="*/ 0 w 18"/>
              <a:gd name="T15" fmla="*/ 0 h 29"/>
              <a:gd name="T16" fmla="*/ 9 w 18"/>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9">
                <a:moveTo>
                  <a:pt x="9" y="5"/>
                </a:moveTo>
                <a:cubicBezTo>
                  <a:pt x="18" y="0"/>
                  <a:pt x="18" y="0"/>
                  <a:pt x="18" y="0"/>
                </a:cubicBezTo>
                <a:cubicBezTo>
                  <a:pt x="18" y="0"/>
                  <a:pt x="18" y="0"/>
                  <a:pt x="18" y="0"/>
                </a:cubicBezTo>
                <a:cubicBezTo>
                  <a:pt x="12" y="15"/>
                  <a:pt x="12" y="15"/>
                  <a:pt x="12" y="15"/>
                </a:cubicBezTo>
                <a:cubicBezTo>
                  <a:pt x="11" y="19"/>
                  <a:pt x="10" y="24"/>
                  <a:pt x="9" y="29"/>
                </a:cubicBezTo>
                <a:cubicBezTo>
                  <a:pt x="8" y="24"/>
                  <a:pt x="7" y="19"/>
                  <a:pt x="6" y="15"/>
                </a:cubicBezTo>
                <a:cubicBezTo>
                  <a:pt x="0" y="0"/>
                  <a:pt x="0" y="0"/>
                  <a:pt x="0" y="0"/>
                </a:cubicBezTo>
                <a:cubicBezTo>
                  <a:pt x="0" y="0"/>
                  <a:pt x="0" y="0"/>
                  <a:pt x="0" y="0"/>
                </a:cubicBez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470" name="Freeform 222"/>
          <p:cNvSpPr>
            <a:spLocks/>
          </p:cNvSpPr>
          <p:nvPr/>
        </p:nvSpPr>
        <p:spPr bwMode="auto">
          <a:xfrm>
            <a:off x="2571750" y="3116719"/>
            <a:ext cx="95250" cy="163512"/>
          </a:xfrm>
          <a:custGeom>
            <a:avLst/>
            <a:gdLst>
              <a:gd name="T0" fmla="*/ 9 w 18"/>
              <a:gd name="T1" fmla="*/ 24 h 29"/>
              <a:gd name="T2" fmla="*/ 0 w 18"/>
              <a:gd name="T3" fmla="*/ 29 h 29"/>
              <a:gd name="T4" fmla="*/ 0 w 18"/>
              <a:gd name="T5" fmla="*/ 28 h 29"/>
              <a:gd name="T6" fmla="*/ 6 w 18"/>
              <a:gd name="T7" fmla="*/ 14 h 29"/>
              <a:gd name="T8" fmla="*/ 9 w 18"/>
              <a:gd name="T9" fmla="*/ 0 h 29"/>
              <a:gd name="T10" fmla="*/ 12 w 18"/>
              <a:gd name="T11" fmla="*/ 14 h 29"/>
              <a:gd name="T12" fmla="*/ 18 w 18"/>
              <a:gd name="T13" fmla="*/ 28 h 29"/>
              <a:gd name="T14" fmla="*/ 18 w 18"/>
              <a:gd name="T15" fmla="*/ 29 h 29"/>
              <a:gd name="T16" fmla="*/ 9 w 1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9">
                <a:moveTo>
                  <a:pt x="9" y="24"/>
                </a:moveTo>
                <a:cubicBezTo>
                  <a:pt x="0" y="29"/>
                  <a:pt x="0" y="29"/>
                  <a:pt x="0" y="29"/>
                </a:cubicBezTo>
                <a:cubicBezTo>
                  <a:pt x="0" y="28"/>
                  <a:pt x="0" y="28"/>
                  <a:pt x="0" y="28"/>
                </a:cubicBezTo>
                <a:cubicBezTo>
                  <a:pt x="6" y="14"/>
                  <a:pt x="6" y="14"/>
                  <a:pt x="6" y="14"/>
                </a:cubicBezTo>
                <a:cubicBezTo>
                  <a:pt x="7" y="9"/>
                  <a:pt x="8" y="5"/>
                  <a:pt x="9" y="0"/>
                </a:cubicBezTo>
                <a:cubicBezTo>
                  <a:pt x="10" y="5"/>
                  <a:pt x="11" y="9"/>
                  <a:pt x="12" y="14"/>
                </a:cubicBezTo>
                <a:cubicBezTo>
                  <a:pt x="18" y="28"/>
                  <a:pt x="18" y="28"/>
                  <a:pt x="18" y="28"/>
                </a:cubicBezTo>
                <a:cubicBezTo>
                  <a:pt x="18" y="29"/>
                  <a:pt x="18" y="29"/>
                  <a:pt x="18" y="29"/>
                </a:cubicBez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471" name="Line 223"/>
          <p:cNvSpPr>
            <a:spLocks noChangeShapeType="1"/>
          </p:cNvSpPr>
          <p:nvPr/>
        </p:nvSpPr>
        <p:spPr bwMode="auto">
          <a:xfrm>
            <a:off x="1135063" y="2532519"/>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2" name="Line 224"/>
          <p:cNvSpPr>
            <a:spLocks noChangeShapeType="1"/>
          </p:cNvSpPr>
          <p:nvPr/>
        </p:nvSpPr>
        <p:spPr bwMode="auto">
          <a:xfrm>
            <a:off x="1135063" y="2808744"/>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3" name="Line 225"/>
          <p:cNvSpPr>
            <a:spLocks noChangeShapeType="1"/>
          </p:cNvSpPr>
          <p:nvPr/>
        </p:nvSpPr>
        <p:spPr bwMode="auto">
          <a:xfrm>
            <a:off x="1135063" y="3083381"/>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4" name="Line 226"/>
          <p:cNvSpPr>
            <a:spLocks noChangeShapeType="1"/>
          </p:cNvSpPr>
          <p:nvPr/>
        </p:nvSpPr>
        <p:spPr bwMode="auto">
          <a:xfrm>
            <a:off x="1135063" y="4196219"/>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5" name="Line 227"/>
          <p:cNvSpPr>
            <a:spLocks noChangeShapeType="1"/>
          </p:cNvSpPr>
          <p:nvPr/>
        </p:nvSpPr>
        <p:spPr bwMode="auto">
          <a:xfrm>
            <a:off x="1135063" y="3362781"/>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6" name="Line 228"/>
          <p:cNvSpPr>
            <a:spLocks noChangeShapeType="1"/>
          </p:cNvSpPr>
          <p:nvPr/>
        </p:nvSpPr>
        <p:spPr bwMode="auto">
          <a:xfrm>
            <a:off x="1135063" y="3639006"/>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7" name="Line 229"/>
          <p:cNvSpPr>
            <a:spLocks noChangeShapeType="1"/>
          </p:cNvSpPr>
          <p:nvPr/>
        </p:nvSpPr>
        <p:spPr bwMode="auto">
          <a:xfrm>
            <a:off x="1135063" y="3915231"/>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8" name="Line 230"/>
          <p:cNvSpPr>
            <a:spLocks noChangeShapeType="1"/>
          </p:cNvSpPr>
          <p:nvPr/>
        </p:nvSpPr>
        <p:spPr bwMode="auto">
          <a:xfrm>
            <a:off x="1135063" y="4472444"/>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79" name="Line 231"/>
          <p:cNvSpPr>
            <a:spLocks noChangeShapeType="1"/>
          </p:cNvSpPr>
          <p:nvPr/>
        </p:nvSpPr>
        <p:spPr bwMode="auto">
          <a:xfrm>
            <a:off x="1135063" y="4745494"/>
            <a:ext cx="1301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0" name="Line 232"/>
          <p:cNvSpPr>
            <a:spLocks noChangeShapeType="1"/>
          </p:cNvSpPr>
          <p:nvPr/>
        </p:nvSpPr>
        <p:spPr bwMode="auto">
          <a:xfrm>
            <a:off x="1952625"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1" name="Line 233"/>
          <p:cNvSpPr>
            <a:spLocks noChangeShapeType="1"/>
          </p:cNvSpPr>
          <p:nvPr/>
        </p:nvSpPr>
        <p:spPr bwMode="auto">
          <a:xfrm>
            <a:off x="2363788"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2" name="Line 234"/>
          <p:cNvSpPr>
            <a:spLocks noChangeShapeType="1"/>
          </p:cNvSpPr>
          <p:nvPr/>
        </p:nvSpPr>
        <p:spPr bwMode="auto">
          <a:xfrm>
            <a:off x="3181350"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3" name="Line 235"/>
          <p:cNvSpPr>
            <a:spLocks noChangeShapeType="1"/>
          </p:cNvSpPr>
          <p:nvPr/>
        </p:nvSpPr>
        <p:spPr bwMode="auto">
          <a:xfrm>
            <a:off x="3589338"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4" name="Line 236"/>
          <p:cNvSpPr>
            <a:spLocks noChangeShapeType="1"/>
          </p:cNvSpPr>
          <p:nvPr/>
        </p:nvSpPr>
        <p:spPr bwMode="auto">
          <a:xfrm>
            <a:off x="4000500"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5" name="Line 237"/>
          <p:cNvSpPr>
            <a:spLocks noChangeShapeType="1"/>
          </p:cNvSpPr>
          <p:nvPr/>
        </p:nvSpPr>
        <p:spPr bwMode="auto">
          <a:xfrm>
            <a:off x="4408488"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6" name="Line 238"/>
          <p:cNvSpPr>
            <a:spLocks noChangeShapeType="1"/>
          </p:cNvSpPr>
          <p:nvPr/>
        </p:nvSpPr>
        <p:spPr bwMode="auto">
          <a:xfrm>
            <a:off x="4818063"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7" name="Line 239"/>
          <p:cNvSpPr>
            <a:spLocks noChangeShapeType="1"/>
          </p:cNvSpPr>
          <p:nvPr/>
        </p:nvSpPr>
        <p:spPr bwMode="auto">
          <a:xfrm>
            <a:off x="5226050" y="5442406"/>
            <a:ext cx="0" cy="1365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8" name="Line 240"/>
          <p:cNvSpPr>
            <a:spLocks noChangeShapeType="1"/>
          </p:cNvSpPr>
          <p:nvPr/>
        </p:nvSpPr>
        <p:spPr bwMode="auto">
          <a:xfrm flipV="1">
            <a:off x="1135063" y="1600656"/>
            <a:ext cx="0" cy="35242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89" name="Freeform 241"/>
          <p:cNvSpPr>
            <a:spLocks/>
          </p:cNvSpPr>
          <p:nvPr/>
        </p:nvSpPr>
        <p:spPr bwMode="auto">
          <a:xfrm>
            <a:off x="1135063" y="5212219"/>
            <a:ext cx="371475" cy="366712"/>
          </a:xfrm>
          <a:custGeom>
            <a:avLst/>
            <a:gdLst>
              <a:gd name="T0" fmla="*/ 163 w 163"/>
              <a:gd name="T1" fmla="*/ 154 h 154"/>
              <a:gd name="T2" fmla="*/ 0 w 163"/>
              <a:gd name="T3" fmla="*/ 154 h 154"/>
              <a:gd name="T4" fmla="*/ 0 w 163"/>
              <a:gd name="T5" fmla="*/ 0 h 154"/>
            </a:gdLst>
            <a:ahLst/>
            <a:cxnLst>
              <a:cxn ang="0">
                <a:pos x="T0" y="T1"/>
              </a:cxn>
              <a:cxn ang="0">
                <a:pos x="T2" y="T3"/>
              </a:cxn>
              <a:cxn ang="0">
                <a:pos x="T4" y="T5"/>
              </a:cxn>
            </a:cxnLst>
            <a:rect l="0" t="0" r="r" b="b"/>
            <a:pathLst>
              <a:path w="163" h="154">
                <a:moveTo>
                  <a:pt x="163" y="154"/>
                </a:moveTo>
                <a:lnTo>
                  <a:pt x="0" y="154"/>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3490" name="Line 242"/>
          <p:cNvSpPr>
            <a:spLocks noChangeShapeType="1"/>
          </p:cNvSpPr>
          <p:nvPr/>
        </p:nvSpPr>
        <p:spPr bwMode="auto">
          <a:xfrm flipV="1">
            <a:off x="1082675" y="5088394"/>
            <a:ext cx="106363"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1" name="Line 243"/>
          <p:cNvSpPr>
            <a:spLocks noChangeShapeType="1"/>
          </p:cNvSpPr>
          <p:nvPr/>
        </p:nvSpPr>
        <p:spPr bwMode="auto">
          <a:xfrm flipV="1">
            <a:off x="1082675" y="5178881"/>
            <a:ext cx="106363" cy="698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2" name="Line 244"/>
          <p:cNvSpPr>
            <a:spLocks noChangeShapeType="1"/>
          </p:cNvSpPr>
          <p:nvPr/>
        </p:nvSpPr>
        <p:spPr bwMode="auto">
          <a:xfrm flipH="1">
            <a:off x="1474788" y="5521781"/>
            <a:ext cx="65087" cy="1190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3" name="Line 245"/>
          <p:cNvSpPr>
            <a:spLocks noChangeShapeType="1"/>
          </p:cNvSpPr>
          <p:nvPr/>
        </p:nvSpPr>
        <p:spPr bwMode="auto">
          <a:xfrm flipH="1">
            <a:off x="1560513" y="5521781"/>
            <a:ext cx="63500" cy="1190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4" name="Line 246"/>
          <p:cNvSpPr>
            <a:spLocks noChangeShapeType="1"/>
          </p:cNvSpPr>
          <p:nvPr/>
        </p:nvSpPr>
        <p:spPr bwMode="auto">
          <a:xfrm>
            <a:off x="1952625" y="2532519"/>
            <a:ext cx="3273425" cy="2212975"/>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5" name="Line 247"/>
          <p:cNvSpPr>
            <a:spLocks noChangeShapeType="1"/>
          </p:cNvSpPr>
          <p:nvPr/>
        </p:nvSpPr>
        <p:spPr bwMode="auto">
          <a:xfrm flipH="1">
            <a:off x="1952625" y="2532519"/>
            <a:ext cx="3273425" cy="2212975"/>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496" name="Rectangle 248"/>
          <p:cNvSpPr>
            <a:spLocks noChangeArrowheads="1"/>
          </p:cNvSpPr>
          <p:nvPr/>
        </p:nvSpPr>
        <p:spPr bwMode="auto">
          <a:xfrm>
            <a:off x="1903413" y="56122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3497" name="Rectangle 249"/>
          <p:cNvSpPr>
            <a:spLocks noChangeArrowheads="1"/>
          </p:cNvSpPr>
          <p:nvPr/>
        </p:nvSpPr>
        <p:spPr bwMode="auto">
          <a:xfrm>
            <a:off x="2312988" y="56122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3498" name="Rectangle 250"/>
          <p:cNvSpPr>
            <a:spLocks noChangeArrowheads="1"/>
          </p:cNvSpPr>
          <p:nvPr/>
        </p:nvSpPr>
        <p:spPr bwMode="auto">
          <a:xfrm>
            <a:off x="938213" y="56122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53499" name="Rectangle 251"/>
          <p:cNvSpPr>
            <a:spLocks noChangeArrowheads="1"/>
          </p:cNvSpPr>
          <p:nvPr/>
        </p:nvSpPr>
        <p:spPr bwMode="auto">
          <a:xfrm>
            <a:off x="2720975" y="56122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3500" name="Rectangle 252"/>
          <p:cNvSpPr>
            <a:spLocks noChangeArrowheads="1"/>
          </p:cNvSpPr>
          <p:nvPr/>
        </p:nvSpPr>
        <p:spPr bwMode="auto">
          <a:xfrm>
            <a:off x="3132138" y="56122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3501" name="Rectangle 253"/>
          <p:cNvSpPr>
            <a:spLocks noChangeArrowheads="1"/>
          </p:cNvSpPr>
          <p:nvPr/>
        </p:nvSpPr>
        <p:spPr bwMode="auto">
          <a:xfrm>
            <a:off x="3489325" y="56122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3502" name="Rectangle 254"/>
          <p:cNvSpPr>
            <a:spLocks noChangeArrowheads="1"/>
          </p:cNvSpPr>
          <p:nvPr/>
        </p:nvSpPr>
        <p:spPr bwMode="auto">
          <a:xfrm>
            <a:off x="3900488" y="56122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3503" name="Rectangle 255"/>
          <p:cNvSpPr>
            <a:spLocks noChangeArrowheads="1"/>
          </p:cNvSpPr>
          <p:nvPr/>
        </p:nvSpPr>
        <p:spPr bwMode="auto">
          <a:xfrm>
            <a:off x="4308475" y="56122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3504" name="Rectangle 256"/>
          <p:cNvSpPr>
            <a:spLocks noChangeArrowheads="1"/>
          </p:cNvSpPr>
          <p:nvPr/>
        </p:nvSpPr>
        <p:spPr bwMode="auto">
          <a:xfrm>
            <a:off x="4716463" y="56122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3505" name="Rectangle 257"/>
          <p:cNvSpPr>
            <a:spLocks noChangeArrowheads="1"/>
          </p:cNvSpPr>
          <p:nvPr/>
        </p:nvSpPr>
        <p:spPr bwMode="auto">
          <a:xfrm>
            <a:off x="5126038" y="56122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3506" name="Rectangle 258"/>
          <p:cNvSpPr>
            <a:spLocks noChangeArrowheads="1"/>
          </p:cNvSpPr>
          <p:nvPr/>
        </p:nvSpPr>
        <p:spPr bwMode="auto">
          <a:xfrm>
            <a:off x="601663" y="2407106"/>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$7.00</a:t>
            </a:r>
            <a:endParaRPr lang="en-US" sz="1400">
              <a:latin typeface="Century Gothic"/>
              <a:cs typeface="Century Gothic"/>
            </a:endParaRPr>
          </a:p>
        </p:txBody>
      </p:sp>
      <p:sp>
        <p:nvSpPr>
          <p:cNvPr id="53507" name="Rectangle 259"/>
          <p:cNvSpPr>
            <a:spLocks noChangeArrowheads="1"/>
          </p:cNvSpPr>
          <p:nvPr/>
        </p:nvSpPr>
        <p:spPr bwMode="auto">
          <a:xfrm>
            <a:off x="701675" y="268015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6.50</a:t>
            </a:r>
            <a:endParaRPr lang="en-US" sz="1400">
              <a:latin typeface="Century Gothic"/>
              <a:cs typeface="Century Gothic"/>
            </a:endParaRPr>
          </a:p>
        </p:txBody>
      </p:sp>
      <p:sp>
        <p:nvSpPr>
          <p:cNvPr id="53508" name="Rectangle 260"/>
          <p:cNvSpPr>
            <a:spLocks noChangeArrowheads="1"/>
          </p:cNvSpPr>
          <p:nvPr/>
        </p:nvSpPr>
        <p:spPr bwMode="auto">
          <a:xfrm>
            <a:off x="701675" y="2961144"/>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6.00</a:t>
            </a:r>
            <a:endParaRPr lang="en-US" sz="1400" dirty="0">
              <a:latin typeface="Century Gothic"/>
              <a:cs typeface="Century Gothic"/>
            </a:endParaRPr>
          </a:p>
        </p:txBody>
      </p:sp>
      <p:sp>
        <p:nvSpPr>
          <p:cNvPr id="53509" name="Rectangle 261"/>
          <p:cNvSpPr>
            <a:spLocks noChangeArrowheads="1"/>
          </p:cNvSpPr>
          <p:nvPr/>
        </p:nvSpPr>
        <p:spPr bwMode="auto">
          <a:xfrm>
            <a:off x="701675" y="32357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5.50</a:t>
            </a:r>
            <a:endParaRPr lang="en-US" sz="1400">
              <a:latin typeface="Century Gothic"/>
              <a:cs typeface="Century Gothic"/>
            </a:endParaRPr>
          </a:p>
        </p:txBody>
      </p:sp>
      <p:sp>
        <p:nvSpPr>
          <p:cNvPr id="53510" name="Rectangle 262"/>
          <p:cNvSpPr>
            <a:spLocks noChangeArrowheads="1"/>
          </p:cNvSpPr>
          <p:nvPr/>
        </p:nvSpPr>
        <p:spPr bwMode="auto">
          <a:xfrm>
            <a:off x="701675" y="35151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a:t>
            </a:r>
            <a:endParaRPr lang="en-US" sz="1400">
              <a:latin typeface="Century Gothic"/>
              <a:cs typeface="Century Gothic"/>
            </a:endParaRPr>
          </a:p>
        </p:txBody>
      </p:sp>
      <p:sp>
        <p:nvSpPr>
          <p:cNvPr id="53511" name="Rectangle 263"/>
          <p:cNvSpPr>
            <a:spLocks noChangeArrowheads="1"/>
          </p:cNvSpPr>
          <p:nvPr/>
        </p:nvSpPr>
        <p:spPr bwMode="auto">
          <a:xfrm>
            <a:off x="701675" y="3794581"/>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4.50</a:t>
            </a:r>
            <a:endParaRPr lang="en-US" sz="1400">
              <a:latin typeface="Century Gothic"/>
              <a:cs typeface="Century Gothic"/>
            </a:endParaRPr>
          </a:p>
        </p:txBody>
      </p:sp>
      <p:sp>
        <p:nvSpPr>
          <p:cNvPr id="53512" name="Rectangle 264"/>
          <p:cNvSpPr>
            <a:spLocks noChangeArrowheads="1"/>
          </p:cNvSpPr>
          <p:nvPr/>
        </p:nvSpPr>
        <p:spPr bwMode="auto">
          <a:xfrm>
            <a:off x="701675" y="4070806"/>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4.00</a:t>
            </a:r>
            <a:endParaRPr lang="en-US" sz="1400" dirty="0">
              <a:latin typeface="Century Gothic"/>
              <a:cs typeface="Century Gothic"/>
            </a:endParaRPr>
          </a:p>
        </p:txBody>
      </p:sp>
      <p:sp>
        <p:nvSpPr>
          <p:cNvPr id="53513" name="Rectangle 265"/>
          <p:cNvSpPr>
            <a:spLocks noChangeArrowheads="1"/>
          </p:cNvSpPr>
          <p:nvPr/>
        </p:nvSpPr>
        <p:spPr bwMode="auto">
          <a:xfrm>
            <a:off x="701675" y="434861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3.50</a:t>
            </a:r>
            <a:endParaRPr lang="en-US" sz="1400">
              <a:latin typeface="Century Gothic"/>
              <a:cs typeface="Century Gothic"/>
            </a:endParaRPr>
          </a:p>
        </p:txBody>
      </p:sp>
      <p:sp>
        <p:nvSpPr>
          <p:cNvPr id="53514" name="Rectangle 266"/>
          <p:cNvSpPr>
            <a:spLocks noChangeArrowheads="1"/>
          </p:cNvSpPr>
          <p:nvPr/>
        </p:nvSpPr>
        <p:spPr bwMode="auto">
          <a:xfrm>
            <a:off x="701675" y="4621669"/>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3.00</a:t>
            </a:r>
            <a:endParaRPr lang="en-US" sz="1400">
              <a:latin typeface="Century Gothic"/>
              <a:cs typeface="Century Gothic"/>
            </a:endParaRPr>
          </a:p>
        </p:txBody>
      </p:sp>
      <p:sp>
        <p:nvSpPr>
          <p:cNvPr id="53515" name="Oval 267"/>
          <p:cNvSpPr>
            <a:spLocks noChangeArrowheads="1"/>
          </p:cNvSpPr>
          <p:nvPr/>
        </p:nvSpPr>
        <p:spPr bwMode="auto">
          <a:xfrm>
            <a:off x="5173663" y="2475369"/>
            <a:ext cx="107950"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6" name="Oval 268"/>
          <p:cNvSpPr>
            <a:spLocks noChangeArrowheads="1"/>
          </p:cNvSpPr>
          <p:nvPr/>
        </p:nvSpPr>
        <p:spPr bwMode="auto">
          <a:xfrm>
            <a:off x="4764088" y="2751594"/>
            <a:ext cx="109537"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7" name="Oval 269"/>
          <p:cNvSpPr>
            <a:spLocks noChangeArrowheads="1"/>
          </p:cNvSpPr>
          <p:nvPr/>
        </p:nvSpPr>
        <p:spPr bwMode="auto">
          <a:xfrm>
            <a:off x="4356100" y="3027819"/>
            <a:ext cx="106363"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8" name="Oval 270"/>
          <p:cNvSpPr>
            <a:spLocks noChangeArrowheads="1"/>
          </p:cNvSpPr>
          <p:nvPr/>
        </p:nvSpPr>
        <p:spPr bwMode="auto">
          <a:xfrm>
            <a:off x="3944938" y="3308806"/>
            <a:ext cx="109537"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19" name="Oval 271"/>
          <p:cNvSpPr>
            <a:spLocks noChangeArrowheads="1"/>
          </p:cNvSpPr>
          <p:nvPr/>
        </p:nvSpPr>
        <p:spPr bwMode="auto">
          <a:xfrm>
            <a:off x="1900238" y="2475369"/>
            <a:ext cx="107950"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0" name="Oval 272"/>
          <p:cNvSpPr>
            <a:spLocks noChangeArrowheads="1"/>
          </p:cNvSpPr>
          <p:nvPr/>
        </p:nvSpPr>
        <p:spPr bwMode="auto">
          <a:xfrm>
            <a:off x="2308225" y="2751594"/>
            <a:ext cx="109538"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1" name="Oval 273"/>
          <p:cNvSpPr>
            <a:spLocks noChangeArrowheads="1"/>
          </p:cNvSpPr>
          <p:nvPr/>
        </p:nvSpPr>
        <p:spPr bwMode="auto">
          <a:xfrm>
            <a:off x="2719388" y="3027819"/>
            <a:ext cx="106362"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2" name="Oval 274"/>
          <p:cNvSpPr>
            <a:spLocks noChangeArrowheads="1"/>
          </p:cNvSpPr>
          <p:nvPr/>
        </p:nvSpPr>
        <p:spPr bwMode="auto">
          <a:xfrm>
            <a:off x="3133725" y="3308806"/>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3" name="Oval 275"/>
          <p:cNvSpPr>
            <a:spLocks noChangeArrowheads="1"/>
          </p:cNvSpPr>
          <p:nvPr/>
        </p:nvSpPr>
        <p:spPr bwMode="auto">
          <a:xfrm>
            <a:off x="3536950" y="3585031"/>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4" name="Oval 276"/>
          <p:cNvSpPr>
            <a:spLocks noChangeArrowheads="1"/>
          </p:cNvSpPr>
          <p:nvPr/>
        </p:nvSpPr>
        <p:spPr bwMode="auto">
          <a:xfrm>
            <a:off x="3127375" y="3858081"/>
            <a:ext cx="109538" cy="112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5" name="Oval 277"/>
          <p:cNvSpPr>
            <a:spLocks noChangeArrowheads="1"/>
          </p:cNvSpPr>
          <p:nvPr/>
        </p:nvSpPr>
        <p:spPr bwMode="auto">
          <a:xfrm>
            <a:off x="3944938" y="3858081"/>
            <a:ext cx="109537" cy="112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6" name="Oval 278"/>
          <p:cNvSpPr>
            <a:spLocks noChangeArrowheads="1"/>
          </p:cNvSpPr>
          <p:nvPr/>
        </p:nvSpPr>
        <p:spPr bwMode="auto">
          <a:xfrm>
            <a:off x="4356100" y="4139069"/>
            <a:ext cx="106363"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7" name="Oval 279"/>
          <p:cNvSpPr>
            <a:spLocks noChangeArrowheads="1"/>
          </p:cNvSpPr>
          <p:nvPr/>
        </p:nvSpPr>
        <p:spPr bwMode="auto">
          <a:xfrm>
            <a:off x="4764088" y="4415294"/>
            <a:ext cx="109537"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8" name="Oval 280"/>
          <p:cNvSpPr>
            <a:spLocks noChangeArrowheads="1"/>
          </p:cNvSpPr>
          <p:nvPr/>
        </p:nvSpPr>
        <p:spPr bwMode="auto">
          <a:xfrm>
            <a:off x="5173663" y="4691519"/>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29" name="Oval 281"/>
          <p:cNvSpPr>
            <a:spLocks noChangeArrowheads="1"/>
          </p:cNvSpPr>
          <p:nvPr/>
        </p:nvSpPr>
        <p:spPr bwMode="auto">
          <a:xfrm>
            <a:off x="2719388" y="4139069"/>
            <a:ext cx="106362"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0" name="Oval 282"/>
          <p:cNvSpPr>
            <a:spLocks noChangeArrowheads="1"/>
          </p:cNvSpPr>
          <p:nvPr/>
        </p:nvSpPr>
        <p:spPr bwMode="auto">
          <a:xfrm>
            <a:off x="2308225" y="4415294"/>
            <a:ext cx="109538"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1" name="Oval 283"/>
          <p:cNvSpPr>
            <a:spLocks noChangeArrowheads="1"/>
          </p:cNvSpPr>
          <p:nvPr/>
        </p:nvSpPr>
        <p:spPr bwMode="auto">
          <a:xfrm>
            <a:off x="1900238" y="4691519"/>
            <a:ext cx="107950"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2" name="Rectangle 284"/>
          <p:cNvSpPr>
            <a:spLocks noChangeArrowheads="1"/>
          </p:cNvSpPr>
          <p:nvPr/>
        </p:nvSpPr>
        <p:spPr bwMode="auto">
          <a:xfrm>
            <a:off x="5302250" y="4667706"/>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53533" name="Rectangle 285"/>
          <p:cNvSpPr>
            <a:spLocks noChangeArrowheads="1"/>
          </p:cNvSpPr>
          <p:nvPr/>
        </p:nvSpPr>
        <p:spPr bwMode="auto">
          <a:xfrm>
            <a:off x="5319713" y="2305506"/>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53534" name="Rectangle 286"/>
          <p:cNvSpPr>
            <a:spLocks noChangeArrowheads="1"/>
          </p:cNvSpPr>
          <p:nvPr/>
        </p:nvSpPr>
        <p:spPr bwMode="auto">
          <a:xfrm>
            <a:off x="3536950" y="3284994"/>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53535" name="Line 287"/>
          <p:cNvSpPr>
            <a:spLocks noChangeShapeType="1"/>
          </p:cNvSpPr>
          <p:nvPr/>
        </p:nvSpPr>
        <p:spPr bwMode="auto">
          <a:xfrm flipH="1">
            <a:off x="1592263" y="5578931"/>
            <a:ext cx="3894137"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536" name="Line 288"/>
          <p:cNvSpPr>
            <a:spLocks noChangeShapeType="1"/>
          </p:cNvSpPr>
          <p:nvPr/>
        </p:nvSpPr>
        <p:spPr bwMode="auto">
          <a:xfrm>
            <a:off x="2201863" y="3510419"/>
            <a:ext cx="220662" cy="746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537" name="Line 289"/>
          <p:cNvSpPr>
            <a:spLocks noChangeShapeType="1"/>
          </p:cNvSpPr>
          <p:nvPr/>
        </p:nvSpPr>
        <p:spPr bwMode="auto">
          <a:xfrm flipV="1">
            <a:off x="2886075" y="2599194"/>
            <a:ext cx="509588" cy="11969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3538" name="Freeform 290"/>
          <p:cNvSpPr>
            <a:spLocks/>
          </p:cNvSpPr>
          <p:nvPr/>
        </p:nvSpPr>
        <p:spPr bwMode="auto">
          <a:xfrm>
            <a:off x="3343275" y="2273756"/>
            <a:ext cx="1152525" cy="534988"/>
          </a:xfrm>
          <a:custGeom>
            <a:avLst/>
            <a:gdLst>
              <a:gd name="T0" fmla="*/ 193 w 193"/>
              <a:gd name="T1" fmla="*/ 79 h 95"/>
              <a:gd name="T2" fmla="*/ 177 w 193"/>
              <a:gd name="T3" fmla="*/ 95 h 95"/>
              <a:gd name="T4" fmla="*/ 16 w 193"/>
              <a:gd name="T5" fmla="*/ 95 h 95"/>
              <a:gd name="T6" fmla="*/ 0 w 193"/>
              <a:gd name="T7" fmla="*/ 79 h 95"/>
              <a:gd name="T8" fmla="*/ 0 w 193"/>
              <a:gd name="T9" fmla="*/ 16 h 95"/>
              <a:gd name="T10" fmla="*/ 16 w 193"/>
              <a:gd name="T11" fmla="*/ 0 h 95"/>
              <a:gd name="T12" fmla="*/ 177 w 193"/>
              <a:gd name="T13" fmla="*/ 0 h 95"/>
              <a:gd name="T14" fmla="*/ 193 w 193"/>
              <a:gd name="T15" fmla="*/ 16 h 95"/>
              <a:gd name="T16" fmla="*/ 193 w 193"/>
              <a:gd name="T17"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95">
                <a:moveTo>
                  <a:pt x="193" y="79"/>
                </a:moveTo>
                <a:cubicBezTo>
                  <a:pt x="193" y="88"/>
                  <a:pt x="186" y="95"/>
                  <a:pt x="177" y="95"/>
                </a:cubicBezTo>
                <a:cubicBezTo>
                  <a:pt x="16" y="95"/>
                  <a:pt x="16" y="95"/>
                  <a:pt x="16" y="95"/>
                </a:cubicBezTo>
                <a:cubicBezTo>
                  <a:pt x="7" y="95"/>
                  <a:pt x="0" y="88"/>
                  <a:pt x="0" y="79"/>
                </a:cubicBezTo>
                <a:cubicBezTo>
                  <a:pt x="0" y="16"/>
                  <a:pt x="0" y="16"/>
                  <a:pt x="0" y="16"/>
                </a:cubicBezTo>
                <a:cubicBezTo>
                  <a:pt x="0" y="7"/>
                  <a:pt x="7" y="0"/>
                  <a:pt x="16" y="0"/>
                </a:cubicBezTo>
                <a:cubicBezTo>
                  <a:pt x="177" y="0"/>
                  <a:pt x="177" y="0"/>
                  <a:pt x="177" y="0"/>
                </a:cubicBezTo>
                <a:cubicBezTo>
                  <a:pt x="186" y="0"/>
                  <a:pt x="193" y="7"/>
                  <a:pt x="193" y="16"/>
                </a:cubicBezTo>
                <a:lnTo>
                  <a:pt x="193"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39" name="Freeform 291"/>
          <p:cNvSpPr>
            <a:spLocks/>
          </p:cNvSpPr>
          <p:nvPr/>
        </p:nvSpPr>
        <p:spPr bwMode="auto">
          <a:xfrm>
            <a:off x="1447800" y="3115131"/>
            <a:ext cx="811213" cy="465138"/>
          </a:xfrm>
          <a:custGeom>
            <a:avLst/>
            <a:gdLst>
              <a:gd name="T0" fmla="*/ 151 w 151"/>
              <a:gd name="T1" fmla="*/ 76 h 92"/>
              <a:gd name="T2" fmla="*/ 135 w 151"/>
              <a:gd name="T3" fmla="*/ 92 h 92"/>
              <a:gd name="T4" fmla="*/ 16 w 151"/>
              <a:gd name="T5" fmla="*/ 92 h 92"/>
              <a:gd name="T6" fmla="*/ 0 w 151"/>
              <a:gd name="T7" fmla="*/ 76 h 92"/>
              <a:gd name="T8" fmla="*/ 0 w 151"/>
              <a:gd name="T9" fmla="*/ 16 h 92"/>
              <a:gd name="T10" fmla="*/ 16 w 151"/>
              <a:gd name="T11" fmla="*/ 0 h 92"/>
              <a:gd name="T12" fmla="*/ 135 w 151"/>
              <a:gd name="T13" fmla="*/ 0 h 92"/>
              <a:gd name="T14" fmla="*/ 151 w 151"/>
              <a:gd name="T15" fmla="*/ 16 h 92"/>
              <a:gd name="T16" fmla="*/ 151 w 151"/>
              <a:gd name="T1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92">
                <a:moveTo>
                  <a:pt x="151" y="76"/>
                </a:moveTo>
                <a:cubicBezTo>
                  <a:pt x="151" y="85"/>
                  <a:pt x="144" y="92"/>
                  <a:pt x="135" y="92"/>
                </a:cubicBezTo>
                <a:cubicBezTo>
                  <a:pt x="16" y="92"/>
                  <a:pt x="16" y="92"/>
                  <a:pt x="16" y="92"/>
                </a:cubicBezTo>
                <a:cubicBezTo>
                  <a:pt x="7" y="92"/>
                  <a:pt x="0" y="85"/>
                  <a:pt x="0" y="76"/>
                </a:cubicBezTo>
                <a:cubicBezTo>
                  <a:pt x="0" y="16"/>
                  <a:pt x="0" y="16"/>
                  <a:pt x="0" y="16"/>
                </a:cubicBezTo>
                <a:cubicBezTo>
                  <a:pt x="0" y="8"/>
                  <a:pt x="7" y="0"/>
                  <a:pt x="16" y="0"/>
                </a:cubicBezTo>
                <a:cubicBezTo>
                  <a:pt x="135" y="0"/>
                  <a:pt x="135" y="0"/>
                  <a:pt x="135" y="0"/>
                </a:cubicBezTo>
                <a:cubicBezTo>
                  <a:pt x="144" y="0"/>
                  <a:pt x="151" y="8"/>
                  <a:pt x="151" y="16"/>
                </a:cubicBezTo>
                <a:lnTo>
                  <a:pt x="151" y="76"/>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40" name="Rectangle 292"/>
          <p:cNvSpPr>
            <a:spLocks noChangeArrowheads="1"/>
          </p:cNvSpPr>
          <p:nvPr/>
        </p:nvSpPr>
        <p:spPr bwMode="auto">
          <a:xfrm>
            <a:off x="3419475" y="2364244"/>
            <a:ext cx="119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Deadweight loss</a:t>
            </a:r>
            <a:endParaRPr lang="en-US" sz="1400" dirty="0">
              <a:latin typeface="Century Gothic"/>
              <a:cs typeface="Century Gothic"/>
            </a:endParaRPr>
          </a:p>
        </p:txBody>
      </p:sp>
      <p:sp>
        <p:nvSpPr>
          <p:cNvPr id="53541" name="Rectangle 293"/>
          <p:cNvSpPr>
            <a:spLocks noChangeArrowheads="1"/>
          </p:cNvSpPr>
          <p:nvPr/>
        </p:nvSpPr>
        <p:spPr bwMode="auto">
          <a:xfrm>
            <a:off x="1524000" y="3115131"/>
            <a:ext cx="7350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The wedge</a:t>
            </a:r>
            <a:endParaRPr lang="en-US" sz="1400" dirty="0">
              <a:latin typeface="Century Gothic"/>
              <a:cs typeface="Century Gothic"/>
            </a:endParaRPr>
          </a:p>
        </p:txBody>
      </p:sp>
      <p:sp>
        <p:nvSpPr>
          <p:cNvPr id="53542" name="Freeform 294"/>
          <p:cNvSpPr>
            <a:spLocks/>
          </p:cNvSpPr>
          <p:nvPr/>
        </p:nvSpPr>
        <p:spPr bwMode="auto">
          <a:xfrm>
            <a:off x="2928938" y="4905831"/>
            <a:ext cx="576262" cy="266700"/>
          </a:xfrm>
          <a:custGeom>
            <a:avLst/>
            <a:gdLst>
              <a:gd name="T0" fmla="*/ 113 w 113"/>
              <a:gd name="T1" fmla="*/ 42 h 58"/>
              <a:gd name="T2" fmla="*/ 97 w 113"/>
              <a:gd name="T3" fmla="*/ 58 h 58"/>
              <a:gd name="T4" fmla="*/ 16 w 113"/>
              <a:gd name="T5" fmla="*/ 58 h 58"/>
              <a:gd name="T6" fmla="*/ 0 w 113"/>
              <a:gd name="T7" fmla="*/ 42 h 58"/>
              <a:gd name="T8" fmla="*/ 0 w 113"/>
              <a:gd name="T9" fmla="*/ 16 h 58"/>
              <a:gd name="T10" fmla="*/ 16 w 113"/>
              <a:gd name="T11" fmla="*/ 0 h 58"/>
              <a:gd name="T12" fmla="*/ 97 w 113"/>
              <a:gd name="T13" fmla="*/ 0 h 58"/>
              <a:gd name="T14" fmla="*/ 113 w 113"/>
              <a:gd name="T15" fmla="*/ 16 h 58"/>
              <a:gd name="T16" fmla="*/ 113 w 113"/>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58">
                <a:moveTo>
                  <a:pt x="113" y="42"/>
                </a:moveTo>
                <a:cubicBezTo>
                  <a:pt x="113" y="51"/>
                  <a:pt x="106" y="58"/>
                  <a:pt x="97" y="58"/>
                </a:cubicBezTo>
                <a:cubicBezTo>
                  <a:pt x="16" y="58"/>
                  <a:pt x="16" y="58"/>
                  <a:pt x="16" y="58"/>
                </a:cubicBezTo>
                <a:cubicBezTo>
                  <a:pt x="7" y="58"/>
                  <a:pt x="0" y="51"/>
                  <a:pt x="0" y="42"/>
                </a:cubicBezTo>
                <a:cubicBezTo>
                  <a:pt x="0" y="16"/>
                  <a:pt x="0" y="16"/>
                  <a:pt x="0" y="16"/>
                </a:cubicBezTo>
                <a:cubicBezTo>
                  <a:pt x="0" y="7"/>
                  <a:pt x="7" y="0"/>
                  <a:pt x="16" y="0"/>
                </a:cubicBezTo>
                <a:cubicBezTo>
                  <a:pt x="97" y="0"/>
                  <a:pt x="97" y="0"/>
                  <a:pt x="97" y="0"/>
                </a:cubicBezTo>
                <a:cubicBezTo>
                  <a:pt x="106" y="0"/>
                  <a:pt x="113" y="7"/>
                  <a:pt x="113" y="16"/>
                </a:cubicBezTo>
                <a:lnTo>
                  <a:pt x="113" y="42"/>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3543" name="Rectangle 295"/>
          <p:cNvSpPr>
            <a:spLocks noChangeArrowheads="1"/>
          </p:cNvSpPr>
          <p:nvPr/>
        </p:nvSpPr>
        <p:spPr bwMode="auto">
          <a:xfrm>
            <a:off x="2978150" y="4943931"/>
            <a:ext cx="5665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Quota</a:t>
            </a:r>
            <a:endParaRPr lang="en-US" sz="1400" dirty="0">
              <a:latin typeface="Century Gothic"/>
              <a:cs typeface="Century Gothic"/>
            </a:endParaRPr>
          </a:p>
        </p:txBody>
      </p:sp>
      <p:sp>
        <p:nvSpPr>
          <p:cNvPr id="53544" name="Rectangle 296"/>
          <p:cNvSpPr>
            <a:spLocks noChangeArrowheads="1"/>
          </p:cNvSpPr>
          <p:nvPr/>
        </p:nvSpPr>
        <p:spPr bwMode="auto">
          <a:xfrm>
            <a:off x="2820988" y="6032956"/>
            <a:ext cx="2997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rides (millions per year)</a:t>
            </a:r>
            <a:endParaRPr lang="en-US" sz="1400">
              <a:latin typeface="Century Gothic"/>
              <a:cs typeface="Century Gothic"/>
            </a:endParaRPr>
          </a:p>
        </p:txBody>
      </p:sp>
      <p:sp>
        <p:nvSpPr>
          <p:cNvPr id="53545" name="Rectangle 297"/>
          <p:cNvSpPr>
            <a:spLocks noChangeArrowheads="1"/>
          </p:cNvSpPr>
          <p:nvPr/>
        </p:nvSpPr>
        <p:spPr bwMode="auto">
          <a:xfrm>
            <a:off x="381000" y="1438731"/>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spcBef>
                <a:spcPct val="0"/>
              </a:spcBef>
            </a:pPr>
            <a:r>
              <a:rPr lang="en-US" sz="1400">
                <a:solidFill>
                  <a:srgbClr val="000000"/>
                </a:solidFill>
                <a:latin typeface="Century Gothic"/>
                <a:cs typeface="Century Gothic"/>
              </a:rPr>
              <a:t>Fare </a:t>
            </a:r>
          </a:p>
          <a:p>
            <a:pPr marL="1588" indent="-1588">
              <a:spcBef>
                <a:spcPct val="0"/>
              </a:spcBef>
            </a:pPr>
            <a:r>
              <a:rPr lang="en-US" sz="1400">
                <a:solidFill>
                  <a:srgbClr val="000000"/>
                </a:solidFill>
                <a:latin typeface="Century Gothic"/>
                <a:cs typeface="Century Gothic"/>
              </a:rPr>
              <a:t>(per ride)</a:t>
            </a:r>
            <a:endParaRPr lang="en-US" sz="1400">
              <a:latin typeface="Century Gothic"/>
              <a:cs typeface="Century Gothic"/>
            </a:endParaRPr>
          </a:p>
        </p:txBody>
      </p:sp>
      <p:cxnSp>
        <p:nvCxnSpPr>
          <p:cNvPr id="2" name="Straight Connector 86"/>
          <p:cNvCxnSpPr>
            <a:cxnSpLocks noChangeShapeType="1"/>
          </p:cNvCxnSpPr>
          <p:nvPr/>
        </p:nvCxnSpPr>
        <p:spPr bwMode="auto">
          <a:xfrm>
            <a:off x="1330325" y="4191456"/>
            <a:ext cx="14224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1330325" y="3078619"/>
            <a:ext cx="1422400" cy="0"/>
          </a:xfrm>
          <a:prstGeom prst="line">
            <a:avLst/>
          </a:prstGeom>
          <a:noFill/>
          <a:ln w="15875" cap="rnd">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 name="Rectangle 3"/>
          <p:cNvSpPr/>
          <p:nvPr/>
        </p:nvSpPr>
        <p:spPr>
          <a:xfrm>
            <a:off x="5791200" y="2277943"/>
            <a:ext cx="3352800" cy="4154983"/>
          </a:xfrm>
          <a:prstGeom prst="rect">
            <a:avLst/>
          </a:prstGeom>
        </p:spPr>
        <p:txBody>
          <a:bodyPr wrap="square">
            <a:spAutoFit/>
          </a:bodyPr>
          <a:lstStyle/>
          <a:p>
            <a:r>
              <a:rPr lang="en-US" sz="2400" b="1" dirty="0">
                <a:solidFill>
                  <a:srgbClr val="990033"/>
                </a:solidFill>
                <a:latin typeface="Century Gothic"/>
                <a:cs typeface="Century Gothic"/>
              </a:rPr>
              <a:t>The Wedge, </a:t>
            </a:r>
            <a:r>
              <a:rPr lang="en-US" sz="2400" b="1">
                <a:solidFill>
                  <a:srgbClr val="990033"/>
                </a:solidFill>
                <a:latin typeface="Century Gothic"/>
                <a:cs typeface="Century Gothic"/>
              </a:rPr>
              <a:t>or Quota rent</a:t>
            </a:r>
            <a:r>
              <a:rPr lang="en-US" sz="2400" b="1" dirty="0">
                <a:solidFill>
                  <a:srgbClr val="990033"/>
                </a:solidFill>
                <a:latin typeface="Century Gothic"/>
                <a:cs typeface="Century Gothic"/>
              </a:rPr>
              <a:t>:</a:t>
            </a:r>
            <a:r>
              <a:rPr lang="en-US" sz="2400" dirty="0">
                <a:latin typeface="Century Gothic"/>
                <a:cs typeface="Century Gothic"/>
              </a:rPr>
              <a:t> the difference between the demand price and the supply price at the quota limit.  Equal to the market price of the license when the license is traded.</a:t>
            </a:r>
          </a:p>
          <a:p>
            <a:r>
              <a:rPr lang="en-US" sz="2400" dirty="0">
                <a:latin typeface="Century Gothic"/>
                <a:cs typeface="Century Gothic"/>
              </a:rPr>
              <a:t> </a:t>
            </a:r>
          </a:p>
        </p:txBody>
      </p:sp>
      <p:sp>
        <p:nvSpPr>
          <p:cNvPr id="6" name="Footer Placeholder 5"/>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25582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1" nodeType="withEffect">
                                  <p:stCondLst>
                                    <p:cond delay="0"/>
                                  </p:stCondLst>
                                  <p:iterate type="lt">
                                    <p:tmPct val="0"/>
                                  </p:iterate>
                                  <p:childTnLst>
                                    <p:animClr clrSpc="rgb" dir="cw">
                                      <p:cBhvr override="childStyle">
                                        <p:cTn id="6" dur="500" fill="hold"/>
                                        <p:tgtEl>
                                          <p:spTgt spid="53508"/>
                                        </p:tgtEl>
                                        <p:attrNameLst>
                                          <p:attrName>style.color</p:attrName>
                                        </p:attrNameLst>
                                      </p:cBhvr>
                                      <p:to>
                                        <a:srgbClr val="990033"/>
                                      </p:to>
                                    </p:animClr>
                                  </p:childTnLst>
                                </p:cTn>
                              </p:par>
                              <p:par>
                                <p:cTn id="7" presetID="15" presetClass="emph" presetSubtype="0" grpId="0" nodeType="withEffect">
                                  <p:stCondLst>
                                    <p:cond delay="0"/>
                                  </p:stCondLst>
                                  <p:iterate type="lt">
                                    <p:tmAbs val="25"/>
                                  </p:iterate>
                                  <p:childTnLst>
                                    <p:set>
                                      <p:cBhvr override="childStyle">
                                        <p:cTn id="8" dur="indefinite"/>
                                        <p:tgtEl>
                                          <p:spTgt spid="53508"/>
                                        </p:tgtEl>
                                        <p:attrNameLst>
                                          <p:attrName>style.fontWeight</p:attrName>
                                        </p:attrNameLst>
                                      </p:cBhvr>
                                      <p:to>
                                        <p:strVal val="bold"/>
                                      </p:to>
                                    </p:set>
                                  </p:childTnLst>
                                </p:cTn>
                              </p:par>
                              <p:par>
                                <p:cTn id="9" presetID="3" presetClass="emph" presetSubtype="2" fill="hold" grpId="0" nodeType="withEffect">
                                  <p:stCondLst>
                                    <p:cond delay="0"/>
                                  </p:stCondLst>
                                  <p:iterate type="lt">
                                    <p:tmPct val="0"/>
                                  </p:iterate>
                                  <p:childTnLst>
                                    <p:animClr clrSpc="rgb" dir="cw">
                                      <p:cBhvr override="childStyle">
                                        <p:cTn id="10" dur="2000" fill="hold"/>
                                        <p:tgtEl>
                                          <p:spTgt spid="53512"/>
                                        </p:tgtEl>
                                        <p:attrNameLst>
                                          <p:attrName>style.color</p:attrName>
                                        </p:attrNameLst>
                                      </p:cBhvr>
                                      <p:to>
                                        <a:srgbClr val="990033"/>
                                      </p:to>
                                    </p:animClr>
                                  </p:childTnLst>
                                </p:cTn>
                              </p:par>
                              <p:par>
                                <p:cTn id="11" presetID="15" presetClass="emph" presetSubtype="0" grpId="1" nodeType="withEffect">
                                  <p:stCondLst>
                                    <p:cond delay="0"/>
                                  </p:stCondLst>
                                  <p:iterate type="lt">
                                    <p:tmAbs val="25"/>
                                  </p:iterate>
                                  <p:childTnLst>
                                    <p:set>
                                      <p:cBhvr override="childStyle">
                                        <p:cTn id="12" dur="indefinite"/>
                                        <p:tgtEl>
                                          <p:spTgt spid="53512"/>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469"/>
                                        </p:tgtEl>
                                        <p:attrNameLst>
                                          <p:attrName>style.visibility</p:attrName>
                                        </p:attrNameLst>
                                      </p:cBhvr>
                                      <p:to>
                                        <p:strVal val="visible"/>
                                      </p:to>
                                    </p:set>
                                    <p:animEffect transition="in" filter="fade">
                                      <p:cBhvr>
                                        <p:cTn id="17" dur="500"/>
                                        <p:tgtEl>
                                          <p:spTgt spid="5346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468"/>
                                        </p:tgtEl>
                                        <p:attrNameLst>
                                          <p:attrName>style.visibility</p:attrName>
                                        </p:attrNameLst>
                                      </p:cBhvr>
                                      <p:to>
                                        <p:strVal val="visible"/>
                                      </p:to>
                                    </p:set>
                                    <p:animEffect transition="in" filter="fade">
                                      <p:cBhvr>
                                        <p:cTn id="20" dur="500"/>
                                        <p:tgtEl>
                                          <p:spTgt spid="534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539"/>
                                        </p:tgtEl>
                                        <p:attrNameLst>
                                          <p:attrName>style.visibility</p:attrName>
                                        </p:attrNameLst>
                                      </p:cBhvr>
                                      <p:to>
                                        <p:strVal val="visible"/>
                                      </p:to>
                                    </p:set>
                                    <p:animEffect transition="in" filter="fade">
                                      <p:cBhvr>
                                        <p:cTn id="23" dur="500"/>
                                        <p:tgtEl>
                                          <p:spTgt spid="535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541"/>
                                        </p:tgtEl>
                                        <p:attrNameLst>
                                          <p:attrName>style.visibility</p:attrName>
                                        </p:attrNameLst>
                                      </p:cBhvr>
                                      <p:to>
                                        <p:strVal val="visible"/>
                                      </p:to>
                                    </p:set>
                                    <p:animEffect transition="in" filter="fade">
                                      <p:cBhvr>
                                        <p:cTn id="26" dur="500"/>
                                        <p:tgtEl>
                                          <p:spTgt spid="535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536"/>
                                        </p:tgtEl>
                                        <p:attrNameLst>
                                          <p:attrName>style.visibility</p:attrName>
                                        </p:attrNameLst>
                                      </p:cBhvr>
                                      <p:to>
                                        <p:strVal val="visible"/>
                                      </p:to>
                                    </p:set>
                                    <p:animEffect transition="in" filter="fade">
                                      <p:cBhvr>
                                        <p:cTn id="29" dur="500"/>
                                        <p:tgtEl>
                                          <p:spTgt spid="535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470"/>
                                        </p:tgtEl>
                                        <p:attrNameLst>
                                          <p:attrName>style.visibility</p:attrName>
                                        </p:attrNameLst>
                                      </p:cBhvr>
                                      <p:to>
                                        <p:strVal val="visible"/>
                                      </p:to>
                                    </p:set>
                                    <p:animEffect transition="in" filter="fade">
                                      <p:cBhvr>
                                        <p:cTn id="32" dur="500"/>
                                        <p:tgtEl>
                                          <p:spTgt spid="53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8" grpId="0" animBg="1"/>
      <p:bldP spid="53469" grpId="0" animBg="1"/>
      <p:bldP spid="53470" grpId="0" animBg="1"/>
      <p:bldP spid="53508" grpId="0"/>
      <p:bldP spid="53508" grpId="1"/>
      <p:bldP spid="53512" grpId="0"/>
      <p:bldP spid="53512" grpId="1"/>
      <p:bldP spid="53536" grpId="0" animBg="1"/>
      <p:bldP spid="53539" grpId="0" animBg="1"/>
      <p:bldP spid="5354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alpha val="60000"/>
            </a:schemeClr>
          </a:solidFill>
        </p:spPr>
        <p:txBody>
          <a:bodyPr>
            <a:normAutofit fontScale="90000"/>
          </a:bodyPr>
          <a:lstStyle/>
          <a:p>
            <a:r>
              <a:rPr lang="en-US" dirty="0"/>
              <a:t>THE COSTS OF QUANTITY CONTROLS</a:t>
            </a:r>
          </a:p>
        </p:txBody>
      </p:sp>
      <p:sp>
        <p:nvSpPr>
          <p:cNvPr id="3" name="Content Placeholder 2"/>
          <p:cNvSpPr>
            <a:spLocks noGrp="1"/>
          </p:cNvSpPr>
          <p:nvPr>
            <p:ph idx="1"/>
          </p:nvPr>
        </p:nvSpPr>
        <p:spPr>
          <a:xfrm>
            <a:off x="0" y="1676903"/>
            <a:ext cx="9144000" cy="1828800"/>
          </a:xfrm>
          <a:solidFill>
            <a:schemeClr val="bg1">
              <a:alpha val="85000"/>
            </a:schemeClr>
          </a:solidFill>
        </p:spPr>
        <p:txBody>
          <a:bodyPr>
            <a:normAutofit/>
          </a:bodyPr>
          <a:lstStyle/>
          <a:p>
            <a:r>
              <a:rPr lang="en-US" sz="2800" dirty="0"/>
              <a:t>Like price controls, </a:t>
            </a:r>
            <a:r>
              <a:rPr lang="en-US" sz="2800" dirty="0">
                <a:solidFill>
                  <a:schemeClr val="accent2"/>
                </a:solidFill>
              </a:rPr>
              <a:t>quotas impose losses on society.</a:t>
            </a:r>
          </a:p>
          <a:p>
            <a:pPr marL="457200" indent="-457200">
              <a:buClr>
                <a:schemeClr val="accent3"/>
              </a:buClr>
              <a:buFont typeface="Wingdings" charset="2"/>
              <a:buChar char="§"/>
            </a:pPr>
            <a:r>
              <a:rPr lang="en-US" sz="2400" dirty="0"/>
              <a:t>Deadweight loss (some mutually beneficial transactions don’t occur)</a:t>
            </a:r>
          </a:p>
          <a:p>
            <a:pPr marL="457200" indent="-457200">
              <a:buClr>
                <a:schemeClr val="accent3"/>
              </a:buClr>
              <a:buFont typeface="Wingdings" charset="2"/>
              <a:buChar char="§"/>
            </a:pPr>
            <a:r>
              <a:rPr lang="en-US" sz="2400" dirty="0"/>
              <a:t>Incentives for illegal activities</a:t>
            </a:r>
          </a:p>
        </p:txBody>
      </p:sp>
      <p:sp>
        <p:nvSpPr>
          <p:cNvPr id="5" name="Rectangle 4"/>
          <p:cNvSpPr/>
          <p:nvPr/>
        </p:nvSpPr>
        <p:spPr>
          <a:xfrm>
            <a:off x="0" y="3990463"/>
            <a:ext cx="9144000" cy="707886"/>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2000" b="1" i="1" dirty="0">
                <a:solidFill>
                  <a:schemeClr val="tx1">
                    <a:lumMod val="75000"/>
                    <a:lumOff val="25000"/>
                  </a:schemeClr>
                </a:solidFill>
                <a:latin typeface="Century Gothic"/>
                <a:cs typeface="Century Gothic"/>
              </a:rPr>
              <a:t>Unlicensed cabs are a side effect of quantity controls… but also an opportunity for alternate models like </a:t>
            </a:r>
            <a:r>
              <a:rPr lang="en-US" sz="2000" b="1" i="1" dirty="0" err="1">
                <a:solidFill>
                  <a:schemeClr val="tx1">
                    <a:lumMod val="75000"/>
                    <a:lumOff val="25000"/>
                  </a:schemeClr>
                </a:solidFill>
                <a:latin typeface="Century Gothic"/>
                <a:cs typeface="Century Gothic"/>
              </a:rPr>
              <a:t>Über</a:t>
            </a:r>
            <a:r>
              <a:rPr lang="en-US" sz="2000" b="1" i="1" dirty="0">
                <a:solidFill>
                  <a:schemeClr val="tx1">
                    <a:lumMod val="75000"/>
                    <a:lumOff val="25000"/>
                  </a:schemeClr>
                </a:solidFill>
                <a:latin typeface="Century Gothic"/>
                <a:cs typeface="Century Gothic"/>
              </a:rPr>
              <a:t>.</a:t>
            </a:r>
          </a:p>
        </p:txBody>
      </p:sp>
      <p:sp>
        <p:nvSpPr>
          <p:cNvPr id="6" name="Footer Placeholder 5"/>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891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152400" y="838200"/>
            <a:ext cx="8839200" cy="5638800"/>
          </a:xfrm>
        </p:spPr>
        <p:txBody>
          <a:bodyPr>
            <a:noAutofit/>
          </a:bodyPr>
          <a:lstStyle/>
          <a:p>
            <a:pPr eaLnBrk="1" hangingPunct="1">
              <a:spcAft>
                <a:spcPts val="600"/>
              </a:spcAft>
              <a:buClr>
                <a:srgbClr val="CC0066"/>
              </a:buClr>
              <a:buSzTx/>
              <a:buFont typeface="Wingdings" pitchFamily="2" charset="2"/>
              <a:buNone/>
            </a:pPr>
            <a:r>
              <a:rPr lang="en-US" sz="2800" dirty="0"/>
              <a:t>Don’t be confused: price ceilings , floors and quotas </a:t>
            </a:r>
            <a:r>
              <a:rPr lang="en-US" sz="3200" dirty="0">
                <a:solidFill>
                  <a:srgbClr val="990033"/>
                </a:solidFill>
              </a:rPr>
              <a:t>all decrease the amount traded and therefore create deadweight loss.</a:t>
            </a:r>
            <a:endParaRPr lang="en-US" sz="2400" dirty="0">
              <a:solidFill>
                <a:srgbClr val="990033"/>
              </a:solidFill>
            </a:endParaRPr>
          </a:p>
          <a:p>
            <a:pPr lvl="1">
              <a:spcAft>
                <a:spcPts val="600"/>
              </a:spcAft>
              <a:buClr>
                <a:srgbClr val="CC0066"/>
              </a:buClr>
              <a:buFont typeface="Wingdings" pitchFamily="2" charset="2"/>
              <a:buNone/>
            </a:pPr>
            <a:r>
              <a:rPr lang="en-US" sz="2400" dirty="0"/>
              <a:t>A price ceiling pushes the price of a good down; fewer sellers will want to sell.</a:t>
            </a:r>
          </a:p>
          <a:p>
            <a:pPr lvl="1">
              <a:spcAft>
                <a:spcPts val="600"/>
              </a:spcAft>
              <a:buClr>
                <a:schemeClr val="tx1"/>
              </a:buClr>
            </a:pPr>
            <a:r>
              <a:rPr lang="en-US" sz="2400" dirty="0"/>
              <a:t>A price floor pushes the price of a good up; fewer buyers will want to buy.</a:t>
            </a:r>
          </a:p>
          <a:p>
            <a:pPr lvl="1">
              <a:spcAft>
                <a:spcPts val="600"/>
              </a:spcAft>
              <a:buClr>
                <a:schemeClr val="tx1"/>
              </a:buClr>
            </a:pPr>
            <a:r>
              <a:rPr lang="en-US" sz="2400" dirty="0"/>
              <a:t>A quota, by definition, reduces sales.</a:t>
            </a:r>
          </a:p>
          <a:p>
            <a:pPr eaLnBrk="1" hangingPunct="1">
              <a:spcAft>
                <a:spcPts val="600"/>
              </a:spcAft>
              <a:buClr>
                <a:schemeClr val="tx1"/>
              </a:buClr>
            </a:pPr>
            <a:r>
              <a:rPr lang="en-US" sz="2800" i="1" dirty="0">
                <a:solidFill>
                  <a:schemeClr val="tx1">
                    <a:lumMod val="75000"/>
                    <a:lumOff val="25000"/>
                  </a:schemeClr>
                </a:solidFill>
              </a:rPr>
              <a:t>If sellers don’t want to sell as much as buyers want to buy, it’s the sellers who determine the actual quantity sold, because</a:t>
            </a:r>
            <a:r>
              <a:rPr lang="en-US" sz="2800" dirty="0"/>
              <a:t> </a:t>
            </a:r>
            <a:r>
              <a:rPr lang="en-US" sz="2800" i="1" dirty="0">
                <a:solidFill>
                  <a:schemeClr val="accent1">
                    <a:lumMod val="75000"/>
                  </a:schemeClr>
                </a:solidFill>
              </a:rPr>
              <a:t>buyers can’t force unwilling sellers to sell and vice versa.</a:t>
            </a:r>
          </a:p>
          <a:p>
            <a:pPr eaLnBrk="1" hangingPunct="1">
              <a:spcAft>
                <a:spcPts val="600"/>
              </a:spcAft>
              <a:buClr>
                <a:schemeClr val="tx1"/>
              </a:buClr>
            </a:pPr>
            <a:endParaRPr lang="en-US" sz="2400" i="1" dirty="0">
              <a:solidFill>
                <a:schemeClr val="accent1">
                  <a:lumMod val="75000"/>
                </a:schemeClr>
              </a:solidFill>
            </a:endParaRPr>
          </a:p>
          <a:p>
            <a:pPr eaLnBrk="1" hangingPunct="1">
              <a:spcAft>
                <a:spcPts val="600"/>
              </a:spcAft>
              <a:buClr>
                <a:srgbClr val="CC0066"/>
              </a:buClr>
              <a:buSzTx/>
              <a:buFont typeface="Wingdings" pitchFamily="2" charset="2"/>
              <a:buNone/>
            </a:pPr>
            <a:endParaRPr lang="en-US" sz="2400" dirty="0"/>
          </a:p>
          <a:p>
            <a:pPr eaLnBrk="1" hangingPunct="1">
              <a:spcAft>
                <a:spcPts val="600"/>
              </a:spcAft>
              <a:buClr>
                <a:srgbClr val="CC0066"/>
              </a:buClr>
              <a:buSzTx/>
              <a:buFont typeface="Wingdings" pitchFamily="2" charset="2"/>
              <a:buNone/>
            </a:pPr>
            <a:endParaRPr lang="en-US" sz="2400" dirty="0"/>
          </a:p>
          <a:p>
            <a:pPr eaLnBrk="1" hangingPunct="1">
              <a:spcAft>
                <a:spcPts val="600"/>
              </a:spcAft>
              <a:buClr>
                <a:srgbClr val="CC0066"/>
              </a:buClr>
              <a:buSzTx/>
              <a:buFont typeface="Wingdings" pitchFamily="2" charset="2"/>
              <a:buNone/>
            </a:pPr>
            <a:endParaRPr lang="en-US" sz="2400" dirty="0"/>
          </a:p>
        </p:txBody>
      </p:sp>
      <p:sp>
        <p:nvSpPr>
          <p:cNvPr id="3" name="Footer Placeholder 2"/>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166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Effect transition="in" filter="fade">
                                      <p:cBhvr>
                                        <p:cTn id="7" dur="500"/>
                                        <p:tgtEl>
                                          <p:spTgt spid="901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2" end="2"/>
                                            </p:txEl>
                                          </p:spTgt>
                                        </p:tgtEl>
                                        <p:attrNameLst>
                                          <p:attrName>style.visibility</p:attrName>
                                        </p:attrNameLst>
                                      </p:cBhvr>
                                      <p:to>
                                        <p:strVal val="visible"/>
                                      </p:to>
                                    </p:set>
                                    <p:animEffect transition="in" filter="fade">
                                      <p:cBhvr>
                                        <p:cTn id="12" dur="500"/>
                                        <p:tgtEl>
                                          <p:spTgt spid="901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animEffect transition="in" filter="fade">
                                      <p:cBhvr>
                                        <p:cTn id="17" dur="500"/>
                                        <p:tgtEl>
                                          <p:spTgt spid="901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4" end="4"/>
                                            </p:txEl>
                                          </p:spTgt>
                                        </p:tgtEl>
                                        <p:attrNameLst>
                                          <p:attrName>style.visibility</p:attrName>
                                        </p:attrNameLst>
                                      </p:cBhvr>
                                      <p:to>
                                        <p:strVal val="visible"/>
                                      </p:to>
                                    </p:set>
                                    <p:animEffect transition="in" filter="fade">
                                      <p:cBhvr>
                                        <p:cTn id="22"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1"/>
          <p:cNvSpPr txBox="1">
            <a:spLocks/>
          </p:cNvSpPr>
          <p:nvPr/>
        </p:nvSpPr>
        <p:spPr bwMode="auto">
          <a:xfrm>
            <a:off x="0" y="56388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i="1" dirty="0">
                <a:solidFill>
                  <a:schemeClr val="tx1">
                    <a:lumMod val="75000"/>
                    <a:lumOff val="25000"/>
                  </a:schemeClr>
                </a:solidFill>
                <a:latin typeface="Century Gothic"/>
                <a:cs typeface="Century Gothic"/>
              </a:rPr>
              <a:t>If prices are distorted, they cannot give good information to buyers and sellers.</a:t>
            </a:r>
            <a:endParaRPr lang="en-US" sz="2800" b="1" i="1" dirty="0">
              <a:solidFill>
                <a:schemeClr val="tx1">
                  <a:lumMod val="75000"/>
                  <a:lumOff val="25000"/>
                </a:schemeClr>
              </a:solidFill>
              <a:latin typeface="Century Gothic"/>
              <a:ea typeface="MS PGothic" pitchFamily="34" charset="-128"/>
              <a:cs typeface="Century Gothic"/>
            </a:endParaRPr>
          </a:p>
        </p:txBody>
      </p:sp>
      <p:pic>
        <p:nvPicPr>
          <p:cNvPr id="52228" name="Picture 6" descr="Cowen_UN6_PH0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5400" y="1582738"/>
            <a:ext cx="6096000"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0" y="1143000"/>
            <a:ext cx="9144000" cy="609600"/>
          </a:xfrm>
          <a:prstGeom prst="rect">
            <a:avLst/>
          </a:prstGeom>
        </p:spPr>
        <p:txBody>
          <a:bodyPr>
            <a:normAutofit fontScale="62500" lnSpcReduction="20000"/>
          </a:bodyPr>
          <a:lstStyle/>
          <a:p>
            <a:pPr algn="ctr" fontAlgn="auto">
              <a:spcBef>
                <a:spcPct val="20000"/>
              </a:spcBef>
              <a:spcAft>
                <a:spcPts val="0"/>
              </a:spcAft>
              <a:buFont typeface="Arial" pitchFamily="34" charset="0"/>
              <a:buNone/>
              <a:defRPr/>
            </a:pPr>
            <a:r>
              <a:rPr lang="en-US" sz="3600" b="1" i="1" dirty="0">
                <a:solidFill>
                  <a:schemeClr val="tx1">
                    <a:lumMod val="75000"/>
                    <a:lumOff val="25000"/>
                  </a:schemeClr>
                </a:solidFill>
                <a:latin typeface="Century Gothic"/>
                <a:ea typeface="ＭＳ Ｐゴシック"/>
                <a:cs typeface="Century Gothic"/>
              </a:rPr>
              <a:t>Distorted price signals cause resources to be misallocated.</a:t>
            </a:r>
          </a:p>
        </p:txBody>
      </p:sp>
      <p:sp>
        <p:nvSpPr>
          <p:cNvPr id="2" name="Title 1"/>
          <p:cNvSpPr>
            <a:spLocks noGrp="1"/>
          </p:cNvSpPr>
          <p:nvPr>
            <p:ph type="title"/>
          </p:nvPr>
        </p:nvSpPr>
        <p:spPr>
          <a:xfrm>
            <a:off x="0" y="0"/>
            <a:ext cx="9144000" cy="1066800"/>
          </a:xfrm>
        </p:spPr>
        <p:txBody>
          <a:bodyPr>
            <a:noAutofit/>
          </a:bodyPr>
          <a:lstStyle/>
          <a:p>
            <a:r>
              <a:rPr lang="en-US" sz="4000" dirty="0"/>
              <a:t>INTERFERENCE IN MARKETS HAS CONSEQUENCES</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4266109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fade">
                                      <p:cBhvr>
                                        <p:cTn id="12"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PRICE CONTROLS</a:t>
            </a:r>
          </a:p>
        </p:txBody>
      </p:sp>
      <p:sp>
        <p:nvSpPr>
          <p:cNvPr id="6" name="Content Placeholder 5"/>
          <p:cNvSpPr>
            <a:spLocks noGrp="1"/>
          </p:cNvSpPr>
          <p:nvPr>
            <p:ph idx="1"/>
          </p:nvPr>
        </p:nvSpPr>
        <p:spPr/>
        <p:txBody>
          <a:bodyPr>
            <a:normAutofit lnSpcReduction="10000"/>
          </a:bodyPr>
          <a:lstStyle/>
          <a:p>
            <a:r>
              <a:rPr lang="en-US" dirty="0">
                <a:solidFill>
                  <a:srgbClr val="990033"/>
                </a:solidFill>
              </a:rPr>
              <a:t>Price controls: </a:t>
            </a:r>
            <a:r>
              <a:rPr lang="en-US" b="0" dirty="0"/>
              <a:t>legal restrictions on how high or low a market price may go.  There are </a:t>
            </a:r>
            <a:r>
              <a:rPr lang="en-US" dirty="0"/>
              <a:t>two main types:</a:t>
            </a:r>
          </a:p>
          <a:p>
            <a:pPr lvl="1"/>
            <a:r>
              <a:rPr lang="en-US" sz="3200" dirty="0">
                <a:solidFill>
                  <a:srgbClr val="990033"/>
                </a:solidFill>
              </a:rPr>
              <a:t>Price ceiling: </a:t>
            </a:r>
            <a:r>
              <a:rPr lang="en-US" sz="3200" b="0" dirty="0"/>
              <a:t>a </a:t>
            </a:r>
            <a:r>
              <a:rPr lang="en-US" sz="3200" dirty="0"/>
              <a:t>maximum price </a:t>
            </a:r>
            <a:r>
              <a:rPr lang="en-US" sz="3200" b="0" dirty="0"/>
              <a:t>sellers are allowed to charge for a good or service</a:t>
            </a:r>
            <a:r>
              <a:rPr lang="en-US" sz="3200" b="0" i="1" dirty="0"/>
              <a:t> </a:t>
            </a:r>
            <a:r>
              <a:rPr lang="en-US" sz="3200" i="1" dirty="0">
                <a:solidFill>
                  <a:schemeClr val="accent1">
                    <a:lumMod val="75000"/>
                  </a:schemeClr>
                </a:solidFill>
              </a:rPr>
              <a:t>(usually set BELOW equilibrium).</a:t>
            </a:r>
          </a:p>
          <a:p>
            <a:pPr lvl="1"/>
            <a:r>
              <a:rPr lang="en-US" sz="3200" dirty="0">
                <a:solidFill>
                  <a:srgbClr val="990033"/>
                </a:solidFill>
              </a:rPr>
              <a:t>Price floor: </a:t>
            </a:r>
            <a:r>
              <a:rPr lang="en-US" sz="3200" b="0" dirty="0"/>
              <a:t>a </a:t>
            </a:r>
            <a:r>
              <a:rPr lang="en-US" sz="3200" dirty="0"/>
              <a:t>minimum price </a:t>
            </a:r>
            <a:r>
              <a:rPr lang="en-US" sz="3200" b="0" dirty="0"/>
              <a:t>buyers are required to pay for a good or service</a:t>
            </a:r>
            <a:r>
              <a:rPr lang="en-US" sz="3200" b="0" i="1" dirty="0"/>
              <a:t> </a:t>
            </a:r>
            <a:r>
              <a:rPr lang="en-US" sz="3200" i="1" dirty="0">
                <a:solidFill>
                  <a:schemeClr val="accent1">
                    <a:lumMod val="75000"/>
                  </a:schemeClr>
                </a:solidFill>
              </a:rPr>
              <a:t>(usually set ABOVE equilibrium).</a:t>
            </a:r>
            <a:endParaRPr lang="en-US" sz="3200" dirty="0"/>
          </a:p>
        </p:txBody>
      </p:sp>
      <p:sp>
        <p:nvSpPr>
          <p:cNvPr id="3" name="Footer Placeholder 2"/>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0762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0" y="0"/>
            <a:ext cx="9144000" cy="1143000"/>
          </a:xfrm>
        </p:spPr>
        <p:txBody>
          <a:bodyPr>
            <a:normAutofit fontScale="90000"/>
          </a:bodyPr>
          <a:lstStyle/>
          <a:p>
            <a:pPr algn="l" eaLnBrk="1" hangingPunct="1"/>
            <a:r>
              <a:rPr lang="en-US" dirty="0"/>
              <a:t>HOW PRICE CEILINGS CAUSE INEFFICIENCY  </a:t>
            </a:r>
          </a:p>
        </p:txBody>
      </p:sp>
      <p:sp>
        <p:nvSpPr>
          <p:cNvPr id="32771" name="Rectangle 3"/>
          <p:cNvSpPr>
            <a:spLocks noGrp="1" noChangeArrowheads="1"/>
          </p:cNvSpPr>
          <p:nvPr>
            <p:ph idx="1"/>
          </p:nvPr>
        </p:nvSpPr>
        <p:spPr>
          <a:xfrm>
            <a:off x="152400" y="1447800"/>
            <a:ext cx="8839200" cy="4648200"/>
          </a:xfrm>
        </p:spPr>
        <p:txBody>
          <a:bodyPr>
            <a:normAutofit fontScale="92500"/>
          </a:bodyPr>
          <a:lstStyle/>
          <a:p>
            <a:pPr eaLnBrk="1" hangingPunct="1">
              <a:buClr>
                <a:schemeClr val="tx1"/>
              </a:buClr>
            </a:pPr>
            <a:r>
              <a:rPr lang="en-US" sz="3600" dirty="0"/>
              <a:t>Price ceilings cause predictable side effects:</a:t>
            </a:r>
          </a:p>
          <a:p>
            <a:pPr marL="571500" indent="-571500" eaLnBrk="1" hangingPunct="1">
              <a:buClr>
                <a:schemeClr val="accent3"/>
              </a:buClr>
              <a:buFont typeface="Wingdings" charset="2"/>
              <a:buChar char="§"/>
            </a:pPr>
            <a:r>
              <a:rPr lang="en-US" sz="2800" dirty="0"/>
              <a:t>A persistent shortage of the good</a:t>
            </a:r>
          </a:p>
          <a:p>
            <a:pPr marL="571500" indent="-571500" eaLnBrk="1" hangingPunct="1">
              <a:buClr>
                <a:schemeClr val="accent3"/>
              </a:buClr>
              <a:buFont typeface="Wingdings" charset="2"/>
              <a:buChar char="§"/>
            </a:pPr>
            <a:r>
              <a:rPr lang="en-US" sz="2800" dirty="0"/>
              <a:t>Inefficiency arising from this persistent shortage in the form of inefficiently low quantity (deadweight loss), inefficient allocation of the good to consumers, resources wasted in searching for the good, and the inefficiently low quality of the good offered for sale</a:t>
            </a:r>
          </a:p>
          <a:p>
            <a:pPr marL="571500" indent="-571500" eaLnBrk="1" hangingPunct="1">
              <a:buClr>
                <a:schemeClr val="accent3"/>
              </a:buClr>
              <a:buFont typeface="Wingdings" charset="2"/>
              <a:buChar char="§"/>
            </a:pPr>
            <a:r>
              <a:rPr lang="en-US" sz="2800" dirty="0"/>
              <a:t>The emergence of illegal, black market activity</a:t>
            </a:r>
          </a:p>
          <a:p>
            <a:pPr marL="571500" indent="-571500" eaLnBrk="1" hangingPunct="1">
              <a:buClr>
                <a:schemeClr val="accent3"/>
              </a:buClr>
              <a:buFont typeface="Wingdings" charset="2"/>
              <a:buChar char="§"/>
            </a:pPr>
            <a:endParaRPr lang="en-US" sz="3600" dirty="0"/>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20818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Autofit/>
          </a:bodyPr>
          <a:lstStyle/>
          <a:p>
            <a:pPr algn="l" eaLnBrk="1" hangingPunct="1"/>
            <a:r>
              <a:rPr lang="en-US" sz="4000" dirty="0"/>
              <a:t>THE MARKET FOR APARTMENTS</a:t>
            </a:r>
          </a:p>
        </p:txBody>
      </p:sp>
      <p:sp>
        <p:nvSpPr>
          <p:cNvPr id="30850" name="Rectangle 9"/>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none" anchor="ctr">
            <a:spAutoFit/>
          </a:bodyPr>
          <a:lstStyle/>
          <a:p>
            <a:endParaRPr lang="en-US">
              <a:latin typeface="Century Gothic"/>
              <a:cs typeface="Century Gothic"/>
            </a:endParaRPr>
          </a:p>
        </p:txBody>
      </p:sp>
      <p:sp>
        <p:nvSpPr>
          <p:cNvPr id="30851" name="Rectangle 13"/>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none" anchor="ctr">
            <a:spAutoFit/>
          </a:bodyPr>
          <a:lstStyle/>
          <a:p>
            <a:endParaRPr lang="en-US">
              <a:latin typeface="Century Gothic"/>
              <a:cs typeface="Century Gothic"/>
            </a:endParaRPr>
          </a:p>
        </p:txBody>
      </p:sp>
      <p:sp>
        <p:nvSpPr>
          <p:cNvPr id="30852" name="Rectangle 21"/>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none" anchor="ctr">
            <a:spAutoFit/>
          </a:bodyPr>
          <a:lstStyle/>
          <a:p>
            <a:endParaRPr lang="en-US">
              <a:latin typeface="Century Gothic"/>
              <a:cs typeface="Century Gothic"/>
            </a:endParaRPr>
          </a:p>
        </p:txBody>
      </p:sp>
      <p:sp>
        <p:nvSpPr>
          <p:cNvPr id="30853" name="Line 133"/>
          <p:cNvSpPr>
            <a:spLocks noChangeShapeType="1"/>
          </p:cNvSpPr>
          <p:nvPr/>
        </p:nvSpPr>
        <p:spPr bwMode="auto">
          <a:xfrm>
            <a:off x="1749425" y="2203450"/>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54" name="Line 134"/>
          <p:cNvSpPr>
            <a:spLocks noChangeShapeType="1"/>
          </p:cNvSpPr>
          <p:nvPr/>
        </p:nvSpPr>
        <p:spPr bwMode="auto">
          <a:xfrm>
            <a:off x="1749425" y="2828925"/>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55" name="Line 135"/>
          <p:cNvSpPr>
            <a:spLocks noChangeShapeType="1"/>
          </p:cNvSpPr>
          <p:nvPr/>
        </p:nvSpPr>
        <p:spPr bwMode="auto">
          <a:xfrm>
            <a:off x="1749425" y="4078288"/>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56" name="Line 136"/>
          <p:cNvSpPr>
            <a:spLocks noChangeShapeType="1"/>
          </p:cNvSpPr>
          <p:nvPr/>
        </p:nvSpPr>
        <p:spPr bwMode="auto">
          <a:xfrm>
            <a:off x="1749425" y="4703763"/>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57" name="Line 137"/>
          <p:cNvSpPr>
            <a:spLocks noChangeShapeType="1"/>
          </p:cNvSpPr>
          <p:nvPr/>
        </p:nvSpPr>
        <p:spPr bwMode="auto">
          <a:xfrm>
            <a:off x="1749425" y="2514600"/>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58" name="Line 138"/>
          <p:cNvSpPr>
            <a:spLocks noChangeShapeType="1"/>
          </p:cNvSpPr>
          <p:nvPr/>
        </p:nvSpPr>
        <p:spPr bwMode="auto">
          <a:xfrm>
            <a:off x="1749425" y="3141663"/>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59" name="Line 139"/>
          <p:cNvSpPr>
            <a:spLocks noChangeShapeType="1"/>
          </p:cNvSpPr>
          <p:nvPr/>
        </p:nvSpPr>
        <p:spPr bwMode="auto">
          <a:xfrm>
            <a:off x="1749425" y="3455988"/>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0" name="Line 140"/>
          <p:cNvSpPr>
            <a:spLocks noChangeShapeType="1"/>
          </p:cNvSpPr>
          <p:nvPr/>
        </p:nvSpPr>
        <p:spPr bwMode="auto">
          <a:xfrm>
            <a:off x="1749425" y="3765550"/>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1" name="Line 141"/>
          <p:cNvSpPr>
            <a:spLocks noChangeShapeType="1"/>
          </p:cNvSpPr>
          <p:nvPr/>
        </p:nvSpPr>
        <p:spPr bwMode="auto">
          <a:xfrm>
            <a:off x="1749425" y="4391025"/>
            <a:ext cx="984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2" name="Line 142"/>
          <p:cNvSpPr>
            <a:spLocks noChangeShapeType="1"/>
          </p:cNvSpPr>
          <p:nvPr/>
        </p:nvSpPr>
        <p:spPr bwMode="auto">
          <a:xfrm>
            <a:off x="4919663"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3" name="Line 143"/>
          <p:cNvSpPr>
            <a:spLocks noChangeShapeType="1"/>
          </p:cNvSpPr>
          <p:nvPr/>
        </p:nvSpPr>
        <p:spPr bwMode="auto">
          <a:xfrm>
            <a:off x="4603750"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4" name="Line 144"/>
          <p:cNvSpPr>
            <a:spLocks noChangeShapeType="1"/>
          </p:cNvSpPr>
          <p:nvPr/>
        </p:nvSpPr>
        <p:spPr bwMode="auto">
          <a:xfrm>
            <a:off x="4286250"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5" name="Line 145"/>
          <p:cNvSpPr>
            <a:spLocks noChangeShapeType="1"/>
          </p:cNvSpPr>
          <p:nvPr/>
        </p:nvSpPr>
        <p:spPr bwMode="auto">
          <a:xfrm>
            <a:off x="3968750"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6" name="Line 146"/>
          <p:cNvSpPr>
            <a:spLocks noChangeShapeType="1"/>
          </p:cNvSpPr>
          <p:nvPr/>
        </p:nvSpPr>
        <p:spPr bwMode="auto">
          <a:xfrm>
            <a:off x="3335338"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7" name="Line 147"/>
          <p:cNvSpPr>
            <a:spLocks noChangeShapeType="1"/>
          </p:cNvSpPr>
          <p:nvPr/>
        </p:nvSpPr>
        <p:spPr bwMode="auto">
          <a:xfrm>
            <a:off x="3651250"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8" name="Line 148"/>
          <p:cNvSpPr>
            <a:spLocks noChangeShapeType="1"/>
          </p:cNvSpPr>
          <p:nvPr/>
        </p:nvSpPr>
        <p:spPr bwMode="auto">
          <a:xfrm>
            <a:off x="3017838"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69" name="Line 149"/>
          <p:cNvSpPr>
            <a:spLocks noChangeShapeType="1"/>
          </p:cNvSpPr>
          <p:nvPr/>
        </p:nvSpPr>
        <p:spPr bwMode="auto">
          <a:xfrm>
            <a:off x="2700338"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0" name="Line 150"/>
          <p:cNvSpPr>
            <a:spLocks noChangeShapeType="1"/>
          </p:cNvSpPr>
          <p:nvPr/>
        </p:nvSpPr>
        <p:spPr bwMode="auto">
          <a:xfrm>
            <a:off x="2382838" y="5211763"/>
            <a:ext cx="0" cy="114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1" name="Line 151"/>
          <p:cNvSpPr>
            <a:spLocks noChangeShapeType="1"/>
          </p:cNvSpPr>
          <p:nvPr/>
        </p:nvSpPr>
        <p:spPr bwMode="auto">
          <a:xfrm flipV="1">
            <a:off x="1749425" y="1528763"/>
            <a:ext cx="0" cy="34559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2" name="Freeform 152"/>
          <p:cNvSpPr>
            <a:spLocks/>
          </p:cNvSpPr>
          <p:nvPr/>
        </p:nvSpPr>
        <p:spPr bwMode="auto">
          <a:xfrm>
            <a:off x="1749425" y="5060950"/>
            <a:ext cx="276225" cy="265113"/>
          </a:xfrm>
          <a:custGeom>
            <a:avLst/>
            <a:gdLst>
              <a:gd name="T0" fmla="*/ 156 w 156"/>
              <a:gd name="T1" fmla="*/ 132 h 132"/>
              <a:gd name="T2" fmla="*/ 0 w 156"/>
              <a:gd name="T3" fmla="*/ 132 h 132"/>
              <a:gd name="T4" fmla="*/ 0 w 156"/>
              <a:gd name="T5" fmla="*/ 0 h 132"/>
            </a:gdLst>
            <a:ahLst/>
            <a:cxnLst>
              <a:cxn ang="0">
                <a:pos x="T0" y="T1"/>
              </a:cxn>
              <a:cxn ang="0">
                <a:pos x="T2" y="T3"/>
              </a:cxn>
              <a:cxn ang="0">
                <a:pos x="T4" y="T5"/>
              </a:cxn>
            </a:cxnLst>
            <a:rect l="0" t="0" r="r" b="b"/>
            <a:pathLst>
              <a:path w="156" h="132">
                <a:moveTo>
                  <a:pt x="156" y="132"/>
                </a:moveTo>
                <a:lnTo>
                  <a:pt x="0" y="132"/>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0873" name="Line 153"/>
          <p:cNvSpPr>
            <a:spLocks noChangeShapeType="1"/>
          </p:cNvSpPr>
          <p:nvPr/>
        </p:nvSpPr>
        <p:spPr bwMode="auto">
          <a:xfrm flipH="1">
            <a:off x="2092325" y="5326063"/>
            <a:ext cx="30289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4" name="Line 154"/>
          <p:cNvSpPr>
            <a:spLocks noChangeShapeType="1"/>
          </p:cNvSpPr>
          <p:nvPr/>
        </p:nvSpPr>
        <p:spPr bwMode="auto">
          <a:xfrm flipV="1">
            <a:off x="1706563" y="4956175"/>
            <a:ext cx="88900" cy="571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5" name="Line 155"/>
          <p:cNvSpPr>
            <a:spLocks noChangeShapeType="1"/>
          </p:cNvSpPr>
          <p:nvPr/>
        </p:nvSpPr>
        <p:spPr bwMode="auto">
          <a:xfrm flipV="1">
            <a:off x="1706563" y="5030788"/>
            <a:ext cx="88900" cy="587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6" name="Line 156"/>
          <p:cNvSpPr>
            <a:spLocks noChangeShapeType="1"/>
          </p:cNvSpPr>
          <p:nvPr/>
        </p:nvSpPr>
        <p:spPr bwMode="auto">
          <a:xfrm flipH="1">
            <a:off x="2000250" y="5278438"/>
            <a:ext cx="49213" cy="1000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7" name="Line 157"/>
          <p:cNvSpPr>
            <a:spLocks noChangeShapeType="1"/>
          </p:cNvSpPr>
          <p:nvPr/>
        </p:nvSpPr>
        <p:spPr bwMode="auto">
          <a:xfrm flipH="1">
            <a:off x="2065338" y="5278438"/>
            <a:ext cx="50800" cy="1000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8" name="Line 158"/>
          <p:cNvSpPr>
            <a:spLocks noChangeShapeType="1"/>
          </p:cNvSpPr>
          <p:nvPr/>
        </p:nvSpPr>
        <p:spPr bwMode="auto">
          <a:xfrm>
            <a:off x="2382838" y="2203450"/>
            <a:ext cx="2536825" cy="250031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79" name="Line 159"/>
          <p:cNvSpPr>
            <a:spLocks noChangeShapeType="1"/>
          </p:cNvSpPr>
          <p:nvPr/>
        </p:nvSpPr>
        <p:spPr bwMode="auto">
          <a:xfrm flipH="1">
            <a:off x="2382838" y="2203450"/>
            <a:ext cx="2536825" cy="2500313"/>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880" name="Rectangle 160"/>
          <p:cNvSpPr>
            <a:spLocks noChangeArrowheads="1"/>
          </p:cNvSpPr>
          <p:nvPr/>
        </p:nvSpPr>
        <p:spPr bwMode="auto">
          <a:xfrm>
            <a:off x="2292350"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1.6</a:t>
            </a:r>
            <a:endParaRPr lang="en-US">
              <a:latin typeface="Century Gothic"/>
              <a:cs typeface="Century Gothic"/>
            </a:endParaRPr>
          </a:p>
        </p:txBody>
      </p:sp>
      <p:sp>
        <p:nvSpPr>
          <p:cNvPr id="30881" name="Rectangle 161"/>
          <p:cNvSpPr>
            <a:spLocks noChangeArrowheads="1"/>
          </p:cNvSpPr>
          <p:nvPr/>
        </p:nvSpPr>
        <p:spPr bwMode="auto">
          <a:xfrm>
            <a:off x="2608263"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1.7</a:t>
            </a:r>
            <a:endParaRPr lang="en-US">
              <a:latin typeface="Century Gothic"/>
              <a:cs typeface="Century Gothic"/>
            </a:endParaRPr>
          </a:p>
        </p:txBody>
      </p:sp>
      <p:sp>
        <p:nvSpPr>
          <p:cNvPr id="30882" name="Rectangle 162"/>
          <p:cNvSpPr>
            <a:spLocks noChangeArrowheads="1"/>
          </p:cNvSpPr>
          <p:nvPr/>
        </p:nvSpPr>
        <p:spPr bwMode="auto">
          <a:xfrm>
            <a:off x="1597025" y="5359400"/>
            <a:ext cx="781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0</a:t>
            </a:r>
            <a:endParaRPr lang="en-US">
              <a:latin typeface="Century Gothic"/>
              <a:cs typeface="Century Gothic"/>
            </a:endParaRPr>
          </a:p>
        </p:txBody>
      </p:sp>
      <p:sp>
        <p:nvSpPr>
          <p:cNvPr id="30883" name="Rectangle 163"/>
          <p:cNvSpPr>
            <a:spLocks noChangeArrowheads="1"/>
          </p:cNvSpPr>
          <p:nvPr/>
        </p:nvSpPr>
        <p:spPr bwMode="auto">
          <a:xfrm>
            <a:off x="2925763"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dirty="0">
                <a:solidFill>
                  <a:srgbClr val="000000"/>
                </a:solidFill>
                <a:latin typeface="Century Gothic"/>
                <a:cs typeface="Century Gothic"/>
              </a:rPr>
              <a:t>1.8</a:t>
            </a:r>
            <a:endParaRPr lang="en-US" dirty="0">
              <a:latin typeface="Century Gothic"/>
              <a:cs typeface="Century Gothic"/>
            </a:endParaRPr>
          </a:p>
        </p:txBody>
      </p:sp>
      <p:sp>
        <p:nvSpPr>
          <p:cNvPr id="30884" name="Rectangle 164"/>
          <p:cNvSpPr>
            <a:spLocks noChangeArrowheads="1"/>
          </p:cNvSpPr>
          <p:nvPr/>
        </p:nvSpPr>
        <p:spPr bwMode="auto">
          <a:xfrm>
            <a:off x="3241675"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1.9</a:t>
            </a:r>
            <a:endParaRPr lang="en-US">
              <a:latin typeface="Century Gothic"/>
              <a:cs typeface="Century Gothic"/>
            </a:endParaRPr>
          </a:p>
        </p:txBody>
      </p:sp>
      <p:sp>
        <p:nvSpPr>
          <p:cNvPr id="30885" name="Rectangle 165"/>
          <p:cNvSpPr>
            <a:spLocks noChangeArrowheads="1"/>
          </p:cNvSpPr>
          <p:nvPr/>
        </p:nvSpPr>
        <p:spPr bwMode="auto">
          <a:xfrm>
            <a:off x="3557588"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2.0</a:t>
            </a:r>
            <a:endParaRPr lang="en-US">
              <a:latin typeface="Century Gothic"/>
              <a:cs typeface="Century Gothic"/>
            </a:endParaRPr>
          </a:p>
        </p:txBody>
      </p:sp>
      <p:sp>
        <p:nvSpPr>
          <p:cNvPr id="30886" name="Rectangle 166"/>
          <p:cNvSpPr>
            <a:spLocks noChangeArrowheads="1"/>
          </p:cNvSpPr>
          <p:nvPr/>
        </p:nvSpPr>
        <p:spPr bwMode="auto">
          <a:xfrm>
            <a:off x="4192588"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2.2</a:t>
            </a:r>
            <a:endParaRPr lang="en-US">
              <a:latin typeface="Century Gothic"/>
              <a:cs typeface="Century Gothic"/>
            </a:endParaRPr>
          </a:p>
        </p:txBody>
      </p:sp>
      <p:sp>
        <p:nvSpPr>
          <p:cNvPr id="30887" name="Rectangle 167"/>
          <p:cNvSpPr>
            <a:spLocks noChangeArrowheads="1"/>
          </p:cNvSpPr>
          <p:nvPr/>
        </p:nvSpPr>
        <p:spPr bwMode="auto">
          <a:xfrm>
            <a:off x="3875088"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2.1</a:t>
            </a:r>
            <a:endParaRPr lang="en-US">
              <a:latin typeface="Century Gothic"/>
              <a:cs typeface="Century Gothic"/>
            </a:endParaRPr>
          </a:p>
        </p:txBody>
      </p:sp>
      <p:sp>
        <p:nvSpPr>
          <p:cNvPr id="30888" name="Rectangle 168"/>
          <p:cNvSpPr>
            <a:spLocks noChangeArrowheads="1"/>
          </p:cNvSpPr>
          <p:nvPr/>
        </p:nvSpPr>
        <p:spPr bwMode="auto">
          <a:xfrm>
            <a:off x="4510088"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2.3</a:t>
            </a:r>
            <a:endParaRPr lang="en-US">
              <a:latin typeface="Century Gothic"/>
              <a:cs typeface="Century Gothic"/>
            </a:endParaRPr>
          </a:p>
        </p:txBody>
      </p:sp>
      <p:sp>
        <p:nvSpPr>
          <p:cNvPr id="30889" name="Rectangle 169"/>
          <p:cNvSpPr>
            <a:spLocks noChangeArrowheads="1"/>
          </p:cNvSpPr>
          <p:nvPr/>
        </p:nvSpPr>
        <p:spPr bwMode="auto">
          <a:xfrm>
            <a:off x="4826000" y="5359400"/>
            <a:ext cx="1954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2.4</a:t>
            </a:r>
            <a:endParaRPr lang="en-US">
              <a:latin typeface="Century Gothic"/>
              <a:cs typeface="Century Gothic"/>
            </a:endParaRPr>
          </a:p>
        </p:txBody>
      </p:sp>
      <p:sp>
        <p:nvSpPr>
          <p:cNvPr id="30890" name="Rectangle 170"/>
          <p:cNvSpPr>
            <a:spLocks noChangeArrowheads="1"/>
          </p:cNvSpPr>
          <p:nvPr/>
        </p:nvSpPr>
        <p:spPr bwMode="auto">
          <a:xfrm>
            <a:off x="1258888" y="2106613"/>
            <a:ext cx="42994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$1,400</a:t>
            </a:r>
            <a:endParaRPr lang="en-US">
              <a:latin typeface="Century Gothic"/>
              <a:cs typeface="Century Gothic"/>
            </a:endParaRPr>
          </a:p>
        </p:txBody>
      </p:sp>
      <p:sp>
        <p:nvSpPr>
          <p:cNvPr id="30891" name="Rectangle 171"/>
          <p:cNvSpPr>
            <a:spLocks noChangeArrowheads="1"/>
          </p:cNvSpPr>
          <p:nvPr/>
        </p:nvSpPr>
        <p:spPr bwMode="auto">
          <a:xfrm>
            <a:off x="1336675" y="2416175"/>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1,300</a:t>
            </a:r>
            <a:endParaRPr lang="en-US">
              <a:latin typeface="Century Gothic"/>
              <a:cs typeface="Century Gothic"/>
            </a:endParaRPr>
          </a:p>
        </p:txBody>
      </p:sp>
      <p:sp>
        <p:nvSpPr>
          <p:cNvPr id="30892" name="Rectangle 172"/>
          <p:cNvSpPr>
            <a:spLocks noChangeArrowheads="1"/>
          </p:cNvSpPr>
          <p:nvPr/>
        </p:nvSpPr>
        <p:spPr bwMode="auto">
          <a:xfrm>
            <a:off x="1336675" y="2728913"/>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1,200</a:t>
            </a:r>
            <a:endParaRPr lang="en-US">
              <a:latin typeface="Century Gothic"/>
              <a:cs typeface="Century Gothic"/>
            </a:endParaRPr>
          </a:p>
        </p:txBody>
      </p:sp>
      <p:sp>
        <p:nvSpPr>
          <p:cNvPr id="30893" name="Rectangle 173"/>
          <p:cNvSpPr>
            <a:spLocks noChangeArrowheads="1"/>
          </p:cNvSpPr>
          <p:nvPr/>
        </p:nvSpPr>
        <p:spPr bwMode="auto">
          <a:xfrm>
            <a:off x="1336675" y="3041650"/>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1,100</a:t>
            </a:r>
            <a:endParaRPr lang="en-US">
              <a:latin typeface="Century Gothic"/>
              <a:cs typeface="Century Gothic"/>
            </a:endParaRPr>
          </a:p>
        </p:txBody>
      </p:sp>
      <p:sp>
        <p:nvSpPr>
          <p:cNvPr id="30894" name="Rectangle 174"/>
          <p:cNvSpPr>
            <a:spLocks noChangeArrowheads="1"/>
          </p:cNvSpPr>
          <p:nvPr/>
        </p:nvSpPr>
        <p:spPr bwMode="auto">
          <a:xfrm>
            <a:off x="1336675" y="3352800"/>
            <a:ext cx="351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1,000</a:t>
            </a:r>
            <a:endParaRPr lang="en-US">
              <a:latin typeface="Century Gothic"/>
              <a:cs typeface="Century Gothic"/>
            </a:endParaRPr>
          </a:p>
        </p:txBody>
      </p:sp>
      <p:sp>
        <p:nvSpPr>
          <p:cNvPr id="30895" name="Rectangle 175"/>
          <p:cNvSpPr>
            <a:spLocks noChangeArrowheads="1"/>
          </p:cNvSpPr>
          <p:nvPr/>
        </p:nvSpPr>
        <p:spPr bwMode="auto">
          <a:xfrm>
            <a:off x="1444625" y="3667125"/>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900</a:t>
            </a:r>
            <a:endParaRPr lang="en-US">
              <a:latin typeface="Century Gothic"/>
              <a:cs typeface="Century Gothic"/>
            </a:endParaRPr>
          </a:p>
        </p:txBody>
      </p:sp>
      <p:sp>
        <p:nvSpPr>
          <p:cNvPr id="30896" name="Rectangle 176"/>
          <p:cNvSpPr>
            <a:spLocks noChangeArrowheads="1"/>
          </p:cNvSpPr>
          <p:nvPr/>
        </p:nvSpPr>
        <p:spPr bwMode="auto">
          <a:xfrm>
            <a:off x="1444625" y="3978275"/>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800</a:t>
            </a:r>
            <a:endParaRPr lang="en-US">
              <a:latin typeface="Century Gothic"/>
              <a:cs typeface="Century Gothic"/>
            </a:endParaRPr>
          </a:p>
        </p:txBody>
      </p:sp>
      <p:sp>
        <p:nvSpPr>
          <p:cNvPr id="30897" name="Rectangle 177"/>
          <p:cNvSpPr>
            <a:spLocks noChangeArrowheads="1"/>
          </p:cNvSpPr>
          <p:nvPr/>
        </p:nvSpPr>
        <p:spPr bwMode="auto">
          <a:xfrm>
            <a:off x="1444625" y="4291013"/>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700</a:t>
            </a:r>
            <a:endParaRPr lang="en-US">
              <a:latin typeface="Century Gothic"/>
              <a:cs typeface="Century Gothic"/>
            </a:endParaRPr>
          </a:p>
        </p:txBody>
      </p:sp>
      <p:sp>
        <p:nvSpPr>
          <p:cNvPr id="30898" name="Rectangle 178"/>
          <p:cNvSpPr>
            <a:spLocks noChangeArrowheads="1"/>
          </p:cNvSpPr>
          <p:nvPr/>
        </p:nvSpPr>
        <p:spPr bwMode="auto">
          <a:xfrm>
            <a:off x="1444625" y="4602163"/>
            <a:ext cx="234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a:solidFill>
                  <a:srgbClr val="000000"/>
                </a:solidFill>
                <a:latin typeface="Century Gothic"/>
                <a:cs typeface="Century Gothic"/>
              </a:rPr>
              <a:t>600</a:t>
            </a:r>
            <a:endParaRPr lang="en-US">
              <a:latin typeface="Century Gothic"/>
              <a:cs typeface="Century Gothic"/>
            </a:endParaRPr>
          </a:p>
        </p:txBody>
      </p:sp>
      <p:sp>
        <p:nvSpPr>
          <p:cNvPr id="30899" name="Rectangle 179"/>
          <p:cNvSpPr>
            <a:spLocks noChangeArrowheads="1"/>
          </p:cNvSpPr>
          <p:nvPr/>
        </p:nvSpPr>
        <p:spPr bwMode="auto">
          <a:xfrm>
            <a:off x="3686175" y="5578475"/>
            <a:ext cx="282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apartments (millions)</a:t>
            </a:r>
            <a:endParaRPr lang="en-US" sz="1400">
              <a:latin typeface="Century Gothic"/>
              <a:cs typeface="Century Gothic"/>
            </a:endParaRPr>
          </a:p>
        </p:txBody>
      </p:sp>
      <p:sp>
        <p:nvSpPr>
          <p:cNvPr id="30900" name="Oval 180"/>
          <p:cNvSpPr>
            <a:spLocks noChangeArrowheads="1"/>
          </p:cNvSpPr>
          <p:nvPr/>
        </p:nvSpPr>
        <p:spPr bwMode="auto">
          <a:xfrm>
            <a:off x="2341563" y="2155825"/>
            <a:ext cx="84137" cy="936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1" name="Oval 181"/>
          <p:cNvSpPr>
            <a:spLocks noChangeArrowheads="1"/>
          </p:cNvSpPr>
          <p:nvPr/>
        </p:nvSpPr>
        <p:spPr bwMode="auto">
          <a:xfrm>
            <a:off x="2659063" y="2468563"/>
            <a:ext cx="8255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2" name="Oval 182"/>
          <p:cNvSpPr>
            <a:spLocks noChangeArrowheads="1"/>
          </p:cNvSpPr>
          <p:nvPr/>
        </p:nvSpPr>
        <p:spPr bwMode="auto">
          <a:xfrm>
            <a:off x="2974975" y="2782888"/>
            <a:ext cx="85725"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3" name="Oval 183"/>
          <p:cNvSpPr>
            <a:spLocks noChangeArrowheads="1"/>
          </p:cNvSpPr>
          <p:nvPr/>
        </p:nvSpPr>
        <p:spPr bwMode="auto">
          <a:xfrm>
            <a:off x="3292475" y="3095625"/>
            <a:ext cx="84138"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4" name="Oval 184"/>
          <p:cNvSpPr>
            <a:spLocks noChangeArrowheads="1"/>
          </p:cNvSpPr>
          <p:nvPr/>
        </p:nvSpPr>
        <p:spPr bwMode="auto">
          <a:xfrm>
            <a:off x="3608388" y="3409950"/>
            <a:ext cx="85725" cy="936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5" name="Oval 185"/>
          <p:cNvSpPr>
            <a:spLocks noChangeArrowheads="1"/>
          </p:cNvSpPr>
          <p:nvPr/>
        </p:nvSpPr>
        <p:spPr bwMode="auto">
          <a:xfrm>
            <a:off x="3927475" y="3095625"/>
            <a:ext cx="8255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6" name="Oval 186"/>
          <p:cNvSpPr>
            <a:spLocks noChangeArrowheads="1"/>
          </p:cNvSpPr>
          <p:nvPr/>
        </p:nvSpPr>
        <p:spPr bwMode="auto">
          <a:xfrm>
            <a:off x="4244975" y="2782888"/>
            <a:ext cx="82550"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7" name="Oval 187"/>
          <p:cNvSpPr>
            <a:spLocks noChangeArrowheads="1"/>
          </p:cNvSpPr>
          <p:nvPr/>
        </p:nvSpPr>
        <p:spPr bwMode="auto">
          <a:xfrm>
            <a:off x="4560888" y="2468563"/>
            <a:ext cx="8255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8" name="Oval 188"/>
          <p:cNvSpPr>
            <a:spLocks noChangeArrowheads="1"/>
          </p:cNvSpPr>
          <p:nvPr/>
        </p:nvSpPr>
        <p:spPr bwMode="auto">
          <a:xfrm>
            <a:off x="4878388" y="2155825"/>
            <a:ext cx="84137" cy="936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09" name="Oval 189"/>
          <p:cNvSpPr>
            <a:spLocks noChangeArrowheads="1"/>
          </p:cNvSpPr>
          <p:nvPr/>
        </p:nvSpPr>
        <p:spPr bwMode="auto">
          <a:xfrm>
            <a:off x="3927475" y="3716338"/>
            <a:ext cx="8255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0" name="Oval 190"/>
          <p:cNvSpPr>
            <a:spLocks noChangeArrowheads="1"/>
          </p:cNvSpPr>
          <p:nvPr/>
        </p:nvSpPr>
        <p:spPr bwMode="auto">
          <a:xfrm>
            <a:off x="4244975" y="4030663"/>
            <a:ext cx="82550"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1" name="Oval 191"/>
          <p:cNvSpPr>
            <a:spLocks noChangeArrowheads="1"/>
          </p:cNvSpPr>
          <p:nvPr/>
        </p:nvSpPr>
        <p:spPr bwMode="auto">
          <a:xfrm>
            <a:off x="4560888" y="4343400"/>
            <a:ext cx="8255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2" name="Oval 192"/>
          <p:cNvSpPr>
            <a:spLocks noChangeArrowheads="1"/>
          </p:cNvSpPr>
          <p:nvPr/>
        </p:nvSpPr>
        <p:spPr bwMode="auto">
          <a:xfrm>
            <a:off x="4878388" y="4657725"/>
            <a:ext cx="84137" cy="936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3" name="Oval 193"/>
          <p:cNvSpPr>
            <a:spLocks noChangeArrowheads="1"/>
          </p:cNvSpPr>
          <p:nvPr/>
        </p:nvSpPr>
        <p:spPr bwMode="auto">
          <a:xfrm>
            <a:off x="3292475" y="3716338"/>
            <a:ext cx="84138"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4" name="Oval 194"/>
          <p:cNvSpPr>
            <a:spLocks noChangeArrowheads="1"/>
          </p:cNvSpPr>
          <p:nvPr/>
        </p:nvSpPr>
        <p:spPr bwMode="auto">
          <a:xfrm>
            <a:off x="2974975" y="4030663"/>
            <a:ext cx="85725"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5" name="Oval 195"/>
          <p:cNvSpPr>
            <a:spLocks noChangeArrowheads="1"/>
          </p:cNvSpPr>
          <p:nvPr/>
        </p:nvSpPr>
        <p:spPr bwMode="auto">
          <a:xfrm>
            <a:off x="2659063" y="4343400"/>
            <a:ext cx="8255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6" name="Oval 196"/>
          <p:cNvSpPr>
            <a:spLocks noChangeArrowheads="1"/>
          </p:cNvSpPr>
          <p:nvPr/>
        </p:nvSpPr>
        <p:spPr bwMode="auto">
          <a:xfrm>
            <a:off x="2341563" y="4657725"/>
            <a:ext cx="84137" cy="936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17" name="Rectangle 197"/>
          <p:cNvSpPr>
            <a:spLocks noChangeArrowheads="1"/>
          </p:cNvSpPr>
          <p:nvPr/>
        </p:nvSpPr>
        <p:spPr bwMode="auto">
          <a:xfrm>
            <a:off x="457200" y="1295400"/>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Monthly rent (per apartment)</a:t>
            </a:r>
            <a:endParaRPr lang="en-US" sz="1400">
              <a:latin typeface="Century Gothic"/>
              <a:cs typeface="Century Gothic"/>
            </a:endParaRPr>
          </a:p>
        </p:txBody>
      </p:sp>
      <p:sp>
        <p:nvSpPr>
          <p:cNvPr id="30918" name="Rectangle 198"/>
          <p:cNvSpPr>
            <a:spLocks noChangeArrowheads="1"/>
          </p:cNvSpPr>
          <p:nvPr/>
        </p:nvSpPr>
        <p:spPr bwMode="auto">
          <a:xfrm>
            <a:off x="4978400" y="4687888"/>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30919" name="Rectangle 199"/>
          <p:cNvSpPr>
            <a:spLocks noChangeArrowheads="1"/>
          </p:cNvSpPr>
          <p:nvPr/>
        </p:nvSpPr>
        <p:spPr bwMode="auto">
          <a:xfrm>
            <a:off x="3611563" y="3184525"/>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30920" name="Rectangle 200"/>
          <p:cNvSpPr>
            <a:spLocks noChangeArrowheads="1"/>
          </p:cNvSpPr>
          <p:nvPr/>
        </p:nvSpPr>
        <p:spPr bwMode="auto">
          <a:xfrm>
            <a:off x="4989513" y="1973263"/>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cxnSp>
        <p:nvCxnSpPr>
          <p:cNvPr id="548912" name="Straight Connector 86"/>
          <p:cNvCxnSpPr>
            <a:cxnSpLocks noChangeShapeType="1"/>
          </p:cNvCxnSpPr>
          <p:nvPr/>
        </p:nvCxnSpPr>
        <p:spPr bwMode="auto">
          <a:xfrm>
            <a:off x="1906588" y="3457575"/>
            <a:ext cx="169227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4" name="Straight Connector 86"/>
          <p:cNvCxnSpPr>
            <a:cxnSpLocks noChangeShapeType="1"/>
          </p:cNvCxnSpPr>
          <p:nvPr/>
        </p:nvCxnSpPr>
        <p:spPr bwMode="auto">
          <a:xfrm>
            <a:off x="3651250" y="3489325"/>
            <a:ext cx="3175" cy="17033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0923" name="AutoShape 203"/>
          <p:cNvSpPr>
            <a:spLocks noChangeAspect="1" noChangeArrowheads="1" noTextEdit="1"/>
          </p:cNvSpPr>
          <p:nvPr/>
        </p:nvSpPr>
        <p:spPr bwMode="auto">
          <a:xfrm>
            <a:off x="5410200" y="1600200"/>
            <a:ext cx="3733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0924" name="Rectangle 204"/>
          <p:cNvSpPr>
            <a:spLocks noChangeArrowheads="1"/>
          </p:cNvSpPr>
          <p:nvPr/>
        </p:nvSpPr>
        <p:spPr bwMode="auto">
          <a:xfrm>
            <a:off x="6858000" y="3657600"/>
            <a:ext cx="2286000" cy="246063"/>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0925" name="Line 205"/>
          <p:cNvSpPr>
            <a:spLocks noChangeShapeType="1"/>
          </p:cNvSpPr>
          <p:nvPr/>
        </p:nvSpPr>
        <p:spPr bwMode="auto">
          <a:xfrm>
            <a:off x="5441950" y="2927350"/>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26" name="Line 206"/>
          <p:cNvSpPr>
            <a:spLocks noChangeShapeType="1"/>
          </p:cNvSpPr>
          <p:nvPr/>
        </p:nvSpPr>
        <p:spPr bwMode="auto">
          <a:xfrm>
            <a:off x="5441950" y="3175000"/>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27" name="Line 207"/>
          <p:cNvSpPr>
            <a:spLocks noChangeShapeType="1"/>
          </p:cNvSpPr>
          <p:nvPr/>
        </p:nvSpPr>
        <p:spPr bwMode="auto">
          <a:xfrm>
            <a:off x="5441950" y="3424238"/>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28" name="Line 208"/>
          <p:cNvSpPr>
            <a:spLocks noChangeShapeType="1"/>
          </p:cNvSpPr>
          <p:nvPr/>
        </p:nvSpPr>
        <p:spPr bwMode="auto">
          <a:xfrm>
            <a:off x="5441950" y="3675063"/>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29" name="Line 209"/>
          <p:cNvSpPr>
            <a:spLocks noChangeShapeType="1"/>
          </p:cNvSpPr>
          <p:nvPr/>
        </p:nvSpPr>
        <p:spPr bwMode="auto">
          <a:xfrm>
            <a:off x="5457825" y="3886200"/>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30" name="Line 210"/>
          <p:cNvSpPr>
            <a:spLocks noChangeShapeType="1"/>
          </p:cNvSpPr>
          <p:nvPr/>
        </p:nvSpPr>
        <p:spPr bwMode="auto">
          <a:xfrm>
            <a:off x="5441950" y="4173538"/>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31" name="Line 211"/>
          <p:cNvSpPr>
            <a:spLocks noChangeShapeType="1"/>
          </p:cNvSpPr>
          <p:nvPr/>
        </p:nvSpPr>
        <p:spPr bwMode="auto">
          <a:xfrm>
            <a:off x="5441950" y="4422775"/>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32" name="Line 212"/>
          <p:cNvSpPr>
            <a:spLocks noChangeShapeType="1"/>
          </p:cNvSpPr>
          <p:nvPr/>
        </p:nvSpPr>
        <p:spPr bwMode="auto">
          <a:xfrm>
            <a:off x="5441950" y="4672013"/>
            <a:ext cx="3686175" cy="0"/>
          </a:xfrm>
          <a:prstGeom prst="line">
            <a:avLst/>
          </a:prstGeom>
          <a:noFill/>
          <a:ln w="11113">
            <a:solidFill>
              <a:srgbClr val="EBDFD7"/>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33" name="Line 213"/>
          <p:cNvSpPr>
            <a:spLocks noChangeShapeType="1"/>
          </p:cNvSpPr>
          <p:nvPr/>
        </p:nvSpPr>
        <p:spPr bwMode="auto">
          <a:xfrm>
            <a:off x="7962900" y="2655888"/>
            <a:ext cx="0" cy="2266950"/>
          </a:xfrm>
          <a:prstGeom prst="line">
            <a:avLst/>
          </a:prstGeom>
          <a:noFill/>
          <a:ln w="15875">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34" name="Rectangle 214"/>
          <p:cNvSpPr>
            <a:spLocks noChangeArrowheads="1"/>
          </p:cNvSpPr>
          <p:nvPr/>
        </p:nvSpPr>
        <p:spPr bwMode="auto">
          <a:xfrm>
            <a:off x="5840413" y="2693988"/>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$1,400</a:t>
            </a:r>
            <a:endParaRPr lang="en-US" sz="1400">
              <a:latin typeface="Century Gothic"/>
              <a:cs typeface="Century Gothic"/>
            </a:endParaRPr>
          </a:p>
        </p:txBody>
      </p:sp>
      <p:sp>
        <p:nvSpPr>
          <p:cNvPr id="30935" name="Rectangle 215"/>
          <p:cNvSpPr>
            <a:spLocks noChangeArrowheads="1"/>
          </p:cNvSpPr>
          <p:nvPr/>
        </p:nvSpPr>
        <p:spPr bwMode="auto">
          <a:xfrm>
            <a:off x="5937250" y="2941638"/>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1,300</a:t>
            </a:r>
            <a:endParaRPr lang="en-US" sz="1400">
              <a:latin typeface="Century Gothic"/>
              <a:cs typeface="Century Gothic"/>
            </a:endParaRPr>
          </a:p>
        </p:txBody>
      </p:sp>
      <p:sp>
        <p:nvSpPr>
          <p:cNvPr id="30936" name="Rectangle 216"/>
          <p:cNvSpPr>
            <a:spLocks noChangeArrowheads="1"/>
          </p:cNvSpPr>
          <p:nvPr/>
        </p:nvSpPr>
        <p:spPr bwMode="auto">
          <a:xfrm>
            <a:off x="5937250" y="3192463"/>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1,200</a:t>
            </a:r>
            <a:endParaRPr lang="en-US" sz="1400">
              <a:latin typeface="Century Gothic"/>
              <a:cs typeface="Century Gothic"/>
            </a:endParaRPr>
          </a:p>
        </p:txBody>
      </p:sp>
      <p:sp>
        <p:nvSpPr>
          <p:cNvPr id="30937" name="Rectangle 217"/>
          <p:cNvSpPr>
            <a:spLocks noChangeArrowheads="1"/>
          </p:cNvSpPr>
          <p:nvPr/>
        </p:nvSpPr>
        <p:spPr bwMode="auto">
          <a:xfrm>
            <a:off x="5937250" y="3441700"/>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1,100</a:t>
            </a:r>
            <a:endParaRPr lang="en-US" sz="1400">
              <a:latin typeface="Century Gothic"/>
              <a:cs typeface="Century Gothic"/>
            </a:endParaRPr>
          </a:p>
        </p:txBody>
      </p:sp>
      <p:sp>
        <p:nvSpPr>
          <p:cNvPr id="30938" name="Rectangle 218"/>
          <p:cNvSpPr>
            <a:spLocks noChangeArrowheads="1"/>
          </p:cNvSpPr>
          <p:nvPr/>
        </p:nvSpPr>
        <p:spPr bwMode="auto">
          <a:xfrm>
            <a:off x="5937250" y="369252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a:t>
            </a:r>
            <a:endParaRPr lang="en-US" sz="1400">
              <a:latin typeface="Century Gothic"/>
              <a:cs typeface="Century Gothic"/>
            </a:endParaRPr>
          </a:p>
        </p:txBody>
      </p:sp>
      <p:sp>
        <p:nvSpPr>
          <p:cNvPr id="30939" name="Rectangle 219"/>
          <p:cNvSpPr>
            <a:spLocks noChangeArrowheads="1"/>
          </p:cNvSpPr>
          <p:nvPr/>
        </p:nvSpPr>
        <p:spPr bwMode="auto">
          <a:xfrm>
            <a:off x="6073775" y="3941763"/>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900</a:t>
            </a:r>
            <a:endParaRPr lang="en-US" sz="1400">
              <a:latin typeface="Century Gothic"/>
              <a:cs typeface="Century Gothic"/>
            </a:endParaRPr>
          </a:p>
        </p:txBody>
      </p:sp>
      <p:sp>
        <p:nvSpPr>
          <p:cNvPr id="30940" name="Rectangle 220"/>
          <p:cNvSpPr>
            <a:spLocks noChangeArrowheads="1"/>
          </p:cNvSpPr>
          <p:nvPr/>
        </p:nvSpPr>
        <p:spPr bwMode="auto">
          <a:xfrm>
            <a:off x="6073775" y="4189413"/>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800</a:t>
            </a:r>
            <a:endParaRPr lang="en-US" sz="1400">
              <a:latin typeface="Century Gothic"/>
              <a:cs typeface="Century Gothic"/>
            </a:endParaRPr>
          </a:p>
        </p:txBody>
      </p:sp>
      <p:sp>
        <p:nvSpPr>
          <p:cNvPr id="30941" name="Rectangle 221"/>
          <p:cNvSpPr>
            <a:spLocks noChangeArrowheads="1"/>
          </p:cNvSpPr>
          <p:nvPr/>
        </p:nvSpPr>
        <p:spPr bwMode="auto">
          <a:xfrm>
            <a:off x="6073775" y="4440238"/>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700</a:t>
            </a:r>
            <a:endParaRPr lang="en-US" sz="1400">
              <a:latin typeface="Century Gothic"/>
              <a:cs typeface="Century Gothic"/>
            </a:endParaRPr>
          </a:p>
        </p:txBody>
      </p:sp>
      <p:sp>
        <p:nvSpPr>
          <p:cNvPr id="30942" name="Rectangle 222"/>
          <p:cNvSpPr>
            <a:spLocks noChangeArrowheads="1"/>
          </p:cNvSpPr>
          <p:nvPr/>
        </p:nvSpPr>
        <p:spPr bwMode="auto">
          <a:xfrm>
            <a:off x="6073775" y="4689475"/>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30943" name="Rectangle 223"/>
          <p:cNvSpPr>
            <a:spLocks noChangeArrowheads="1"/>
          </p:cNvSpPr>
          <p:nvPr/>
        </p:nvSpPr>
        <p:spPr bwMode="auto">
          <a:xfrm>
            <a:off x="8404225" y="269398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2.4</a:t>
            </a:r>
            <a:endParaRPr lang="en-US" sz="1400">
              <a:latin typeface="Century Gothic"/>
              <a:cs typeface="Century Gothic"/>
            </a:endParaRPr>
          </a:p>
        </p:txBody>
      </p:sp>
      <p:sp>
        <p:nvSpPr>
          <p:cNvPr id="30944" name="Rectangle 224"/>
          <p:cNvSpPr>
            <a:spLocks noChangeArrowheads="1"/>
          </p:cNvSpPr>
          <p:nvPr/>
        </p:nvSpPr>
        <p:spPr bwMode="auto">
          <a:xfrm>
            <a:off x="8404225" y="294481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2.3</a:t>
            </a:r>
            <a:endParaRPr lang="en-US" sz="1400">
              <a:latin typeface="Century Gothic"/>
              <a:cs typeface="Century Gothic"/>
            </a:endParaRPr>
          </a:p>
        </p:txBody>
      </p:sp>
      <p:sp>
        <p:nvSpPr>
          <p:cNvPr id="30945" name="Rectangle 225"/>
          <p:cNvSpPr>
            <a:spLocks noChangeArrowheads="1"/>
          </p:cNvSpPr>
          <p:nvPr/>
        </p:nvSpPr>
        <p:spPr bwMode="auto">
          <a:xfrm>
            <a:off x="8404225" y="319246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2.2</a:t>
            </a:r>
            <a:endParaRPr lang="en-US" sz="1400">
              <a:latin typeface="Century Gothic"/>
              <a:cs typeface="Century Gothic"/>
            </a:endParaRPr>
          </a:p>
        </p:txBody>
      </p:sp>
      <p:sp>
        <p:nvSpPr>
          <p:cNvPr id="30946" name="Rectangle 226"/>
          <p:cNvSpPr>
            <a:spLocks noChangeArrowheads="1"/>
          </p:cNvSpPr>
          <p:nvPr/>
        </p:nvSpPr>
        <p:spPr bwMode="auto">
          <a:xfrm>
            <a:off x="8404225" y="3441700"/>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2.1</a:t>
            </a:r>
            <a:endParaRPr lang="en-US" sz="1400">
              <a:latin typeface="Century Gothic"/>
              <a:cs typeface="Century Gothic"/>
            </a:endParaRPr>
          </a:p>
        </p:txBody>
      </p:sp>
      <p:sp>
        <p:nvSpPr>
          <p:cNvPr id="30947" name="Rectangle 227"/>
          <p:cNvSpPr>
            <a:spLocks noChangeArrowheads="1"/>
          </p:cNvSpPr>
          <p:nvPr/>
        </p:nvSpPr>
        <p:spPr bwMode="auto">
          <a:xfrm>
            <a:off x="8404225" y="369252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30948" name="Rectangle 228"/>
          <p:cNvSpPr>
            <a:spLocks noChangeArrowheads="1"/>
          </p:cNvSpPr>
          <p:nvPr/>
        </p:nvSpPr>
        <p:spPr bwMode="auto">
          <a:xfrm>
            <a:off x="8404225" y="394176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1.9</a:t>
            </a:r>
            <a:endParaRPr lang="en-US" sz="1400">
              <a:latin typeface="Century Gothic"/>
              <a:cs typeface="Century Gothic"/>
            </a:endParaRPr>
          </a:p>
        </p:txBody>
      </p:sp>
      <p:sp>
        <p:nvSpPr>
          <p:cNvPr id="30949" name="Rectangle 229"/>
          <p:cNvSpPr>
            <a:spLocks noChangeArrowheads="1"/>
          </p:cNvSpPr>
          <p:nvPr/>
        </p:nvSpPr>
        <p:spPr bwMode="auto">
          <a:xfrm>
            <a:off x="8404225" y="419258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1.8</a:t>
            </a:r>
            <a:endParaRPr lang="en-US" sz="1400">
              <a:latin typeface="Century Gothic"/>
              <a:cs typeface="Century Gothic"/>
            </a:endParaRPr>
          </a:p>
        </p:txBody>
      </p:sp>
      <p:sp>
        <p:nvSpPr>
          <p:cNvPr id="30950" name="Rectangle 230"/>
          <p:cNvSpPr>
            <a:spLocks noChangeArrowheads="1"/>
          </p:cNvSpPr>
          <p:nvPr/>
        </p:nvSpPr>
        <p:spPr bwMode="auto">
          <a:xfrm>
            <a:off x="8404225" y="444023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1.7</a:t>
            </a:r>
            <a:endParaRPr lang="en-US" sz="1400">
              <a:latin typeface="Century Gothic"/>
              <a:cs typeface="Century Gothic"/>
            </a:endParaRPr>
          </a:p>
        </p:txBody>
      </p:sp>
      <p:sp>
        <p:nvSpPr>
          <p:cNvPr id="30951" name="Rectangle 231"/>
          <p:cNvSpPr>
            <a:spLocks noChangeArrowheads="1"/>
          </p:cNvSpPr>
          <p:nvPr/>
        </p:nvSpPr>
        <p:spPr bwMode="auto">
          <a:xfrm>
            <a:off x="8404225" y="46894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1.6</a:t>
            </a:r>
            <a:endParaRPr lang="en-US" sz="1400">
              <a:latin typeface="Century Gothic"/>
              <a:cs typeface="Century Gothic"/>
            </a:endParaRPr>
          </a:p>
        </p:txBody>
      </p:sp>
      <p:sp>
        <p:nvSpPr>
          <p:cNvPr id="30952" name="Rectangle 232"/>
          <p:cNvSpPr>
            <a:spLocks noChangeArrowheads="1"/>
          </p:cNvSpPr>
          <p:nvPr/>
        </p:nvSpPr>
        <p:spPr bwMode="auto">
          <a:xfrm>
            <a:off x="7250113" y="269398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1.6</a:t>
            </a:r>
            <a:endParaRPr lang="en-US" sz="1400">
              <a:latin typeface="Century Gothic"/>
              <a:cs typeface="Century Gothic"/>
            </a:endParaRPr>
          </a:p>
        </p:txBody>
      </p:sp>
      <p:sp>
        <p:nvSpPr>
          <p:cNvPr id="30953" name="Rectangle 233"/>
          <p:cNvSpPr>
            <a:spLocks noChangeArrowheads="1"/>
          </p:cNvSpPr>
          <p:nvPr/>
        </p:nvSpPr>
        <p:spPr bwMode="auto">
          <a:xfrm>
            <a:off x="7250113" y="294481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1.7</a:t>
            </a:r>
            <a:endParaRPr lang="en-US" sz="1400">
              <a:latin typeface="Century Gothic"/>
              <a:cs typeface="Century Gothic"/>
            </a:endParaRPr>
          </a:p>
        </p:txBody>
      </p:sp>
      <p:sp>
        <p:nvSpPr>
          <p:cNvPr id="30954" name="Rectangle 234"/>
          <p:cNvSpPr>
            <a:spLocks noChangeArrowheads="1"/>
          </p:cNvSpPr>
          <p:nvPr/>
        </p:nvSpPr>
        <p:spPr bwMode="auto">
          <a:xfrm>
            <a:off x="7250113" y="319246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1.8</a:t>
            </a:r>
            <a:endParaRPr lang="en-US" sz="1400">
              <a:latin typeface="Century Gothic"/>
              <a:cs typeface="Century Gothic"/>
            </a:endParaRPr>
          </a:p>
        </p:txBody>
      </p:sp>
      <p:sp>
        <p:nvSpPr>
          <p:cNvPr id="30955" name="Rectangle 235"/>
          <p:cNvSpPr>
            <a:spLocks noChangeArrowheads="1"/>
          </p:cNvSpPr>
          <p:nvPr/>
        </p:nvSpPr>
        <p:spPr bwMode="auto">
          <a:xfrm>
            <a:off x="7250113" y="3441700"/>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1.9</a:t>
            </a:r>
            <a:endParaRPr lang="en-US" sz="1400">
              <a:latin typeface="Century Gothic"/>
              <a:cs typeface="Century Gothic"/>
            </a:endParaRPr>
          </a:p>
        </p:txBody>
      </p:sp>
      <p:sp>
        <p:nvSpPr>
          <p:cNvPr id="30956" name="Rectangle 236"/>
          <p:cNvSpPr>
            <a:spLocks noChangeArrowheads="1"/>
          </p:cNvSpPr>
          <p:nvPr/>
        </p:nvSpPr>
        <p:spPr bwMode="auto">
          <a:xfrm>
            <a:off x="7250113" y="369252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30957" name="Rectangle 237"/>
          <p:cNvSpPr>
            <a:spLocks noChangeArrowheads="1"/>
          </p:cNvSpPr>
          <p:nvPr/>
        </p:nvSpPr>
        <p:spPr bwMode="auto">
          <a:xfrm>
            <a:off x="7250113" y="3941763"/>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2.1</a:t>
            </a:r>
            <a:endParaRPr lang="en-US" sz="1400">
              <a:latin typeface="Century Gothic"/>
              <a:cs typeface="Century Gothic"/>
            </a:endParaRPr>
          </a:p>
        </p:txBody>
      </p:sp>
      <p:sp>
        <p:nvSpPr>
          <p:cNvPr id="30958" name="Rectangle 238"/>
          <p:cNvSpPr>
            <a:spLocks noChangeArrowheads="1"/>
          </p:cNvSpPr>
          <p:nvPr/>
        </p:nvSpPr>
        <p:spPr bwMode="auto">
          <a:xfrm>
            <a:off x="7250113" y="419258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2.2</a:t>
            </a:r>
            <a:endParaRPr lang="en-US" sz="1400">
              <a:latin typeface="Century Gothic"/>
              <a:cs typeface="Century Gothic"/>
            </a:endParaRPr>
          </a:p>
        </p:txBody>
      </p:sp>
      <p:sp>
        <p:nvSpPr>
          <p:cNvPr id="30959" name="Rectangle 239"/>
          <p:cNvSpPr>
            <a:spLocks noChangeArrowheads="1"/>
          </p:cNvSpPr>
          <p:nvPr/>
        </p:nvSpPr>
        <p:spPr bwMode="auto">
          <a:xfrm>
            <a:off x="7250113" y="4440238"/>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2.3</a:t>
            </a:r>
            <a:endParaRPr lang="en-US" sz="1400">
              <a:latin typeface="Century Gothic"/>
              <a:cs typeface="Century Gothic"/>
            </a:endParaRPr>
          </a:p>
        </p:txBody>
      </p:sp>
      <p:sp>
        <p:nvSpPr>
          <p:cNvPr id="30960" name="Rectangle 240"/>
          <p:cNvSpPr>
            <a:spLocks noChangeArrowheads="1"/>
          </p:cNvSpPr>
          <p:nvPr/>
        </p:nvSpPr>
        <p:spPr bwMode="auto">
          <a:xfrm>
            <a:off x="7250113" y="46894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2.4</a:t>
            </a:r>
            <a:endParaRPr lang="en-US" sz="1400">
              <a:latin typeface="Century Gothic"/>
              <a:cs typeface="Century Gothic"/>
            </a:endParaRPr>
          </a:p>
        </p:txBody>
      </p:sp>
      <p:sp>
        <p:nvSpPr>
          <p:cNvPr id="30961" name="Freeform 241"/>
          <p:cNvSpPr>
            <a:spLocks/>
          </p:cNvSpPr>
          <p:nvPr/>
        </p:nvSpPr>
        <p:spPr bwMode="auto">
          <a:xfrm>
            <a:off x="5430838" y="1627188"/>
            <a:ext cx="3697287" cy="1028700"/>
          </a:xfrm>
          <a:custGeom>
            <a:avLst/>
            <a:gdLst>
              <a:gd name="T0" fmla="*/ 1656 w 1656"/>
              <a:gd name="T1" fmla="*/ 468 h 468"/>
              <a:gd name="T2" fmla="*/ 3 w 1656"/>
              <a:gd name="T3" fmla="*/ 468 h 468"/>
              <a:gd name="T4" fmla="*/ 0 w 1656"/>
              <a:gd name="T5" fmla="*/ 0 h 468"/>
              <a:gd name="T6" fmla="*/ 1654 w 1656"/>
              <a:gd name="T7" fmla="*/ 0 h 468"/>
              <a:gd name="T8" fmla="*/ 1656 w 1656"/>
              <a:gd name="T9" fmla="*/ 468 h 468"/>
            </a:gdLst>
            <a:ahLst/>
            <a:cxnLst>
              <a:cxn ang="0">
                <a:pos x="T0" y="T1"/>
              </a:cxn>
              <a:cxn ang="0">
                <a:pos x="T2" y="T3"/>
              </a:cxn>
              <a:cxn ang="0">
                <a:pos x="T4" y="T5"/>
              </a:cxn>
              <a:cxn ang="0">
                <a:pos x="T6" y="T7"/>
              </a:cxn>
              <a:cxn ang="0">
                <a:pos x="T8" y="T9"/>
              </a:cxn>
            </a:cxnLst>
            <a:rect l="0" t="0" r="r" b="b"/>
            <a:pathLst>
              <a:path w="1656" h="468">
                <a:moveTo>
                  <a:pt x="1656" y="468"/>
                </a:moveTo>
                <a:lnTo>
                  <a:pt x="3" y="468"/>
                </a:lnTo>
                <a:lnTo>
                  <a:pt x="0" y="0"/>
                </a:lnTo>
                <a:lnTo>
                  <a:pt x="1654" y="0"/>
                </a:lnTo>
                <a:lnTo>
                  <a:pt x="1656" y="468"/>
                </a:lnTo>
                <a:close/>
              </a:path>
            </a:pathLst>
          </a:custGeom>
          <a:solidFill>
            <a:srgbClr val="EBD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62" name="Rectangle 242"/>
          <p:cNvSpPr>
            <a:spLocks noChangeArrowheads="1"/>
          </p:cNvSpPr>
          <p:nvPr/>
        </p:nvSpPr>
        <p:spPr bwMode="auto">
          <a:xfrm>
            <a:off x="8229600" y="2209800"/>
            <a:ext cx="747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200" dirty="0">
                <a:solidFill>
                  <a:srgbClr val="000000"/>
                </a:solidFill>
                <a:latin typeface="Century Gothic"/>
                <a:cs typeface="Century Gothic"/>
              </a:rPr>
              <a:t>Quantity supplied</a:t>
            </a:r>
            <a:endParaRPr lang="en-US" sz="1200" dirty="0">
              <a:latin typeface="Century Gothic"/>
              <a:cs typeface="Century Gothic"/>
            </a:endParaRPr>
          </a:p>
        </p:txBody>
      </p:sp>
      <p:sp>
        <p:nvSpPr>
          <p:cNvPr id="30963" name="Rectangle 243"/>
          <p:cNvSpPr>
            <a:spLocks noChangeArrowheads="1"/>
          </p:cNvSpPr>
          <p:nvPr/>
        </p:nvSpPr>
        <p:spPr bwMode="auto">
          <a:xfrm>
            <a:off x="7010400" y="2209800"/>
            <a:ext cx="96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200" dirty="0">
                <a:solidFill>
                  <a:srgbClr val="000000"/>
                </a:solidFill>
                <a:latin typeface="Century Gothic"/>
                <a:cs typeface="Century Gothic"/>
              </a:rPr>
              <a:t>Quantity demanded</a:t>
            </a:r>
            <a:endParaRPr lang="en-US" sz="1200" dirty="0">
              <a:latin typeface="Century Gothic"/>
              <a:cs typeface="Century Gothic"/>
            </a:endParaRPr>
          </a:p>
        </p:txBody>
      </p:sp>
      <p:sp>
        <p:nvSpPr>
          <p:cNvPr id="30964" name="Rectangle 244"/>
          <p:cNvSpPr>
            <a:spLocks noChangeArrowheads="1"/>
          </p:cNvSpPr>
          <p:nvPr/>
        </p:nvSpPr>
        <p:spPr bwMode="auto">
          <a:xfrm>
            <a:off x="5486400" y="1905000"/>
            <a:ext cx="1263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b="1" dirty="0">
                <a:solidFill>
                  <a:srgbClr val="000000"/>
                </a:solidFill>
                <a:latin typeface="Century Gothic"/>
                <a:cs typeface="Century Gothic"/>
              </a:rPr>
              <a:t>Monthly rent</a:t>
            </a:r>
            <a:r>
              <a:rPr lang="en-US" sz="1400" dirty="0">
                <a:solidFill>
                  <a:srgbClr val="000000"/>
                </a:solidFill>
                <a:latin typeface="Century Gothic"/>
                <a:cs typeface="Century Gothic"/>
              </a:rPr>
              <a:t> (per apartment)</a:t>
            </a:r>
            <a:endParaRPr lang="en-US" sz="1400" dirty="0">
              <a:latin typeface="Century Gothic"/>
              <a:cs typeface="Century Gothic"/>
            </a:endParaRPr>
          </a:p>
        </p:txBody>
      </p:sp>
      <p:sp>
        <p:nvSpPr>
          <p:cNvPr id="30965" name="Rectangle 245"/>
          <p:cNvSpPr>
            <a:spLocks noChangeArrowheads="1"/>
          </p:cNvSpPr>
          <p:nvPr/>
        </p:nvSpPr>
        <p:spPr bwMode="auto">
          <a:xfrm>
            <a:off x="6989763" y="1701800"/>
            <a:ext cx="19962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Quantity of apartments</a:t>
            </a:r>
            <a:endParaRPr lang="en-US" sz="1400" b="1">
              <a:latin typeface="Century Gothic"/>
              <a:cs typeface="Century Gothic"/>
            </a:endParaRPr>
          </a:p>
        </p:txBody>
      </p:sp>
      <p:sp>
        <p:nvSpPr>
          <p:cNvPr id="30966" name="Rectangle 246"/>
          <p:cNvSpPr>
            <a:spLocks noChangeArrowheads="1"/>
          </p:cNvSpPr>
          <p:nvPr/>
        </p:nvSpPr>
        <p:spPr bwMode="auto">
          <a:xfrm>
            <a:off x="7610475" y="1920875"/>
            <a:ext cx="7414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(millions)</a:t>
            </a:r>
            <a:endParaRPr lang="en-US" sz="1400">
              <a:latin typeface="Century Gothic"/>
              <a:cs typeface="Century Gothic"/>
            </a:endParaRPr>
          </a:p>
        </p:txBody>
      </p:sp>
      <p:sp>
        <p:nvSpPr>
          <p:cNvPr id="30967" name="Freeform 247"/>
          <p:cNvSpPr>
            <a:spLocks/>
          </p:cNvSpPr>
          <p:nvPr/>
        </p:nvSpPr>
        <p:spPr bwMode="auto">
          <a:xfrm>
            <a:off x="6970713" y="2146300"/>
            <a:ext cx="1882775" cy="0"/>
          </a:xfrm>
          <a:custGeom>
            <a:avLst/>
            <a:gdLst>
              <a:gd name="T0" fmla="*/ 0 w 843"/>
              <a:gd name="T1" fmla="*/ 843 w 843"/>
              <a:gd name="T2" fmla="*/ 0 w 843"/>
            </a:gdLst>
            <a:ahLst/>
            <a:cxnLst>
              <a:cxn ang="0">
                <a:pos x="T0" y="0"/>
              </a:cxn>
              <a:cxn ang="0">
                <a:pos x="T1" y="0"/>
              </a:cxn>
              <a:cxn ang="0">
                <a:pos x="T2" y="0"/>
              </a:cxn>
            </a:cxnLst>
            <a:rect l="0" t="0" r="r" b="b"/>
            <a:pathLst>
              <a:path w="843">
                <a:moveTo>
                  <a:pt x="0" y="0"/>
                </a:moveTo>
                <a:lnTo>
                  <a:pt x="8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968" name="Line 248"/>
          <p:cNvSpPr>
            <a:spLocks noChangeShapeType="1"/>
          </p:cNvSpPr>
          <p:nvPr/>
        </p:nvSpPr>
        <p:spPr bwMode="auto">
          <a:xfrm flipV="1">
            <a:off x="6934200" y="2133600"/>
            <a:ext cx="22098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69" name="Line 249"/>
          <p:cNvSpPr>
            <a:spLocks noChangeShapeType="1"/>
          </p:cNvSpPr>
          <p:nvPr/>
        </p:nvSpPr>
        <p:spPr bwMode="auto">
          <a:xfrm>
            <a:off x="5446713" y="2655888"/>
            <a:ext cx="3659187" cy="0"/>
          </a:xfrm>
          <a:prstGeom prst="line">
            <a:avLst/>
          </a:prstGeom>
          <a:noFill/>
          <a:ln w="15875">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0970" name="Rectangle 250"/>
          <p:cNvSpPr>
            <a:spLocks noChangeArrowheads="1"/>
          </p:cNvSpPr>
          <p:nvPr/>
        </p:nvSpPr>
        <p:spPr bwMode="auto">
          <a:xfrm>
            <a:off x="5430838" y="1622425"/>
            <a:ext cx="3697287" cy="3314700"/>
          </a:xfrm>
          <a:prstGeom prst="rect">
            <a:avLst/>
          </a:prstGeom>
          <a:noFill/>
          <a:ln w="30163">
            <a:solidFill>
              <a:srgbClr val="E6D3C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0971" name="Line 251"/>
          <p:cNvSpPr>
            <a:spLocks noChangeShapeType="1"/>
          </p:cNvSpPr>
          <p:nvPr/>
        </p:nvSpPr>
        <p:spPr bwMode="auto">
          <a:xfrm>
            <a:off x="6843713" y="1646238"/>
            <a:ext cx="11112" cy="3268662"/>
          </a:xfrm>
          <a:prstGeom prst="line">
            <a:avLst/>
          </a:prstGeom>
          <a:noFill/>
          <a:ln w="15875">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 name="Footer Placeholder 2"/>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118702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8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8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8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8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8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8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8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8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8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8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8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8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8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8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8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89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8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8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8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8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8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8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8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8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8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8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8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8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89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89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89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89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89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8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8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8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91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87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9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09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9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9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9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96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93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093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093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093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093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093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094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094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094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097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096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0968"/>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3096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092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92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092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092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092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093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093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093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097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093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0872"/>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090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090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090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0903"/>
                                        </p:tgtEl>
                                        <p:attrNameLst>
                                          <p:attrName>style.visibility</p:attrName>
                                        </p:attrNameLst>
                                      </p:cBhvr>
                                      <p:to>
                                        <p:strVal val="visible"/>
                                      </p:to>
                                    </p:set>
                                  </p:childTnLst>
                                </p:cTn>
                              </p:par>
                              <p:par>
                                <p:cTn id="165" presetID="22" presetClass="entr" presetSubtype="8" fill="hold" grpId="0" nodeType="withEffect">
                                  <p:stCondLst>
                                    <p:cond delay="0"/>
                                  </p:stCondLst>
                                  <p:childTnLst>
                                    <p:set>
                                      <p:cBhvr>
                                        <p:cTn id="166" dur="1" fill="hold">
                                          <p:stCondLst>
                                            <p:cond delay="0"/>
                                          </p:stCondLst>
                                        </p:cTn>
                                        <p:tgtEl>
                                          <p:spTgt spid="30878"/>
                                        </p:tgtEl>
                                        <p:attrNameLst>
                                          <p:attrName>style.visibility</p:attrName>
                                        </p:attrNameLst>
                                      </p:cBhvr>
                                      <p:to>
                                        <p:strVal val="visible"/>
                                      </p:to>
                                    </p:set>
                                    <p:animEffect transition="in" filter="wipe(left)">
                                      <p:cBhvr>
                                        <p:cTn id="167" dur="500"/>
                                        <p:tgtEl>
                                          <p:spTgt spid="30878"/>
                                        </p:tgtEl>
                                      </p:cBhvr>
                                    </p:animEffect>
                                  </p:childTnLst>
                                </p:cTn>
                              </p:par>
                              <p:par>
                                <p:cTn id="168" presetID="1" presetClass="entr" presetSubtype="0" fill="hold" grpId="0" nodeType="withEffect">
                                  <p:stCondLst>
                                    <p:cond delay="0"/>
                                  </p:stCondLst>
                                  <p:childTnLst>
                                    <p:set>
                                      <p:cBhvr>
                                        <p:cTn id="169" dur="1" fill="hold">
                                          <p:stCondLst>
                                            <p:cond delay="0"/>
                                          </p:stCondLst>
                                        </p:cTn>
                                        <p:tgtEl>
                                          <p:spTgt spid="30904"/>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30909"/>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30910"/>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30911"/>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30912"/>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30918"/>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30952"/>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30954"/>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30953"/>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30955"/>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30956"/>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30957"/>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30958"/>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30959"/>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30960"/>
                                        </p:tgtEl>
                                        <p:attrNameLst>
                                          <p:attrName>style.visibility</p:attrName>
                                        </p:attrNameLst>
                                      </p:cBhvr>
                                      <p:to>
                                        <p:strVal val="visibl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30905"/>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30906"/>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30907"/>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30908"/>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30920"/>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30913"/>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30914"/>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30915"/>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30916"/>
                                        </p:tgtEl>
                                        <p:attrNameLst>
                                          <p:attrName>style.visibility</p:attrName>
                                        </p:attrNameLst>
                                      </p:cBhvr>
                                      <p:to>
                                        <p:strVal val="visible"/>
                                      </p:to>
                                    </p:set>
                                  </p:childTnLst>
                                </p:cTn>
                              </p:par>
                              <p:par>
                                <p:cTn id="218" presetID="22" presetClass="entr" presetSubtype="4" fill="hold" grpId="0" nodeType="withEffect">
                                  <p:stCondLst>
                                    <p:cond delay="0"/>
                                  </p:stCondLst>
                                  <p:childTnLst>
                                    <p:set>
                                      <p:cBhvr>
                                        <p:cTn id="219" dur="1" fill="hold">
                                          <p:stCondLst>
                                            <p:cond delay="0"/>
                                          </p:stCondLst>
                                        </p:cTn>
                                        <p:tgtEl>
                                          <p:spTgt spid="30879"/>
                                        </p:tgtEl>
                                        <p:attrNameLst>
                                          <p:attrName>style.visibility</p:attrName>
                                        </p:attrNameLst>
                                      </p:cBhvr>
                                      <p:to>
                                        <p:strVal val="visible"/>
                                      </p:to>
                                    </p:set>
                                    <p:animEffect transition="in" filter="wipe(down)">
                                      <p:cBhvr>
                                        <p:cTn id="220" dur="500"/>
                                        <p:tgtEl>
                                          <p:spTgt spid="30879"/>
                                        </p:tgtEl>
                                      </p:cBhvr>
                                    </p:animEffect>
                                  </p:childTnLst>
                                </p:cTn>
                              </p:par>
                              <p:par>
                                <p:cTn id="221" presetID="1" presetClass="entr" presetSubtype="0" fill="hold" grpId="0" nodeType="withEffect">
                                  <p:stCondLst>
                                    <p:cond delay="0"/>
                                  </p:stCondLst>
                                  <p:childTnLst>
                                    <p:set>
                                      <p:cBhvr>
                                        <p:cTn id="222" dur="1" fill="hold">
                                          <p:stCondLst>
                                            <p:cond delay="0"/>
                                          </p:stCondLst>
                                        </p:cTn>
                                        <p:tgtEl>
                                          <p:spTgt spid="3094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3094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3094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0946"/>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3094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30948"/>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30949"/>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3095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30951"/>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nodeType="clickEffect">
                                  <p:stCondLst>
                                    <p:cond delay="0"/>
                                  </p:stCondLst>
                                  <p:childTnLst>
                                    <p:set>
                                      <p:cBhvr>
                                        <p:cTn id="242" dur="1" fill="hold">
                                          <p:stCondLst>
                                            <p:cond delay="0"/>
                                          </p:stCondLst>
                                        </p:cTn>
                                        <p:tgtEl>
                                          <p:spTgt spid="548914"/>
                                        </p:tgtEl>
                                        <p:attrNameLst>
                                          <p:attrName>style.visibility</p:attrName>
                                        </p:attrNameLst>
                                      </p:cBhvr>
                                      <p:to>
                                        <p:strVal val="visible"/>
                                      </p:to>
                                    </p:set>
                                    <p:animEffect transition="in" filter="fade">
                                      <p:cBhvr>
                                        <p:cTn id="243" dur="500"/>
                                        <p:tgtEl>
                                          <p:spTgt spid="548914"/>
                                        </p:tgtEl>
                                      </p:cBhvr>
                                    </p:animEffect>
                                  </p:childTnLst>
                                </p:cTn>
                              </p:par>
                              <p:par>
                                <p:cTn id="244" presetID="1" presetClass="entr" presetSubtype="0" fill="hold" grpId="0" nodeType="withEffect">
                                  <p:stCondLst>
                                    <p:cond delay="0"/>
                                  </p:stCondLst>
                                  <p:childTnLst>
                                    <p:set>
                                      <p:cBhvr>
                                        <p:cTn id="245" dur="1" fill="hold">
                                          <p:stCondLst>
                                            <p:cond delay="0"/>
                                          </p:stCondLst>
                                        </p:cTn>
                                        <p:tgtEl>
                                          <p:spTgt spid="30919"/>
                                        </p:tgtEl>
                                        <p:attrNameLst>
                                          <p:attrName>style.visibility</p:attrName>
                                        </p:attrNameLst>
                                      </p:cBhvr>
                                      <p:to>
                                        <p:strVal val="visible"/>
                                      </p:to>
                                    </p:set>
                                  </p:childTnLst>
                                </p:cTn>
                              </p:par>
                              <p:par>
                                <p:cTn id="246" presetID="10" presetClass="entr" presetSubtype="0" fill="hold" grpId="0" nodeType="withEffect">
                                  <p:stCondLst>
                                    <p:cond delay="0"/>
                                  </p:stCondLst>
                                  <p:childTnLst>
                                    <p:set>
                                      <p:cBhvr>
                                        <p:cTn id="247" dur="1" fill="hold">
                                          <p:stCondLst>
                                            <p:cond delay="0"/>
                                          </p:stCondLst>
                                        </p:cTn>
                                        <p:tgtEl>
                                          <p:spTgt spid="30924"/>
                                        </p:tgtEl>
                                        <p:attrNameLst>
                                          <p:attrName>style.visibility</p:attrName>
                                        </p:attrNameLst>
                                      </p:cBhvr>
                                      <p:to>
                                        <p:strVal val="visible"/>
                                      </p:to>
                                    </p:set>
                                    <p:animEffect transition="in" filter="fade">
                                      <p:cBhvr>
                                        <p:cTn id="248" dur="500"/>
                                        <p:tgtEl>
                                          <p:spTgt spid="30924"/>
                                        </p:tgtEl>
                                      </p:cBhvr>
                                    </p:animEffect>
                                  </p:childTnLst>
                                </p:cTn>
                              </p:par>
                              <p:par>
                                <p:cTn id="249" presetID="10" presetClass="entr" presetSubtype="0" fill="hold" nodeType="withEffect">
                                  <p:stCondLst>
                                    <p:cond delay="0"/>
                                  </p:stCondLst>
                                  <p:childTnLst>
                                    <p:set>
                                      <p:cBhvr>
                                        <p:cTn id="250" dur="1" fill="hold">
                                          <p:stCondLst>
                                            <p:cond delay="0"/>
                                          </p:stCondLst>
                                        </p:cTn>
                                        <p:tgtEl>
                                          <p:spTgt spid="548912"/>
                                        </p:tgtEl>
                                        <p:attrNameLst>
                                          <p:attrName>style.visibility</p:attrName>
                                        </p:attrNameLst>
                                      </p:cBhvr>
                                      <p:to>
                                        <p:strVal val="visible"/>
                                      </p:to>
                                    </p:set>
                                    <p:animEffect transition="in" filter="fade">
                                      <p:cBhvr>
                                        <p:cTn id="251" dur="500"/>
                                        <p:tgtEl>
                                          <p:spTgt spid="548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3" grpId="0" animBg="1"/>
      <p:bldP spid="30854" grpId="0" animBg="1"/>
      <p:bldP spid="30855" grpId="0" animBg="1"/>
      <p:bldP spid="30856" grpId="0" animBg="1"/>
      <p:bldP spid="30857" grpId="0" animBg="1"/>
      <p:bldP spid="30858" grpId="0" animBg="1"/>
      <p:bldP spid="30859" grpId="0" animBg="1"/>
      <p:bldP spid="30860" grpId="0" animBg="1"/>
      <p:bldP spid="30861" grpId="0" animBg="1"/>
      <p:bldP spid="30862" grpId="0" animBg="1"/>
      <p:bldP spid="30863" grpId="0" animBg="1"/>
      <p:bldP spid="30864" grpId="0" animBg="1"/>
      <p:bldP spid="30865" grpId="0" animBg="1"/>
      <p:bldP spid="30866" grpId="0" animBg="1"/>
      <p:bldP spid="30867" grpId="0" animBg="1"/>
      <p:bldP spid="30868" grpId="0" animBg="1"/>
      <p:bldP spid="30869" grpId="0" animBg="1"/>
      <p:bldP spid="30870" grpId="0" animBg="1"/>
      <p:bldP spid="30871" grpId="0" animBg="1"/>
      <p:bldP spid="30872" grpId="0" animBg="1"/>
      <p:bldP spid="30873" grpId="0" animBg="1"/>
      <p:bldP spid="30874" grpId="0" animBg="1"/>
      <p:bldP spid="30875" grpId="0" animBg="1"/>
      <p:bldP spid="30876" grpId="0" animBg="1"/>
      <p:bldP spid="30877" grpId="0" animBg="1"/>
      <p:bldP spid="30878" grpId="0" animBg="1"/>
      <p:bldP spid="30879" grpId="0" animBg="1"/>
      <p:bldP spid="30880" grpId="0"/>
      <p:bldP spid="30881" grpId="0"/>
      <p:bldP spid="30882" grpId="0"/>
      <p:bldP spid="30883" grpId="0"/>
      <p:bldP spid="30884" grpId="0"/>
      <p:bldP spid="30885" grpId="0"/>
      <p:bldP spid="30886" grpId="0"/>
      <p:bldP spid="30887" grpId="0"/>
      <p:bldP spid="30888" grpId="0"/>
      <p:bldP spid="30889" grpId="0"/>
      <p:bldP spid="30890" grpId="0"/>
      <p:bldP spid="30891" grpId="0"/>
      <p:bldP spid="30892" grpId="0"/>
      <p:bldP spid="30893" grpId="0"/>
      <p:bldP spid="30894" grpId="0"/>
      <p:bldP spid="30895" grpId="0"/>
      <p:bldP spid="30896" grpId="0"/>
      <p:bldP spid="30897" grpId="0"/>
      <p:bldP spid="30898" grpId="0"/>
      <p:bldP spid="30899" grpId="0"/>
      <p:bldP spid="30900" grpId="0" animBg="1"/>
      <p:bldP spid="30901" grpId="0" animBg="1"/>
      <p:bldP spid="30902" grpId="0" animBg="1"/>
      <p:bldP spid="30903" grpId="0" animBg="1"/>
      <p:bldP spid="30904" grpId="0" animBg="1"/>
      <p:bldP spid="30905" grpId="0" animBg="1"/>
      <p:bldP spid="30906" grpId="0" animBg="1"/>
      <p:bldP spid="30907" grpId="0" animBg="1"/>
      <p:bldP spid="30908" grpId="0" animBg="1"/>
      <p:bldP spid="30909" grpId="0" animBg="1"/>
      <p:bldP spid="30910" grpId="0" animBg="1"/>
      <p:bldP spid="30911" grpId="0" animBg="1"/>
      <p:bldP spid="30912" grpId="0" animBg="1"/>
      <p:bldP spid="30913" grpId="0" animBg="1"/>
      <p:bldP spid="30914" grpId="0" animBg="1"/>
      <p:bldP spid="30915" grpId="0" animBg="1"/>
      <p:bldP spid="30916" grpId="0" animBg="1"/>
      <p:bldP spid="30917" grpId="0"/>
      <p:bldP spid="30918" grpId="0"/>
      <p:bldP spid="30919" grpId="0"/>
      <p:bldP spid="30920" grpId="0"/>
      <p:bldP spid="30924" grpId="0" animBg="1"/>
      <p:bldP spid="30925" grpId="0" animBg="1"/>
      <p:bldP spid="30926" grpId="0" animBg="1"/>
      <p:bldP spid="30927" grpId="0" animBg="1"/>
      <p:bldP spid="30928" grpId="0" animBg="1"/>
      <p:bldP spid="30929" grpId="0" animBg="1"/>
      <p:bldP spid="30930" grpId="0" animBg="1"/>
      <p:bldP spid="30931" grpId="0" animBg="1"/>
      <p:bldP spid="30932" grpId="0" animBg="1"/>
      <p:bldP spid="30933" grpId="0" animBg="1"/>
      <p:bldP spid="30934" grpId="0"/>
      <p:bldP spid="30935" grpId="0"/>
      <p:bldP spid="30936" grpId="0"/>
      <p:bldP spid="30937" grpId="0"/>
      <p:bldP spid="30938" grpId="0"/>
      <p:bldP spid="30939" grpId="0"/>
      <p:bldP spid="30940" grpId="0"/>
      <p:bldP spid="30941" grpId="0"/>
      <p:bldP spid="30942" grpId="0"/>
      <p:bldP spid="30943" grpId="0"/>
      <p:bldP spid="30944" grpId="0"/>
      <p:bldP spid="30945" grpId="0"/>
      <p:bldP spid="30946" grpId="0"/>
      <p:bldP spid="30947" grpId="0"/>
      <p:bldP spid="30948" grpId="0"/>
      <p:bldP spid="30949" grpId="0"/>
      <p:bldP spid="30950" grpId="0"/>
      <p:bldP spid="30951" grpId="0"/>
      <p:bldP spid="30952" grpId="0"/>
      <p:bldP spid="30953" grpId="0"/>
      <p:bldP spid="30954" grpId="0"/>
      <p:bldP spid="30955" grpId="0"/>
      <p:bldP spid="30956" grpId="0"/>
      <p:bldP spid="30957" grpId="0"/>
      <p:bldP spid="30958" grpId="0"/>
      <p:bldP spid="30959" grpId="0"/>
      <p:bldP spid="30960" grpId="0"/>
      <p:bldP spid="30961" grpId="0" animBg="1"/>
      <p:bldP spid="30962" grpId="0"/>
      <p:bldP spid="30963" grpId="0"/>
      <p:bldP spid="30964" grpId="0"/>
      <p:bldP spid="30965" grpId="0"/>
      <p:bldP spid="30966" grpId="0"/>
      <p:bldP spid="30968" grpId="0" animBg="1"/>
      <p:bldP spid="30969" grpId="0" animBg="1"/>
      <p:bldP spid="30969" grpId="1" animBg="1"/>
      <p:bldP spid="30970" grpId="0" animBg="1"/>
      <p:bldP spid="309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normAutofit/>
          </a:bodyPr>
          <a:lstStyle/>
          <a:p>
            <a:pPr algn="l" eaLnBrk="1" hangingPunct="1"/>
            <a:r>
              <a:rPr lang="en-US" sz="4000" dirty="0"/>
              <a:t>THE EFFECTS OF A PRICE CEILING</a:t>
            </a:r>
          </a:p>
        </p:txBody>
      </p:sp>
      <p:sp>
        <p:nvSpPr>
          <p:cNvPr id="31799" name="Line 55"/>
          <p:cNvSpPr>
            <a:spLocks noChangeShapeType="1"/>
          </p:cNvSpPr>
          <p:nvPr/>
        </p:nvSpPr>
        <p:spPr bwMode="auto">
          <a:xfrm>
            <a:off x="2366963" y="1916113"/>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0" name="Line 56"/>
          <p:cNvSpPr>
            <a:spLocks noChangeShapeType="1"/>
          </p:cNvSpPr>
          <p:nvPr/>
        </p:nvSpPr>
        <p:spPr bwMode="auto">
          <a:xfrm>
            <a:off x="2366963" y="2679700"/>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1" name="Line 57"/>
          <p:cNvSpPr>
            <a:spLocks noChangeShapeType="1"/>
          </p:cNvSpPr>
          <p:nvPr/>
        </p:nvSpPr>
        <p:spPr bwMode="auto">
          <a:xfrm>
            <a:off x="2366963" y="3440113"/>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2" name="Line 58"/>
          <p:cNvSpPr>
            <a:spLocks noChangeShapeType="1"/>
          </p:cNvSpPr>
          <p:nvPr/>
        </p:nvSpPr>
        <p:spPr bwMode="auto">
          <a:xfrm>
            <a:off x="2366963" y="4968875"/>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3" name="Line 59"/>
          <p:cNvSpPr>
            <a:spLocks noChangeShapeType="1"/>
          </p:cNvSpPr>
          <p:nvPr/>
        </p:nvSpPr>
        <p:spPr bwMode="auto">
          <a:xfrm>
            <a:off x="6677025" y="5589588"/>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4" name="Line 60"/>
          <p:cNvSpPr>
            <a:spLocks noChangeShapeType="1"/>
          </p:cNvSpPr>
          <p:nvPr/>
        </p:nvSpPr>
        <p:spPr bwMode="auto">
          <a:xfrm>
            <a:off x="6637338" y="4048125"/>
            <a:ext cx="0" cy="1381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5" name="Line 61"/>
          <p:cNvSpPr>
            <a:spLocks noChangeShapeType="1"/>
          </p:cNvSpPr>
          <p:nvPr/>
        </p:nvSpPr>
        <p:spPr bwMode="auto">
          <a:xfrm>
            <a:off x="5813425" y="5589588"/>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6" name="Line 62"/>
          <p:cNvSpPr>
            <a:spLocks noChangeShapeType="1"/>
          </p:cNvSpPr>
          <p:nvPr/>
        </p:nvSpPr>
        <p:spPr bwMode="auto">
          <a:xfrm>
            <a:off x="4087813" y="5589588"/>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7" name="Line 63"/>
          <p:cNvSpPr>
            <a:spLocks noChangeShapeType="1"/>
          </p:cNvSpPr>
          <p:nvPr/>
        </p:nvSpPr>
        <p:spPr bwMode="auto">
          <a:xfrm>
            <a:off x="4951413" y="5589588"/>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8" name="Line 64"/>
          <p:cNvSpPr>
            <a:spLocks noChangeShapeType="1"/>
          </p:cNvSpPr>
          <p:nvPr/>
        </p:nvSpPr>
        <p:spPr bwMode="auto">
          <a:xfrm>
            <a:off x="3230563" y="5589588"/>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09" name="Freeform 65"/>
          <p:cNvSpPr>
            <a:spLocks/>
          </p:cNvSpPr>
          <p:nvPr/>
        </p:nvSpPr>
        <p:spPr bwMode="auto">
          <a:xfrm>
            <a:off x="2366963" y="5403850"/>
            <a:ext cx="374650" cy="325438"/>
          </a:xfrm>
          <a:custGeom>
            <a:avLst/>
            <a:gdLst>
              <a:gd name="T0" fmla="*/ 156 w 156"/>
              <a:gd name="T1" fmla="*/ 133 h 133"/>
              <a:gd name="T2" fmla="*/ 0 w 156"/>
              <a:gd name="T3" fmla="*/ 133 h 133"/>
              <a:gd name="T4" fmla="*/ 0 w 156"/>
              <a:gd name="T5" fmla="*/ 0 h 133"/>
            </a:gdLst>
            <a:ahLst/>
            <a:cxnLst>
              <a:cxn ang="0">
                <a:pos x="T0" y="T1"/>
              </a:cxn>
              <a:cxn ang="0">
                <a:pos x="T2" y="T3"/>
              </a:cxn>
              <a:cxn ang="0">
                <a:pos x="T4" y="T5"/>
              </a:cxn>
            </a:cxnLst>
            <a:rect l="0" t="0" r="r" b="b"/>
            <a:pathLst>
              <a:path w="156" h="133">
                <a:moveTo>
                  <a:pt x="156" y="133"/>
                </a:moveTo>
                <a:lnTo>
                  <a:pt x="0" y="133"/>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1810" name="Line 66"/>
          <p:cNvSpPr>
            <a:spLocks noChangeShapeType="1"/>
          </p:cNvSpPr>
          <p:nvPr/>
        </p:nvSpPr>
        <p:spPr bwMode="auto">
          <a:xfrm flipH="1">
            <a:off x="2628900" y="5729288"/>
            <a:ext cx="44799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11" name="Line 67"/>
          <p:cNvSpPr>
            <a:spLocks noChangeShapeType="1"/>
          </p:cNvSpPr>
          <p:nvPr/>
        </p:nvSpPr>
        <p:spPr bwMode="auto">
          <a:xfrm flipV="1">
            <a:off x="2305050" y="5275263"/>
            <a:ext cx="120650" cy="714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12" name="Rectangle 68"/>
          <p:cNvSpPr>
            <a:spLocks noChangeArrowheads="1"/>
          </p:cNvSpPr>
          <p:nvPr/>
        </p:nvSpPr>
        <p:spPr bwMode="auto">
          <a:xfrm>
            <a:off x="3101975" y="57689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1.6</a:t>
            </a:r>
            <a:endParaRPr lang="en-US" sz="1400">
              <a:latin typeface="Century Gothic"/>
              <a:cs typeface="Century Gothic"/>
            </a:endParaRPr>
          </a:p>
        </p:txBody>
      </p:sp>
      <p:sp>
        <p:nvSpPr>
          <p:cNvPr id="31813" name="Rectangle 69"/>
          <p:cNvSpPr>
            <a:spLocks noChangeArrowheads="1"/>
          </p:cNvSpPr>
          <p:nvPr/>
        </p:nvSpPr>
        <p:spPr bwMode="auto">
          <a:xfrm>
            <a:off x="2159000" y="57689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1814" name="Rectangle 70"/>
          <p:cNvSpPr>
            <a:spLocks noChangeArrowheads="1"/>
          </p:cNvSpPr>
          <p:nvPr/>
        </p:nvSpPr>
        <p:spPr bwMode="auto">
          <a:xfrm>
            <a:off x="3965575" y="57689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1.8</a:t>
            </a:r>
            <a:endParaRPr lang="en-US" sz="1400">
              <a:latin typeface="Century Gothic"/>
              <a:cs typeface="Century Gothic"/>
            </a:endParaRPr>
          </a:p>
        </p:txBody>
      </p:sp>
      <p:sp>
        <p:nvSpPr>
          <p:cNvPr id="31815" name="Rectangle 71"/>
          <p:cNvSpPr>
            <a:spLocks noChangeArrowheads="1"/>
          </p:cNvSpPr>
          <p:nvPr/>
        </p:nvSpPr>
        <p:spPr bwMode="auto">
          <a:xfrm>
            <a:off x="4827588" y="57689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31816" name="Rectangle 72"/>
          <p:cNvSpPr>
            <a:spLocks noChangeArrowheads="1"/>
          </p:cNvSpPr>
          <p:nvPr/>
        </p:nvSpPr>
        <p:spPr bwMode="auto">
          <a:xfrm>
            <a:off x="5691188" y="57689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2.2</a:t>
            </a:r>
            <a:endParaRPr lang="en-US" sz="1400">
              <a:latin typeface="Century Gothic"/>
              <a:cs typeface="Century Gothic"/>
            </a:endParaRPr>
          </a:p>
        </p:txBody>
      </p:sp>
      <p:sp>
        <p:nvSpPr>
          <p:cNvPr id="31817" name="Rectangle 73"/>
          <p:cNvSpPr>
            <a:spLocks noChangeArrowheads="1"/>
          </p:cNvSpPr>
          <p:nvPr/>
        </p:nvSpPr>
        <p:spPr bwMode="auto">
          <a:xfrm>
            <a:off x="6551613" y="5768975"/>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2.4</a:t>
            </a:r>
            <a:endParaRPr lang="en-US" sz="1400">
              <a:latin typeface="Century Gothic"/>
              <a:cs typeface="Century Gothic"/>
            </a:endParaRPr>
          </a:p>
        </p:txBody>
      </p:sp>
      <p:sp>
        <p:nvSpPr>
          <p:cNvPr id="31818" name="Rectangle 74"/>
          <p:cNvSpPr>
            <a:spLocks noChangeArrowheads="1"/>
          </p:cNvSpPr>
          <p:nvPr/>
        </p:nvSpPr>
        <p:spPr bwMode="auto">
          <a:xfrm>
            <a:off x="1697038" y="1793875"/>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$1,400</a:t>
            </a:r>
            <a:endParaRPr lang="en-US" sz="1400">
              <a:latin typeface="Century Gothic"/>
              <a:cs typeface="Century Gothic"/>
            </a:endParaRPr>
          </a:p>
        </p:txBody>
      </p:sp>
      <p:sp>
        <p:nvSpPr>
          <p:cNvPr id="31819" name="Rectangle 75"/>
          <p:cNvSpPr>
            <a:spLocks noChangeArrowheads="1"/>
          </p:cNvSpPr>
          <p:nvPr/>
        </p:nvSpPr>
        <p:spPr bwMode="auto">
          <a:xfrm>
            <a:off x="1801813" y="255587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1,200</a:t>
            </a:r>
            <a:endParaRPr lang="en-US" sz="1400">
              <a:latin typeface="Century Gothic"/>
              <a:cs typeface="Century Gothic"/>
            </a:endParaRPr>
          </a:p>
        </p:txBody>
      </p:sp>
      <p:sp>
        <p:nvSpPr>
          <p:cNvPr id="31820" name="Rectangle 76"/>
          <p:cNvSpPr>
            <a:spLocks noChangeArrowheads="1"/>
          </p:cNvSpPr>
          <p:nvPr/>
        </p:nvSpPr>
        <p:spPr bwMode="auto">
          <a:xfrm>
            <a:off x="1801813" y="3322638"/>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a:t>
            </a:r>
            <a:endParaRPr lang="en-US" sz="1400">
              <a:latin typeface="Century Gothic"/>
              <a:cs typeface="Century Gothic"/>
            </a:endParaRPr>
          </a:p>
        </p:txBody>
      </p:sp>
      <p:sp>
        <p:nvSpPr>
          <p:cNvPr id="31821" name="Rectangle 77"/>
          <p:cNvSpPr>
            <a:spLocks noChangeArrowheads="1"/>
          </p:cNvSpPr>
          <p:nvPr/>
        </p:nvSpPr>
        <p:spPr bwMode="auto">
          <a:xfrm>
            <a:off x="1949450" y="4079875"/>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800</a:t>
            </a:r>
            <a:endParaRPr lang="en-US" sz="1400">
              <a:latin typeface="Century Gothic"/>
              <a:cs typeface="Century Gothic"/>
            </a:endParaRPr>
          </a:p>
        </p:txBody>
      </p:sp>
      <p:sp>
        <p:nvSpPr>
          <p:cNvPr id="31822" name="Rectangle 78"/>
          <p:cNvSpPr>
            <a:spLocks noChangeArrowheads="1"/>
          </p:cNvSpPr>
          <p:nvPr/>
        </p:nvSpPr>
        <p:spPr bwMode="auto">
          <a:xfrm>
            <a:off x="1949450" y="4843463"/>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31823" name="Rectangle 79"/>
          <p:cNvSpPr>
            <a:spLocks noChangeArrowheads="1"/>
          </p:cNvSpPr>
          <p:nvPr/>
        </p:nvSpPr>
        <p:spPr bwMode="auto">
          <a:xfrm>
            <a:off x="5867400" y="6019800"/>
            <a:ext cx="282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apartments (millions)</a:t>
            </a:r>
            <a:endParaRPr lang="en-US" sz="1400">
              <a:latin typeface="Century Gothic"/>
              <a:cs typeface="Century Gothic"/>
            </a:endParaRPr>
          </a:p>
        </p:txBody>
      </p:sp>
      <p:sp>
        <p:nvSpPr>
          <p:cNvPr id="31824" name="Rectangle 80"/>
          <p:cNvSpPr>
            <a:spLocks noChangeArrowheads="1"/>
          </p:cNvSpPr>
          <p:nvPr/>
        </p:nvSpPr>
        <p:spPr bwMode="auto">
          <a:xfrm>
            <a:off x="1066800" y="9906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Monthly rent (per apartment)</a:t>
            </a:r>
            <a:endParaRPr lang="en-US" sz="1400">
              <a:latin typeface="Century Gothic"/>
              <a:cs typeface="Century Gothic"/>
            </a:endParaRPr>
          </a:p>
        </p:txBody>
      </p:sp>
      <p:sp>
        <p:nvSpPr>
          <p:cNvPr id="31825" name="Rectangle 81"/>
          <p:cNvSpPr>
            <a:spLocks noChangeArrowheads="1"/>
          </p:cNvSpPr>
          <p:nvPr/>
        </p:nvSpPr>
        <p:spPr bwMode="auto">
          <a:xfrm>
            <a:off x="6710363" y="4910138"/>
            <a:ext cx="133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D</a:t>
            </a:r>
            <a:endParaRPr lang="en-US" sz="1400">
              <a:latin typeface="Century Gothic"/>
              <a:cs typeface="Century Gothic"/>
            </a:endParaRPr>
          </a:p>
        </p:txBody>
      </p:sp>
      <p:sp>
        <p:nvSpPr>
          <p:cNvPr id="31826" name="Rectangle 82"/>
          <p:cNvSpPr>
            <a:spLocks noChangeArrowheads="1"/>
          </p:cNvSpPr>
          <p:nvPr/>
        </p:nvSpPr>
        <p:spPr bwMode="auto">
          <a:xfrm>
            <a:off x="6696075" y="1660525"/>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31827" name="Line 83"/>
          <p:cNvSpPr>
            <a:spLocks noChangeShapeType="1"/>
          </p:cNvSpPr>
          <p:nvPr/>
        </p:nvSpPr>
        <p:spPr bwMode="auto">
          <a:xfrm>
            <a:off x="2366963" y="4203700"/>
            <a:ext cx="4741862"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28" name="Line 84"/>
          <p:cNvSpPr>
            <a:spLocks noChangeShapeType="1"/>
          </p:cNvSpPr>
          <p:nvPr/>
        </p:nvSpPr>
        <p:spPr bwMode="auto">
          <a:xfrm flipV="1">
            <a:off x="2366963" y="1022350"/>
            <a:ext cx="0" cy="42910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29" name="Line 85"/>
          <p:cNvSpPr>
            <a:spLocks noChangeShapeType="1"/>
          </p:cNvSpPr>
          <p:nvPr/>
        </p:nvSpPr>
        <p:spPr bwMode="auto">
          <a:xfrm>
            <a:off x="3230563" y="1916113"/>
            <a:ext cx="3446462" cy="3052762"/>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30" name="Line 86"/>
          <p:cNvSpPr>
            <a:spLocks noChangeShapeType="1"/>
          </p:cNvSpPr>
          <p:nvPr/>
        </p:nvSpPr>
        <p:spPr bwMode="auto">
          <a:xfrm flipH="1">
            <a:off x="3230563" y="1916113"/>
            <a:ext cx="3446462" cy="3052762"/>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31" name="Rectangle 87"/>
          <p:cNvSpPr>
            <a:spLocks noChangeArrowheads="1"/>
          </p:cNvSpPr>
          <p:nvPr/>
        </p:nvSpPr>
        <p:spPr bwMode="auto">
          <a:xfrm>
            <a:off x="4897438" y="3111500"/>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31832" name="Rectangle 88"/>
          <p:cNvSpPr>
            <a:spLocks noChangeArrowheads="1"/>
          </p:cNvSpPr>
          <p:nvPr/>
        </p:nvSpPr>
        <p:spPr bwMode="auto">
          <a:xfrm>
            <a:off x="5770563" y="3875088"/>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31833" name="Oval 89"/>
          <p:cNvSpPr>
            <a:spLocks noChangeArrowheads="1"/>
          </p:cNvSpPr>
          <p:nvPr/>
        </p:nvSpPr>
        <p:spPr bwMode="auto">
          <a:xfrm>
            <a:off x="4895850" y="3381375"/>
            <a:ext cx="112713"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1834" name="Oval 90"/>
          <p:cNvSpPr>
            <a:spLocks noChangeArrowheads="1"/>
          </p:cNvSpPr>
          <p:nvPr/>
        </p:nvSpPr>
        <p:spPr bwMode="auto">
          <a:xfrm>
            <a:off x="4032250" y="4146550"/>
            <a:ext cx="112713"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1835" name="Oval 91"/>
          <p:cNvSpPr>
            <a:spLocks noChangeArrowheads="1"/>
          </p:cNvSpPr>
          <p:nvPr/>
        </p:nvSpPr>
        <p:spPr bwMode="auto">
          <a:xfrm>
            <a:off x="5757863" y="4146550"/>
            <a:ext cx="112712"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1836" name="Rectangle 92"/>
          <p:cNvSpPr>
            <a:spLocks noChangeArrowheads="1"/>
          </p:cNvSpPr>
          <p:nvPr/>
        </p:nvSpPr>
        <p:spPr bwMode="auto">
          <a:xfrm>
            <a:off x="3994150" y="3875088"/>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31837" name="Freeform 93"/>
          <p:cNvSpPr>
            <a:spLocks/>
          </p:cNvSpPr>
          <p:nvPr/>
        </p:nvSpPr>
        <p:spPr bwMode="auto">
          <a:xfrm>
            <a:off x="4087813" y="4262438"/>
            <a:ext cx="1725612" cy="144462"/>
          </a:xfrm>
          <a:custGeom>
            <a:avLst/>
            <a:gdLst>
              <a:gd name="T0" fmla="*/ 0 w 304"/>
              <a:gd name="T1" fmla="*/ 0 h 25"/>
              <a:gd name="T2" fmla="*/ 16 w 304"/>
              <a:gd name="T3" fmla="*/ 15 h 25"/>
              <a:gd name="T4" fmla="*/ 142 w 304"/>
              <a:gd name="T5" fmla="*/ 15 h 25"/>
              <a:gd name="T6" fmla="*/ 152 w 304"/>
              <a:gd name="T7" fmla="*/ 25 h 25"/>
              <a:gd name="T8" fmla="*/ 163 w 304"/>
              <a:gd name="T9" fmla="*/ 15 h 25"/>
              <a:gd name="T10" fmla="*/ 288 w 304"/>
              <a:gd name="T11" fmla="*/ 15 h 25"/>
              <a:gd name="T12" fmla="*/ 304 w 30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04" h="25">
                <a:moveTo>
                  <a:pt x="0" y="0"/>
                </a:moveTo>
                <a:cubicBezTo>
                  <a:pt x="0" y="10"/>
                  <a:pt x="3" y="15"/>
                  <a:pt x="16" y="15"/>
                </a:cubicBezTo>
                <a:cubicBezTo>
                  <a:pt x="19" y="15"/>
                  <a:pt x="139" y="15"/>
                  <a:pt x="142" y="15"/>
                </a:cubicBezTo>
                <a:cubicBezTo>
                  <a:pt x="145" y="15"/>
                  <a:pt x="152" y="17"/>
                  <a:pt x="152" y="25"/>
                </a:cubicBezTo>
                <a:cubicBezTo>
                  <a:pt x="152" y="17"/>
                  <a:pt x="159" y="15"/>
                  <a:pt x="163" y="15"/>
                </a:cubicBezTo>
                <a:cubicBezTo>
                  <a:pt x="165" y="15"/>
                  <a:pt x="286" y="15"/>
                  <a:pt x="288" y="15"/>
                </a:cubicBezTo>
                <a:cubicBezTo>
                  <a:pt x="302" y="15"/>
                  <a:pt x="304" y="10"/>
                  <a:pt x="304" y="0"/>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1838" name="Freeform 94"/>
          <p:cNvSpPr>
            <a:spLocks/>
          </p:cNvSpPr>
          <p:nvPr/>
        </p:nvSpPr>
        <p:spPr bwMode="auto">
          <a:xfrm>
            <a:off x="4156075" y="4478336"/>
            <a:ext cx="1592263" cy="1084264"/>
          </a:xfrm>
          <a:custGeom>
            <a:avLst/>
            <a:gdLst>
              <a:gd name="T0" fmla="*/ 281 w 281"/>
              <a:gd name="T1" fmla="*/ 157 h 173"/>
              <a:gd name="T2" fmla="*/ 265 w 281"/>
              <a:gd name="T3" fmla="*/ 173 h 173"/>
              <a:gd name="T4" fmla="*/ 16 w 281"/>
              <a:gd name="T5" fmla="*/ 173 h 173"/>
              <a:gd name="T6" fmla="*/ 0 w 281"/>
              <a:gd name="T7" fmla="*/ 157 h 173"/>
              <a:gd name="T8" fmla="*/ 0 w 281"/>
              <a:gd name="T9" fmla="*/ 16 h 173"/>
              <a:gd name="T10" fmla="*/ 16 w 281"/>
              <a:gd name="T11" fmla="*/ 0 h 173"/>
              <a:gd name="T12" fmla="*/ 265 w 281"/>
              <a:gd name="T13" fmla="*/ 0 h 173"/>
              <a:gd name="T14" fmla="*/ 281 w 281"/>
              <a:gd name="T15" fmla="*/ 16 h 173"/>
              <a:gd name="T16" fmla="*/ 281 w 281"/>
              <a:gd name="T17"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173">
                <a:moveTo>
                  <a:pt x="281" y="157"/>
                </a:moveTo>
                <a:cubicBezTo>
                  <a:pt x="281" y="165"/>
                  <a:pt x="274" y="173"/>
                  <a:pt x="265" y="173"/>
                </a:cubicBezTo>
                <a:cubicBezTo>
                  <a:pt x="16" y="173"/>
                  <a:pt x="16" y="173"/>
                  <a:pt x="16" y="173"/>
                </a:cubicBezTo>
                <a:cubicBezTo>
                  <a:pt x="7" y="173"/>
                  <a:pt x="0" y="165"/>
                  <a:pt x="0" y="157"/>
                </a:cubicBezTo>
                <a:cubicBezTo>
                  <a:pt x="0" y="16"/>
                  <a:pt x="0" y="16"/>
                  <a:pt x="0" y="16"/>
                </a:cubicBezTo>
                <a:cubicBezTo>
                  <a:pt x="0" y="7"/>
                  <a:pt x="7" y="0"/>
                  <a:pt x="16" y="0"/>
                </a:cubicBezTo>
                <a:cubicBezTo>
                  <a:pt x="265" y="0"/>
                  <a:pt x="265" y="0"/>
                  <a:pt x="265" y="0"/>
                </a:cubicBezTo>
                <a:cubicBezTo>
                  <a:pt x="274" y="0"/>
                  <a:pt x="281" y="7"/>
                  <a:pt x="281" y="16"/>
                </a:cubicBezTo>
                <a:lnTo>
                  <a:pt x="281" y="157"/>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1839" name="Rectangle 95"/>
          <p:cNvSpPr>
            <a:spLocks noChangeArrowheads="1"/>
          </p:cNvSpPr>
          <p:nvPr/>
        </p:nvSpPr>
        <p:spPr bwMode="auto">
          <a:xfrm>
            <a:off x="4191000" y="4495800"/>
            <a:ext cx="16144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Housing shortage of 400,000 apartments caused by price ceiling</a:t>
            </a:r>
            <a:endParaRPr lang="en-US" sz="1400" dirty="0">
              <a:latin typeface="Century Gothic"/>
              <a:cs typeface="Century Gothic"/>
            </a:endParaRPr>
          </a:p>
        </p:txBody>
      </p:sp>
      <p:sp>
        <p:nvSpPr>
          <p:cNvPr id="31840" name="Freeform 96"/>
          <p:cNvSpPr>
            <a:spLocks/>
          </p:cNvSpPr>
          <p:nvPr/>
        </p:nvSpPr>
        <p:spPr bwMode="auto">
          <a:xfrm>
            <a:off x="6305551" y="3551239"/>
            <a:ext cx="687388" cy="549275"/>
          </a:xfrm>
          <a:custGeom>
            <a:avLst/>
            <a:gdLst>
              <a:gd name="T0" fmla="*/ 121 w 121"/>
              <a:gd name="T1" fmla="*/ 79 h 95"/>
              <a:gd name="T2" fmla="*/ 105 w 121"/>
              <a:gd name="T3" fmla="*/ 95 h 95"/>
              <a:gd name="T4" fmla="*/ 16 w 121"/>
              <a:gd name="T5" fmla="*/ 95 h 95"/>
              <a:gd name="T6" fmla="*/ 0 w 121"/>
              <a:gd name="T7" fmla="*/ 79 h 95"/>
              <a:gd name="T8" fmla="*/ 0 w 121"/>
              <a:gd name="T9" fmla="*/ 16 h 95"/>
              <a:gd name="T10" fmla="*/ 16 w 121"/>
              <a:gd name="T11" fmla="*/ 0 h 95"/>
              <a:gd name="T12" fmla="*/ 105 w 121"/>
              <a:gd name="T13" fmla="*/ 0 h 95"/>
              <a:gd name="T14" fmla="*/ 121 w 121"/>
              <a:gd name="T15" fmla="*/ 16 h 95"/>
              <a:gd name="T16" fmla="*/ 121 w 121"/>
              <a:gd name="T17"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95">
                <a:moveTo>
                  <a:pt x="121" y="79"/>
                </a:moveTo>
                <a:cubicBezTo>
                  <a:pt x="121" y="88"/>
                  <a:pt x="113" y="95"/>
                  <a:pt x="105" y="95"/>
                </a:cubicBezTo>
                <a:cubicBezTo>
                  <a:pt x="16" y="95"/>
                  <a:pt x="16" y="95"/>
                  <a:pt x="16" y="95"/>
                </a:cubicBezTo>
                <a:cubicBezTo>
                  <a:pt x="7" y="95"/>
                  <a:pt x="0" y="88"/>
                  <a:pt x="0" y="79"/>
                </a:cubicBezTo>
                <a:cubicBezTo>
                  <a:pt x="0" y="16"/>
                  <a:pt x="0" y="16"/>
                  <a:pt x="0" y="16"/>
                </a:cubicBezTo>
                <a:cubicBezTo>
                  <a:pt x="0" y="7"/>
                  <a:pt x="7" y="0"/>
                  <a:pt x="16" y="0"/>
                </a:cubicBezTo>
                <a:cubicBezTo>
                  <a:pt x="105" y="0"/>
                  <a:pt x="105" y="0"/>
                  <a:pt x="105" y="0"/>
                </a:cubicBezTo>
                <a:cubicBezTo>
                  <a:pt x="113" y="0"/>
                  <a:pt x="121" y="7"/>
                  <a:pt x="121" y="16"/>
                </a:cubicBezTo>
                <a:lnTo>
                  <a:pt x="121"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1841" name="Rectangle 97"/>
          <p:cNvSpPr>
            <a:spLocks noChangeArrowheads="1"/>
          </p:cNvSpPr>
          <p:nvPr/>
        </p:nvSpPr>
        <p:spPr bwMode="auto">
          <a:xfrm>
            <a:off x="6378575" y="3587750"/>
            <a:ext cx="727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Price ceiling</a:t>
            </a:r>
            <a:endParaRPr lang="en-US" sz="1400" dirty="0">
              <a:latin typeface="Century Gothic"/>
              <a:cs typeface="Century Gothic"/>
            </a:endParaRPr>
          </a:p>
        </p:txBody>
      </p:sp>
      <p:sp>
        <p:nvSpPr>
          <p:cNvPr id="31842" name="Line 98"/>
          <p:cNvSpPr>
            <a:spLocks noChangeShapeType="1"/>
          </p:cNvSpPr>
          <p:nvPr/>
        </p:nvSpPr>
        <p:spPr bwMode="auto">
          <a:xfrm flipV="1">
            <a:off x="2305050" y="5368925"/>
            <a:ext cx="115888" cy="714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43" name="Line 99"/>
          <p:cNvSpPr>
            <a:spLocks noChangeShapeType="1"/>
          </p:cNvSpPr>
          <p:nvPr/>
        </p:nvSpPr>
        <p:spPr bwMode="auto">
          <a:xfrm flipH="1">
            <a:off x="2703513" y="5670550"/>
            <a:ext cx="68262"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44" name="Line 100"/>
          <p:cNvSpPr>
            <a:spLocks noChangeShapeType="1"/>
          </p:cNvSpPr>
          <p:nvPr/>
        </p:nvSpPr>
        <p:spPr bwMode="auto">
          <a:xfrm flipH="1">
            <a:off x="2795588" y="5670550"/>
            <a:ext cx="66675"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1845" name="Freeform 101"/>
          <p:cNvSpPr>
            <a:spLocks/>
          </p:cNvSpPr>
          <p:nvPr/>
        </p:nvSpPr>
        <p:spPr bwMode="auto">
          <a:xfrm>
            <a:off x="2736850" y="5713413"/>
            <a:ext cx="92075" cy="26987"/>
          </a:xfrm>
          <a:custGeom>
            <a:avLst/>
            <a:gdLst>
              <a:gd name="T0" fmla="*/ 0 w 38"/>
              <a:gd name="T1" fmla="*/ 11 h 11"/>
              <a:gd name="T2" fmla="*/ 7 w 38"/>
              <a:gd name="T3" fmla="*/ 0 h 11"/>
              <a:gd name="T4" fmla="*/ 38 w 38"/>
              <a:gd name="T5" fmla="*/ 2 h 11"/>
              <a:gd name="T6" fmla="*/ 33 w 38"/>
              <a:gd name="T7" fmla="*/ 11 h 11"/>
              <a:gd name="T8" fmla="*/ 0 w 38"/>
              <a:gd name="T9" fmla="*/ 11 h 11"/>
            </a:gdLst>
            <a:ahLst/>
            <a:cxnLst>
              <a:cxn ang="0">
                <a:pos x="T0" y="T1"/>
              </a:cxn>
              <a:cxn ang="0">
                <a:pos x="T2" y="T3"/>
              </a:cxn>
              <a:cxn ang="0">
                <a:pos x="T4" y="T5"/>
              </a:cxn>
              <a:cxn ang="0">
                <a:pos x="T6" y="T7"/>
              </a:cxn>
              <a:cxn ang="0">
                <a:pos x="T8" y="T9"/>
              </a:cxn>
            </a:cxnLst>
            <a:rect l="0" t="0" r="r" b="b"/>
            <a:pathLst>
              <a:path w="38" h="11">
                <a:moveTo>
                  <a:pt x="0" y="11"/>
                </a:moveTo>
                <a:lnTo>
                  <a:pt x="7" y="0"/>
                </a:lnTo>
                <a:lnTo>
                  <a:pt x="38" y="2"/>
                </a:lnTo>
                <a:lnTo>
                  <a:pt x="33"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4086225" y="4241800"/>
            <a:ext cx="4763" cy="12969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5800725" y="4241800"/>
            <a:ext cx="6350" cy="12969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751014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99"/>
                                        </p:tgtEl>
                                        <p:attrNameLst>
                                          <p:attrName>style.visibility</p:attrName>
                                        </p:attrNameLst>
                                      </p:cBhvr>
                                      <p:to>
                                        <p:strVal val="visible"/>
                                      </p:to>
                                    </p:set>
                                    <p:animEffect transition="in" filter="fade">
                                      <p:cBhvr>
                                        <p:cTn id="7" dur="500"/>
                                        <p:tgtEl>
                                          <p:spTgt spid="317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800"/>
                                        </p:tgtEl>
                                        <p:attrNameLst>
                                          <p:attrName>style.visibility</p:attrName>
                                        </p:attrNameLst>
                                      </p:cBhvr>
                                      <p:to>
                                        <p:strVal val="visible"/>
                                      </p:to>
                                    </p:set>
                                    <p:animEffect transition="in" filter="fade">
                                      <p:cBhvr>
                                        <p:cTn id="10" dur="500"/>
                                        <p:tgtEl>
                                          <p:spTgt spid="318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801"/>
                                        </p:tgtEl>
                                        <p:attrNameLst>
                                          <p:attrName>style.visibility</p:attrName>
                                        </p:attrNameLst>
                                      </p:cBhvr>
                                      <p:to>
                                        <p:strVal val="visible"/>
                                      </p:to>
                                    </p:set>
                                    <p:animEffect transition="in" filter="fade">
                                      <p:cBhvr>
                                        <p:cTn id="13" dur="500"/>
                                        <p:tgtEl>
                                          <p:spTgt spid="318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802"/>
                                        </p:tgtEl>
                                        <p:attrNameLst>
                                          <p:attrName>style.visibility</p:attrName>
                                        </p:attrNameLst>
                                      </p:cBhvr>
                                      <p:to>
                                        <p:strVal val="visible"/>
                                      </p:to>
                                    </p:set>
                                    <p:animEffect transition="in" filter="fade">
                                      <p:cBhvr>
                                        <p:cTn id="16" dur="500"/>
                                        <p:tgtEl>
                                          <p:spTgt spid="318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811"/>
                                        </p:tgtEl>
                                        <p:attrNameLst>
                                          <p:attrName>style.visibility</p:attrName>
                                        </p:attrNameLst>
                                      </p:cBhvr>
                                      <p:to>
                                        <p:strVal val="visible"/>
                                      </p:to>
                                    </p:set>
                                    <p:animEffect transition="in" filter="fade">
                                      <p:cBhvr>
                                        <p:cTn id="19" dur="500"/>
                                        <p:tgtEl>
                                          <p:spTgt spid="318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818"/>
                                        </p:tgtEl>
                                        <p:attrNameLst>
                                          <p:attrName>style.visibility</p:attrName>
                                        </p:attrNameLst>
                                      </p:cBhvr>
                                      <p:to>
                                        <p:strVal val="visible"/>
                                      </p:to>
                                    </p:set>
                                    <p:animEffect transition="in" filter="fade">
                                      <p:cBhvr>
                                        <p:cTn id="22" dur="500"/>
                                        <p:tgtEl>
                                          <p:spTgt spid="318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819"/>
                                        </p:tgtEl>
                                        <p:attrNameLst>
                                          <p:attrName>style.visibility</p:attrName>
                                        </p:attrNameLst>
                                      </p:cBhvr>
                                      <p:to>
                                        <p:strVal val="visible"/>
                                      </p:to>
                                    </p:set>
                                    <p:animEffect transition="in" filter="fade">
                                      <p:cBhvr>
                                        <p:cTn id="25" dur="500"/>
                                        <p:tgtEl>
                                          <p:spTgt spid="318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820"/>
                                        </p:tgtEl>
                                        <p:attrNameLst>
                                          <p:attrName>style.visibility</p:attrName>
                                        </p:attrNameLst>
                                      </p:cBhvr>
                                      <p:to>
                                        <p:strVal val="visible"/>
                                      </p:to>
                                    </p:set>
                                    <p:animEffect transition="in" filter="fade">
                                      <p:cBhvr>
                                        <p:cTn id="28" dur="500"/>
                                        <p:tgtEl>
                                          <p:spTgt spid="318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821"/>
                                        </p:tgtEl>
                                        <p:attrNameLst>
                                          <p:attrName>style.visibility</p:attrName>
                                        </p:attrNameLst>
                                      </p:cBhvr>
                                      <p:to>
                                        <p:strVal val="visible"/>
                                      </p:to>
                                    </p:set>
                                    <p:animEffect transition="in" filter="fade">
                                      <p:cBhvr>
                                        <p:cTn id="31" dur="500"/>
                                        <p:tgtEl>
                                          <p:spTgt spid="318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822"/>
                                        </p:tgtEl>
                                        <p:attrNameLst>
                                          <p:attrName>style.visibility</p:attrName>
                                        </p:attrNameLst>
                                      </p:cBhvr>
                                      <p:to>
                                        <p:strVal val="visible"/>
                                      </p:to>
                                    </p:set>
                                    <p:animEffect transition="in" filter="fade">
                                      <p:cBhvr>
                                        <p:cTn id="34" dur="500"/>
                                        <p:tgtEl>
                                          <p:spTgt spid="318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824"/>
                                        </p:tgtEl>
                                        <p:attrNameLst>
                                          <p:attrName>style.visibility</p:attrName>
                                        </p:attrNameLst>
                                      </p:cBhvr>
                                      <p:to>
                                        <p:strVal val="visible"/>
                                      </p:to>
                                    </p:set>
                                    <p:animEffect transition="in" filter="fade">
                                      <p:cBhvr>
                                        <p:cTn id="37" dur="500"/>
                                        <p:tgtEl>
                                          <p:spTgt spid="318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828"/>
                                        </p:tgtEl>
                                        <p:attrNameLst>
                                          <p:attrName>style.visibility</p:attrName>
                                        </p:attrNameLst>
                                      </p:cBhvr>
                                      <p:to>
                                        <p:strVal val="visible"/>
                                      </p:to>
                                    </p:set>
                                    <p:animEffect transition="in" filter="fade">
                                      <p:cBhvr>
                                        <p:cTn id="40" dur="500"/>
                                        <p:tgtEl>
                                          <p:spTgt spid="318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803"/>
                                        </p:tgtEl>
                                        <p:attrNameLst>
                                          <p:attrName>style.visibility</p:attrName>
                                        </p:attrNameLst>
                                      </p:cBhvr>
                                      <p:to>
                                        <p:strVal val="visible"/>
                                      </p:to>
                                    </p:set>
                                    <p:animEffect transition="in" filter="fade">
                                      <p:cBhvr>
                                        <p:cTn id="43" dur="500"/>
                                        <p:tgtEl>
                                          <p:spTgt spid="3180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805"/>
                                        </p:tgtEl>
                                        <p:attrNameLst>
                                          <p:attrName>style.visibility</p:attrName>
                                        </p:attrNameLst>
                                      </p:cBhvr>
                                      <p:to>
                                        <p:strVal val="visible"/>
                                      </p:to>
                                    </p:set>
                                    <p:animEffect transition="in" filter="fade">
                                      <p:cBhvr>
                                        <p:cTn id="46" dur="500"/>
                                        <p:tgtEl>
                                          <p:spTgt spid="3180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806"/>
                                        </p:tgtEl>
                                        <p:attrNameLst>
                                          <p:attrName>style.visibility</p:attrName>
                                        </p:attrNameLst>
                                      </p:cBhvr>
                                      <p:to>
                                        <p:strVal val="visible"/>
                                      </p:to>
                                    </p:set>
                                    <p:animEffect transition="in" filter="fade">
                                      <p:cBhvr>
                                        <p:cTn id="49" dur="500"/>
                                        <p:tgtEl>
                                          <p:spTgt spid="3180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807"/>
                                        </p:tgtEl>
                                        <p:attrNameLst>
                                          <p:attrName>style.visibility</p:attrName>
                                        </p:attrNameLst>
                                      </p:cBhvr>
                                      <p:to>
                                        <p:strVal val="visible"/>
                                      </p:to>
                                    </p:set>
                                    <p:animEffect transition="in" filter="fade">
                                      <p:cBhvr>
                                        <p:cTn id="52" dur="500"/>
                                        <p:tgtEl>
                                          <p:spTgt spid="3180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808"/>
                                        </p:tgtEl>
                                        <p:attrNameLst>
                                          <p:attrName>style.visibility</p:attrName>
                                        </p:attrNameLst>
                                      </p:cBhvr>
                                      <p:to>
                                        <p:strVal val="visible"/>
                                      </p:to>
                                    </p:set>
                                    <p:animEffect transition="in" filter="fade">
                                      <p:cBhvr>
                                        <p:cTn id="55" dur="500"/>
                                        <p:tgtEl>
                                          <p:spTgt spid="3180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809"/>
                                        </p:tgtEl>
                                        <p:attrNameLst>
                                          <p:attrName>style.visibility</p:attrName>
                                        </p:attrNameLst>
                                      </p:cBhvr>
                                      <p:to>
                                        <p:strVal val="visible"/>
                                      </p:to>
                                    </p:set>
                                    <p:animEffect transition="in" filter="fade">
                                      <p:cBhvr>
                                        <p:cTn id="58" dur="500"/>
                                        <p:tgtEl>
                                          <p:spTgt spid="3180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810"/>
                                        </p:tgtEl>
                                        <p:attrNameLst>
                                          <p:attrName>style.visibility</p:attrName>
                                        </p:attrNameLst>
                                      </p:cBhvr>
                                      <p:to>
                                        <p:strVal val="visible"/>
                                      </p:to>
                                    </p:set>
                                    <p:animEffect transition="in" filter="fade">
                                      <p:cBhvr>
                                        <p:cTn id="61" dur="500"/>
                                        <p:tgtEl>
                                          <p:spTgt spid="318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812"/>
                                        </p:tgtEl>
                                        <p:attrNameLst>
                                          <p:attrName>style.visibility</p:attrName>
                                        </p:attrNameLst>
                                      </p:cBhvr>
                                      <p:to>
                                        <p:strVal val="visible"/>
                                      </p:to>
                                    </p:set>
                                    <p:animEffect transition="in" filter="fade">
                                      <p:cBhvr>
                                        <p:cTn id="64" dur="500"/>
                                        <p:tgtEl>
                                          <p:spTgt spid="318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814"/>
                                        </p:tgtEl>
                                        <p:attrNameLst>
                                          <p:attrName>style.visibility</p:attrName>
                                        </p:attrNameLst>
                                      </p:cBhvr>
                                      <p:to>
                                        <p:strVal val="visible"/>
                                      </p:to>
                                    </p:set>
                                    <p:animEffect transition="in" filter="fade">
                                      <p:cBhvr>
                                        <p:cTn id="67" dur="500"/>
                                        <p:tgtEl>
                                          <p:spTgt spid="318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815"/>
                                        </p:tgtEl>
                                        <p:attrNameLst>
                                          <p:attrName>style.visibility</p:attrName>
                                        </p:attrNameLst>
                                      </p:cBhvr>
                                      <p:to>
                                        <p:strVal val="visible"/>
                                      </p:to>
                                    </p:set>
                                    <p:animEffect transition="in" filter="fade">
                                      <p:cBhvr>
                                        <p:cTn id="70" dur="500"/>
                                        <p:tgtEl>
                                          <p:spTgt spid="318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816"/>
                                        </p:tgtEl>
                                        <p:attrNameLst>
                                          <p:attrName>style.visibility</p:attrName>
                                        </p:attrNameLst>
                                      </p:cBhvr>
                                      <p:to>
                                        <p:strVal val="visible"/>
                                      </p:to>
                                    </p:set>
                                    <p:animEffect transition="in" filter="fade">
                                      <p:cBhvr>
                                        <p:cTn id="73" dur="500"/>
                                        <p:tgtEl>
                                          <p:spTgt spid="3181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817"/>
                                        </p:tgtEl>
                                        <p:attrNameLst>
                                          <p:attrName>style.visibility</p:attrName>
                                        </p:attrNameLst>
                                      </p:cBhvr>
                                      <p:to>
                                        <p:strVal val="visible"/>
                                      </p:to>
                                    </p:set>
                                    <p:animEffect transition="in" filter="fade">
                                      <p:cBhvr>
                                        <p:cTn id="76" dur="500"/>
                                        <p:tgtEl>
                                          <p:spTgt spid="318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823"/>
                                        </p:tgtEl>
                                        <p:attrNameLst>
                                          <p:attrName>style.visibility</p:attrName>
                                        </p:attrNameLst>
                                      </p:cBhvr>
                                      <p:to>
                                        <p:strVal val="visible"/>
                                      </p:to>
                                    </p:set>
                                    <p:animEffect transition="in" filter="fade">
                                      <p:cBhvr>
                                        <p:cTn id="79" dur="500"/>
                                        <p:tgtEl>
                                          <p:spTgt spid="3182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843"/>
                                        </p:tgtEl>
                                        <p:attrNameLst>
                                          <p:attrName>style.visibility</p:attrName>
                                        </p:attrNameLst>
                                      </p:cBhvr>
                                      <p:to>
                                        <p:strVal val="visible"/>
                                      </p:to>
                                    </p:set>
                                    <p:animEffect transition="in" filter="fade">
                                      <p:cBhvr>
                                        <p:cTn id="82" dur="500"/>
                                        <p:tgtEl>
                                          <p:spTgt spid="3184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844"/>
                                        </p:tgtEl>
                                        <p:attrNameLst>
                                          <p:attrName>style.visibility</p:attrName>
                                        </p:attrNameLst>
                                      </p:cBhvr>
                                      <p:to>
                                        <p:strVal val="visible"/>
                                      </p:to>
                                    </p:set>
                                    <p:animEffect transition="in" filter="fade">
                                      <p:cBhvr>
                                        <p:cTn id="85" dur="500"/>
                                        <p:tgtEl>
                                          <p:spTgt spid="318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845"/>
                                        </p:tgtEl>
                                        <p:attrNameLst>
                                          <p:attrName>style.visibility</p:attrName>
                                        </p:attrNameLst>
                                      </p:cBhvr>
                                      <p:to>
                                        <p:strVal val="visible"/>
                                      </p:to>
                                    </p:set>
                                    <p:animEffect transition="in" filter="fade">
                                      <p:cBhvr>
                                        <p:cTn id="88" dur="500"/>
                                        <p:tgtEl>
                                          <p:spTgt spid="318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813"/>
                                        </p:tgtEl>
                                        <p:attrNameLst>
                                          <p:attrName>style.visibility</p:attrName>
                                        </p:attrNameLst>
                                      </p:cBhvr>
                                      <p:to>
                                        <p:strVal val="visible"/>
                                      </p:to>
                                    </p:set>
                                    <p:animEffect transition="in" filter="fade">
                                      <p:cBhvr>
                                        <p:cTn id="91" dur="500"/>
                                        <p:tgtEl>
                                          <p:spTgt spid="3181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1830"/>
                                        </p:tgtEl>
                                        <p:attrNameLst>
                                          <p:attrName>style.visibility</p:attrName>
                                        </p:attrNameLst>
                                      </p:cBhvr>
                                      <p:to>
                                        <p:strVal val="visible"/>
                                      </p:to>
                                    </p:set>
                                    <p:animEffect transition="in" filter="fade">
                                      <p:cBhvr>
                                        <p:cTn id="94" dur="500"/>
                                        <p:tgtEl>
                                          <p:spTgt spid="318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826"/>
                                        </p:tgtEl>
                                        <p:attrNameLst>
                                          <p:attrName>style.visibility</p:attrName>
                                        </p:attrNameLst>
                                      </p:cBhvr>
                                      <p:to>
                                        <p:strVal val="visible"/>
                                      </p:to>
                                    </p:set>
                                    <p:animEffect transition="in" filter="fade">
                                      <p:cBhvr>
                                        <p:cTn id="97" dur="500"/>
                                        <p:tgtEl>
                                          <p:spTgt spid="3182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1842"/>
                                        </p:tgtEl>
                                        <p:attrNameLst>
                                          <p:attrName>style.visibility</p:attrName>
                                        </p:attrNameLst>
                                      </p:cBhvr>
                                      <p:to>
                                        <p:strVal val="visible"/>
                                      </p:to>
                                    </p:set>
                                    <p:animEffect transition="in" filter="fade">
                                      <p:cBhvr>
                                        <p:cTn id="100" dur="500"/>
                                        <p:tgtEl>
                                          <p:spTgt spid="3184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1829"/>
                                        </p:tgtEl>
                                        <p:attrNameLst>
                                          <p:attrName>style.visibility</p:attrName>
                                        </p:attrNameLst>
                                      </p:cBhvr>
                                      <p:to>
                                        <p:strVal val="visible"/>
                                      </p:to>
                                    </p:set>
                                    <p:animEffect transition="in" filter="fade">
                                      <p:cBhvr>
                                        <p:cTn id="103" dur="500"/>
                                        <p:tgtEl>
                                          <p:spTgt spid="3182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1825"/>
                                        </p:tgtEl>
                                        <p:attrNameLst>
                                          <p:attrName>style.visibility</p:attrName>
                                        </p:attrNameLst>
                                      </p:cBhvr>
                                      <p:to>
                                        <p:strVal val="visible"/>
                                      </p:to>
                                    </p:set>
                                    <p:animEffect transition="in" filter="fade">
                                      <p:cBhvr>
                                        <p:cTn id="106" dur="500"/>
                                        <p:tgtEl>
                                          <p:spTgt spid="318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1831"/>
                                        </p:tgtEl>
                                        <p:attrNameLst>
                                          <p:attrName>style.visibility</p:attrName>
                                        </p:attrNameLst>
                                      </p:cBhvr>
                                      <p:to>
                                        <p:strVal val="visible"/>
                                      </p:to>
                                    </p:set>
                                    <p:animEffect transition="in" filter="fade">
                                      <p:cBhvr>
                                        <p:cTn id="109" dur="500"/>
                                        <p:tgtEl>
                                          <p:spTgt spid="3183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1833"/>
                                        </p:tgtEl>
                                        <p:attrNameLst>
                                          <p:attrName>style.visibility</p:attrName>
                                        </p:attrNameLst>
                                      </p:cBhvr>
                                      <p:to>
                                        <p:strVal val="visible"/>
                                      </p:to>
                                    </p:set>
                                    <p:animEffect transition="in" filter="fade">
                                      <p:cBhvr>
                                        <p:cTn id="112" dur="500"/>
                                        <p:tgtEl>
                                          <p:spTgt spid="3183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1836"/>
                                        </p:tgtEl>
                                        <p:attrNameLst>
                                          <p:attrName>style.visibility</p:attrName>
                                        </p:attrNameLst>
                                      </p:cBhvr>
                                      <p:to>
                                        <p:strVal val="visible"/>
                                      </p:to>
                                    </p:set>
                                    <p:animEffect transition="in" filter="fade">
                                      <p:cBhvr>
                                        <p:cTn id="117" dur="500"/>
                                        <p:tgtEl>
                                          <p:spTgt spid="3183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1832"/>
                                        </p:tgtEl>
                                        <p:attrNameLst>
                                          <p:attrName>style.visibility</p:attrName>
                                        </p:attrNameLst>
                                      </p:cBhvr>
                                      <p:to>
                                        <p:strVal val="visible"/>
                                      </p:to>
                                    </p:set>
                                    <p:animEffect transition="in" filter="fade">
                                      <p:cBhvr>
                                        <p:cTn id="120" dur="500"/>
                                        <p:tgtEl>
                                          <p:spTgt spid="3183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1835"/>
                                        </p:tgtEl>
                                        <p:attrNameLst>
                                          <p:attrName>style.visibility</p:attrName>
                                        </p:attrNameLst>
                                      </p:cBhvr>
                                      <p:to>
                                        <p:strVal val="visible"/>
                                      </p:to>
                                    </p:set>
                                    <p:animEffect transition="in" filter="fade">
                                      <p:cBhvr>
                                        <p:cTn id="123" dur="500"/>
                                        <p:tgtEl>
                                          <p:spTgt spid="31835"/>
                                        </p:tgtEl>
                                      </p:cBhvr>
                                    </p:animEffect>
                                  </p:childTnLst>
                                </p:cTn>
                              </p:par>
                              <p:par>
                                <p:cTn id="124" presetID="10" presetClass="entr" presetSubtype="0" fill="hold" nodeType="with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500"/>
                                        <p:tgtEl>
                                          <p:spTgt spid="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1839"/>
                                        </p:tgtEl>
                                        <p:attrNameLst>
                                          <p:attrName>style.visibility</p:attrName>
                                        </p:attrNameLst>
                                      </p:cBhvr>
                                      <p:to>
                                        <p:strVal val="visible"/>
                                      </p:to>
                                    </p:set>
                                    <p:animEffect transition="in" filter="fade">
                                      <p:cBhvr>
                                        <p:cTn id="129" dur="500"/>
                                        <p:tgtEl>
                                          <p:spTgt spid="3183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1838"/>
                                        </p:tgtEl>
                                        <p:attrNameLst>
                                          <p:attrName>style.visibility</p:attrName>
                                        </p:attrNameLst>
                                      </p:cBhvr>
                                      <p:to>
                                        <p:strVal val="visible"/>
                                      </p:to>
                                    </p:set>
                                    <p:animEffect transition="in" filter="fade">
                                      <p:cBhvr>
                                        <p:cTn id="132" dur="500"/>
                                        <p:tgtEl>
                                          <p:spTgt spid="3183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1837"/>
                                        </p:tgtEl>
                                        <p:attrNameLst>
                                          <p:attrName>style.visibility</p:attrName>
                                        </p:attrNameLst>
                                      </p:cBhvr>
                                      <p:to>
                                        <p:strVal val="visible"/>
                                      </p:to>
                                    </p:set>
                                    <p:animEffect transition="in" filter="fade">
                                      <p:cBhvr>
                                        <p:cTn id="135" dur="500"/>
                                        <p:tgtEl>
                                          <p:spTgt spid="3183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1804"/>
                                        </p:tgtEl>
                                        <p:attrNameLst>
                                          <p:attrName>style.visibility</p:attrName>
                                        </p:attrNameLst>
                                      </p:cBhvr>
                                      <p:to>
                                        <p:strVal val="visible"/>
                                      </p:to>
                                    </p:set>
                                    <p:animEffect transition="in" filter="fade">
                                      <p:cBhvr>
                                        <p:cTn id="138" dur="500"/>
                                        <p:tgtEl>
                                          <p:spTgt spid="3180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1840"/>
                                        </p:tgtEl>
                                        <p:attrNameLst>
                                          <p:attrName>style.visibility</p:attrName>
                                        </p:attrNameLst>
                                      </p:cBhvr>
                                      <p:to>
                                        <p:strVal val="visible"/>
                                      </p:to>
                                    </p:set>
                                    <p:animEffect transition="in" filter="fade">
                                      <p:cBhvr>
                                        <p:cTn id="141" dur="500"/>
                                        <p:tgtEl>
                                          <p:spTgt spid="3184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1841"/>
                                        </p:tgtEl>
                                        <p:attrNameLst>
                                          <p:attrName>style.visibility</p:attrName>
                                        </p:attrNameLst>
                                      </p:cBhvr>
                                      <p:to>
                                        <p:strVal val="visible"/>
                                      </p:to>
                                    </p:set>
                                    <p:animEffect transition="in" filter="fade">
                                      <p:cBhvr>
                                        <p:cTn id="144" dur="500"/>
                                        <p:tgtEl>
                                          <p:spTgt spid="318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1827"/>
                                        </p:tgtEl>
                                        <p:attrNameLst>
                                          <p:attrName>style.visibility</p:attrName>
                                        </p:attrNameLst>
                                      </p:cBhvr>
                                      <p:to>
                                        <p:strVal val="visible"/>
                                      </p:to>
                                    </p:set>
                                    <p:animEffect transition="in" filter="fade">
                                      <p:cBhvr>
                                        <p:cTn id="147" dur="500"/>
                                        <p:tgtEl>
                                          <p:spTgt spid="3182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1834"/>
                                        </p:tgtEl>
                                        <p:attrNameLst>
                                          <p:attrName>style.visibility</p:attrName>
                                        </p:attrNameLst>
                                      </p:cBhvr>
                                      <p:to>
                                        <p:strVal val="visible"/>
                                      </p:to>
                                    </p:set>
                                    <p:animEffect transition="in" filter="fade">
                                      <p:cBhvr>
                                        <p:cTn id="150" dur="500"/>
                                        <p:tgtEl>
                                          <p:spTgt spid="31834"/>
                                        </p:tgtEl>
                                      </p:cBhvr>
                                    </p:animEffect>
                                  </p:childTnLst>
                                </p:cTn>
                              </p:par>
                              <p:par>
                                <p:cTn id="151" presetID="10" presetClass="entr" presetSubtype="0" fill="hold" nodeType="withEffect">
                                  <p:stCondLst>
                                    <p:cond delay="0"/>
                                  </p:stCondLst>
                                  <p:childTnLst>
                                    <p:set>
                                      <p:cBhvr>
                                        <p:cTn id="152" dur="1" fill="hold">
                                          <p:stCondLst>
                                            <p:cond delay="0"/>
                                          </p:stCondLst>
                                        </p:cTn>
                                        <p:tgtEl>
                                          <p:spTgt spid="548914"/>
                                        </p:tgtEl>
                                        <p:attrNameLst>
                                          <p:attrName>style.visibility</p:attrName>
                                        </p:attrNameLst>
                                      </p:cBhvr>
                                      <p:to>
                                        <p:strVal val="visible"/>
                                      </p:to>
                                    </p:set>
                                    <p:animEffect transition="in" filter="fade">
                                      <p:cBhvr>
                                        <p:cTn id="153" dur="500"/>
                                        <p:tgtEl>
                                          <p:spTgt spid="54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9" grpId="0" animBg="1"/>
      <p:bldP spid="31800" grpId="0" animBg="1"/>
      <p:bldP spid="31801" grpId="0" animBg="1"/>
      <p:bldP spid="31802" grpId="0" animBg="1"/>
      <p:bldP spid="31803" grpId="0" animBg="1"/>
      <p:bldP spid="31804" grpId="0" animBg="1"/>
      <p:bldP spid="31805" grpId="0" animBg="1"/>
      <p:bldP spid="31806" grpId="0" animBg="1"/>
      <p:bldP spid="31807" grpId="0" animBg="1"/>
      <p:bldP spid="31808" grpId="0" animBg="1"/>
      <p:bldP spid="31809" grpId="0" animBg="1"/>
      <p:bldP spid="31810" grpId="0" animBg="1"/>
      <p:bldP spid="31811" grpId="0" animBg="1"/>
      <p:bldP spid="31812" grpId="0"/>
      <p:bldP spid="31813" grpId="0"/>
      <p:bldP spid="31814" grpId="0"/>
      <p:bldP spid="31815" grpId="0"/>
      <p:bldP spid="31816" grpId="0"/>
      <p:bldP spid="31817" grpId="0"/>
      <p:bldP spid="31818" grpId="0"/>
      <p:bldP spid="31819" grpId="0"/>
      <p:bldP spid="31820" grpId="0"/>
      <p:bldP spid="31821" grpId="0"/>
      <p:bldP spid="31822" grpId="0"/>
      <p:bldP spid="31823" grpId="0"/>
      <p:bldP spid="31824" grpId="0"/>
      <p:bldP spid="31825" grpId="0"/>
      <p:bldP spid="31826" grpId="0"/>
      <p:bldP spid="31827" grpId="0" animBg="1"/>
      <p:bldP spid="31828" grpId="0" animBg="1"/>
      <p:bldP spid="31829" grpId="0" animBg="1"/>
      <p:bldP spid="31830" grpId="0" animBg="1"/>
      <p:bldP spid="31831" grpId="0"/>
      <p:bldP spid="31832" grpId="0"/>
      <p:bldP spid="31833" grpId="0" animBg="1"/>
      <p:bldP spid="31834" grpId="0" animBg="1"/>
      <p:bldP spid="31835" grpId="0" animBg="1"/>
      <p:bldP spid="31836" grpId="0"/>
      <p:bldP spid="31837" grpId="0" animBg="1"/>
      <p:bldP spid="31838" grpId="0" animBg="1"/>
      <p:bldP spid="31839" grpId="0"/>
      <p:bldP spid="31840" grpId="0" animBg="1"/>
      <p:bldP spid="31841" grpId="0"/>
      <p:bldP spid="31842" grpId="0" animBg="1"/>
      <p:bldP spid="31843" grpId="0" animBg="1"/>
      <p:bldP spid="31844" grpId="0" animBg="1"/>
      <p:bldP spid="3184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2" name="Straight Connector 86"/>
          <p:cNvCxnSpPr>
            <a:cxnSpLocks noChangeShapeType="1"/>
          </p:cNvCxnSpPr>
          <p:nvPr/>
        </p:nvCxnSpPr>
        <p:spPr bwMode="auto">
          <a:xfrm>
            <a:off x="2770187" y="4757737"/>
            <a:ext cx="4763" cy="12969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3" name="Straight Connector 86"/>
          <p:cNvCxnSpPr>
            <a:cxnSpLocks noChangeShapeType="1"/>
          </p:cNvCxnSpPr>
          <p:nvPr/>
        </p:nvCxnSpPr>
        <p:spPr bwMode="auto">
          <a:xfrm>
            <a:off x="4484687" y="4757737"/>
            <a:ext cx="6350" cy="12969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990600"/>
          </a:xfrm>
        </p:spPr>
        <p:txBody>
          <a:bodyPr>
            <a:normAutofit fontScale="90000"/>
          </a:bodyPr>
          <a:lstStyle/>
          <a:p>
            <a:r>
              <a:rPr lang="en-US" dirty="0"/>
              <a:t>BINDING, OR EFFECTIVE, PRICE CEILINGS</a:t>
            </a:r>
          </a:p>
        </p:txBody>
      </p:sp>
      <p:sp>
        <p:nvSpPr>
          <p:cNvPr id="3" name="Content Placeholder 2"/>
          <p:cNvSpPr>
            <a:spLocks noGrp="1"/>
          </p:cNvSpPr>
          <p:nvPr>
            <p:ph idx="1"/>
          </p:nvPr>
        </p:nvSpPr>
        <p:spPr>
          <a:xfrm>
            <a:off x="2514600" y="762000"/>
            <a:ext cx="6553200" cy="4876800"/>
          </a:xfrm>
        </p:spPr>
        <p:txBody>
          <a:bodyPr>
            <a:normAutofit/>
          </a:bodyPr>
          <a:lstStyle/>
          <a:p>
            <a:r>
              <a:rPr lang="en-US" sz="2800" i="1" dirty="0">
                <a:solidFill>
                  <a:schemeClr val="tx1">
                    <a:lumMod val="75000"/>
                    <a:lumOff val="25000"/>
                  </a:schemeClr>
                </a:solidFill>
              </a:rPr>
              <a:t>If a price ceiling is set above equilibrium, it will have no effect (called nonbinding).</a:t>
            </a:r>
          </a:p>
        </p:txBody>
      </p:sp>
      <p:sp>
        <p:nvSpPr>
          <p:cNvPr id="5" name="Line 55"/>
          <p:cNvSpPr>
            <a:spLocks noChangeShapeType="1"/>
          </p:cNvSpPr>
          <p:nvPr/>
        </p:nvSpPr>
        <p:spPr bwMode="auto">
          <a:xfrm>
            <a:off x="1050925" y="2432050"/>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 name="Line 56"/>
          <p:cNvSpPr>
            <a:spLocks noChangeShapeType="1"/>
          </p:cNvSpPr>
          <p:nvPr/>
        </p:nvSpPr>
        <p:spPr bwMode="auto">
          <a:xfrm>
            <a:off x="1050925" y="3195637"/>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7" name="Line 57"/>
          <p:cNvSpPr>
            <a:spLocks noChangeShapeType="1"/>
          </p:cNvSpPr>
          <p:nvPr/>
        </p:nvSpPr>
        <p:spPr bwMode="auto">
          <a:xfrm>
            <a:off x="1050925" y="3956050"/>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8" name="Line 58"/>
          <p:cNvSpPr>
            <a:spLocks noChangeShapeType="1"/>
          </p:cNvSpPr>
          <p:nvPr/>
        </p:nvSpPr>
        <p:spPr bwMode="auto">
          <a:xfrm>
            <a:off x="1050925" y="5484812"/>
            <a:ext cx="1381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9" name="Line 59"/>
          <p:cNvSpPr>
            <a:spLocks noChangeShapeType="1"/>
          </p:cNvSpPr>
          <p:nvPr/>
        </p:nvSpPr>
        <p:spPr bwMode="auto">
          <a:xfrm>
            <a:off x="5360987" y="6105525"/>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1" name="Line 61"/>
          <p:cNvSpPr>
            <a:spLocks noChangeShapeType="1"/>
          </p:cNvSpPr>
          <p:nvPr/>
        </p:nvSpPr>
        <p:spPr bwMode="auto">
          <a:xfrm>
            <a:off x="4497387" y="6105525"/>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2" name="Line 62"/>
          <p:cNvSpPr>
            <a:spLocks noChangeShapeType="1"/>
          </p:cNvSpPr>
          <p:nvPr/>
        </p:nvSpPr>
        <p:spPr bwMode="auto">
          <a:xfrm>
            <a:off x="2771775" y="6105525"/>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3" name="Line 63"/>
          <p:cNvSpPr>
            <a:spLocks noChangeShapeType="1"/>
          </p:cNvSpPr>
          <p:nvPr/>
        </p:nvSpPr>
        <p:spPr bwMode="auto">
          <a:xfrm>
            <a:off x="3635375" y="6105525"/>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4" name="Line 64"/>
          <p:cNvSpPr>
            <a:spLocks noChangeShapeType="1"/>
          </p:cNvSpPr>
          <p:nvPr/>
        </p:nvSpPr>
        <p:spPr bwMode="auto">
          <a:xfrm>
            <a:off x="1914525" y="6105525"/>
            <a:ext cx="0" cy="1397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5" name="Freeform 65"/>
          <p:cNvSpPr>
            <a:spLocks/>
          </p:cNvSpPr>
          <p:nvPr/>
        </p:nvSpPr>
        <p:spPr bwMode="auto">
          <a:xfrm>
            <a:off x="1050925" y="5919787"/>
            <a:ext cx="374650" cy="325438"/>
          </a:xfrm>
          <a:custGeom>
            <a:avLst/>
            <a:gdLst>
              <a:gd name="T0" fmla="*/ 156 w 156"/>
              <a:gd name="T1" fmla="*/ 133 h 133"/>
              <a:gd name="T2" fmla="*/ 0 w 156"/>
              <a:gd name="T3" fmla="*/ 133 h 133"/>
              <a:gd name="T4" fmla="*/ 0 w 156"/>
              <a:gd name="T5" fmla="*/ 0 h 133"/>
            </a:gdLst>
            <a:ahLst/>
            <a:cxnLst>
              <a:cxn ang="0">
                <a:pos x="T0" y="T1"/>
              </a:cxn>
              <a:cxn ang="0">
                <a:pos x="T2" y="T3"/>
              </a:cxn>
              <a:cxn ang="0">
                <a:pos x="T4" y="T5"/>
              </a:cxn>
            </a:cxnLst>
            <a:rect l="0" t="0" r="r" b="b"/>
            <a:pathLst>
              <a:path w="156" h="133">
                <a:moveTo>
                  <a:pt x="156" y="133"/>
                </a:moveTo>
                <a:lnTo>
                  <a:pt x="0" y="133"/>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16" name="Line 66"/>
          <p:cNvSpPr>
            <a:spLocks noChangeShapeType="1"/>
          </p:cNvSpPr>
          <p:nvPr/>
        </p:nvSpPr>
        <p:spPr bwMode="auto">
          <a:xfrm flipH="1">
            <a:off x="1312862" y="6245225"/>
            <a:ext cx="44799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7" name="Line 67"/>
          <p:cNvSpPr>
            <a:spLocks noChangeShapeType="1"/>
          </p:cNvSpPr>
          <p:nvPr/>
        </p:nvSpPr>
        <p:spPr bwMode="auto">
          <a:xfrm flipV="1">
            <a:off x="989012" y="5791200"/>
            <a:ext cx="120650" cy="714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8" name="Rectangle 68"/>
          <p:cNvSpPr>
            <a:spLocks noChangeArrowheads="1"/>
          </p:cNvSpPr>
          <p:nvPr/>
        </p:nvSpPr>
        <p:spPr bwMode="auto">
          <a:xfrm>
            <a:off x="1785937" y="6284912"/>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1.6</a:t>
            </a:r>
            <a:endParaRPr lang="en-US" sz="1400">
              <a:latin typeface="Century Gothic"/>
              <a:cs typeface="Century Gothic"/>
            </a:endParaRPr>
          </a:p>
        </p:txBody>
      </p:sp>
      <p:sp>
        <p:nvSpPr>
          <p:cNvPr id="19" name="Rectangle 69"/>
          <p:cNvSpPr>
            <a:spLocks noChangeArrowheads="1"/>
          </p:cNvSpPr>
          <p:nvPr/>
        </p:nvSpPr>
        <p:spPr bwMode="auto">
          <a:xfrm>
            <a:off x="842962" y="6284912"/>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20" name="Rectangle 70"/>
          <p:cNvSpPr>
            <a:spLocks noChangeArrowheads="1"/>
          </p:cNvSpPr>
          <p:nvPr/>
        </p:nvSpPr>
        <p:spPr bwMode="auto">
          <a:xfrm>
            <a:off x="2649537" y="6284912"/>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1.8</a:t>
            </a:r>
            <a:endParaRPr lang="en-US" sz="1400">
              <a:latin typeface="Century Gothic"/>
              <a:cs typeface="Century Gothic"/>
            </a:endParaRPr>
          </a:p>
        </p:txBody>
      </p:sp>
      <p:sp>
        <p:nvSpPr>
          <p:cNvPr id="21" name="Rectangle 71"/>
          <p:cNvSpPr>
            <a:spLocks noChangeArrowheads="1"/>
          </p:cNvSpPr>
          <p:nvPr/>
        </p:nvSpPr>
        <p:spPr bwMode="auto">
          <a:xfrm>
            <a:off x="3511550" y="6284912"/>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22" name="Rectangle 72"/>
          <p:cNvSpPr>
            <a:spLocks noChangeArrowheads="1"/>
          </p:cNvSpPr>
          <p:nvPr/>
        </p:nvSpPr>
        <p:spPr bwMode="auto">
          <a:xfrm>
            <a:off x="4375150" y="6284912"/>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2.2</a:t>
            </a:r>
            <a:endParaRPr lang="en-US" sz="1400">
              <a:latin typeface="Century Gothic"/>
              <a:cs typeface="Century Gothic"/>
            </a:endParaRPr>
          </a:p>
        </p:txBody>
      </p:sp>
      <p:sp>
        <p:nvSpPr>
          <p:cNvPr id="23" name="Rectangle 73"/>
          <p:cNvSpPr>
            <a:spLocks noChangeArrowheads="1"/>
          </p:cNvSpPr>
          <p:nvPr/>
        </p:nvSpPr>
        <p:spPr bwMode="auto">
          <a:xfrm>
            <a:off x="5235575" y="6284912"/>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2.4</a:t>
            </a:r>
            <a:endParaRPr lang="en-US" sz="1400">
              <a:latin typeface="Century Gothic"/>
              <a:cs typeface="Century Gothic"/>
            </a:endParaRPr>
          </a:p>
        </p:txBody>
      </p:sp>
      <p:sp>
        <p:nvSpPr>
          <p:cNvPr id="24" name="Rectangle 74"/>
          <p:cNvSpPr>
            <a:spLocks noChangeArrowheads="1"/>
          </p:cNvSpPr>
          <p:nvPr/>
        </p:nvSpPr>
        <p:spPr bwMode="auto">
          <a:xfrm>
            <a:off x="381000" y="2309812"/>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$1,400</a:t>
            </a:r>
            <a:endParaRPr lang="en-US" sz="1400">
              <a:latin typeface="Century Gothic"/>
              <a:cs typeface="Century Gothic"/>
            </a:endParaRPr>
          </a:p>
        </p:txBody>
      </p:sp>
      <p:sp>
        <p:nvSpPr>
          <p:cNvPr id="25" name="Rectangle 75"/>
          <p:cNvSpPr>
            <a:spLocks noChangeArrowheads="1"/>
          </p:cNvSpPr>
          <p:nvPr/>
        </p:nvSpPr>
        <p:spPr bwMode="auto">
          <a:xfrm>
            <a:off x="485775" y="3071812"/>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1,200</a:t>
            </a:r>
            <a:endParaRPr lang="en-US" sz="1400">
              <a:latin typeface="Century Gothic"/>
              <a:cs typeface="Century Gothic"/>
            </a:endParaRPr>
          </a:p>
        </p:txBody>
      </p:sp>
      <p:sp>
        <p:nvSpPr>
          <p:cNvPr id="26" name="Rectangle 76"/>
          <p:cNvSpPr>
            <a:spLocks noChangeArrowheads="1"/>
          </p:cNvSpPr>
          <p:nvPr/>
        </p:nvSpPr>
        <p:spPr bwMode="auto">
          <a:xfrm>
            <a:off x="485775" y="383857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a:t>
            </a:r>
            <a:endParaRPr lang="en-US" sz="1400">
              <a:latin typeface="Century Gothic"/>
              <a:cs typeface="Century Gothic"/>
            </a:endParaRPr>
          </a:p>
        </p:txBody>
      </p:sp>
      <p:sp>
        <p:nvSpPr>
          <p:cNvPr id="27" name="Rectangle 77"/>
          <p:cNvSpPr>
            <a:spLocks noChangeArrowheads="1"/>
          </p:cNvSpPr>
          <p:nvPr/>
        </p:nvSpPr>
        <p:spPr bwMode="auto">
          <a:xfrm>
            <a:off x="633412" y="4595812"/>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800</a:t>
            </a:r>
            <a:endParaRPr lang="en-US" sz="1400">
              <a:latin typeface="Century Gothic"/>
              <a:cs typeface="Century Gothic"/>
            </a:endParaRPr>
          </a:p>
        </p:txBody>
      </p:sp>
      <p:sp>
        <p:nvSpPr>
          <p:cNvPr id="28" name="Rectangle 78"/>
          <p:cNvSpPr>
            <a:spLocks noChangeArrowheads="1"/>
          </p:cNvSpPr>
          <p:nvPr/>
        </p:nvSpPr>
        <p:spPr bwMode="auto">
          <a:xfrm>
            <a:off x="633412" y="5359400"/>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29" name="Rectangle 79"/>
          <p:cNvSpPr>
            <a:spLocks noChangeArrowheads="1"/>
          </p:cNvSpPr>
          <p:nvPr/>
        </p:nvSpPr>
        <p:spPr bwMode="auto">
          <a:xfrm>
            <a:off x="5770562" y="6535737"/>
            <a:ext cx="282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apartments (millions)</a:t>
            </a:r>
            <a:endParaRPr lang="en-US" sz="1400">
              <a:latin typeface="Century Gothic"/>
              <a:cs typeface="Century Gothic"/>
            </a:endParaRPr>
          </a:p>
        </p:txBody>
      </p:sp>
      <p:sp>
        <p:nvSpPr>
          <p:cNvPr id="30" name="Rectangle 80"/>
          <p:cNvSpPr>
            <a:spLocks noChangeArrowheads="1"/>
          </p:cNvSpPr>
          <p:nvPr/>
        </p:nvSpPr>
        <p:spPr bwMode="auto">
          <a:xfrm>
            <a:off x="228600" y="10668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Monthly rent (per apartment)</a:t>
            </a:r>
            <a:endParaRPr lang="en-US" sz="1400" dirty="0">
              <a:latin typeface="Century Gothic"/>
              <a:cs typeface="Century Gothic"/>
            </a:endParaRPr>
          </a:p>
        </p:txBody>
      </p:sp>
      <p:sp>
        <p:nvSpPr>
          <p:cNvPr id="31" name="Rectangle 81"/>
          <p:cNvSpPr>
            <a:spLocks noChangeArrowheads="1"/>
          </p:cNvSpPr>
          <p:nvPr/>
        </p:nvSpPr>
        <p:spPr bwMode="auto">
          <a:xfrm>
            <a:off x="5394325" y="5426075"/>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2" name="Rectangle 82"/>
          <p:cNvSpPr>
            <a:spLocks noChangeArrowheads="1"/>
          </p:cNvSpPr>
          <p:nvPr/>
        </p:nvSpPr>
        <p:spPr bwMode="auto">
          <a:xfrm>
            <a:off x="5380037" y="2176462"/>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33" name="Line 83"/>
          <p:cNvSpPr>
            <a:spLocks noChangeShapeType="1"/>
          </p:cNvSpPr>
          <p:nvPr/>
        </p:nvSpPr>
        <p:spPr bwMode="auto">
          <a:xfrm>
            <a:off x="1066800" y="4719637"/>
            <a:ext cx="4310784"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 name="Line 84"/>
          <p:cNvSpPr>
            <a:spLocks noChangeShapeType="1"/>
          </p:cNvSpPr>
          <p:nvPr/>
        </p:nvSpPr>
        <p:spPr bwMode="auto">
          <a:xfrm flipV="1">
            <a:off x="1066800" y="1981200"/>
            <a:ext cx="0" cy="3852034"/>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 name="Line 85"/>
          <p:cNvSpPr>
            <a:spLocks noChangeShapeType="1"/>
          </p:cNvSpPr>
          <p:nvPr/>
        </p:nvSpPr>
        <p:spPr bwMode="auto">
          <a:xfrm>
            <a:off x="1914525" y="2432050"/>
            <a:ext cx="3446462" cy="3052762"/>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6" name="Line 86"/>
          <p:cNvSpPr>
            <a:spLocks noChangeShapeType="1"/>
          </p:cNvSpPr>
          <p:nvPr/>
        </p:nvSpPr>
        <p:spPr bwMode="auto">
          <a:xfrm flipH="1">
            <a:off x="1914525" y="2432050"/>
            <a:ext cx="3446462" cy="3052762"/>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7" name="Rectangle 87"/>
          <p:cNvSpPr>
            <a:spLocks noChangeArrowheads="1"/>
          </p:cNvSpPr>
          <p:nvPr/>
        </p:nvSpPr>
        <p:spPr bwMode="auto">
          <a:xfrm>
            <a:off x="3581400" y="3627437"/>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38" name="Rectangle 88"/>
          <p:cNvSpPr>
            <a:spLocks noChangeArrowheads="1"/>
          </p:cNvSpPr>
          <p:nvPr/>
        </p:nvSpPr>
        <p:spPr bwMode="auto">
          <a:xfrm>
            <a:off x="4454525" y="4391025"/>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B</a:t>
            </a:r>
            <a:endParaRPr lang="en-US" sz="1400" i="1">
              <a:latin typeface="Century Gothic"/>
              <a:cs typeface="Century Gothic"/>
            </a:endParaRPr>
          </a:p>
        </p:txBody>
      </p:sp>
      <p:sp>
        <p:nvSpPr>
          <p:cNvPr id="39" name="Oval 89"/>
          <p:cNvSpPr>
            <a:spLocks noChangeArrowheads="1"/>
          </p:cNvSpPr>
          <p:nvPr/>
        </p:nvSpPr>
        <p:spPr bwMode="auto">
          <a:xfrm>
            <a:off x="3579812" y="3897312"/>
            <a:ext cx="112713"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0" name="Oval 90"/>
          <p:cNvSpPr>
            <a:spLocks noChangeArrowheads="1"/>
          </p:cNvSpPr>
          <p:nvPr/>
        </p:nvSpPr>
        <p:spPr bwMode="auto">
          <a:xfrm>
            <a:off x="2716212" y="4662487"/>
            <a:ext cx="112713"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1" name="Oval 91"/>
          <p:cNvSpPr>
            <a:spLocks noChangeArrowheads="1"/>
          </p:cNvSpPr>
          <p:nvPr/>
        </p:nvSpPr>
        <p:spPr bwMode="auto">
          <a:xfrm>
            <a:off x="4441825" y="4662487"/>
            <a:ext cx="112712"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2" name="Rectangle 92"/>
          <p:cNvSpPr>
            <a:spLocks noChangeArrowheads="1"/>
          </p:cNvSpPr>
          <p:nvPr/>
        </p:nvSpPr>
        <p:spPr bwMode="auto">
          <a:xfrm>
            <a:off x="2678112" y="4391025"/>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44" name="Freeform 94"/>
          <p:cNvSpPr>
            <a:spLocks/>
          </p:cNvSpPr>
          <p:nvPr/>
        </p:nvSpPr>
        <p:spPr bwMode="auto">
          <a:xfrm>
            <a:off x="2743200" y="4876800"/>
            <a:ext cx="1828800" cy="533400"/>
          </a:xfrm>
          <a:custGeom>
            <a:avLst/>
            <a:gdLst>
              <a:gd name="T0" fmla="*/ 281 w 281"/>
              <a:gd name="T1" fmla="*/ 157 h 173"/>
              <a:gd name="T2" fmla="*/ 265 w 281"/>
              <a:gd name="T3" fmla="*/ 173 h 173"/>
              <a:gd name="T4" fmla="*/ 16 w 281"/>
              <a:gd name="T5" fmla="*/ 173 h 173"/>
              <a:gd name="T6" fmla="*/ 0 w 281"/>
              <a:gd name="T7" fmla="*/ 157 h 173"/>
              <a:gd name="T8" fmla="*/ 0 w 281"/>
              <a:gd name="T9" fmla="*/ 16 h 173"/>
              <a:gd name="T10" fmla="*/ 16 w 281"/>
              <a:gd name="T11" fmla="*/ 0 h 173"/>
              <a:gd name="T12" fmla="*/ 265 w 281"/>
              <a:gd name="T13" fmla="*/ 0 h 173"/>
              <a:gd name="T14" fmla="*/ 281 w 281"/>
              <a:gd name="T15" fmla="*/ 16 h 173"/>
              <a:gd name="T16" fmla="*/ 281 w 281"/>
              <a:gd name="T17"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173">
                <a:moveTo>
                  <a:pt x="281" y="157"/>
                </a:moveTo>
                <a:cubicBezTo>
                  <a:pt x="281" y="165"/>
                  <a:pt x="274" y="173"/>
                  <a:pt x="265" y="173"/>
                </a:cubicBezTo>
                <a:cubicBezTo>
                  <a:pt x="16" y="173"/>
                  <a:pt x="16" y="173"/>
                  <a:pt x="16" y="173"/>
                </a:cubicBezTo>
                <a:cubicBezTo>
                  <a:pt x="7" y="173"/>
                  <a:pt x="0" y="165"/>
                  <a:pt x="0" y="157"/>
                </a:cubicBezTo>
                <a:cubicBezTo>
                  <a:pt x="0" y="16"/>
                  <a:pt x="0" y="16"/>
                  <a:pt x="0" y="16"/>
                </a:cubicBezTo>
                <a:cubicBezTo>
                  <a:pt x="0" y="7"/>
                  <a:pt x="7" y="0"/>
                  <a:pt x="16" y="0"/>
                </a:cubicBezTo>
                <a:cubicBezTo>
                  <a:pt x="265" y="0"/>
                  <a:pt x="265" y="0"/>
                  <a:pt x="265" y="0"/>
                </a:cubicBezTo>
                <a:cubicBezTo>
                  <a:pt x="274" y="0"/>
                  <a:pt x="281" y="7"/>
                  <a:pt x="281" y="16"/>
                </a:cubicBezTo>
                <a:lnTo>
                  <a:pt x="281" y="157"/>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5" name="Rectangle 95"/>
          <p:cNvSpPr>
            <a:spLocks noChangeArrowheads="1"/>
          </p:cNvSpPr>
          <p:nvPr/>
        </p:nvSpPr>
        <p:spPr bwMode="auto">
          <a:xfrm>
            <a:off x="2784474" y="4936070"/>
            <a:ext cx="19108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Binding, or effective, price ceiling</a:t>
            </a:r>
            <a:endParaRPr lang="en-US" sz="1400" dirty="0">
              <a:latin typeface="Century Gothic"/>
              <a:cs typeface="Century Gothic"/>
            </a:endParaRPr>
          </a:p>
        </p:txBody>
      </p:sp>
      <p:sp>
        <p:nvSpPr>
          <p:cNvPr id="48" name="Line 98"/>
          <p:cNvSpPr>
            <a:spLocks noChangeShapeType="1"/>
          </p:cNvSpPr>
          <p:nvPr/>
        </p:nvSpPr>
        <p:spPr bwMode="auto">
          <a:xfrm flipV="1">
            <a:off x="989012" y="5884862"/>
            <a:ext cx="115888" cy="714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9" name="Line 99"/>
          <p:cNvSpPr>
            <a:spLocks noChangeShapeType="1"/>
          </p:cNvSpPr>
          <p:nvPr/>
        </p:nvSpPr>
        <p:spPr bwMode="auto">
          <a:xfrm flipH="1">
            <a:off x="1387475" y="6186487"/>
            <a:ext cx="68262"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0" name="Line 100"/>
          <p:cNvSpPr>
            <a:spLocks noChangeShapeType="1"/>
          </p:cNvSpPr>
          <p:nvPr/>
        </p:nvSpPr>
        <p:spPr bwMode="auto">
          <a:xfrm flipH="1">
            <a:off x="1479550" y="6186487"/>
            <a:ext cx="66675" cy="1238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 name="Freeform 101"/>
          <p:cNvSpPr>
            <a:spLocks/>
          </p:cNvSpPr>
          <p:nvPr/>
        </p:nvSpPr>
        <p:spPr bwMode="auto">
          <a:xfrm>
            <a:off x="1420812" y="6229350"/>
            <a:ext cx="92075" cy="26987"/>
          </a:xfrm>
          <a:custGeom>
            <a:avLst/>
            <a:gdLst>
              <a:gd name="T0" fmla="*/ 0 w 38"/>
              <a:gd name="T1" fmla="*/ 11 h 11"/>
              <a:gd name="T2" fmla="*/ 7 w 38"/>
              <a:gd name="T3" fmla="*/ 0 h 11"/>
              <a:gd name="T4" fmla="*/ 38 w 38"/>
              <a:gd name="T5" fmla="*/ 2 h 11"/>
              <a:gd name="T6" fmla="*/ 33 w 38"/>
              <a:gd name="T7" fmla="*/ 11 h 11"/>
              <a:gd name="T8" fmla="*/ 0 w 38"/>
              <a:gd name="T9" fmla="*/ 11 h 11"/>
            </a:gdLst>
            <a:ahLst/>
            <a:cxnLst>
              <a:cxn ang="0">
                <a:pos x="T0" y="T1"/>
              </a:cxn>
              <a:cxn ang="0">
                <a:pos x="T2" y="T3"/>
              </a:cxn>
              <a:cxn ang="0">
                <a:pos x="T4" y="T5"/>
              </a:cxn>
              <a:cxn ang="0">
                <a:pos x="T6" y="T7"/>
              </a:cxn>
              <a:cxn ang="0">
                <a:pos x="T8" y="T9"/>
              </a:cxn>
            </a:cxnLst>
            <a:rect l="0" t="0" r="r" b="b"/>
            <a:pathLst>
              <a:path w="38" h="11">
                <a:moveTo>
                  <a:pt x="0" y="11"/>
                </a:moveTo>
                <a:lnTo>
                  <a:pt x="7" y="0"/>
                </a:lnTo>
                <a:lnTo>
                  <a:pt x="38" y="2"/>
                </a:lnTo>
                <a:lnTo>
                  <a:pt x="33"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4" name="Line 83"/>
          <p:cNvSpPr>
            <a:spLocks noChangeShapeType="1"/>
          </p:cNvSpPr>
          <p:nvPr/>
        </p:nvSpPr>
        <p:spPr bwMode="auto">
          <a:xfrm>
            <a:off x="1066800" y="3200400"/>
            <a:ext cx="4310785"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5" name="Freeform 94"/>
          <p:cNvSpPr>
            <a:spLocks/>
          </p:cNvSpPr>
          <p:nvPr/>
        </p:nvSpPr>
        <p:spPr bwMode="auto">
          <a:xfrm>
            <a:off x="2819400" y="2667000"/>
            <a:ext cx="1745721" cy="492125"/>
          </a:xfrm>
          <a:custGeom>
            <a:avLst/>
            <a:gdLst>
              <a:gd name="T0" fmla="*/ 281 w 281"/>
              <a:gd name="T1" fmla="*/ 157 h 173"/>
              <a:gd name="T2" fmla="*/ 265 w 281"/>
              <a:gd name="T3" fmla="*/ 173 h 173"/>
              <a:gd name="T4" fmla="*/ 16 w 281"/>
              <a:gd name="T5" fmla="*/ 173 h 173"/>
              <a:gd name="T6" fmla="*/ 0 w 281"/>
              <a:gd name="T7" fmla="*/ 157 h 173"/>
              <a:gd name="T8" fmla="*/ 0 w 281"/>
              <a:gd name="T9" fmla="*/ 16 h 173"/>
              <a:gd name="T10" fmla="*/ 16 w 281"/>
              <a:gd name="T11" fmla="*/ 0 h 173"/>
              <a:gd name="T12" fmla="*/ 265 w 281"/>
              <a:gd name="T13" fmla="*/ 0 h 173"/>
              <a:gd name="T14" fmla="*/ 281 w 281"/>
              <a:gd name="T15" fmla="*/ 16 h 173"/>
              <a:gd name="T16" fmla="*/ 281 w 281"/>
              <a:gd name="T17"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173">
                <a:moveTo>
                  <a:pt x="281" y="157"/>
                </a:moveTo>
                <a:cubicBezTo>
                  <a:pt x="281" y="165"/>
                  <a:pt x="274" y="173"/>
                  <a:pt x="265" y="173"/>
                </a:cubicBezTo>
                <a:cubicBezTo>
                  <a:pt x="16" y="173"/>
                  <a:pt x="16" y="173"/>
                  <a:pt x="16" y="173"/>
                </a:cubicBezTo>
                <a:cubicBezTo>
                  <a:pt x="7" y="173"/>
                  <a:pt x="0" y="165"/>
                  <a:pt x="0" y="157"/>
                </a:cubicBezTo>
                <a:cubicBezTo>
                  <a:pt x="0" y="16"/>
                  <a:pt x="0" y="16"/>
                  <a:pt x="0" y="16"/>
                </a:cubicBezTo>
                <a:cubicBezTo>
                  <a:pt x="0" y="7"/>
                  <a:pt x="7" y="0"/>
                  <a:pt x="16" y="0"/>
                </a:cubicBezTo>
                <a:cubicBezTo>
                  <a:pt x="265" y="0"/>
                  <a:pt x="265" y="0"/>
                  <a:pt x="265" y="0"/>
                </a:cubicBezTo>
                <a:cubicBezTo>
                  <a:pt x="274" y="0"/>
                  <a:pt x="281" y="7"/>
                  <a:pt x="281" y="16"/>
                </a:cubicBezTo>
                <a:lnTo>
                  <a:pt x="281" y="157"/>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6" name="Rectangle 95"/>
          <p:cNvSpPr>
            <a:spLocks noChangeArrowheads="1"/>
          </p:cNvSpPr>
          <p:nvPr/>
        </p:nvSpPr>
        <p:spPr bwMode="auto">
          <a:xfrm>
            <a:off x="2869141" y="2692401"/>
            <a:ext cx="19108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Nonbinding</a:t>
            </a:r>
          </a:p>
          <a:p>
            <a:pPr marL="1588" indent="-1588"/>
            <a:r>
              <a:rPr lang="en-US" sz="1400" dirty="0">
                <a:solidFill>
                  <a:srgbClr val="000000"/>
                </a:solidFill>
                <a:latin typeface="Century Gothic"/>
                <a:cs typeface="Century Gothic"/>
              </a:rPr>
              <a:t> price ceiling</a:t>
            </a:r>
            <a:endParaRPr lang="en-US" sz="1400" dirty="0">
              <a:latin typeface="Century Gothic"/>
              <a:cs typeface="Century Gothic"/>
            </a:endParaRPr>
          </a:p>
        </p:txBody>
      </p:sp>
      <p:sp>
        <p:nvSpPr>
          <p:cNvPr id="57" name="Content Placeholder 2"/>
          <p:cNvSpPr txBox="1">
            <a:spLocks/>
          </p:cNvSpPr>
          <p:nvPr/>
        </p:nvSpPr>
        <p:spPr>
          <a:xfrm>
            <a:off x="5589587" y="3048000"/>
            <a:ext cx="3554413" cy="2692400"/>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a:solidFill>
                  <a:schemeClr val="tx1">
                    <a:lumMod val="75000"/>
                    <a:lumOff val="25000"/>
                  </a:schemeClr>
                </a:solidFill>
                <a:latin typeface="Century Gothic"/>
                <a:cs typeface="Century Gothic"/>
              </a:rPr>
              <a:t>Only a price ceiling that forces price below equilibrium will have any effect (called binding or effective).</a:t>
            </a:r>
          </a:p>
          <a:p>
            <a:endParaRPr lang="en-US" sz="2800" dirty="0">
              <a:latin typeface="Century Gothic"/>
              <a:cs typeface="Century Gothic"/>
            </a:endParaRPr>
          </a:p>
        </p:txBody>
      </p:sp>
      <p:sp>
        <p:nvSpPr>
          <p:cNvPr id="10" name="Footer Placeholder 9"/>
          <p:cNvSpPr>
            <a:spLocks noGrp="1"/>
          </p:cNvSpPr>
          <p:nvPr>
            <p:ph type="ftr" sz="quarter" idx="3"/>
          </p:nvPr>
        </p:nvSpPr>
        <p:spPr/>
        <p:txBody>
          <a:bodyPr/>
          <a:lstStyle/>
          <a:p>
            <a:pPr>
              <a:defRPr/>
            </a:pPr>
            <a:r>
              <a:rPr lang="en-US" sz="1000" kern="0" cap="all" spc="1060">
                <a:solidFill>
                  <a:prstClr val="white">
                    <a:lumMod val="50000"/>
                  </a:prstClr>
                </a:solidFill>
                <a:latin typeface="Century Gothic"/>
                <a:cs typeface="Century Gothic"/>
              </a:rPr>
              <a:t>Copyright 2015 Worth Publishers    </a:t>
            </a:r>
            <a:endParaRPr lang="en-US" sz="1000" kern="0" cap="all" spc="1060" dirty="0">
              <a:solidFill>
                <a:prstClr val="white">
                  <a:lumMod val="50000"/>
                </a:prstClr>
              </a:solidFill>
              <a:latin typeface="Century Gothic"/>
              <a:cs typeface="Century Gothic"/>
            </a:endParaRPr>
          </a:p>
        </p:txBody>
      </p:sp>
    </p:spTree>
    <p:extLst>
      <p:ext uri="{BB962C8B-B14F-4D97-AF65-F5344CB8AC3E}">
        <p14:creationId xmlns:p14="http://schemas.microsoft.com/office/powerpoint/2010/main" val="150558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 grpId="0" animBg="1"/>
      <p:bldP spid="38" grpId="0"/>
      <p:bldP spid="40" grpId="0" animBg="1"/>
      <p:bldP spid="41" grpId="0" animBg="1"/>
      <p:bldP spid="42" grpId="0"/>
      <p:bldP spid="44" grpId="0" animBg="1"/>
      <p:bldP spid="45" grpId="0"/>
      <p:bldP spid="54" grpId="0" animBg="1"/>
      <p:bldP spid="54" grpId="1" animBg="1"/>
      <p:bldP spid="55" grpId="0" animBg="1"/>
      <p:bldP spid="55" grpId="1" animBg="1"/>
      <p:bldP spid="56" grpId="0"/>
      <p:bldP spid="56" grpId="1"/>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8ea8473884f5d789144d828c44824b896c0b22"/>
</p:tagLst>
</file>

<file path=ppt/tags/tag2.xml><?xml version="1.0" encoding="utf-8"?>
<p:tagLst xmlns:a="http://schemas.openxmlformats.org/drawingml/2006/main" xmlns:r="http://schemas.openxmlformats.org/officeDocument/2006/relationships" xmlns:p="http://schemas.openxmlformats.org/presentationml/2006/main">
  <p:tag name="SLIDEGUID" val="B1520A5A15F3434FBE3C396E00D5A18B¤276"/>
  <p:tag name="RESPONSEREMINDER" val="Fixed Response Table"/>
  <p:tag name="COUNTDOWNSECONDS" val="30"/>
  <p:tag name="AUTODISPLAYCHART" val="True"/>
  <p:tag name="CHARTLABELTYPE" val="Label"/>
  <p:tag name="VALUEFORMAT" val="Percent"/>
  <p:tag name="PERCENTFORMAT" val="0%"/>
  <p:tag name="USECICHARTCOLORS" val="Yes"/>
  <p:tag name="CHARTSREVIEWONLY" val="No"/>
  <p:tag name="TITLE" val="1a) Given the new price of $7 some homeowners now think it’s not worth the hassle to rent out spaces.  This causes:"/>
  <p:tag name="COMPARATIVESLIDE" val="No Comparison"/>
  <p:tag name="COMPARETYPE" val=" "/>
  <p:tag name="VALUES" val="Incorrect¤Correct"/>
  <p:tag name="CHARTTYPE" val="Horizontal"/>
  <p:tag name="CHARTLABELS" val="Supply to shift left¤Quantity decreases along the supply curve"/>
  <p:tag name="RESPONSESGATHERED" val="False"/>
  <p:tag name="ALLOWDUPLICATES" val="False"/>
  <p:tag name="SLIDETYPE" val="Question"/>
</p:tagLst>
</file>

<file path=ppt/theme/theme1.xml><?xml version="1.0" encoding="utf-8"?>
<a:theme xmlns:a="http://schemas.openxmlformats.org/drawingml/2006/main" name="4e Krugman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newer Krugman 3e theme</Template>
  <TotalTime>0</TotalTime>
  <Words>2653</Words>
  <Application>Microsoft Office PowerPoint</Application>
  <PresentationFormat>On-screen Show (4:3)</PresentationFormat>
  <Paragraphs>693</Paragraphs>
  <Slides>36</Slides>
  <Notes>36</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36</vt:i4>
      </vt:variant>
    </vt:vector>
  </HeadingPairs>
  <TitlesOfParts>
    <vt:vector size="52" baseType="lpstr">
      <vt:lpstr>Arial</vt:lpstr>
      <vt:lpstr>Calibri</vt:lpstr>
      <vt:lpstr>Candara</vt:lpstr>
      <vt:lpstr>Century Gothic</vt:lpstr>
      <vt:lpstr>Gill Sans</vt:lpstr>
      <vt:lpstr>Tw Cen MT</vt:lpstr>
      <vt:lpstr>Verdana</vt:lpstr>
      <vt:lpstr>Wingdings</vt:lpstr>
      <vt:lpstr>4e Krugman Theme</vt:lpstr>
      <vt:lpstr>6_Custom Design</vt:lpstr>
      <vt:lpstr>1_Newest 2e theme</vt:lpstr>
      <vt:lpstr>10_Stone ppt Theme1</vt:lpstr>
      <vt:lpstr>11_Stone ppt Theme1</vt:lpstr>
      <vt:lpstr>12_Stone ppt Theme1</vt:lpstr>
      <vt:lpstr>7_Custom Design</vt:lpstr>
      <vt:lpstr>11_Krugman 3e main content</vt:lpstr>
      <vt:lpstr>PowerPoint Presentation</vt:lpstr>
      <vt:lpstr>PowerPoint Presentation</vt:lpstr>
      <vt:lpstr>INTERFERENCE IN MARKETS HAS CONSEQUENCES</vt:lpstr>
      <vt:lpstr>INTERFERENCE IN MARKETS HAS CONSEQUENCES</vt:lpstr>
      <vt:lpstr>PRICE CONTROLS</vt:lpstr>
      <vt:lpstr>HOW PRICE CEILINGS CAUSE INEFFICIENCY  </vt:lpstr>
      <vt:lpstr>THE MARKET FOR APARTMENTS</vt:lpstr>
      <vt:lpstr>THE EFFECTS OF A PRICE CEILING</vt:lpstr>
      <vt:lpstr>BINDING, OR EFFECTIVE, PRICE CEILINGS</vt:lpstr>
      <vt:lpstr>INEFFICIENTLY LOW QUANTITY</vt:lpstr>
      <vt:lpstr>PRICE CONTROLS CAUSE LOSSES</vt:lpstr>
      <vt:lpstr>A PRICE CEILING CAUSES INEFFICIENTLY LOW QUANTITY</vt:lpstr>
      <vt:lpstr>WINNERS AND LOSERS FROM RENT CONTROL</vt:lpstr>
      <vt:lpstr>INEFFICIENT ALLOCATION TO CUSTOMERS</vt:lpstr>
      <vt:lpstr>WASTED RESOURCES</vt:lpstr>
      <vt:lpstr>INEFFICIENTLY LOW QUALITY</vt:lpstr>
      <vt:lpstr>BLACK MARKETS</vt:lpstr>
      <vt:lpstr>1a) Given the new price of $7 some homeowners now think it’s not worth the hassle to rent out spaces.  This causes:</vt:lpstr>
      <vt:lpstr>SO WHY ARE THERE PRICE CEILINGS?</vt:lpstr>
      <vt:lpstr>PRICE FLOORS    </vt:lpstr>
      <vt:lpstr>THE MARKET FOR BUTTER IN THE ABSENCE OF GOVERNMENT CONTROLS</vt:lpstr>
      <vt:lpstr>BINDING, OR EFFECTIVE, PRICE FLOORS</vt:lpstr>
      <vt:lpstr>HOW A PRICE FLOOR CAUSES INEFFICIENCY</vt:lpstr>
      <vt:lpstr>THE EFFECTS OF A PRICE FLOOR</vt:lpstr>
      <vt:lpstr>A PRICE FLOOR CAUSES INEFFICIENTLY LOW QUANTITY</vt:lpstr>
      <vt:lpstr>INEFFICIENT ALLOCATION OF SALES AMONG SELLERS</vt:lpstr>
      <vt:lpstr>WASTED RESOURCES</vt:lpstr>
      <vt:lpstr>ILLEGAL ACTIVITY</vt:lpstr>
      <vt:lpstr>SO WHY ARE THERE PRICE FLOORS?</vt:lpstr>
      <vt:lpstr>CONTROLLING QUANTITIES</vt:lpstr>
      <vt:lpstr>THE MARKET FOR TAXI RIDES IN THE ABSENCE OF GOVERNMENT CONTROLS</vt:lpstr>
      <vt:lpstr>EFFECT OF A QUOTA ON THE MARKET FOR TAXI RIDES</vt:lpstr>
      <vt:lpstr>EFFECT OF A QUOTA ON THE MARKET FOR TAXI RIDES</vt:lpstr>
      <vt:lpstr>EFFECT OF A QUOTA ON THE MARKET FOR TAXI RIDES</vt:lpstr>
      <vt:lpstr>THE COSTS OF QUANTITY CONTROLS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Solina Lindahl</dc:creator>
  <cp:lastModifiedBy>Noemi Pace</cp:lastModifiedBy>
  <cp:revision>133</cp:revision>
  <dcterms:created xsi:type="dcterms:W3CDTF">2012-06-24T14:41:37Z</dcterms:created>
  <dcterms:modified xsi:type="dcterms:W3CDTF">2022-05-19T11:13:54Z</dcterms:modified>
</cp:coreProperties>
</file>