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3" r:id="rId1"/>
  </p:sldMasterIdLst>
  <p:sldIdLst>
    <p:sldId id="257" r:id="rId2"/>
    <p:sldId id="409" r:id="rId3"/>
    <p:sldId id="386" r:id="rId4"/>
    <p:sldId id="415" r:id="rId5"/>
    <p:sldId id="418" r:id="rId6"/>
    <p:sldId id="417" r:id="rId7"/>
    <p:sldId id="416" r:id="rId8"/>
    <p:sldId id="423" r:id="rId9"/>
    <p:sldId id="422" r:id="rId10"/>
    <p:sldId id="420" r:id="rId11"/>
    <p:sldId id="421" r:id="rId12"/>
    <p:sldId id="427" r:id="rId13"/>
    <p:sldId id="435" r:id="rId14"/>
    <p:sldId id="434" r:id="rId15"/>
    <p:sldId id="441" r:id="rId16"/>
    <p:sldId id="432" r:id="rId17"/>
    <p:sldId id="431" r:id="rId18"/>
    <p:sldId id="436" r:id="rId19"/>
    <p:sldId id="437" r:id="rId20"/>
    <p:sldId id="440" r:id="rId21"/>
    <p:sldId id="439"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59" autoAdjust="0"/>
    <p:restoredTop sz="94660"/>
  </p:normalViewPr>
  <p:slideViewPr>
    <p:cSldViewPr snapToGrid="0">
      <p:cViewPr>
        <p:scale>
          <a:sx n="63" d="100"/>
          <a:sy n="63" d="100"/>
        </p:scale>
        <p:origin x="8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7948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1241961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90298CD5-6C1E-4009-B41F-6DF62E31D3BE}" type="datetimeFigureOut">
              <a:rPr lang="en-US" smtClean="0"/>
              <a:pPr/>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571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689121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61015F-7CC6-4D0A-9D87-873EA4C304CC}"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‹N›</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61056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523166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4/28/2023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70233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4/28/2023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878497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smtClean="0"/>
              <a:t>4/28/2023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276333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5C68B11-C5A8-448C-8CE9-B1A273C79CFC}" type="datetimeFigureOut">
              <a:rPr lang="en-US" smtClean="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‹N›</a:t>
            </a:fld>
            <a:endParaRPr lang="en-US" dirty="0"/>
          </a:p>
        </p:txBody>
      </p:sp>
    </p:spTree>
    <p:extLst>
      <p:ext uri="{BB962C8B-B14F-4D97-AF65-F5344CB8AC3E}">
        <p14:creationId xmlns:p14="http://schemas.microsoft.com/office/powerpoint/2010/main" val="3709904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16CA0-919D-4A49-9C8A-62FDFB3A5183}" type="datetimeFigureOut">
              <a:rPr lang="en-US" smtClean="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8775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smtClean="0"/>
              <a:pPr/>
              <a:t>4/28/2023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smtClean="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709330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905B45-B902-949C-32F0-8A1A5525C4E1}"/>
              </a:ext>
            </a:extLst>
          </p:cNvPr>
          <p:cNvSpPr>
            <a:spLocks noGrp="1"/>
          </p:cNvSpPr>
          <p:nvPr>
            <p:ph type="ctrTitle"/>
          </p:nvPr>
        </p:nvSpPr>
        <p:spPr/>
        <p:txBody>
          <a:bodyPr>
            <a:normAutofit fontScale="90000"/>
          </a:bodyPr>
          <a:lstStyle/>
          <a:p>
            <a:r>
              <a:rPr lang="it-IT" sz="4400" dirty="0">
                <a:solidFill>
                  <a:srgbClr val="0070C0"/>
                </a:solidFill>
              </a:rPr>
              <a:t>Lezione 8</a:t>
            </a:r>
            <a:br>
              <a:rPr lang="it-IT" sz="1800" dirty="0"/>
            </a:br>
            <a:br>
              <a:rPr lang="it-IT" sz="3600" dirty="0"/>
            </a:br>
            <a:r>
              <a:rPr lang="it-IT" sz="3600" dirty="0">
                <a:solidFill>
                  <a:schemeClr val="accent6">
                    <a:lumMod val="60000"/>
                    <a:lumOff val="40000"/>
                  </a:schemeClr>
                </a:solidFill>
              </a:rPr>
              <a:t>MARCA COME: PRODOTTO, AZIENDA, PERSONA, SIMBOLO </a:t>
            </a:r>
            <a:endParaRPr lang="it-IT" sz="1800" dirty="0">
              <a:solidFill>
                <a:schemeClr val="accent6">
                  <a:lumMod val="60000"/>
                  <a:lumOff val="40000"/>
                </a:schemeClr>
              </a:solidFill>
            </a:endParaRPr>
          </a:p>
        </p:txBody>
      </p:sp>
      <p:pic>
        <p:nvPicPr>
          <p:cNvPr id="5" name="Immagine 4">
            <a:extLst>
              <a:ext uri="{FF2B5EF4-FFF2-40B4-BE49-F238E27FC236}">
                <a16:creationId xmlns:a16="http://schemas.microsoft.com/office/drawing/2014/main" id="{E0A23A82-90F9-E6D0-E2C4-D1F99D5B59BB}"/>
              </a:ext>
            </a:extLst>
          </p:cNvPr>
          <p:cNvPicPr>
            <a:picLocks noChangeAspect="1"/>
          </p:cNvPicPr>
          <p:nvPr/>
        </p:nvPicPr>
        <p:blipFill>
          <a:blip r:embed="rId2"/>
          <a:stretch>
            <a:fillRect/>
          </a:stretch>
        </p:blipFill>
        <p:spPr>
          <a:xfrm>
            <a:off x="8747760" y="4859365"/>
            <a:ext cx="3108960" cy="1664584"/>
          </a:xfrm>
          <a:prstGeom prst="rect">
            <a:avLst/>
          </a:prstGeom>
        </p:spPr>
      </p:pic>
    </p:spTree>
    <p:extLst>
      <p:ext uri="{BB962C8B-B14F-4D97-AF65-F5344CB8AC3E}">
        <p14:creationId xmlns:p14="http://schemas.microsoft.com/office/powerpoint/2010/main" val="3890714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A540FAC9-3505-49ED-9B06-A0F8C14853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879B3CD-E329-42F5-B136-BA1F37EC05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64" y="484632"/>
            <a:ext cx="7453538" cy="588091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990096" y="977900"/>
            <a:ext cx="6539558" cy="3327734"/>
          </a:xfrm>
        </p:spPr>
        <p:txBody>
          <a:bodyPr vert="horz" lIns="91440" tIns="45720" rIns="91440" bIns="45720" rtlCol="0" anchor="b">
            <a:normAutofit/>
          </a:bodyPr>
          <a:lstStyle/>
          <a:p>
            <a:pPr algn="r"/>
            <a:r>
              <a:rPr lang="en-US" sz="2200" b="1" spc="200" dirty="0"/>
              <a:t>• </a:t>
            </a:r>
            <a:r>
              <a:rPr lang="en-US" sz="2200" b="1" spc="200" dirty="0" err="1"/>
              <a:t>L'origine</a:t>
            </a:r>
            <a:r>
              <a:rPr lang="en-US" sz="2200" b="1" spc="200" dirty="0"/>
              <a:t> </a:t>
            </a:r>
            <a:r>
              <a:rPr lang="en-US" sz="2200" b="1" spc="200" dirty="0" err="1"/>
              <a:t>geografica</a:t>
            </a:r>
            <a:br>
              <a:rPr lang="en-US" sz="2200" b="1" spc="200" dirty="0"/>
            </a:br>
            <a:br>
              <a:rPr lang="en-US" sz="2200" b="1" spc="200" dirty="0"/>
            </a:br>
            <a:r>
              <a:rPr lang="en-US" sz="2200" spc="200" dirty="0"/>
              <a:t>È </a:t>
            </a:r>
            <a:r>
              <a:rPr lang="en-US" sz="2200" spc="200" dirty="0" err="1"/>
              <a:t>noto</a:t>
            </a:r>
            <a:r>
              <a:rPr lang="en-US" sz="2200" spc="200" dirty="0"/>
              <a:t> come la </a:t>
            </a:r>
            <a:r>
              <a:rPr lang="en-US" sz="2200" spc="200" dirty="0" err="1"/>
              <a:t>realizzazione</a:t>
            </a:r>
            <a:r>
              <a:rPr lang="en-US" sz="2200" spc="200" dirty="0"/>
              <a:t> di </a:t>
            </a:r>
            <a:r>
              <a:rPr lang="en-US" sz="2200" spc="200" dirty="0" err="1"/>
              <a:t>alcuni</a:t>
            </a:r>
            <a:r>
              <a:rPr lang="en-US" sz="2200" spc="200" dirty="0"/>
              <a:t> </a:t>
            </a:r>
            <a:r>
              <a:rPr lang="en-US" sz="2200" spc="200" dirty="0" err="1"/>
              <a:t>prodotti</a:t>
            </a:r>
            <a:r>
              <a:rPr lang="en-US" sz="2200" spc="200" dirty="0"/>
              <a:t> è </a:t>
            </a:r>
            <a:r>
              <a:rPr lang="en-US" sz="2200" spc="200" dirty="0" err="1"/>
              <a:t>associata</a:t>
            </a:r>
            <a:r>
              <a:rPr lang="en-US" sz="2200" spc="200" dirty="0"/>
              <a:t> a </a:t>
            </a:r>
            <a:r>
              <a:rPr lang="en-US" sz="2200" spc="200" dirty="0" err="1"/>
              <a:t>Paesi</a:t>
            </a:r>
            <a:r>
              <a:rPr lang="en-US" sz="2200" spc="200" dirty="0"/>
              <a:t> </a:t>
            </a:r>
            <a:r>
              <a:rPr lang="en-US" sz="2200" spc="200" dirty="0" err="1"/>
              <a:t>rinomati</a:t>
            </a:r>
            <a:r>
              <a:rPr lang="en-US" sz="2200" spc="200" dirty="0"/>
              <a:t> per la loro </a:t>
            </a:r>
            <a:r>
              <a:rPr lang="en-US" sz="2200" spc="200" dirty="0" err="1"/>
              <a:t>tradizione</a:t>
            </a:r>
            <a:r>
              <a:rPr lang="en-US" sz="2200" spc="200" dirty="0"/>
              <a:t> </a:t>
            </a:r>
            <a:r>
              <a:rPr lang="en-US" sz="2200" spc="200" dirty="0" err="1"/>
              <a:t>produttiva</a:t>
            </a:r>
            <a:r>
              <a:rPr lang="en-US" sz="2200" spc="200" dirty="0"/>
              <a:t>: il caffè </a:t>
            </a:r>
            <a:r>
              <a:rPr lang="en-US" sz="2200" spc="200" dirty="0" err="1"/>
              <a:t>brasiliano</a:t>
            </a:r>
            <a:r>
              <a:rPr lang="en-US" sz="2200" spc="200" dirty="0"/>
              <a:t>, </a:t>
            </a:r>
            <a:r>
              <a:rPr lang="en-US" sz="2200" spc="200" dirty="0" err="1"/>
              <a:t>i</a:t>
            </a:r>
            <a:r>
              <a:rPr lang="en-US" sz="2200" spc="200" dirty="0"/>
              <a:t> </a:t>
            </a:r>
            <a:r>
              <a:rPr lang="en-US" sz="2200" spc="200" dirty="0" err="1"/>
              <a:t>sigari</a:t>
            </a:r>
            <a:r>
              <a:rPr lang="en-US" sz="2200" spc="200" dirty="0"/>
              <a:t> </a:t>
            </a:r>
            <a:r>
              <a:rPr lang="en-US" sz="2200" spc="200" dirty="0" err="1"/>
              <a:t>cubani</a:t>
            </a:r>
            <a:r>
              <a:rPr lang="en-US" sz="2200" spc="200" dirty="0"/>
              <a:t>, il </a:t>
            </a:r>
            <a:r>
              <a:rPr lang="en-US" sz="2200" spc="200" dirty="0" err="1"/>
              <a:t>cioccolato</a:t>
            </a:r>
            <a:r>
              <a:rPr lang="en-US" sz="2200" spc="200" dirty="0"/>
              <a:t> </a:t>
            </a:r>
            <a:r>
              <a:rPr lang="en-US" sz="2200" spc="200" dirty="0" err="1"/>
              <a:t>svizzero</a:t>
            </a:r>
            <a:r>
              <a:rPr lang="en-US" sz="2200" spc="200" dirty="0"/>
              <a:t>, </a:t>
            </a:r>
            <a:r>
              <a:rPr lang="en-US" sz="2200" spc="200" dirty="0" err="1"/>
              <a:t>i</a:t>
            </a:r>
            <a:r>
              <a:rPr lang="en-US" sz="2200" spc="200" dirty="0"/>
              <a:t> </a:t>
            </a:r>
            <a:r>
              <a:rPr lang="en-US" sz="2200" spc="200" dirty="0" err="1"/>
              <a:t>profumi</a:t>
            </a:r>
            <a:r>
              <a:rPr lang="en-US" sz="2200" spc="200" dirty="0"/>
              <a:t> </a:t>
            </a:r>
            <a:r>
              <a:rPr lang="en-US" sz="2200" spc="200" dirty="0" err="1"/>
              <a:t>francesi</a:t>
            </a:r>
            <a:r>
              <a:rPr lang="en-US" sz="2200" spc="200" dirty="0"/>
              <a:t>, la </a:t>
            </a:r>
            <a:r>
              <a:rPr lang="en-US" sz="2200" spc="200" dirty="0" err="1"/>
              <a:t>moda</a:t>
            </a:r>
            <a:r>
              <a:rPr lang="en-US" sz="2200" spc="200" dirty="0"/>
              <a:t> </a:t>
            </a:r>
            <a:r>
              <a:rPr lang="en-US" sz="2200" spc="200" dirty="0" err="1"/>
              <a:t>italiana</a:t>
            </a:r>
            <a:r>
              <a:rPr lang="en-US" sz="2200" spc="200" dirty="0"/>
              <a:t>, le </a:t>
            </a:r>
            <a:r>
              <a:rPr lang="en-US" sz="2200" spc="200" dirty="0" err="1"/>
              <a:t>macchine</a:t>
            </a:r>
            <a:r>
              <a:rPr lang="en-US" sz="2200" spc="200" dirty="0"/>
              <a:t> </a:t>
            </a:r>
            <a:r>
              <a:rPr lang="en-US" sz="2200" spc="200" dirty="0" err="1"/>
              <a:t>tedesche</a:t>
            </a:r>
            <a:r>
              <a:rPr lang="en-US" sz="2200" spc="200" dirty="0"/>
              <a:t>, </a:t>
            </a:r>
            <a:r>
              <a:rPr lang="en-US" sz="2200" spc="200" dirty="0" err="1"/>
              <a:t>l'elettronica</a:t>
            </a:r>
            <a:r>
              <a:rPr lang="en-US" sz="2200" spc="200" dirty="0"/>
              <a:t> </a:t>
            </a:r>
            <a:r>
              <a:rPr lang="en-US" sz="2200" spc="200" dirty="0" err="1"/>
              <a:t>giapponese</a:t>
            </a:r>
            <a:r>
              <a:rPr lang="en-US" sz="2200" spc="200" dirty="0"/>
              <a:t>. </a:t>
            </a:r>
            <a:br>
              <a:rPr lang="en-US" sz="2200" spc="200" dirty="0"/>
            </a:br>
            <a:br>
              <a:rPr lang="en-US" sz="2200" spc="200" dirty="0"/>
            </a:br>
            <a:r>
              <a:rPr lang="en-US" sz="2200" spc="200" dirty="0"/>
              <a:t>In </a:t>
            </a:r>
            <a:r>
              <a:rPr lang="en-US" sz="2200" spc="200" dirty="0" err="1"/>
              <a:t>effetti</a:t>
            </a:r>
            <a:r>
              <a:rPr lang="en-US" sz="2200" spc="200" dirty="0"/>
              <a:t>, diverse </a:t>
            </a:r>
            <a:r>
              <a:rPr lang="en-US" sz="2200" spc="200" dirty="0" err="1"/>
              <a:t>marche</a:t>
            </a:r>
            <a:r>
              <a:rPr lang="en-US" sz="2200" spc="200" dirty="0"/>
              <a:t> </a:t>
            </a:r>
            <a:r>
              <a:rPr lang="en-US" sz="2200" spc="200" dirty="0" err="1"/>
              <a:t>sono</a:t>
            </a:r>
            <a:r>
              <a:rPr lang="en-US" sz="2200" spc="200" dirty="0"/>
              <a:t> </a:t>
            </a:r>
            <a:r>
              <a:rPr lang="en-US" sz="2200" spc="200" dirty="0" err="1"/>
              <a:t>riuscite</a:t>
            </a:r>
            <a:r>
              <a:rPr lang="en-US" sz="2200" spc="200" dirty="0"/>
              <a:t> a </a:t>
            </a:r>
            <a:r>
              <a:rPr lang="en-US" sz="2200" spc="200" dirty="0" err="1"/>
              <a:t>creare</a:t>
            </a:r>
            <a:r>
              <a:rPr lang="en-US" sz="2200" spc="200" dirty="0"/>
              <a:t> un </a:t>
            </a:r>
            <a:r>
              <a:rPr lang="en-US" sz="2200" spc="200" dirty="0" err="1"/>
              <a:t>significativo</a:t>
            </a:r>
            <a:r>
              <a:rPr lang="en-US" sz="2200" spc="200" dirty="0"/>
              <a:t> </a:t>
            </a:r>
            <a:r>
              <a:rPr lang="en-US" sz="2200" spc="200" dirty="0" err="1"/>
              <a:t>elemento</a:t>
            </a:r>
            <a:r>
              <a:rPr lang="en-US" sz="2200" spc="200" dirty="0"/>
              <a:t> di </a:t>
            </a:r>
            <a:r>
              <a:rPr lang="en-US" sz="2200" spc="200" dirty="0" err="1"/>
              <a:t>differenziazione</a:t>
            </a:r>
            <a:r>
              <a:rPr lang="en-US" sz="2200" spc="200" dirty="0"/>
              <a:t> </a:t>
            </a:r>
            <a:r>
              <a:rPr lang="en-US" sz="2200" spc="200" dirty="0" err="1"/>
              <a:t>anche</a:t>
            </a:r>
            <a:r>
              <a:rPr lang="en-US" sz="2200" spc="200" dirty="0"/>
              <a:t> </a:t>
            </a:r>
            <a:r>
              <a:rPr lang="en-US" sz="2200" spc="200" dirty="0" err="1"/>
              <a:t>attraverso</a:t>
            </a:r>
            <a:r>
              <a:rPr lang="en-US" sz="2200" spc="200" dirty="0"/>
              <a:t> </a:t>
            </a:r>
            <a:r>
              <a:rPr lang="en-US" sz="2200" spc="200" dirty="0" err="1"/>
              <a:t>l'associazione</a:t>
            </a:r>
            <a:r>
              <a:rPr lang="en-US" sz="2200" spc="200" dirty="0"/>
              <a:t> con il </a:t>
            </a:r>
            <a:r>
              <a:rPr lang="en-US" sz="2200" spc="200" dirty="0" err="1"/>
              <a:t>Paese</a:t>
            </a:r>
            <a:r>
              <a:rPr lang="en-US" sz="2200" spc="200" dirty="0"/>
              <a:t> di </a:t>
            </a:r>
            <a:r>
              <a:rPr lang="en-US" sz="2200" spc="200" dirty="0" err="1"/>
              <a:t>origine</a:t>
            </a:r>
            <a:r>
              <a:rPr lang="en-US" sz="2200" spc="200" dirty="0"/>
              <a:t>. </a:t>
            </a:r>
          </a:p>
        </p:txBody>
      </p:sp>
      <p:cxnSp>
        <p:nvCxnSpPr>
          <p:cNvPr id="15" name="Straight Connector 14">
            <a:extLst>
              <a:ext uri="{FF2B5EF4-FFF2-40B4-BE49-F238E27FC236}">
                <a16:creationId xmlns:a16="http://schemas.microsoft.com/office/drawing/2014/main" id="{51B042EF-3024-4C57-B282-1B30607FB7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158680" y="4476657"/>
            <a:ext cx="5370974"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EA0B4097-B645-43E0-A2B5-B8D688E7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484632"/>
            <a:ext cx="3584224"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extLst>
      <p:ext uri="{BB962C8B-B14F-4D97-AF65-F5344CB8AC3E}">
        <p14:creationId xmlns:p14="http://schemas.microsoft.com/office/powerpoint/2010/main" val="526682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4713223" y="1290320"/>
            <a:ext cx="6353967" cy="4379211"/>
          </a:xfrm>
        </p:spPr>
        <p:txBody>
          <a:bodyPr vert="horz" lIns="91440" tIns="45720" rIns="91440" bIns="45720" rtlCol="0" anchor="b">
            <a:normAutofit fontScale="90000"/>
          </a:bodyPr>
          <a:lstStyle/>
          <a:p>
            <a:r>
              <a:rPr lang="en-US" sz="3000" b="1" spc="200" dirty="0">
                <a:solidFill>
                  <a:srgbClr val="FFFFFF"/>
                </a:solidFill>
              </a:rPr>
              <a:t>2. Marca come </a:t>
            </a:r>
            <a:r>
              <a:rPr lang="en-US" sz="3000" b="1" spc="200" dirty="0" err="1">
                <a:solidFill>
                  <a:srgbClr val="FFFFFF"/>
                </a:solidFill>
              </a:rPr>
              <a:t>azienda</a:t>
            </a:r>
            <a:br>
              <a:rPr lang="en-US" sz="1600" b="1" spc="200" dirty="0">
                <a:solidFill>
                  <a:srgbClr val="FFFFFF"/>
                </a:solidFill>
              </a:rPr>
            </a:br>
            <a:br>
              <a:rPr lang="en-US" sz="2200" b="1" spc="200" dirty="0">
                <a:solidFill>
                  <a:srgbClr val="FFFFFF"/>
                </a:solidFill>
              </a:rPr>
            </a:br>
            <a:r>
              <a:rPr lang="en-US" sz="2200" spc="200" dirty="0">
                <a:solidFill>
                  <a:srgbClr val="FFFFFF"/>
                </a:solidFill>
              </a:rPr>
              <a:t>Il secondo </a:t>
            </a:r>
            <a:r>
              <a:rPr lang="en-US" sz="2200" spc="200" dirty="0" err="1">
                <a:solidFill>
                  <a:srgbClr val="FFFFFF"/>
                </a:solidFill>
              </a:rPr>
              <a:t>ambito</a:t>
            </a:r>
            <a:r>
              <a:rPr lang="en-US" sz="2200" spc="200" dirty="0">
                <a:solidFill>
                  <a:srgbClr val="FFFFFF"/>
                </a:solidFill>
              </a:rPr>
              <a:t> al quale è </a:t>
            </a:r>
            <a:r>
              <a:rPr lang="en-US" sz="2200" spc="200" dirty="0" err="1">
                <a:solidFill>
                  <a:srgbClr val="FFFFFF"/>
                </a:solidFill>
              </a:rPr>
              <a:t>possibile</a:t>
            </a:r>
            <a:r>
              <a:rPr lang="en-US" sz="2200" spc="200" dirty="0">
                <a:solidFill>
                  <a:srgbClr val="FFFFFF"/>
                </a:solidFill>
              </a:rPr>
              <a:t> </a:t>
            </a:r>
            <a:r>
              <a:rPr lang="en-US" sz="2200" spc="200" dirty="0" err="1">
                <a:solidFill>
                  <a:srgbClr val="FFFFFF"/>
                </a:solidFill>
              </a:rPr>
              <a:t>riferire</a:t>
            </a:r>
            <a:r>
              <a:rPr lang="en-US" sz="2200" spc="200" dirty="0">
                <a:solidFill>
                  <a:srgbClr val="FFFFFF"/>
                </a:solidFill>
              </a:rPr>
              <a:t> lo </a:t>
            </a:r>
            <a:r>
              <a:rPr lang="en-US" sz="2200" spc="200" dirty="0" err="1">
                <a:solidFill>
                  <a:srgbClr val="FFFFFF"/>
                </a:solidFill>
              </a:rPr>
              <a:t>sviluppo</a:t>
            </a:r>
            <a:r>
              <a:rPr lang="en-US" sz="2200" spc="200" dirty="0">
                <a:solidFill>
                  <a:srgbClr val="FFFFFF"/>
                </a:solidFill>
              </a:rPr>
              <a:t> di </a:t>
            </a:r>
            <a:r>
              <a:rPr lang="en-US" sz="2200" spc="200" dirty="0" err="1">
                <a:solidFill>
                  <a:srgbClr val="FFFFFF"/>
                </a:solidFill>
              </a:rPr>
              <a:t>associazioni</a:t>
            </a:r>
            <a:r>
              <a:rPr lang="en-US" sz="2200" spc="200" dirty="0">
                <a:solidFill>
                  <a:srgbClr val="FFFFFF"/>
                </a:solidFill>
              </a:rPr>
              <a:t> </a:t>
            </a:r>
            <a:r>
              <a:rPr lang="en-US" sz="2200" spc="200" dirty="0" err="1">
                <a:solidFill>
                  <a:srgbClr val="FFFFFF"/>
                </a:solidFill>
              </a:rPr>
              <a:t>mentali</a:t>
            </a:r>
            <a:r>
              <a:rPr lang="en-US" sz="2200" spc="200" dirty="0">
                <a:solidFill>
                  <a:srgbClr val="FFFFFF"/>
                </a:solidFill>
              </a:rPr>
              <a:t> </a:t>
            </a:r>
            <a:r>
              <a:rPr lang="en-US" sz="2200" spc="200" dirty="0" err="1">
                <a:solidFill>
                  <a:srgbClr val="FFFFFF"/>
                </a:solidFill>
              </a:rPr>
              <a:t>alla</a:t>
            </a:r>
            <a:r>
              <a:rPr lang="en-US" sz="2200" spc="200" dirty="0">
                <a:solidFill>
                  <a:srgbClr val="FFFFFF"/>
                </a:solidFill>
              </a:rPr>
              <a:t> </a:t>
            </a:r>
            <a:r>
              <a:rPr lang="en-US" sz="2200" spc="200" dirty="0" err="1">
                <a:solidFill>
                  <a:srgbClr val="FFFFFF"/>
                </a:solidFill>
              </a:rPr>
              <a:t>marca</a:t>
            </a:r>
            <a:r>
              <a:rPr lang="en-US" sz="2200" spc="200" dirty="0">
                <a:solidFill>
                  <a:srgbClr val="FFFFFF"/>
                </a:solidFill>
              </a:rPr>
              <a:t> </a:t>
            </a:r>
            <a:r>
              <a:rPr lang="en-US" sz="2200" spc="200" dirty="0" err="1">
                <a:solidFill>
                  <a:srgbClr val="FFFFFF"/>
                </a:solidFill>
              </a:rPr>
              <a:t>riguarda</a:t>
            </a:r>
            <a:r>
              <a:rPr lang="en-US" sz="2200" spc="200" dirty="0">
                <a:solidFill>
                  <a:srgbClr val="FFFFFF"/>
                </a:solidFill>
              </a:rPr>
              <a:t> </a:t>
            </a:r>
            <a:r>
              <a:rPr lang="en-US" sz="2200" spc="200" dirty="0" err="1">
                <a:solidFill>
                  <a:srgbClr val="FFFFFF"/>
                </a:solidFill>
              </a:rPr>
              <a:t>l'organizzazione</a:t>
            </a:r>
            <a:r>
              <a:rPr lang="en-US" sz="2200" spc="200" dirty="0">
                <a:solidFill>
                  <a:srgbClr val="FFFFFF"/>
                </a:solidFill>
              </a:rPr>
              <a:t> </a:t>
            </a:r>
            <a:r>
              <a:rPr lang="en-US" sz="2200" spc="200" dirty="0" err="1">
                <a:solidFill>
                  <a:srgbClr val="FFFFFF"/>
                </a:solidFill>
              </a:rPr>
              <a:t>alla</a:t>
            </a:r>
            <a:r>
              <a:rPr lang="en-US" sz="2200" spc="200" dirty="0">
                <a:solidFill>
                  <a:srgbClr val="FFFFFF"/>
                </a:solidFill>
              </a:rPr>
              <a:t> quale </a:t>
            </a:r>
            <a:r>
              <a:rPr lang="en-US" sz="2200" spc="200" dirty="0" err="1">
                <a:solidFill>
                  <a:srgbClr val="FFFFFF"/>
                </a:solidFill>
              </a:rPr>
              <a:t>essa</a:t>
            </a:r>
            <a:r>
              <a:rPr lang="en-US" sz="2200" spc="200" dirty="0">
                <a:solidFill>
                  <a:srgbClr val="FFFFFF"/>
                </a:solidFill>
              </a:rPr>
              <a:t> fa capo, con </a:t>
            </a:r>
            <a:r>
              <a:rPr lang="en-US" sz="2200" spc="200" dirty="0" err="1">
                <a:solidFill>
                  <a:srgbClr val="FFFFFF"/>
                </a:solidFill>
              </a:rPr>
              <a:t>riferimento</a:t>
            </a:r>
            <a:r>
              <a:rPr lang="en-US" sz="2200" spc="200" dirty="0">
                <a:solidFill>
                  <a:srgbClr val="FFFFFF"/>
                </a:solidFill>
              </a:rPr>
              <a:t> </a:t>
            </a:r>
            <a:r>
              <a:rPr lang="en-US" sz="2200" spc="200" dirty="0" err="1">
                <a:solidFill>
                  <a:srgbClr val="FFFFFF"/>
                </a:solidFill>
              </a:rPr>
              <a:t>soprattutto</a:t>
            </a:r>
            <a:r>
              <a:rPr lang="en-US" sz="2200" spc="200" dirty="0">
                <a:solidFill>
                  <a:srgbClr val="FFFFFF"/>
                </a:solidFill>
              </a:rPr>
              <a:t> </a:t>
            </a:r>
            <a:r>
              <a:rPr lang="en-US" sz="2200" spc="200" dirty="0" err="1">
                <a:solidFill>
                  <a:srgbClr val="FFFFFF"/>
                </a:solidFill>
              </a:rPr>
              <a:t>alla</a:t>
            </a:r>
            <a:r>
              <a:rPr lang="en-US" sz="2200" spc="200" dirty="0">
                <a:solidFill>
                  <a:srgbClr val="FFFFFF"/>
                </a:solidFill>
              </a:rPr>
              <a:t> </a:t>
            </a:r>
            <a:r>
              <a:rPr lang="en-US" sz="2200" spc="200" dirty="0" err="1">
                <a:solidFill>
                  <a:srgbClr val="FFFFFF"/>
                </a:solidFill>
              </a:rPr>
              <a:t>cultura</a:t>
            </a:r>
            <a:r>
              <a:rPr lang="en-US" sz="2200" spc="200" dirty="0">
                <a:solidFill>
                  <a:srgbClr val="FFFFFF"/>
                </a:solidFill>
              </a:rPr>
              <a:t> </a:t>
            </a:r>
            <a:r>
              <a:rPr lang="en-US" sz="2200" spc="200" dirty="0" err="1">
                <a:solidFill>
                  <a:srgbClr val="FFFFFF"/>
                </a:solidFill>
              </a:rPr>
              <a:t>aziendale</a:t>
            </a:r>
            <a:r>
              <a:rPr lang="en-US" sz="2200" spc="200" dirty="0">
                <a:solidFill>
                  <a:srgbClr val="FFFFFF"/>
                </a:solidFill>
              </a:rPr>
              <a:t>, ossia ai </a:t>
            </a:r>
            <a:r>
              <a:rPr lang="en-US" sz="2200" spc="200" dirty="0" err="1">
                <a:solidFill>
                  <a:srgbClr val="FFFFFF"/>
                </a:solidFill>
              </a:rPr>
              <a:t>valori</a:t>
            </a:r>
            <a:r>
              <a:rPr lang="en-US" sz="2200" spc="200" dirty="0">
                <a:solidFill>
                  <a:srgbClr val="FFFFFF"/>
                </a:solidFill>
              </a:rPr>
              <a:t> e ai </a:t>
            </a:r>
            <a:r>
              <a:rPr lang="en-US" sz="2200" spc="200" dirty="0" err="1">
                <a:solidFill>
                  <a:srgbClr val="FFFFFF"/>
                </a:solidFill>
              </a:rPr>
              <a:t>principi</a:t>
            </a:r>
            <a:r>
              <a:rPr lang="en-US" sz="2200" spc="200" dirty="0">
                <a:solidFill>
                  <a:srgbClr val="FFFFFF"/>
                </a:solidFill>
              </a:rPr>
              <a:t> </a:t>
            </a:r>
            <a:r>
              <a:rPr lang="en-US" sz="2200" spc="200" dirty="0" err="1">
                <a:solidFill>
                  <a:srgbClr val="FFFFFF"/>
                </a:solidFill>
              </a:rPr>
              <a:t>guida</a:t>
            </a:r>
            <a:r>
              <a:rPr lang="en-US" sz="2200" spc="200" dirty="0">
                <a:solidFill>
                  <a:srgbClr val="FFFFFF"/>
                </a:solidFill>
              </a:rPr>
              <a:t> </a:t>
            </a:r>
            <a:r>
              <a:rPr lang="en-US" sz="2200" spc="200" dirty="0" err="1">
                <a:solidFill>
                  <a:srgbClr val="FFFFFF"/>
                </a:solidFill>
              </a:rPr>
              <a:t>che</a:t>
            </a:r>
            <a:r>
              <a:rPr lang="en-US" sz="2200" spc="200" dirty="0">
                <a:solidFill>
                  <a:srgbClr val="FFFFFF"/>
                </a:solidFill>
              </a:rPr>
              <a:t> ne </a:t>
            </a:r>
            <a:r>
              <a:rPr lang="en-US" sz="2200" spc="200" dirty="0" err="1">
                <a:solidFill>
                  <a:srgbClr val="FFFFFF"/>
                </a:solidFill>
              </a:rPr>
              <a:t>informano</a:t>
            </a:r>
            <a:r>
              <a:rPr lang="en-US" sz="2200" spc="200" dirty="0">
                <a:solidFill>
                  <a:srgbClr val="FFFFFF"/>
                </a:solidFill>
              </a:rPr>
              <a:t> la </a:t>
            </a:r>
            <a:r>
              <a:rPr lang="en-US" sz="2200" spc="200" dirty="0" err="1">
                <a:solidFill>
                  <a:srgbClr val="FFFFFF"/>
                </a:solidFill>
              </a:rPr>
              <a:t>strategia</a:t>
            </a:r>
            <a:r>
              <a:rPr lang="en-US" sz="2200" spc="200" dirty="0">
                <a:solidFill>
                  <a:srgbClr val="FFFFFF"/>
                </a:solidFill>
              </a:rPr>
              <a:t>, le </a:t>
            </a:r>
            <a:r>
              <a:rPr lang="en-US" sz="2200" spc="200" dirty="0" err="1">
                <a:solidFill>
                  <a:srgbClr val="FFFFFF"/>
                </a:solidFill>
              </a:rPr>
              <a:t>politiche</a:t>
            </a:r>
            <a:r>
              <a:rPr lang="en-US" sz="2200" spc="200" dirty="0">
                <a:solidFill>
                  <a:srgbClr val="FFFFFF"/>
                </a:solidFill>
              </a:rPr>
              <a:t> e le </a:t>
            </a:r>
            <a:r>
              <a:rPr lang="en-US" sz="2200" spc="200" dirty="0" err="1">
                <a:solidFill>
                  <a:srgbClr val="FFFFFF"/>
                </a:solidFill>
              </a:rPr>
              <a:t>azioni</a:t>
            </a:r>
            <a:r>
              <a:rPr lang="en-US" sz="2200" spc="200" dirty="0">
                <a:solidFill>
                  <a:srgbClr val="FFFFFF"/>
                </a:solidFill>
              </a:rPr>
              <a:t>. Si </a:t>
            </a:r>
            <a:r>
              <a:rPr lang="en-US" sz="2200" spc="200" dirty="0" err="1">
                <a:solidFill>
                  <a:srgbClr val="FFFFFF"/>
                </a:solidFill>
              </a:rPr>
              <a:t>individuano</a:t>
            </a:r>
            <a:r>
              <a:rPr lang="en-US" sz="2200" spc="200" dirty="0">
                <a:solidFill>
                  <a:srgbClr val="FFFFFF"/>
                </a:solidFill>
              </a:rPr>
              <a:t> due </a:t>
            </a:r>
            <a:r>
              <a:rPr lang="en-US" sz="2200" spc="200" dirty="0" err="1">
                <a:solidFill>
                  <a:srgbClr val="FFFFFF"/>
                </a:solidFill>
              </a:rPr>
              <a:t>elementi</a:t>
            </a:r>
            <a:r>
              <a:rPr lang="en-US" sz="2200" spc="200" dirty="0">
                <a:solidFill>
                  <a:srgbClr val="FFFFFF"/>
                </a:solidFill>
              </a:rPr>
              <a:t> sui </a:t>
            </a:r>
            <a:r>
              <a:rPr lang="en-US" sz="2200" spc="200" dirty="0" err="1">
                <a:solidFill>
                  <a:srgbClr val="FFFFFF"/>
                </a:solidFill>
              </a:rPr>
              <a:t>quali</a:t>
            </a:r>
            <a:r>
              <a:rPr lang="en-US" sz="2200" spc="200" dirty="0">
                <a:solidFill>
                  <a:srgbClr val="FFFFFF"/>
                </a:solidFill>
              </a:rPr>
              <a:t> far leva per </a:t>
            </a:r>
            <a:r>
              <a:rPr lang="en-US" sz="2200" spc="200" dirty="0" err="1">
                <a:solidFill>
                  <a:srgbClr val="FFFFFF"/>
                </a:solidFill>
              </a:rPr>
              <a:t>sviluppare</a:t>
            </a:r>
            <a:r>
              <a:rPr lang="en-US" sz="2200" spc="200" dirty="0">
                <a:solidFill>
                  <a:srgbClr val="FFFFFF"/>
                </a:solidFill>
              </a:rPr>
              <a:t> </a:t>
            </a:r>
            <a:r>
              <a:rPr lang="en-US" sz="2200" spc="200" dirty="0" err="1">
                <a:solidFill>
                  <a:srgbClr val="FFFFFF"/>
                </a:solidFill>
              </a:rPr>
              <a:t>associazioni</a:t>
            </a:r>
            <a:r>
              <a:rPr lang="en-US" sz="2200" spc="200" dirty="0">
                <a:solidFill>
                  <a:srgbClr val="FFFFFF"/>
                </a:solidFill>
              </a:rPr>
              <a:t> </a:t>
            </a:r>
            <a:r>
              <a:rPr lang="en-US" sz="2200" spc="200" dirty="0" err="1">
                <a:solidFill>
                  <a:srgbClr val="FFFFFF"/>
                </a:solidFill>
              </a:rPr>
              <a:t>mentali</a:t>
            </a:r>
            <a:r>
              <a:rPr lang="en-US" sz="2200" spc="200" dirty="0">
                <a:solidFill>
                  <a:srgbClr val="FFFFFF"/>
                </a:solidFill>
              </a:rPr>
              <a:t> </a:t>
            </a:r>
            <a:r>
              <a:rPr lang="en-US" sz="2200" spc="200" dirty="0" err="1">
                <a:solidFill>
                  <a:srgbClr val="FFFFFF"/>
                </a:solidFill>
              </a:rPr>
              <a:t>alla</a:t>
            </a:r>
            <a:r>
              <a:rPr lang="en-US" sz="2200" spc="200" dirty="0">
                <a:solidFill>
                  <a:srgbClr val="FFFFFF"/>
                </a:solidFill>
              </a:rPr>
              <a:t> </a:t>
            </a:r>
            <a:r>
              <a:rPr lang="en-US" sz="2200" spc="200" dirty="0" err="1">
                <a:solidFill>
                  <a:srgbClr val="FFFFFF"/>
                </a:solidFill>
              </a:rPr>
              <a:t>marca</a:t>
            </a:r>
            <a:r>
              <a:rPr lang="en-US" sz="2200" spc="200" dirty="0">
                <a:solidFill>
                  <a:srgbClr val="FFFFFF"/>
                </a:solidFill>
              </a:rPr>
              <a:t>: </a:t>
            </a:r>
            <a:br>
              <a:rPr lang="en-US" sz="2200" spc="200" dirty="0">
                <a:solidFill>
                  <a:srgbClr val="FFFFFF"/>
                </a:solidFill>
              </a:rPr>
            </a:br>
            <a:br>
              <a:rPr lang="en-US" sz="2200" spc="200" dirty="0">
                <a:solidFill>
                  <a:srgbClr val="FFFFFF"/>
                </a:solidFill>
              </a:rPr>
            </a:br>
            <a:r>
              <a:rPr lang="en-US" sz="2200" b="1" spc="200" dirty="0">
                <a:solidFill>
                  <a:srgbClr val="FFFFFF"/>
                </a:solidFill>
              </a:rPr>
              <a:t>le </a:t>
            </a:r>
            <a:r>
              <a:rPr lang="en-US" sz="2200" b="1" spc="200" dirty="0" err="1">
                <a:solidFill>
                  <a:srgbClr val="FFFFFF"/>
                </a:solidFill>
              </a:rPr>
              <a:t>caratteristiche</a:t>
            </a:r>
            <a:r>
              <a:rPr lang="en-US" sz="2200" b="1" spc="200" dirty="0">
                <a:solidFill>
                  <a:srgbClr val="FFFFFF"/>
                </a:solidFill>
              </a:rPr>
              <a:t> </a:t>
            </a:r>
            <a:r>
              <a:rPr lang="en-US" sz="2200" b="1" spc="200" dirty="0" err="1">
                <a:solidFill>
                  <a:srgbClr val="FFFFFF"/>
                </a:solidFill>
              </a:rPr>
              <a:t>istituzionali</a:t>
            </a:r>
            <a:r>
              <a:rPr lang="en-US" sz="2200" b="1" spc="200" dirty="0">
                <a:solidFill>
                  <a:srgbClr val="FFFFFF"/>
                </a:solidFill>
              </a:rPr>
              <a:t> </a:t>
            </a:r>
            <a:r>
              <a:rPr lang="en-US" sz="2200" b="1" spc="200" dirty="0" err="1">
                <a:solidFill>
                  <a:srgbClr val="FFFFFF"/>
                </a:solidFill>
              </a:rPr>
              <a:t>dell'azienda</a:t>
            </a:r>
            <a:r>
              <a:rPr lang="en-US" sz="2200" b="1" spc="200" dirty="0">
                <a:solidFill>
                  <a:srgbClr val="FFFFFF"/>
                </a:solidFill>
              </a:rPr>
              <a:t>; la </a:t>
            </a:r>
            <a:r>
              <a:rPr lang="en-US" sz="2200" b="1" spc="200" dirty="0" err="1">
                <a:solidFill>
                  <a:srgbClr val="FFFFFF"/>
                </a:solidFill>
              </a:rPr>
              <a:t>dimensione</a:t>
            </a:r>
            <a:r>
              <a:rPr lang="en-US" sz="2200" b="1" spc="200" dirty="0">
                <a:solidFill>
                  <a:srgbClr val="FFFFFF"/>
                </a:solidFill>
              </a:rPr>
              <a:t> locale o </a:t>
            </a:r>
            <a:r>
              <a:rPr lang="en-US" sz="2200" b="1" spc="200" dirty="0" err="1">
                <a:solidFill>
                  <a:srgbClr val="FFFFFF"/>
                </a:solidFill>
              </a:rPr>
              <a:t>sovranazionale</a:t>
            </a:r>
            <a:r>
              <a:rPr lang="en-US" sz="2200" spc="200" dirty="0">
                <a:solidFill>
                  <a:srgbClr val="FFFFFF"/>
                </a:solidFill>
              </a:rPr>
              <a:t>. </a:t>
            </a:r>
            <a:br>
              <a:rPr lang="en-US" sz="2200" spc="200" dirty="0">
                <a:solidFill>
                  <a:srgbClr val="FFFFFF"/>
                </a:solidFill>
              </a:rPr>
            </a:br>
            <a:br>
              <a:rPr lang="en-US" sz="2200" spc="200" dirty="0">
                <a:solidFill>
                  <a:srgbClr val="FFFFFF"/>
                </a:solidFill>
              </a:rPr>
            </a:br>
            <a:r>
              <a:rPr lang="en-US" sz="2200" spc="200" dirty="0">
                <a:solidFill>
                  <a:srgbClr val="FFFFFF"/>
                </a:solidFill>
              </a:rPr>
              <a:t>A </a:t>
            </a:r>
            <a:r>
              <a:rPr lang="en-US" sz="2200" spc="200" dirty="0" err="1">
                <a:solidFill>
                  <a:srgbClr val="FFFFFF"/>
                </a:solidFill>
              </a:rPr>
              <a:t>questi</a:t>
            </a:r>
            <a:r>
              <a:rPr lang="en-US" sz="2200" spc="200" dirty="0">
                <a:solidFill>
                  <a:srgbClr val="FFFFFF"/>
                </a:solidFill>
              </a:rPr>
              <a:t> ci pare di </a:t>
            </a:r>
            <a:r>
              <a:rPr lang="en-US" sz="2200" spc="200" dirty="0" err="1">
                <a:solidFill>
                  <a:srgbClr val="FFFFFF"/>
                </a:solidFill>
              </a:rPr>
              <a:t>dovere</a:t>
            </a:r>
            <a:r>
              <a:rPr lang="en-US" sz="2200" spc="200" dirty="0">
                <a:solidFill>
                  <a:srgbClr val="FFFFFF"/>
                </a:solidFill>
              </a:rPr>
              <a:t> </a:t>
            </a:r>
            <a:r>
              <a:rPr lang="en-US" sz="2200" spc="200" dirty="0" err="1">
                <a:solidFill>
                  <a:srgbClr val="FFFFFF"/>
                </a:solidFill>
              </a:rPr>
              <a:t>aggiungere</a:t>
            </a:r>
            <a:r>
              <a:rPr lang="en-US" sz="2200" spc="200" dirty="0">
                <a:solidFill>
                  <a:srgbClr val="FFFFFF"/>
                </a:solidFill>
              </a:rPr>
              <a:t> </a:t>
            </a:r>
            <a:r>
              <a:rPr lang="en-US" sz="2200" b="1" spc="200" dirty="0">
                <a:solidFill>
                  <a:srgbClr val="FFFFFF"/>
                </a:solidFill>
              </a:rPr>
              <a:t>il brand purpose</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7997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643467" y="643467"/>
            <a:ext cx="7164674" cy="5571066"/>
          </a:xfrm>
        </p:spPr>
        <p:txBody>
          <a:bodyPr vert="horz" lIns="91440" tIns="45720" rIns="91440" bIns="45720" rtlCol="0" anchor="ctr">
            <a:normAutofit/>
          </a:bodyPr>
          <a:lstStyle/>
          <a:p>
            <a:pPr algn="r"/>
            <a:r>
              <a:rPr lang="en-US" sz="2600" b="1" spc="200" dirty="0">
                <a:solidFill>
                  <a:schemeClr val="tx1">
                    <a:alpha val="80000"/>
                  </a:schemeClr>
                </a:solidFill>
              </a:rPr>
              <a:t>le </a:t>
            </a:r>
            <a:r>
              <a:rPr lang="en-US" sz="2600" b="1" spc="200" dirty="0" err="1">
                <a:solidFill>
                  <a:schemeClr val="tx1">
                    <a:alpha val="80000"/>
                  </a:schemeClr>
                </a:solidFill>
              </a:rPr>
              <a:t>caratteristiche</a:t>
            </a:r>
            <a:r>
              <a:rPr lang="en-US" sz="2600" b="1" spc="200" dirty="0">
                <a:solidFill>
                  <a:schemeClr val="tx1">
                    <a:alpha val="80000"/>
                  </a:schemeClr>
                </a:solidFill>
              </a:rPr>
              <a:t> </a:t>
            </a:r>
            <a:r>
              <a:rPr lang="en-US" sz="2600" b="1" spc="200" dirty="0" err="1">
                <a:solidFill>
                  <a:schemeClr val="tx1">
                    <a:alpha val="80000"/>
                  </a:schemeClr>
                </a:solidFill>
              </a:rPr>
              <a:t>istituzionali</a:t>
            </a:r>
            <a:r>
              <a:rPr lang="en-US" sz="2600" b="1" spc="200" dirty="0">
                <a:solidFill>
                  <a:schemeClr val="tx1">
                    <a:alpha val="80000"/>
                  </a:schemeClr>
                </a:solidFill>
              </a:rPr>
              <a:t> </a:t>
            </a:r>
            <a:r>
              <a:rPr lang="en-US" sz="2600" b="1" spc="200" dirty="0" err="1">
                <a:solidFill>
                  <a:schemeClr val="tx1">
                    <a:alpha val="80000"/>
                  </a:schemeClr>
                </a:solidFill>
              </a:rPr>
              <a:t>dell'azienda</a:t>
            </a:r>
            <a:br>
              <a:rPr lang="en-US" sz="2600" b="1" spc="200" dirty="0">
                <a:solidFill>
                  <a:schemeClr val="tx1">
                    <a:alpha val="80000"/>
                  </a:schemeClr>
                </a:solidFill>
              </a:rPr>
            </a:br>
            <a:br>
              <a:rPr lang="en-US" sz="2600" b="1" spc="200" dirty="0">
                <a:solidFill>
                  <a:schemeClr val="tx1">
                    <a:alpha val="80000"/>
                  </a:schemeClr>
                </a:solidFill>
              </a:rPr>
            </a:br>
            <a:r>
              <a:rPr lang="en-US" sz="2600" spc="200" dirty="0">
                <a:solidFill>
                  <a:schemeClr val="tx1">
                    <a:alpha val="80000"/>
                  </a:schemeClr>
                </a:solidFill>
              </a:rPr>
              <a:t>Le </a:t>
            </a:r>
            <a:r>
              <a:rPr lang="en-US" sz="2600" spc="200" dirty="0" err="1">
                <a:solidFill>
                  <a:schemeClr val="tx1">
                    <a:alpha val="80000"/>
                  </a:schemeClr>
                </a:solidFill>
              </a:rPr>
              <a:t>caratteristiche</a:t>
            </a:r>
            <a:r>
              <a:rPr lang="en-US" sz="2600" spc="200" dirty="0">
                <a:solidFill>
                  <a:schemeClr val="tx1">
                    <a:alpha val="80000"/>
                  </a:schemeClr>
                </a:solidFill>
              </a:rPr>
              <a:t> </a:t>
            </a:r>
            <a:r>
              <a:rPr lang="en-US" sz="2600" spc="200" dirty="0" err="1">
                <a:solidFill>
                  <a:schemeClr val="tx1">
                    <a:alpha val="80000"/>
                  </a:schemeClr>
                </a:solidFill>
              </a:rPr>
              <a:t>istituzionali</a:t>
            </a:r>
            <a:r>
              <a:rPr lang="en-US" sz="2600" spc="200" dirty="0">
                <a:solidFill>
                  <a:schemeClr val="tx1">
                    <a:alpha val="80000"/>
                  </a:schemeClr>
                </a:solidFill>
              </a:rPr>
              <a:t> </a:t>
            </a:r>
            <a:r>
              <a:rPr lang="en-US" sz="2600" spc="200" dirty="0" err="1">
                <a:solidFill>
                  <a:schemeClr val="tx1">
                    <a:alpha val="80000"/>
                  </a:schemeClr>
                </a:solidFill>
              </a:rPr>
              <a:t>possono</a:t>
            </a:r>
            <a:r>
              <a:rPr lang="en-US" sz="2600" spc="200" dirty="0">
                <a:solidFill>
                  <a:schemeClr val="tx1">
                    <a:alpha val="80000"/>
                  </a:schemeClr>
                </a:solidFill>
              </a:rPr>
              <a:t> fare </a:t>
            </a:r>
            <a:r>
              <a:rPr lang="en-US" sz="2600" spc="200" dirty="0" err="1">
                <a:solidFill>
                  <a:schemeClr val="tx1">
                    <a:alpha val="80000"/>
                  </a:schemeClr>
                </a:solidFill>
              </a:rPr>
              <a:t>riferimento</a:t>
            </a:r>
            <a:r>
              <a:rPr lang="en-US" sz="2600" spc="200" dirty="0">
                <a:solidFill>
                  <a:schemeClr val="tx1">
                    <a:alpha val="80000"/>
                  </a:schemeClr>
                </a:solidFill>
              </a:rPr>
              <a:t> ad </a:t>
            </a:r>
            <a:r>
              <a:rPr lang="en-US" sz="2600" spc="200" dirty="0" err="1">
                <a:solidFill>
                  <a:schemeClr val="tx1">
                    <a:alpha val="80000"/>
                  </a:schemeClr>
                </a:solidFill>
              </a:rPr>
              <a:t>aspetti</a:t>
            </a:r>
            <a:r>
              <a:rPr lang="en-US" sz="2600" spc="200" dirty="0">
                <a:solidFill>
                  <a:schemeClr val="tx1">
                    <a:alpha val="80000"/>
                  </a:schemeClr>
                </a:solidFill>
              </a:rPr>
              <a:t> di natura </a:t>
            </a:r>
            <a:r>
              <a:rPr lang="en-US" sz="2600" spc="200" dirty="0" err="1">
                <a:solidFill>
                  <a:schemeClr val="tx1">
                    <a:alpha val="80000"/>
                  </a:schemeClr>
                </a:solidFill>
              </a:rPr>
              <a:t>formale</a:t>
            </a:r>
            <a:r>
              <a:rPr lang="en-US" sz="2600" spc="200" dirty="0">
                <a:solidFill>
                  <a:schemeClr val="tx1">
                    <a:alpha val="80000"/>
                  </a:schemeClr>
                </a:solidFill>
              </a:rPr>
              <a:t> o </a:t>
            </a:r>
            <a:r>
              <a:rPr lang="en-US" sz="2600" spc="200" dirty="0" err="1">
                <a:solidFill>
                  <a:schemeClr val="tx1">
                    <a:alpha val="80000"/>
                  </a:schemeClr>
                </a:solidFill>
              </a:rPr>
              <a:t>anche</a:t>
            </a:r>
            <a:r>
              <a:rPr lang="en-US" sz="2600" spc="200" dirty="0">
                <a:solidFill>
                  <a:schemeClr val="tx1">
                    <a:alpha val="80000"/>
                  </a:schemeClr>
                </a:solidFill>
              </a:rPr>
              <a:t> </a:t>
            </a:r>
            <a:r>
              <a:rPr lang="en-US" sz="2600" spc="200" dirty="0" err="1">
                <a:solidFill>
                  <a:schemeClr val="tx1">
                    <a:alpha val="80000"/>
                  </a:schemeClr>
                </a:solidFill>
              </a:rPr>
              <a:t>sostanziale</a:t>
            </a:r>
            <a:r>
              <a:rPr lang="en-US" sz="2600" spc="200" dirty="0">
                <a:solidFill>
                  <a:schemeClr val="tx1">
                    <a:alpha val="80000"/>
                  </a:schemeClr>
                </a:solidFill>
              </a:rPr>
              <a:t>. </a:t>
            </a:r>
            <a:br>
              <a:rPr lang="en-US" sz="2600" spc="200" dirty="0">
                <a:solidFill>
                  <a:schemeClr val="tx1">
                    <a:alpha val="80000"/>
                  </a:schemeClr>
                </a:solidFill>
              </a:rPr>
            </a:br>
            <a:br>
              <a:rPr lang="en-US" sz="2600" spc="200" dirty="0">
                <a:solidFill>
                  <a:schemeClr val="tx1">
                    <a:alpha val="80000"/>
                  </a:schemeClr>
                </a:solidFill>
              </a:rPr>
            </a:br>
            <a:r>
              <a:rPr lang="en-US" sz="2600" spc="200" dirty="0">
                <a:solidFill>
                  <a:schemeClr val="tx1">
                    <a:alpha val="80000"/>
                  </a:schemeClr>
                </a:solidFill>
              </a:rPr>
              <a:t>Nel primo </a:t>
            </a:r>
            <a:r>
              <a:rPr lang="en-US" sz="2600" spc="200" dirty="0" err="1">
                <a:solidFill>
                  <a:schemeClr val="tx1">
                    <a:alpha val="80000"/>
                  </a:schemeClr>
                </a:solidFill>
              </a:rPr>
              <a:t>caso</a:t>
            </a:r>
            <a:r>
              <a:rPr lang="en-US" sz="2600" spc="200" dirty="0">
                <a:solidFill>
                  <a:schemeClr val="tx1">
                    <a:alpha val="80000"/>
                  </a:schemeClr>
                </a:solidFill>
              </a:rPr>
              <a:t>, </a:t>
            </a:r>
            <a:r>
              <a:rPr lang="en-US" sz="2600" spc="200" dirty="0" err="1">
                <a:solidFill>
                  <a:schemeClr val="tx1">
                    <a:alpha val="80000"/>
                  </a:schemeClr>
                </a:solidFill>
              </a:rPr>
              <a:t>viene</a:t>
            </a:r>
            <a:r>
              <a:rPr lang="en-US" sz="2600" spc="200" dirty="0">
                <a:solidFill>
                  <a:schemeClr val="tx1">
                    <a:alpha val="80000"/>
                  </a:schemeClr>
                </a:solidFill>
              </a:rPr>
              <a:t> in </a:t>
            </a:r>
            <a:r>
              <a:rPr lang="en-US" sz="2600" spc="200" dirty="0" err="1">
                <a:solidFill>
                  <a:schemeClr val="tx1">
                    <a:alpha val="80000"/>
                  </a:schemeClr>
                </a:solidFill>
              </a:rPr>
              <a:t>evidenza</a:t>
            </a:r>
            <a:r>
              <a:rPr lang="en-US" sz="2600" spc="200" dirty="0">
                <a:solidFill>
                  <a:schemeClr val="tx1">
                    <a:alpha val="80000"/>
                  </a:schemeClr>
                </a:solidFill>
              </a:rPr>
              <a:t> </a:t>
            </a:r>
            <a:r>
              <a:rPr lang="en-US" sz="2600" spc="200" dirty="0" err="1">
                <a:solidFill>
                  <a:schemeClr val="tx1">
                    <a:alpha val="80000"/>
                  </a:schemeClr>
                </a:solidFill>
              </a:rPr>
              <a:t>l'adozione</a:t>
            </a:r>
            <a:r>
              <a:rPr lang="en-US" sz="2600" spc="200" dirty="0">
                <a:solidFill>
                  <a:schemeClr val="tx1">
                    <a:alpha val="80000"/>
                  </a:schemeClr>
                </a:solidFill>
              </a:rPr>
              <a:t> di un </a:t>
            </a:r>
            <a:r>
              <a:rPr lang="en-US" sz="2600" spc="200" dirty="0" err="1">
                <a:solidFill>
                  <a:schemeClr val="tx1">
                    <a:alpha val="80000"/>
                  </a:schemeClr>
                </a:solidFill>
              </a:rPr>
              <a:t>assetto</a:t>
            </a:r>
            <a:r>
              <a:rPr lang="en-US" sz="2600" spc="200" dirty="0">
                <a:solidFill>
                  <a:schemeClr val="tx1">
                    <a:alpha val="80000"/>
                  </a:schemeClr>
                </a:solidFill>
              </a:rPr>
              <a:t> </a:t>
            </a:r>
            <a:r>
              <a:rPr lang="en-US" sz="2600" spc="200" dirty="0" err="1">
                <a:solidFill>
                  <a:schemeClr val="tx1">
                    <a:alpha val="80000"/>
                  </a:schemeClr>
                </a:solidFill>
              </a:rPr>
              <a:t>che</a:t>
            </a:r>
            <a:r>
              <a:rPr lang="en-US" sz="2600" spc="200" dirty="0">
                <a:solidFill>
                  <a:schemeClr val="tx1">
                    <a:alpha val="80000"/>
                  </a:schemeClr>
                </a:solidFill>
              </a:rPr>
              <a:t> </a:t>
            </a:r>
            <a:r>
              <a:rPr lang="en-US" sz="2600" spc="200" dirty="0" err="1">
                <a:solidFill>
                  <a:schemeClr val="tx1">
                    <a:alpha val="80000"/>
                  </a:schemeClr>
                </a:solidFill>
              </a:rPr>
              <a:t>vincola</a:t>
            </a:r>
            <a:r>
              <a:rPr lang="en-US" sz="2600" spc="200" dirty="0">
                <a:solidFill>
                  <a:schemeClr val="tx1">
                    <a:alpha val="80000"/>
                  </a:schemeClr>
                </a:solidFill>
              </a:rPr>
              <a:t> </a:t>
            </a:r>
            <a:r>
              <a:rPr lang="en-US" sz="2600" spc="200" dirty="0" err="1">
                <a:solidFill>
                  <a:schemeClr val="tx1">
                    <a:alpha val="80000"/>
                  </a:schemeClr>
                </a:solidFill>
              </a:rPr>
              <a:t>l'azienda</a:t>
            </a:r>
            <a:r>
              <a:rPr lang="en-US" sz="2600" spc="200" dirty="0">
                <a:solidFill>
                  <a:schemeClr val="tx1">
                    <a:alpha val="80000"/>
                  </a:schemeClr>
                </a:solidFill>
              </a:rPr>
              <a:t> a </a:t>
            </a:r>
            <a:r>
              <a:rPr lang="en-US" sz="2600" spc="200" dirty="0" err="1">
                <a:solidFill>
                  <a:schemeClr val="tx1">
                    <a:alpha val="80000"/>
                  </a:schemeClr>
                </a:solidFill>
              </a:rPr>
              <a:t>operare</a:t>
            </a:r>
            <a:r>
              <a:rPr lang="en-US" sz="2600" spc="200" dirty="0">
                <a:solidFill>
                  <a:schemeClr val="tx1">
                    <a:alpha val="80000"/>
                  </a:schemeClr>
                </a:solidFill>
              </a:rPr>
              <a:t> secondo </a:t>
            </a:r>
            <a:r>
              <a:rPr lang="en-US" sz="2600" spc="200" dirty="0" err="1">
                <a:solidFill>
                  <a:schemeClr val="tx1">
                    <a:alpha val="80000"/>
                  </a:schemeClr>
                </a:solidFill>
              </a:rPr>
              <a:t>determinati</a:t>
            </a:r>
            <a:r>
              <a:rPr lang="en-US" sz="2600" spc="200" dirty="0">
                <a:solidFill>
                  <a:schemeClr val="tx1">
                    <a:alpha val="80000"/>
                  </a:schemeClr>
                </a:solidFill>
              </a:rPr>
              <a:t> </a:t>
            </a:r>
            <a:r>
              <a:rPr lang="en-US" sz="2600" spc="200" dirty="0" err="1">
                <a:solidFill>
                  <a:schemeClr val="tx1">
                    <a:alpha val="80000"/>
                  </a:schemeClr>
                </a:solidFill>
              </a:rPr>
              <a:t>principi</a:t>
            </a:r>
            <a:r>
              <a:rPr lang="en-US" sz="2600" spc="200" dirty="0">
                <a:solidFill>
                  <a:schemeClr val="tx1">
                    <a:alpha val="80000"/>
                  </a:schemeClr>
                </a:solidFill>
              </a:rPr>
              <a:t>. </a:t>
            </a:r>
            <a:br>
              <a:rPr lang="en-US" sz="2600" spc="200" dirty="0">
                <a:solidFill>
                  <a:schemeClr val="tx1">
                    <a:alpha val="80000"/>
                  </a:schemeClr>
                </a:solidFill>
              </a:rPr>
            </a:br>
            <a:br>
              <a:rPr lang="en-US" sz="2600" spc="200" dirty="0">
                <a:solidFill>
                  <a:schemeClr val="tx1">
                    <a:alpha val="80000"/>
                  </a:schemeClr>
                </a:solidFill>
              </a:rPr>
            </a:br>
            <a:r>
              <a:rPr lang="en-US" sz="2600" spc="200" dirty="0">
                <a:solidFill>
                  <a:schemeClr val="tx1">
                    <a:alpha val="80000"/>
                  </a:schemeClr>
                </a:solidFill>
              </a:rPr>
              <a:t>Le </a:t>
            </a:r>
            <a:r>
              <a:rPr lang="en-US" sz="2600" spc="200" dirty="0" err="1">
                <a:solidFill>
                  <a:schemeClr val="tx1">
                    <a:alpha val="80000"/>
                  </a:schemeClr>
                </a:solidFill>
              </a:rPr>
              <a:t>caratteristiche</a:t>
            </a:r>
            <a:r>
              <a:rPr lang="en-US" sz="2600" spc="200" dirty="0">
                <a:solidFill>
                  <a:schemeClr val="tx1">
                    <a:alpha val="80000"/>
                  </a:schemeClr>
                </a:solidFill>
              </a:rPr>
              <a:t> </a:t>
            </a:r>
            <a:r>
              <a:rPr lang="en-US" sz="2600" spc="200" dirty="0" err="1">
                <a:solidFill>
                  <a:schemeClr val="tx1">
                    <a:alpha val="80000"/>
                  </a:schemeClr>
                </a:solidFill>
              </a:rPr>
              <a:t>istituzionali</a:t>
            </a:r>
            <a:r>
              <a:rPr lang="en-US" sz="2600" spc="200" dirty="0">
                <a:solidFill>
                  <a:schemeClr val="tx1">
                    <a:alpha val="80000"/>
                  </a:schemeClr>
                </a:solidFill>
              </a:rPr>
              <a:t> di natura </a:t>
            </a:r>
            <a:r>
              <a:rPr lang="en-US" sz="2600" spc="200" dirty="0" err="1">
                <a:solidFill>
                  <a:schemeClr val="tx1">
                    <a:alpha val="80000"/>
                  </a:schemeClr>
                </a:solidFill>
              </a:rPr>
              <a:t>sostanziale</a:t>
            </a:r>
            <a:r>
              <a:rPr lang="en-US" sz="2600" spc="200" dirty="0">
                <a:solidFill>
                  <a:schemeClr val="tx1">
                    <a:alpha val="80000"/>
                  </a:schemeClr>
                </a:solidFill>
              </a:rPr>
              <a:t> </a:t>
            </a:r>
            <a:r>
              <a:rPr lang="en-US" sz="2600" spc="200" dirty="0" err="1">
                <a:solidFill>
                  <a:schemeClr val="tx1">
                    <a:alpha val="80000"/>
                  </a:schemeClr>
                </a:solidFill>
              </a:rPr>
              <a:t>vanno</a:t>
            </a:r>
            <a:r>
              <a:rPr lang="en-US" sz="2600" spc="200" dirty="0">
                <a:solidFill>
                  <a:schemeClr val="tx1">
                    <a:alpha val="80000"/>
                  </a:schemeClr>
                </a:solidFill>
              </a:rPr>
              <a:t> al di </a:t>
            </a:r>
            <a:r>
              <a:rPr lang="en-US" sz="2600" spc="200" dirty="0" err="1">
                <a:solidFill>
                  <a:schemeClr val="tx1">
                    <a:alpha val="80000"/>
                  </a:schemeClr>
                </a:solidFill>
              </a:rPr>
              <a:t>là</a:t>
            </a:r>
            <a:r>
              <a:rPr lang="en-US" sz="2600" spc="200" dirty="0">
                <a:solidFill>
                  <a:schemeClr val="tx1">
                    <a:alpha val="80000"/>
                  </a:schemeClr>
                </a:solidFill>
              </a:rPr>
              <a:t> </a:t>
            </a:r>
            <a:r>
              <a:rPr lang="en-US" sz="2600" spc="200" dirty="0" err="1">
                <a:solidFill>
                  <a:schemeClr val="tx1">
                    <a:alpha val="80000"/>
                  </a:schemeClr>
                </a:solidFill>
              </a:rPr>
              <a:t>della</a:t>
            </a:r>
            <a:r>
              <a:rPr lang="en-US" sz="2600" spc="200" dirty="0">
                <a:solidFill>
                  <a:schemeClr val="tx1">
                    <a:alpha val="80000"/>
                  </a:schemeClr>
                </a:solidFill>
              </a:rPr>
              <a:t> </a:t>
            </a:r>
            <a:r>
              <a:rPr lang="en-US" sz="2600" spc="200" dirty="0" err="1">
                <a:solidFill>
                  <a:schemeClr val="tx1">
                    <a:alpha val="80000"/>
                  </a:schemeClr>
                </a:solidFill>
              </a:rPr>
              <a:t>veste</a:t>
            </a:r>
            <a:r>
              <a:rPr lang="en-US" sz="2600" spc="200" dirty="0">
                <a:solidFill>
                  <a:schemeClr val="tx1">
                    <a:alpha val="80000"/>
                  </a:schemeClr>
                </a:solidFill>
              </a:rPr>
              <a:t> </a:t>
            </a:r>
            <a:r>
              <a:rPr lang="en-US" sz="2600" spc="200" dirty="0" err="1">
                <a:solidFill>
                  <a:schemeClr val="tx1">
                    <a:alpha val="80000"/>
                  </a:schemeClr>
                </a:solidFill>
              </a:rPr>
              <a:t>formale</a:t>
            </a:r>
            <a:r>
              <a:rPr lang="en-US" sz="2600" spc="200" dirty="0">
                <a:solidFill>
                  <a:schemeClr val="tx1">
                    <a:alpha val="80000"/>
                  </a:schemeClr>
                </a:solidFill>
              </a:rPr>
              <a:t> </a:t>
            </a:r>
            <a:r>
              <a:rPr lang="en-US" sz="2600" spc="200" dirty="0" err="1">
                <a:solidFill>
                  <a:schemeClr val="tx1">
                    <a:alpha val="80000"/>
                  </a:schemeClr>
                </a:solidFill>
              </a:rPr>
              <a:t>adottata</a:t>
            </a:r>
            <a:r>
              <a:rPr lang="en-US" sz="2600" spc="200" dirty="0">
                <a:solidFill>
                  <a:schemeClr val="tx1">
                    <a:alpha val="80000"/>
                  </a:schemeClr>
                </a:solidFill>
              </a:rPr>
              <a:t> </a:t>
            </a:r>
            <a:r>
              <a:rPr lang="en-US" sz="2600" spc="200" dirty="0" err="1">
                <a:solidFill>
                  <a:schemeClr val="tx1">
                    <a:alpha val="80000"/>
                  </a:schemeClr>
                </a:solidFill>
              </a:rPr>
              <a:t>dall'azienda</a:t>
            </a:r>
            <a:r>
              <a:rPr lang="en-US" sz="2600" spc="200" dirty="0">
                <a:solidFill>
                  <a:schemeClr val="tx1">
                    <a:alpha val="80000"/>
                  </a:schemeClr>
                </a:solidFill>
              </a:rPr>
              <a:t>, </a:t>
            </a:r>
            <a:r>
              <a:rPr lang="en-US" sz="2600" spc="200" dirty="0" err="1">
                <a:solidFill>
                  <a:schemeClr val="tx1">
                    <a:alpha val="80000"/>
                  </a:schemeClr>
                </a:solidFill>
              </a:rPr>
              <a:t>comportando</a:t>
            </a:r>
            <a:r>
              <a:rPr lang="en-US" sz="2600" spc="200" dirty="0">
                <a:solidFill>
                  <a:schemeClr val="tx1">
                    <a:alpha val="80000"/>
                  </a:schemeClr>
                </a:solidFill>
              </a:rPr>
              <a:t> </a:t>
            </a:r>
            <a:r>
              <a:rPr lang="en-US" sz="2600" spc="200" dirty="0" err="1">
                <a:solidFill>
                  <a:schemeClr val="tx1">
                    <a:alpha val="80000"/>
                  </a:schemeClr>
                </a:solidFill>
              </a:rPr>
              <a:t>anche</a:t>
            </a:r>
            <a:r>
              <a:rPr lang="en-US" sz="2600" spc="200" dirty="0">
                <a:solidFill>
                  <a:schemeClr val="tx1">
                    <a:alpha val="80000"/>
                  </a:schemeClr>
                </a:solidFill>
              </a:rPr>
              <a:t> un </a:t>
            </a:r>
            <a:r>
              <a:rPr lang="en-US" sz="2600" spc="200" dirty="0" err="1">
                <a:solidFill>
                  <a:schemeClr val="tx1">
                    <a:alpha val="80000"/>
                  </a:schemeClr>
                </a:solidFill>
              </a:rPr>
              <a:t>concreto</a:t>
            </a:r>
            <a:r>
              <a:rPr lang="en-US" sz="2600" spc="200" dirty="0">
                <a:solidFill>
                  <a:schemeClr val="tx1">
                    <a:alpha val="80000"/>
                  </a:schemeClr>
                </a:solidFill>
              </a:rPr>
              <a:t> </a:t>
            </a:r>
            <a:r>
              <a:rPr lang="en-US" sz="2600" spc="200" dirty="0" err="1">
                <a:solidFill>
                  <a:schemeClr val="tx1">
                    <a:alpha val="80000"/>
                  </a:schemeClr>
                </a:solidFill>
              </a:rPr>
              <a:t>impegno</a:t>
            </a:r>
            <a:r>
              <a:rPr lang="en-US" sz="2600" spc="200" dirty="0">
                <a:solidFill>
                  <a:schemeClr val="tx1">
                    <a:alpha val="80000"/>
                  </a:schemeClr>
                </a:solidFill>
              </a:rPr>
              <a:t> </a:t>
            </a:r>
            <a:r>
              <a:rPr lang="en-US" sz="2600" spc="200" dirty="0" err="1">
                <a:solidFill>
                  <a:schemeClr val="tx1">
                    <a:alpha val="80000"/>
                  </a:schemeClr>
                </a:solidFill>
              </a:rPr>
              <a:t>fattuale</a:t>
            </a:r>
            <a:r>
              <a:rPr lang="en-US" sz="2600" spc="200" dirty="0">
                <a:solidFill>
                  <a:schemeClr val="tx1">
                    <a:alpha val="80000"/>
                  </a:schemeClr>
                </a:solidFill>
              </a:rPr>
              <a:t> </a:t>
            </a:r>
            <a:r>
              <a:rPr lang="en-US" sz="2600" spc="200" dirty="0" err="1">
                <a:solidFill>
                  <a:schemeClr val="tx1">
                    <a:alpha val="80000"/>
                  </a:schemeClr>
                </a:solidFill>
              </a:rPr>
              <a:t>riguardo</a:t>
            </a:r>
            <a:r>
              <a:rPr lang="en-US" sz="2600" spc="200" dirty="0">
                <a:solidFill>
                  <a:schemeClr val="tx1">
                    <a:alpha val="80000"/>
                  </a:schemeClr>
                </a:solidFill>
              </a:rPr>
              <a:t> al proprio modo di </a:t>
            </a:r>
            <a:r>
              <a:rPr lang="en-US" sz="2600" spc="200" dirty="0" err="1">
                <a:solidFill>
                  <a:schemeClr val="tx1">
                    <a:alpha val="80000"/>
                  </a:schemeClr>
                </a:solidFill>
              </a:rPr>
              <a:t>operare</a:t>
            </a:r>
            <a:r>
              <a:rPr lang="en-US" sz="2600" spc="200" dirty="0">
                <a:solidFill>
                  <a:schemeClr val="tx1">
                    <a:alpha val="80000"/>
                  </a:schemeClr>
                </a:solidFill>
              </a:rPr>
              <a:t> in </a:t>
            </a:r>
            <a:r>
              <a:rPr lang="en-US" sz="2600" spc="200" dirty="0" err="1">
                <a:solidFill>
                  <a:schemeClr val="tx1">
                    <a:alpha val="80000"/>
                  </a:schemeClr>
                </a:solidFill>
              </a:rPr>
              <a:t>grado</a:t>
            </a:r>
            <a:r>
              <a:rPr lang="en-US" sz="2600" spc="200" dirty="0">
                <a:solidFill>
                  <a:schemeClr val="tx1">
                    <a:alpha val="80000"/>
                  </a:schemeClr>
                </a:solidFill>
              </a:rPr>
              <a:t> di </a:t>
            </a:r>
            <a:r>
              <a:rPr lang="en-US" sz="2600" spc="200" dirty="0" err="1">
                <a:solidFill>
                  <a:schemeClr val="tx1">
                    <a:alpha val="80000"/>
                  </a:schemeClr>
                </a:solidFill>
              </a:rPr>
              <a:t>fornire</a:t>
            </a:r>
            <a:r>
              <a:rPr lang="en-US" sz="2600" spc="200" dirty="0">
                <a:solidFill>
                  <a:schemeClr val="tx1">
                    <a:alpha val="80000"/>
                  </a:schemeClr>
                </a:solidFill>
              </a:rPr>
              <a:t> </a:t>
            </a:r>
            <a:r>
              <a:rPr lang="en-US" sz="2600" spc="200" dirty="0" err="1">
                <a:solidFill>
                  <a:schemeClr val="tx1">
                    <a:alpha val="80000"/>
                  </a:schemeClr>
                </a:solidFill>
              </a:rPr>
              <a:t>una</a:t>
            </a:r>
            <a:r>
              <a:rPr lang="en-US" sz="2600" spc="200" dirty="0">
                <a:solidFill>
                  <a:schemeClr val="tx1">
                    <a:alpha val="80000"/>
                  </a:schemeClr>
                </a:solidFill>
              </a:rPr>
              <a:t> </a:t>
            </a:r>
            <a:r>
              <a:rPr lang="en-US" sz="2600" spc="200" dirty="0" err="1">
                <a:solidFill>
                  <a:schemeClr val="tx1">
                    <a:alpha val="80000"/>
                  </a:schemeClr>
                </a:solidFill>
              </a:rPr>
              <a:t>bussola</a:t>
            </a:r>
            <a:r>
              <a:rPr lang="en-US" sz="2600" spc="200" dirty="0">
                <a:solidFill>
                  <a:schemeClr val="tx1">
                    <a:alpha val="80000"/>
                  </a:schemeClr>
                </a:solidFill>
              </a:rPr>
              <a:t> per </a:t>
            </a:r>
            <a:r>
              <a:rPr lang="en-US" sz="2600" spc="200" dirty="0" err="1">
                <a:solidFill>
                  <a:schemeClr val="tx1">
                    <a:alpha val="80000"/>
                  </a:schemeClr>
                </a:solidFill>
              </a:rPr>
              <a:t>i</a:t>
            </a:r>
            <a:r>
              <a:rPr lang="en-US" sz="2600" spc="200" dirty="0">
                <a:solidFill>
                  <a:schemeClr val="tx1">
                    <a:alpha val="80000"/>
                  </a:schemeClr>
                </a:solidFill>
              </a:rPr>
              <a:t> </a:t>
            </a:r>
            <a:r>
              <a:rPr lang="en-US" sz="2600" spc="200" dirty="0" err="1">
                <a:solidFill>
                  <a:schemeClr val="tx1">
                    <a:alpha val="80000"/>
                  </a:schemeClr>
                </a:solidFill>
              </a:rPr>
              <a:t>processi</a:t>
            </a:r>
            <a:r>
              <a:rPr lang="en-US" sz="2600" spc="200" dirty="0">
                <a:solidFill>
                  <a:schemeClr val="tx1">
                    <a:alpha val="80000"/>
                  </a:schemeClr>
                </a:solidFill>
              </a:rPr>
              <a:t> di </a:t>
            </a:r>
            <a:r>
              <a:rPr lang="en-US" sz="2600" spc="200" dirty="0" err="1">
                <a:solidFill>
                  <a:schemeClr val="tx1">
                    <a:alpha val="80000"/>
                  </a:schemeClr>
                </a:solidFill>
              </a:rPr>
              <a:t>scelta</a:t>
            </a:r>
            <a:r>
              <a:rPr lang="en-US" sz="2600" spc="200" dirty="0">
                <a:solidFill>
                  <a:schemeClr val="tx1">
                    <a:alpha val="80000"/>
                  </a:schemeClr>
                </a:solidFill>
              </a:rPr>
              <a:t> del </a:t>
            </a:r>
            <a:r>
              <a:rPr lang="en-US" sz="2600" spc="200" dirty="0" err="1">
                <a:solidFill>
                  <a:schemeClr val="tx1">
                    <a:alpha val="80000"/>
                  </a:schemeClr>
                </a:solidFill>
              </a:rPr>
              <a:t>consumatore</a:t>
            </a:r>
            <a:r>
              <a:rPr lang="en-US" sz="2600" spc="200" dirty="0">
                <a:solidFill>
                  <a:schemeClr val="tx1">
                    <a:alpha val="80000"/>
                  </a:schemeClr>
                </a:solidFill>
              </a:rPr>
              <a:t>.</a:t>
            </a:r>
          </a:p>
        </p:txBody>
      </p:sp>
      <p:cxnSp>
        <p:nvCxnSpPr>
          <p:cNvPr id="15" name="Straight Connector 14">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40421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0BA28970-3E8F-46CD-A302-42EE83668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643467" y="643467"/>
            <a:ext cx="7164674" cy="5571066"/>
          </a:xfrm>
        </p:spPr>
        <p:txBody>
          <a:bodyPr vert="horz" lIns="91440" tIns="45720" rIns="91440" bIns="45720" rtlCol="0" anchor="ctr">
            <a:normAutofit/>
          </a:bodyPr>
          <a:lstStyle/>
          <a:p>
            <a:pPr algn="r"/>
            <a:r>
              <a:rPr lang="en-US" sz="2600" b="1" spc="200" dirty="0">
                <a:solidFill>
                  <a:schemeClr val="tx1">
                    <a:alpha val="80000"/>
                  </a:schemeClr>
                </a:solidFill>
              </a:rPr>
              <a:t>la </a:t>
            </a:r>
            <a:r>
              <a:rPr lang="en-US" sz="2600" b="1" spc="200" dirty="0" err="1">
                <a:solidFill>
                  <a:schemeClr val="tx1">
                    <a:alpha val="80000"/>
                  </a:schemeClr>
                </a:solidFill>
              </a:rPr>
              <a:t>dimensione</a:t>
            </a:r>
            <a:r>
              <a:rPr lang="en-US" sz="2600" b="1" spc="200" dirty="0">
                <a:solidFill>
                  <a:schemeClr val="tx1">
                    <a:alpha val="80000"/>
                  </a:schemeClr>
                </a:solidFill>
              </a:rPr>
              <a:t> locale o </a:t>
            </a:r>
            <a:r>
              <a:rPr lang="en-US" sz="2600" b="1" spc="200" dirty="0" err="1">
                <a:solidFill>
                  <a:schemeClr val="tx1">
                    <a:alpha val="80000"/>
                  </a:schemeClr>
                </a:solidFill>
              </a:rPr>
              <a:t>sovranazionale</a:t>
            </a:r>
            <a:br>
              <a:rPr lang="en-US" sz="2600" b="1" spc="200" dirty="0">
                <a:solidFill>
                  <a:schemeClr val="tx1">
                    <a:alpha val="80000"/>
                  </a:schemeClr>
                </a:solidFill>
              </a:rPr>
            </a:br>
            <a:br>
              <a:rPr lang="en-US" sz="2600" b="1" spc="200" dirty="0">
                <a:solidFill>
                  <a:schemeClr val="tx1">
                    <a:alpha val="80000"/>
                  </a:schemeClr>
                </a:solidFill>
              </a:rPr>
            </a:br>
            <a:r>
              <a:rPr lang="en-US" sz="2600" spc="200" dirty="0">
                <a:solidFill>
                  <a:schemeClr val="tx1">
                    <a:alpha val="80000"/>
                  </a:schemeClr>
                </a:solidFill>
              </a:rPr>
              <a:t>La catena del </a:t>
            </a:r>
            <a:r>
              <a:rPr lang="en-US" sz="2600" spc="200" dirty="0" err="1">
                <a:solidFill>
                  <a:schemeClr val="tx1">
                    <a:alpha val="80000"/>
                  </a:schemeClr>
                </a:solidFill>
              </a:rPr>
              <a:t>valore</a:t>
            </a:r>
            <a:r>
              <a:rPr lang="en-US" sz="2600" spc="200" dirty="0">
                <a:solidFill>
                  <a:schemeClr val="tx1">
                    <a:alpha val="80000"/>
                  </a:schemeClr>
                </a:solidFill>
              </a:rPr>
              <a:t> </a:t>
            </a:r>
            <a:r>
              <a:rPr lang="en-US" sz="2600" spc="200" dirty="0" err="1">
                <a:solidFill>
                  <a:schemeClr val="tx1">
                    <a:alpha val="80000"/>
                  </a:schemeClr>
                </a:solidFill>
              </a:rPr>
              <a:t>dell'azienda</a:t>
            </a:r>
            <a:r>
              <a:rPr lang="en-US" sz="2600" spc="200" dirty="0">
                <a:solidFill>
                  <a:schemeClr val="tx1">
                    <a:alpha val="80000"/>
                  </a:schemeClr>
                </a:solidFill>
              </a:rPr>
              <a:t> </a:t>
            </a:r>
            <a:r>
              <a:rPr lang="en-US" sz="2600" spc="200" dirty="0" err="1">
                <a:solidFill>
                  <a:schemeClr val="tx1">
                    <a:alpha val="80000"/>
                  </a:schemeClr>
                </a:solidFill>
              </a:rPr>
              <a:t>può</a:t>
            </a:r>
            <a:r>
              <a:rPr lang="en-US" sz="2600" spc="200" dirty="0">
                <a:solidFill>
                  <a:schemeClr val="tx1">
                    <a:alpha val="80000"/>
                  </a:schemeClr>
                </a:solidFill>
              </a:rPr>
              <a:t> </a:t>
            </a:r>
            <a:r>
              <a:rPr lang="en-US" sz="2600" spc="200" dirty="0" err="1">
                <a:solidFill>
                  <a:schemeClr val="tx1">
                    <a:alpha val="80000"/>
                  </a:schemeClr>
                </a:solidFill>
              </a:rPr>
              <a:t>risolversi</a:t>
            </a:r>
            <a:r>
              <a:rPr lang="en-US" sz="2600" spc="200" dirty="0">
                <a:solidFill>
                  <a:schemeClr val="tx1">
                    <a:alpha val="80000"/>
                  </a:schemeClr>
                </a:solidFill>
              </a:rPr>
              <a:t> in </a:t>
            </a:r>
            <a:r>
              <a:rPr lang="en-US" sz="2600" spc="200" dirty="0" err="1">
                <a:solidFill>
                  <a:schemeClr val="tx1">
                    <a:alpha val="80000"/>
                  </a:schemeClr>
                </a:solidFill>
              </a:rPr>
              <a:t>ambito</a:t>
            </a:r>
            <a:r>
              <a:rPr lang="en-US" sz="2600" spc="200" dirty="0">
                <a:solidFill>
                  <a:schemeClr val="tx1">
                    <a:alpha val="80000"/>
                  </a:schemeClr>
                </a:solidFill>
              </a:rPr>
              <a:t> locale </a:t>
            </a:r>
            <a:r>
              <a:rPr lang="en-US" sz="2600" spc="200" dirty="0" err="1">
                <a:solidFill>
                  <a:schemeClr val="tx1">
                    <a:alpha val="80000"/>
                  </a:schemeClr>
                </a:solidFill>
              </a:rPr>
              <a:t>oppure</a:t>
            </a:r>
            <a:r>
              <a:rPr lang="en-US" sz="2600" spc="200" dirty="0">
                <a:solidFill>
                  <a:schemeClr val="tx1">
                    <a:alpha val="80000"/>
                  </a:schemeClr>
                </a:solidFill>
              </a:rPr>
              <a:t> </a:t>
            </a:r>
            <a:r>
              <a:rPr lang="en-US" sz="2600" spc="200" dirty="0" err="1">
                <a:solidFill>
                  <a:schemeClr val="tx1">
                    <a:alpha val="80000"/>
                  </a:schemeClr>
                </a:solidFill>
              </a:rPr>
              <a:t>estendersi</a:t>
            </a:r>
            <a:r>
              <a:rPr lang="en-US" sz="2600" spc="200" dirty="0">
                <a:solidFill>
                  <a:schemeClr val="tx1">
                    <a:alpha val="80000"/>
                  </a:schemeClr>
                </a:solidFill>
              </a:rPr>
              <a:t> </a:t>
            </a:r>
            <a:r>
              <a:rPr lang="en-US" sz="2600" spc="200" dirty="0" err="1">
                <a:solidFill>
                  <a:schemeClr val="tx1">
                    <a:alpha val="80000"/>
                  </a:schemeClr>
                </a:solidFill>
              </a:rPr>
              <a:t>all'ambito</a:t>
            </a:r>
            <a:r>
              <a:rPr lang="en-US" sz="2600" spc="200" dirty="0">
                <a:solidFill>
                  <a:schemeClr val="tx1">
                    <a:alpha val="80000"/>
                  </a:schemeClr>
                </a:solidFill>
              </a:rPr>
              <a:t> </a:t>
            </a:r>
            <a:r>
              <a:rPr lang="en-US" sz="2600" spc="200" dirty="0" err="1">
                <a:solidFill>
                  <a:schemeClr val="tx1">
                    <a:alpha val="80000"/>
                  </a:schemeClr>
                </a:solidFill>
              </a:rPr>
              <a:t>internazionale</a:t>
            </a:r>
            <a:r>
              <a:rPr lang="en-US" sz="2600" spc="200" dirty="0">
                <a:solidFill>
                  <a:schemeClr val="tx1">
                    <a:alpha val="80000"/>
                  </a:schemeClr>
                </a:solidFill>
              </a:rPr>
              <a:t>, in </a:t>
            </a:r>
            <a:r>
              <a:rPr lang="en-US" sz="2600" spc="200" dirty="0" err="1">
                <a:solidFill>
                  <a:schemeClr val="tx1">
                    <a:alpha val="80000"/>
                  </a:schemeClr>
                </a:solidFill>
              </a:rPr>
              <a:t>funzione</a:t>
            </a:r>
            <a:r>
              <a:rPr lang="en-US" sz="2600" spc="200" dirty="0">
                <a:solidFill>
                  <a:schemeClr val="tx1">
                    <a:alpha val="80000"/>
                  </a:schemeClr>
                </a:solidFill>
              </a:rPr>
              <a:t> del </a:t>
            </a:r>
            <a:r>
              <a:rPr lang="en-US" sz="2600" spc="200" dirty="0" err="1">
                <a:solidFill>
                  <a:schemeClr val="tx1">
                    <a:alpha val="80000"/>
                  </a:schemeClr>
                </a:solidFill>
              </a:rPr>
              <a:t>numero</a:t>
            </a:r>
            <a:r>
              <a:rPr lang="en-US" sz="2600" spc="200" dirty="0">
                <a:solidFill>
                  <a:schemeClr val="tx1">
                    <a:alpha val="80000"/>
                  </a:schemeClr>
                </a:solidFill>
              </a:rPr>
              <a:t> e del </a:t>
            </a:r>
            <a:r>
              <a:rPr lang="en-US" sz="2600" spc="200" dirty="0" err="1">
                <a:solidFill>
                  <a:schemeClr val="tx1">
                    <a:alpha val="80000"/>
                  </a:schemeClr>
                </a:solidFill>
              </a:rPr>
              <a:t>tipo</a:t>
            </a:r>
            <a:r>
              <a:rPr lang="en-US" sz="2600" spc="200" dirty="0">
                <a:solidFill>
                  <a:schemeClr val="tx1">
                    <a:alpha val="80000"/>
                  </a:schemeClr>
                </a:solidFill>
              </a:rPr>
              <a:t> di </a:t>
            </a:r>
            <a:r>
              <a:rPr lang="en-US" sz="2600" spc="200" dirty="0" err="1">
                <a:solidFill>
                  <a:schemeClr val="tx1">
                    <a:alpha val="80000"/>
                  </a:schemeClr>
                </a:solidFill>
              </a:rPr>
              <a:t>attività</a:t>
            </a:r>
            <a:r>
              <a:rPr lang="en-US" sz="2600" spc="200" dirty="0">
                <a:solidFill>
                  <a:schemeClr val="tx1">
                    <a:alpha val="80000"/>
                  </a:schemeClr>
                </a:solidFill>
              </a:rPr>
              <a:t> </a:t>
            </a:r>
            <a:r>
              <a:rPr lang="en-US" sz="2600" spc="200" dirty="0" err="1">
                <a:solidFill>
                  <a:schemeClr val="tx1">
                    <a:alpha val="80000"/>
                  </a:schemeClr>
                </a:solidFill>
              </a:rPr>
              <a:t>che</a:t>
            </a:r>
            <a:r>
              <a:rPr lang="en-US" sz="2600" spc="200" dirty="0">
                <a:solidFill>
                  <a:schemeClr val="tx1">
                    <a:alpha val="80000"/>
                  </a:schemeClr>
                </a:solidFill>
              </a:rPr>
              <a:t> </a:t>
            </a:r>
            <a:r>
              <a:rPr lang="en-US" sz="2600" spc="200" dirty="0" err="1">
                <a:solidFill>
                  <a:schemeClr val="tx1">
                    <a:alpha val="80000"/>
                  </a:schemeClr>
                </a:solidFill>
              </a:rPr>
              <a:t>vengono</a:t>
            </a:r>
            <a:r>
              <a:rPr lang="en-US" sz="2600" spc="200" dirty="0">
                <a:solidFill>
                  <a:schemeClr val="tx1">
                    <a:alpha val="80000"/>
                  </a:schemeClr>
                </a:solidFill>
              </a:rPr>
              <a:t> </a:t>
            </a:r>
            <a:r>
              <a:rPr lang="en-US" sz="2600" spc="200" dirty="0" err="1">
                <a:solidFill>
                  <a:schemeClr val="tx1">
                    <a:alpha val="80000"/>
                  </a:schemeClr>
                </a:solidFill>
              </a:rPr>
              <a:t>svolte</a:t>
            </a:r>
            <a:r>
              <a:rPr lang="en-US" sz="2600" spc="200" dirty="0">
                <a:solidFill>
                  <a:schemeClr val="tx1">
                    <a:alpha val="80000"/>
                  </a:schemeClr>
                </a:solidFill>
              </a:rPr>
              <a:t> </a:t>
            </a:r>
            <a:r>
              <a:rPr lang="en-US" sz="2600" spc="200" dirty="0" err="1">
                <a:solidFill>
                  <a:schemeClr val="tx1">
                    <a:alpha val="80000"/>
                  </a:schemeClr>
                </a:solidFill>
              </a:rPr>
              <a:t>rispettivamente</a:t>
            </a:r>
            <a:r>
              <a:rPr lang="en-US" sz="2600" spc="200" dirty="0">
                <a:solidFill>
                  <a:schemeClr val="tx1">
                    <a:alpha val="80000"/>
                  </a:schemeClr>
                </a:solidFill>
              </a:rPr>
              <a:t> </a:t>
            </a:r>
            <a:r>
              <a:rPr lang="en-US" sz="2600" spc="200" dirty="0" err="1">
                <a:solidFill>
                  <a:schemeClr val="tx1">
                    <a:alpha val="80000"/>
                  </a:schemeClr>
                </a:solidFill>
              </a:rPr>
              <a:t>nel</a:t>
            </a:r>
            <a:r>
              <a:rPr lang="en-US" sz="2600" spc="200" dirty="0">
                <a:solidFill>
                  <a:schemeClr val="tx1">
                    <a:alpha val="80000"/>
                  </a:schemeClr>
                </a:solidFill>
              </a:rPr>
              <a:t> </a:t>
            </a:r>
            <a:r>
              <a:rPr lang="en-US" sz="2600" spc="200" dirty="0" err="1">
                <a:solidFill>
                  <a:schemeClr val="tx1">
                    <a:alpha val="80000"/>
                  </a:schemeClr>
                </a:solidFill>
              </a:rPr>
              <a:t>Paese</a:t>
            </a:r>
            <a:r>
              <a:rPr lang="en-US" sz="2600" spc="200" dirty="0">
                <a:solidFill>
                  <a:schemeClr val="tx1">
                    <a:alpha val="80000"/>
                  </a:schemeClr>
                </a:solidFill>
              </a:rPr>
              <a:t> di </a:t>
            </a:r>
            <a:r>
              <a:rPr lang="en-US" sz="2600" spc="200" dirty="0" err="1">
                <a:solidFill>
                  <a:schemeClr val="tx1">
                    <a:alpha val="80000"/>
                  </a:schemeClr>
                </a:solidFill>
              </a:rPr>
              <a:t>origine</a:t>
            </a:r>
            <a:r>
              <a:rPr lang="en-US" sz="2600" spc="200" dirty="0">
                <a:solidFill>
                  <a:schemeClr val="tx1">
                    <a:alpha val="80000"/>
                  </a:schemeClr>
                </a:solidFill>
              </a:rPr>
              <a:t> </a:t>
            </a:r>
            <a:r>
              <a:rPr lang="en-US" sz="2600" spc="200" dirty="0" err="1">
                <a:solidFill>
                  <a:schemeClr val="tx1">
                    <a:alpha val="80000"/>
                  </a:schemeClr>
                </a:solidFill>
              </a:rPr>
              <a:t>dell'impresa</a:t>
            </a:r>
            <a:r>
              <a:rPr lang="en-US" sz="2600" spc="200" dirty="0">
                <a:solidFill>
                  <a:schemeClr val="tx1">
                    <a:alpha val="80000"/>
                  </a:schemeClr>
                </a:solidFill>
              </a:rPr>
              <a:t> </a:t>
            </a:r>
            <a:r>
              <a:rPr lang="en-US" sz="2600" spc="200" dirty="0" err="1">
                <a:solidFill>
                  <a:schemeClr val="tx1">
                    <a:alpha val="80000"/>
                  </a:schemeClr>
                </a:solidFill>
              </a:rPr>
              <a:t>oppure</a:t>
            </a:r>
            <a:r>
              <a:rPr lang="en-US" sz="2600" spc="200" dirty="0">
                <a:solidFill>
                  <a:schemeClr val="tx1">
                    <a:alpha val="80000"/>
                  </a:schemeClr>
                </a:solidFill>
              </a:rPr>
              <a:t> </a:t>
            </a:r>
            <a:r>
              <a:rPr lang="en-US" sz="2600" spc="200" dirty="0" err="1">
                <a:solidFill>
                  <a:schemeClr val="tx1">
                    <a:alpha val="80000"/>
                  </a:schemeClr>
                </a:solidFill>
              </a:rPr>
              <a:t>all'estero</a:t>
            </a:r>
            <a:r>
              <a:rPr lang="en-US" sz="2600" spc="200" dirty="0">
                <a:solidFill>
                  <a:schemeClr val="tx1">
                    <a:alpha val="80000"/>
                  </a:schemeClr>
                </a:solidFill>
              </a:rPr>
              <a:t>. </a:t>
            </a:r>
            <a:br>
              <a:rPr lang="en-US" sz="2600" spc="200" dirty="0">
                <a:solidFill>
                  <a:schemeClr val="tx1">
                    <a:alpha val="80000"/>
                  </a:schemeClr>
                </a:solidFill>
              </a:rPr>
            </a:br>
            <a:r>
              <a:rPr lang="en-US" sz="2600" spc="200" dirty="0">
                <a:solidFill>
                  <a:schemeClr val="tx1">
                    <a:alpha val="80000"/>
                  </a:schemeClr>
                </a:solidFill>
              </a:rPr>
              <a:t>Il </a:t>
            </a:r>
            <a:r>
              <a:rPr lang="en-US" sz="2600" spc="200" dirty="0" err="1">
                <a:solidFill>
                  <a:schemeClr val="tx1">
                    <a:alpha val="80000"/>
                  </a:schemeClr>
                </a:solidFill>
              </a:rPr>
              <a:t>fenomeno</a:t>
            </a:r>
            <a:r>
              <a:rPr lang="en-US" sz="2600" spc="200" dirty="0">
                <a:solidFill>
                  <a:schemeClr val="tx1">
                    <a:alpha val="80000"/>
                  </a:schemeClr>
                </a:solidFill>
              </a:rPr>
              <a:t> </a:t>
            </a:r>
            <a:r>
              <a:rPr lang="en-US" sz="2600" spc="200" dirty="0" err="1">
                <a:solidFill>
                  <a:schemeClr val="tx1">
                    <a:alpha val="80000"/>
                  </a:schemeClr>
                </a:solidFill>
              </a:rPr>
              <a:t>può</a:t>
            </a:r>
            <a:r>
              <a:rPr lang="en-US" sz="2600" spc="200" dirty="0">
                <a:solidFill>
                  <a:schemeClr val="tx1">
                    <a:alpha val="80000"/>
                  </a:schemeClr>
                </a:solidFill>
              </a:rPr>
              <a:t> </a:t>
            </a:r>
            <a:r>
              <a:rPr lang="en-US" sz="2600" spc="200" dirty="0" err="1">
                <a:solidFill>
                  <a:schemeClr val="tx1">
                    <a:alpha val="80000"/>
                  </a:schemeClr>
                </a:solidFill>
              </a:rPr>
              <a:t>manifestarsi</a:t>
            </a:r>
            <a:r>
              <a:rPr lang="en-US" sz="2600" spc="200" dirty="0">
                <a:solidFill>
                  <a:schemeClr val="tx1">
                    <a:alpha val="80000"/>
                  </a:schemeClr>
                </a:solidFill>
              </a:rPr>
              <a:t> in </a:t>
            </a:r>
            <a:r>
              <a:rPr lang="en-US" sz="2600" spc="200" dirty="0" err="1">
                <a:solidFill>
                  <a:schemeClr val="tx1">
                    <a:alpha val="80000"/>
                  </a:schemeClr>
                </a:solidFill>
              </a:rPr>
              <a:t>forme</a:t>
            </a:r>
            <a:r>
              <a:rPr lang="en-US" sz="2600" spc="200" dirty="0">
                <a:solidFill>
                  <a:schemeClr val="tx1">
                    <a:alpha val="80000"/>
                  </a:schemeClr>
                </a:solidFill>
              </a:rPr>
              <a:t> diverse:</a:t>
            </a:r>
            <a:br>
              <a:rPr lang="en-US" sz="2600" spc="200" dirty="0">
                <a:solidFill>
                  <a:schemeClr val="tx1">
                    <a:alpha val="80000"/>
                  </a:schemeClr>
                </a:solidFill>
              </a:rPr>
            </a:br>
            <a:br>
              <a:rPr lang="en-US" sz="2600" spc="200" dirty="0">
                <a:solidFill>
                  <a:schemeClr val="tx1">
                    <a:alpha val="80000"/>
                  </a:schemeClr>
                </a:solidFill>
              </a:rPr>
            </a:br>
            <a:r>
              <a:rPr lang="en-US" sz="2600" spc="200" dirty="0">
                <a:solidFill>
                  <a:schemeClr val="tx1">
                    <a:alpha val="80000"/>
                  </a:schemeClr>
                </a:solidFill>
              </a:rPr>
              <a:t> in </a:t>
            </a:r>
            <a:r>
              <a:rPr lang="en-US" sz="2600" spc="200" dirty="0" err="1">
                <a:solidFill>
                  <a:schemeClr val="tx1">
                    <a:alpha val="80000"/>
                  </a:schemeClr>
                </a:solidFill>
              </a:rPr>
              <a:t>alcuni</a:t>
            </a:r>
            <a:r>
              <a:rPr lang="en-US" sz="2600" spc="200" dirty="0">
                <a:solidFill>
                  <a:schemeClr val="tx1">
                    <a:alpha val="80000"/>
                  </a:schemeClr>
                </a:solidFill>
              </a:rPr>
              <a:t> </a:t>
            </a:r>
            <a:r>
              <a:rPr lang="en-US" sz="2600" spc="200" dirty="0" err="1">
                <a:solidFill>
                  <a:schemeClr val="tx1">
                    <a:alpha val="80000"/>
                  </a:schemeClr>
                </a:solidFill>
              </a:rPr>
              <a:t>casi</a:t>
            </a:r>
            <a:r>
              <a:rPr lang="en-US" sz="2600" spc="200" dirty="0">
                <a:solidFill>
                  <a:schemeClr val="tx1">
                    <a:alpha val="80000"/>
                  </a:schemeClr>
                </a:solidFill>
              </a:rPr>
              <a:t>, è </a:t>
            </a:r>
            <a:r>
              <a:rPr lang="en-US" sz="2600" spc="200" dirty="0" err="1">
                <a:solidFill>
                  <a:schemeClr val="tx1">
                    <a:alpha val="80000"/>
                  </a:schemeClr>
                </a:solidFill>
              </a:rPr>
              <a:t>un'unica</a:t>
            </a:r>
            <a:r>
              <a:rPr lang="en-US" sz="2600" spc="200" dirty="0">
                <a:solidFill>
                  <a:schemeClr val="tx1">
                    <a:alpha val="80000"/>
                  </a:schemeClr>
                </a:solidFill>
              </a:rPr>
              <a:t> impresa </a:t>
            </a:r>
            <a:r>
              <a:rPr lang="en-US" sz="2600" spc="200" dirty="0" err="1">
                <a:solidFill>
                  <a:schemeClr val="tx1">
                    <a:alpha val="80000"/>
                  </a:schemeClr>
                </a:solidFill>
              </a:rPr>
              <a:t>integrata</a:t>
            </a:r>
            <a:r>
              <a:rPr lang="en-US" sz="2600" spc="200" dirty="0">
                <a:solidFill>
                  <a:schemeClr val="tx1">
                    <a:alpha val="80000"/>
                  </a:schemeClr>
                </a:solidFill>
              </a:rPr>
              <a:t> </a:t>
            </a:r>
            <a:r>
              <a:rPr lang="en-US" sz="2600" spc="200" dirty="0" err="1">
                <a:solidFill>
                  <a:schemeClr val="tx1">
                    <a:alpha val="80000"/>
                  </a:schemeClr>
                </a:solidFill>
              </a:rPr>
              <a:t>verticalmente</a:t>
            </a:r>
            <a:r>
              <a:rPr lang="en-US" sz="2600" spc="200" dirty="0">
                <a:solidFill>
                  <a:schemeClr val="tx1">
                    <a:alpha val="80000"/>
                  </a:schemeClr>
                </a:solidFill>
              </a:rPr>
              <a:t> </a:t>
            </a:r>
            <a:r>
              <a:rPr lang="en-US" sz="2600" spc="200" dirty="0" err="1">
                <a:solidFill>
                  <a:schemeClr val="tx1">
                    <a:alpha val="80000"/>
                  </a:schemeClr>
                </a:solidFill>
              </a:rPr>
              <a:t>che</a:t>
            </a:r>
            <a:r>
              <a:rPr lang="en-US" sz="2600" spc="200" dirty="0">
                <a:solidFill>
                  <a:schemeClr val="tx1">
                    <a:alpha val="80000"/>
                  </a:schemeClr>
                </a:solidFill>
              </a:rPr>
              <a:t> </a:t>
            </a:r>
            <a:r>
              <a:rPr lang="en-US" sz="2600" spc="200" dirty="0" err="1">
                <a:solidFill>
                  <a:schemeClr val="tx1">
                    <a:alpha val="80000"/>
                  </a:schemeClr>
                </a:solidFill>
              </a:rPr>
              <a:t>disloca</a:t>
            </a:r>
            <a:r>
              <a:rPr lang="en-US" sz="2600" spc="200" dirty="0">
                <a:solidFill>
                  <a:schemeClr val="tx1">
                    <a:alpha val="80000"/>
                  </a:schemeClr>
                </a:solidFill>
              </a:rPr>
              <a:t> in </a:t>
            </a:r>
            <a:r>
              <a:rPr lang="en-US" sz="2600" spc="200" dirty="0" err="1">
                <a:solidFill>
                  <a:schemeClr val="tx1">
                    <a:alpha val="80000"/>
                  </a:schemeClr>
                </a:solidFill>
              </a:rPr>
              <a:t>diversi</a:t>
            </a:r>
            <a:r>
              <a:rPr lang="en-US" sz="2600" spc="200" dirty="0">
                <a:solidFill>
                  <a:schemeClr val="tx1">
                    <a:alpha val="80000"/>
                  </a:schemeClr>
                </a:solidFill>
              </a:rPr>
              <a:t> </a:t>
            </a:r>
            <a:r>
              <a:rPr lang="en-US" sz="2600" spc="200" dirty="0" err="1">
                <a:solidFill>
                  <a:schemeClr val="tx1">
                    <a:alpha val="80000"/>
                  </a:schemeClr>
                </a:solidFill>
              </a:rPr>
              <a:t>Paesi</a:t>
            </a:r>
            <a:r>
              <a:rPr lang="en-US" sz="2600" spc="200" dirty="0">
                <a:solidFill>
                  <a:schemeClr val="tx1">
                    <a:alpha val="80000"/>
                  </a:schemeClr>
                </a:solidFill>
              </a:rPr>
              <a:t> le </a:t>
            </a:r>
            <a:r>
              <a:rPr lang="en-US" sz="2600" spc="200" dirty="0" err="1">
                <a:solidFill>
                  <a:schemeClr val="tx1">
                    <a:alpha val="80000"/>
                  </a:schemeClr>
                </a:solidFill>
              </a:rPr>
              <a:t>varie</a:t>
            </a:r>
            <a:r>
              <a:rPr lang="en-US" sz="2600" spc="200" dirty="0">
                <a:solidFill>
                  <a:schemeClr val="tx1">
                    <a:alpha val="80000"/>
                  </a:schemeClr>
                </a:solidFill>
              </a:rPr>
              <a:t> </a:t>
            </a:r>
            <a:r>
              <a:rPr lang="en-US" sz="2600" spc="200" dirty="0" err="1">
                <a:solidFill>
                  <a:schemeClr val="tx1">
                    <a:alpha val="80000"/>
                  </a:schemeClr>
                </a:solidFill>
              </a:rPr>
              <a:t>attività</a:t>
            </a:r>
            <a:r>
              <a:rPr lang="en-US" sz="2600" spc="200" dirty="0">
                <a:solidFill>
                  <a:schemeClr val="tx1">
                    <a:alpha val="80000"/>
                  </a:schemeClr>
                </a:solidFill>
              </a:rPr>
              <a:t> </a:t>
            </a:r>
            <a:r>
              <a:rPr lang="en-US" sz="2600" spc="200" dirty="0" err="1">
                <a:solidFill>
                  <a:schemeClr val="tx1">
                    <a:alpha val="80000"/>
                  </a:schemeClr>
                </a:solidFill>
              </a:rPr>
              <a:t>della</a:t>
            </a:r>
            <a:r>
              <a:rPr lang="en-US" sz="2600" spc="200" dirty="0">
                <a:solidFill>
                  <a:schemeClr val="tx1">
                    <a:alpha val="80000"/>
                  </a:schemeClr>
                </a:solidFill>
              </a:rPr>
              <a:t> catena del </a:t>
            </a:r>
            <a:r>
              <a:rPr lang="en-US" sz="2600" spc="200" dirty="0" err="1">
                <a:solidFill>
                  <a:schemeClr val="tx1">
                    <a:alpha val="80000"/>
                  </a:schemeClr>
                </a:solidFill>
              </a:rPr>
              <a:t>valore</a:t>
            </a:r>
            <a:r>
              <a:rPr lang="en-US" sz="2600" spc="200" dirty="0">
                <a:solidFill>
                  <a:schemeClr val="tx1">
                    <a:alpha val="80000"/>
                  </a:schemeClr>
                </a:solidFill>
              </a:rPr>
              <a:t>; </a:t>
            </a:r>
            <a:r>
              <a:rPr lang="en-US" sz="2600" spc="200" dirty="0" err="1">
                <a:solidFill>
                  <a:schemeClr val="tx1">
                    <a:alpha val="80000"/>
                  </a:schemeClr>
                </a:solidFill>
              </a:rPr>
              <a:t>altre</a:t>
            </a:r>
            <a:r>
              <a:rPr lang="en-US" sz="2600" spc="200" dirty="0">
                <a:solidFill>
                  <a:schemeClr val="tx1">
                    <a:alpha val="80000"/>
                  </a:schemeClr>
                </a:solidFill>
              </a:rPr>
              <a:t> volte, la </a:t>
            </a:r>
            <a:r>
              <a:rPr lang="en-US" sz="2600" spc="200" dirty="0" err="1">
                <a:solidFill>
                  <a:schemeClr val="tx1">
                    <a:alpha val="80000"/>
                  </a:schemeClr>
                </a:solidFill>
              </a:rPr>
              <a:t>dislocazione</a:t>
            </a:r>
            <a:r>
              <a:rPr lang="en-US" sz="2600" spc="200" dirty="0">
                <a:solidFill>
                  <a:schemeClr val="tx1">
                    <a:alpha val="80000"/>
                  </a:schemeClr>
                </a:solidFill>
              </a:rPr>
              <a:t> </a:t>
            </a:r>
            <a:r>
              <a:rPr lang="en-US" sz="2600" spc="200" dirty="0" err="1">
                <a:solidFill>
                  <a:schemeClr val="tx1">
                    <a:alpha val="80000"/>
                  </a:schemeClr>
                </a:solidFill>
              </a:rPr>
              <a:t>internazionale</a:t>
            </a:r>
            <a:r>
              <a:rPr lang="en-US" sz="2600" spc="200" dirty="0">
                <a:solidFill>
                  <a:schemeClr val="tx1">
                    <a:alpha val="80000"/>
                  </a:schemeClr>
                </a:solidFill>
              </a:rPr>
              <a:t> </a:t>
            </a:r>
            <a:r>
              <a:rPr lang="en-US" sz="2600" spc="200" dirty="0" err="1">
                <a:solidFill>
                  <a:schemeClr val="tx1">
                    <a:alpha val="80000"/>
                  </a:schemeClr>
                </a:solidFill>
              </a:rPr>
              <a:t>avviene</a:t>
            </a:r>
            <a:r>
              <a:rPr lang="en-US" sz="2600" spc="200" dirty="0">
                <a:solidFill>
                  <a:schemeClr val="tx1">
                    <a:alpha val="80000"/>
                  </a:schemeClr>
                </a:solidFill>
              </a:rPr>
              <a:t> in modo </a:t>
            </a:r>
            <a:r>
              <a:rPr lang="en-US" sz="2600" spc="200" dirty="0" err="1">
                <a:solidFill>
                  <a:schemeClr val="tx1">
                    <a:alpha val="80000"/>
                  </a:schemeClr>
                </a:solidFill>
              </a:rPr>
              <a:t>che</a:t>
            </a:r>
            <a:r>
              <a:rPr lang="en-US" sz="2600" spc="200" dirty="0">
                <a:solidFill>
                  <a:schemeClr val="tx1">
                    <a:alpha val="80000"/>
                  </a:schemeClr>
                </a:solidFill>
              </a:rPr>
              <a:t> le </a:t>
            </a:r>
            <a:r>
              <a:rPr lang="en-US" sz="2600" spc="200" dirty="0" err="1">
                <a:solidFill>
                  <a:schemeClr val="tx1">
                    <a:alpha val="80000"/>
                  </a:schemeClr>
                </a:solidFill>
              </a:rPr>
              <a:t>varie</a:t>
            </a:r>
            <a:r>
              <a:rPr lang="en-US" sz="2600" spc="200" dirty="0">
                <a:solidFill>
                  <a:schemeClr val="tx1">
                    <a:alpha val="80000"/>
                  </a:schemeClr>
                </a:solidFill>
              </a:rPr>
              <a:t> </a:t>
            </a:r>
            <a:r>
              <a:rPr lang="en-US" sz="2600" spc="200" dirty="0" err="1">
                <a:solidFill>
                  <a:schemeClr val="tx1">
                    <a:alpha val="80000"/>
                  </a:schemeClr>
                </a:solidFill>
              </a:rPr>
              <a:t>attività</a:t>
            </a:r>
            <a:r>
              <a:rPr lang="en-US" sz="2600" spc="200" dirty="0">
                <a:solidFill>
                  <a:schemeClr val="tx1">
                    <a:alpha val="80000"/>
                  </a:schemeClr>
                </a:solidFill>
              </a:rPr>
              <a:t> </a:t>
            </a:r>
            <a:r>
              <a:rPr lang="en-US" sz="2600" spc="200" dirty="0" err="1">
                <a:solidFill>
                  <a:schemeClr val="tx1">
                    <a:alpha val="80000"/>
                  </a:schemeClr>
                </a:solidFill>
              </a:rPr>
              <a:t>siano</a:t>
            </a:r>
            <a:r>
              <a:rPr lang="en-US" sz="2600" spc="200" dirty="0">
                <a:solidFill>
                  <a:schemeClr val="tx1">
                    <a:alpha val="80000"/>
                  </a:schemeClr>
                </a:solidFill>
              </a:rPr>
              <a:t> </a:t>
            </a:r>
            <a:r>
              <a:rPr lang="en-US" sz="2600" spc="200" dirty="0" err="1">
                <a:solidFill>
                  <a:schemeClr val="tx1">
                    <a:alpha val="80000"/>
                  </a:schemeClr>
                </a:solidFill>
              </a:rPr>
              <a:t>presidiate</a:t>
            </a:r>
            <a:r>
              <a:rPr lang="en-US" sz="2600" spc="200" dirty="0">
                <a:solidFill>
                  <a:schemeClr val="tx1">
                    <a:alpha val="80000"/>
                  </a:schemeClr>
                </a:solidFill>
              </a:rPr>
              <a:t> da </a:t>
            </a:r>
            <a:r>
              <a:rPr lang="en-US" sz="2600" spc="200" dirty="0" err="1">
                <a:solidFill>
                  <a:schemeClr val="tx1">
                    <a:alpha val="80000"/>
                  </a:schemeClr>
                </a:solidFill>
              </a:rPr>
              <a:t>imprese</a:t>
            </a:r>
            <a:r>
              <a:rPr lang="en-US" sz="2600" spc="200" dirty="0">
                <a:solidFill>
                  <a:schemeClr val="tx1">
                    <a:alpha val="80000"/>
                  </a:schemeClr>
                </a:solidFill>
              </a:rPr>
              <a:t> diverse.</a:t>
            </a:r>
            <a:br>
              <a:rPr lang="en-US" sz="2600" b="1" spc="200" dirty="0">
                <a:solidFill>
                  <a:schemeClr val="tx1">
                    <a:alpha val="80000"/>
                  </a:schemeClr>
                </a:solidFill>
              </a:rPr>
            </a:br>
            <a:r>
              <a:rPr lang="en-US" sz="2600" b="1" spc="200" dirty="0">
                <a:solidFill>
                  <a:schemeClr val="tx1">
                    <a:alpha val="80000"/>
                  </a:schemeClr>
                </a:solidFill>
              </a:rPr>
              <a:t> </a:t>
            </a:r>
            <a:endParaRPr lang="en-US" sz="2600" spc="200" dirty="0">
              <a:solidFill>
                <a:schemeClr val="tx1">
                  <a:alpha val="80000"/>
                </a:schemeClr>
              </a:solidFill>
            </a:endParaRPr>
          </a:p>
        </p:txBody>
      </p:sp>
      <p:cxnSp>
        <p:nvCxnSpPr>
          <p:cNvPr id="15" name="Straight Connector 14">
            <a:extLst>
              <a:ext uri="{FF2B5EF4-FFF2-40B4-BE49-F238E27FC236}">
                <a16:creationId xmlns:a16="http://schemas.microsoft.com/office/drawing/2014/main" id="{47AE7893-212D-45CB-A5B0-AE377389AB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3379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4713224" y="1105351"/>
            <a:ext cx="6353967" cy="3023981"/>
          </a:xfrm>
        </p:spPr>
        <p:txBody>
          <a:bodyPr vert="horz" lIns="91440" tIns="45720" rIns="91440" bIns="45720" rtlCol="0" anchor="b">
            <a:normAutofit/>
          </a:bodyPr>
          <a:lstStyle/>
          <a:p>
            <a:r>
              <a:rPr lang="en-US" sz="1900" b="1" spc="200">
                <a:solidFill>
                  <a:srgbClr val="FFFFFF"/>
                </a:solidFill>
              </a:rPr>
              <a:t>il brand purpose</a:t>
            </a:r>
            <a:br>
              <a:rPr lang="en-US" sz="1900" b="1" spc="200">
                <a:solidFill>
                  <a:srgbClr val="FFFFFF"/>
                </a:solidFill>
              </a:rPr>
            </a:br>
            <a:br>
              <a:rPr lang="en-US" sz="1900" b="1" spc="200">
                <a:solidFill>
                  <a:srgbClr val="FFFFFF"/>
                </a:solidFill>
              </a:rPr>
            </a:br>
            <a:r>
              <a:rPr lang="en-US" sz="1900" spc="200">
                <a:solidFill>
                  <a:srgbClr val="FFFFFF"/>
                </a:solidFill>
              </a:rPr>
              <a:t>Come emerge in parte anche dalle considerazioni svolte poc'anzi, un numero crescente di consumatori si dimostra interessato non solo alle caratteristiche dei prodotti acquistati e ai benefici che ne potrà ottenere, ma anche alla sostenibilità dei processi sottostanti alla loro realizzazione. Sempre più persone vanno infatti convincendosi che l'impegno individuale per il benessere della collettività può essere attuato anche attraverso le scelte d'acquisto, in particolare premiando le marche socialmente responsabili.</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1328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4BA0C938-1486-4635-9F6C-44D521FA6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42A7ABB-6A86-4A02-A072-FA82CDCE53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4365356" y="806365"/>
            <a:ext cx="7020747" cy="5229630"/>
          </a:xfrm>
        </p:spPr>
        <p:txBody>
          <a:bodyPr vert="horz" lIns="91440" tIns="45720" rIns="91440" bIns="45720" rtlCol="0" anchor="ctr">
            <a:normAutofit fontScale="90000"/>
          </a:bodyPr>
          <a:lstStyle/>
          <a:p>
            <a:r>
              <a:rPr lang="en-US" sz="3000" b="1" spc="200" dirty="0"/>
              <a:t>1. Marca come PERSONA</a:t>
            </a:r>
            <a:br>
              <a:rPr lang="en-US" sz="3000" spc="200" dirty="0"/>
            </a:br>
            <a:br>
              <a:rPr lang="en-US" sz="3000" spc="200" dirty="0"/>
            </a:br>
            <a:r>
              <a:rPr lang="it-IT" sz="2800" cap="none" dirty="0">
                <a:solidFill>
                  <a:schemeClr val="tx1"/>
                </a:solidFill>
                <a:latin typeface="Trebuchet MS" panose="020B0603020202020204" pitchFamily="34" charset="0"/>
              </a:rPr>
              <a:t>L'interesse del consumatore verso tutto quanto sottostà alla marca spiega la rilevanza del terzo ambito nel quale possono svilupparsi associazioni forti, desiderabili e uniche, cioè le persone alle quali ricondurre l'origine del brand o comunque impiegate nelle attività di comunicazione che lo riguardano. Il riferimento a queste figure concorre sovente a conferire personalità alla marca, sostenendone la differenziazione, e in special modo nei contesti iper-competitivi.</a:t>
            </a:r>
            <a:endParaRPr lang="en-US" sz="2800" spc="200" dirty="0"/>
          </a:p>
        </p:txBody>
      </p:sp>
      <p:cxnSp>
        <p:nvCxnSpPr>
          <p:cNvPr id="17" name="Straight Connector 16">
            <a:extLst>
              <a:ext uri="{FF2B5EF4-FFF2-40B4-BE49-F238E27FC236}">
                <a16:creationId xmlns:a16="http://schemas.microsoft.com/office/drawing/2014/main" id="{B6916720-6D22-4D4B-BC19-23008C7DD4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2275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4713224" y="1105351"/>
            <a:ext cx="6353967" cy="3023981"/>
          </a:xfrm>
        </p:spPr>
        <p:txBody>
          <a:bodyPr vert="horz" lIns="91440" tIns="45720" rIns="91440" bIns="45720" rtlCol="0" anchor="b">
            <a:normAutofit/>
          </a:bodyPr>
          <a:lstStyle/>
          <a:p>
            <a:r>
              <a:rPr lang="en-US" sz="1900" b="1" spc="200">
                <a:solidFill>
                  <a:srgbClr val="FFFFFF"/>
                </a:solidFill>
              </a:rPr>
              <a:t>La figura del fondatore </a:t>
            </a:r>
            <a:br>
              <a:rPr lang="en-US" sz="1900" spc="200">
                <a:solidFill>
                  <a:srgbClr val="FFFFFF"/>
                </a:solidFill>
              </a:rPr>
            </a:br>
            <a:br>
              <a:rPr lang="en-US" sz="1900" spc="200">
                <a:solidFill>
                  <a:srgbClr val="FFFFFF"/>
                </a:solidFill>
              </a:rPr>
            </a:br>
            <a:r>
              <a:rPr lang="en-US" sz="1900" spc="200">
                <a:solidFill>
                  <a:srgbClr val="FFFFFF"/>
                </a:solidFill>
              </a:rPr>
              <a:t>Non di rado, le associazioni mentali alla marca si sviluppano con riferimento alla figura del fondatore, ossia a colui al quale si deve la nascita dell'azienda o di un certo prodotto, specie se si tratta di prodotti iconici di quel brand. Il riferimento al fondatore può rafforzare la percezione di autenticità dei prodotti contraddistinti dalla marca, nonché di consonanza fra i valori della persona e le caratteristiche della marca.</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76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4713224" y="1105351"/>
            <a:ext cx="6353967" cy="3023981"/>
          </a:xfrm>
        </p:spPr>
        <p:txBody>
          <a:bodyPr vert="horz" lIns="91440" tIns="45720" rIns="91440" bIns="45720" rtlCol="0" anchor="b">
            <a:normAutofit/>
          </a:bodyPr>
          <a:lstStyle/>
          <a:p>
            <a:r>
              <a:rPr lang="en-US" sz="2300" b="1" spc="200">
                <a:solidFill>
                  <a:srgbClr val="FFFFFF"/>
                </a:solidFill>
              </a:rPr>
              <a:t>La persona comune</a:t>
            </a:r>
            <a:br>
              <a:rPr lang="en-US" sz="2300" spc="200">
                <a:solidFill>
                  <a:srgbClr val="FFFFFF"/>
                </a:solidFill>
              </a:rPr>
            </a:br>
            <a:br>
              <a:rPr lang="en-US" sz="2300" spc="200">
                <a:solidFill>
                  <a:srgbClr val="FFFFFF"/>
                </a:solidFill>
              </a:rPr>
            </a:br>
            <a:r>
              <a:rPr lang="en-US" sz="2300" spc="200">
                <a:solidFill>
                  <a:srgbClr val="FFFFFF"/>
                </a:solidFill>
              </a:rPr>
              <a:t>Talvolta, la persona rispetto alla quale vengono sviluppate le associazioni alla marca non è il fondatore o la famiglia imprenditoriale, ma un individuo comune in grado sia di rafforzare la percezione dei tratti di personalità della marca, sia di agevolare la percezione del profilo tipico dell'utilizzatore del brand. </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4510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4713224" y="1105351"/>
            <a:ext cx="6353967" cy="3023981"/>
          </a:xfrm>
        </p:spPr>
        <p:txBody>
          <a:bodyPr vert="horz" lIns="91440" tIns="45720" rIns="91440" bIns="45720" rtlCol="0" anchor="b">
            <a:normAutofit/>
          </a:bodyPr>
          <a:lstStyle/>
          <a:p>
            <a:r>
              <a:rPr lang="en-US" sz="1600" b="1" spc="200">
                <a:solidFill>
                  <a:srgbClr val="FFFFFF"/>
                </a:solidFill>
              </a:rPr>
              <a:t>Il personaggio famoso</a:t>
            </a:r>
            <a:br>
              <a:rPr lang="en-US" sz="1600" spc="200">
                <a:solidFill>
                  <a:srgbClr val="FFFFFF"/>
                </a:solidFill>
              </a:rPr>
            </a:br>
            <a:br>
              <a:rPr lang="en-US" sz="1600" spc="200">
                <a:solidFill>
                  <a:srgbClr val="FFFFFF"/>
                </a:solidFill>
              </a:rPr>
            </a:br>
            <a:r>
              <a:rPr lang="en-US" sz="1600" spc="200">
                <a:solidFill>
                  <a:srgbClr val="FFFFFF"/>
                </a:solidFill>
              </a:rPr>
              <a:t>Lo sviluppo di associazioni alla marca facendo leva sulle persone raggiunge probabilmente il proprio apice mediante il ricorso a un personaggio famoso. Si tratta di una scelta che richiede, ovviamente, il possesso di certe disponibilità finanziarie, ma che può consentire il raggiungimento di risultati in termini di notorietà e d'immagine in tempi normalmente più brevi di quelli connessi all'impiego del fondatore o della persona comune. L'utilizzo di un soggetto al quale i consumatori attribuiscono già alcune caratteristiche significa potersi ancorare a queste per indirizzare in tempi rapidi il processo di sviluppo delle associazioni mentali alla marca.</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9752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4BA0C938-1486-4635-9F6C-44D521FA6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42A7ABB-6A86-4A02-A072-FA82CDCE53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4365356" y="806365"/>
            <a:ext cx="7020747" cy="5229630"/>
          </a:xfrm>
        </p:spPr>
        <p:txBody>
          <a:bodyPr vert="horz" lIns="91440" tIns="45720" rIns="91440" bIns="45720" rtlCol="0" anchor="ctr">
            <a:normAutofit/>
          </a:bodyPr>
          <a:lstStyle/>
          <a:p>
            <a:r>
              <a:rPr lang="en-US" sz="2600" b="1" spc="200" dirty="0"/>
              <a:t>4. Marca come </a:t>
            </a:r>
            <a:r>
              <a:rPr lang="en-US" sz="2600" b="1" spc="200" dirty="0" err="1"/>
              <a:t>simbolo</a:t>
            </a:r>
            <a:br>
              <a:rPr lang="en-US" sz="2600" spc="200" dirty="0"/>
            </a:br>
            <a:br>
              <a:rPr lang="en-US" sz="2600" spc="200" dirty="0"/>
            </a:br>
            <a:r>
              <a:rPr lang="en-US" sz="2600" spc="200" dirty="0"/>
              <a:t>Il quarto </a:t>
            </a:r>
            <a:r>
              <a:rPr lang="en-US" sz="2600" spc="200" dirty="0" err="1"/>
              <a:t>ambito</a:t>
            </a:r>
            <a:r>
              <a:rPr lang="en-US" sz="2600" spc="200" dirty="0"/>
              <a:t> al quale </a:t>
            </a:r>
            <a:r>
              <a:rPr lang="en-US" sz="2600" spc="200" dirty="0" err="1"/>
              <a:t>può</a:t>
            </a:r>
            <a:r>
              <a:rPr lang="en-US" sz="2600" spc="200" dirty="0"/>
              <a:t> </a:t>
            </a:r>
            <a:r>
              <a:rPr lang="en-US" sz="2600" spc="200" dirty="0" err="1"/>
              <a:t>essere</a:t>
            </a:r>
            <a:r>
              <a:rPr lang="en-US" sz="2600" spc="200" dirty="0"/>
              <a:t> </a:t>
            </a:r>
            <a:r>
              <a:rPr lang="en-US" sz="2600" spc="200" dirty="0" err="1"/>
              <a:t>riferito</a:t>
            </a:r>
            <a:r>
              <a:rPr lang="en-US" sz="2600" spc="200" dirty="0"/>
              <a:t> lo </a:t>
            </a:r>
            <a:r>
              <a:rPr lang="en-US" sz="2600" spc="200" dirty="0" err="1"/>
              <a:t>sviluppo</a:t>
            </a:r>
            <a:r>
              <a:rPr lang="en-US" sz="2600" spc="200" dirty="0"/>
              <a:t> di </a:t>
            </a:r>
            <a:r>
              <a:rPr lang="en-US" sz="2600" spc="200" dirty="0" err="1"/>
              <a:t>associazioni</a:t>
            </a:r>
            <a:r>
              <a:rPr lang="en-US" sz="2600" spc="200" dirty="0"/>
              <a:t> </a:t>
            </a:r>
            <a:r>
              <a:rPr lang="en-US" sz="2600" spc="200" dirty="0" err="1"/>
              <a:t>mentali</a:t>
            </a:r>
            <a:r>
              <a:rPr lang="en-US" sz="2600" spc="200" dirty="0"/>
              <a:t> </a:t>
            </a:r>
            <a:r>
              <a:rPr lang="en-US" sz="2600" spc="200" dirty="0" err="1"/>
              <a:t>alla</a:t>
            </a:r>
            <a:r>
              <a:rPr lang="en-US" sz="2600" spc="200" dirty="0"/>
              <a:t> </a:t>
            </a:r>
            <a:r>
              <a:rPr lang="en-US" sz="2600" spc="200" dirty="0" err="1"/>
              <a:t>marca</a:t>
            </a:r>
            <a:r>
              <a:rPr lang="en-US" sz="2600" spc="200" dirty="0"/>
              <a:t> è </a:t>
            </a:r>
            <a:r>
              <a:rPr lang="en-US" sz="2600" spc="200" dirty="0" err="1"/>
              <a:t>quello</a:t>
            </a:r>
            <a:r>
              <a:rPr lang="en-US" sz="2600" spc="200" dirty="0"/>
              <a:t> </a:t>
            </a:r>
            <a:r>
              <a:rPr lang="en-US" sz="2600" spc="200" dirty="0" err="1"/>
              <a:t>della</a:t>
            </a:r>
            <a:r>
              <a:rPr lang="en-US" sz="2600" spc="200" dirty="0"/>
              <a:t> </a:t>
            </a:r>
            <a:r>
              <a:rPr lang="en-US" sz="2600" spc="200" dirty="0" err="1"/>
              <a:t>marca</a:t>
            </a:r>
            <a:r>
              <a:rPr lang="en-US" sz="2600" spc="200" dirty="0"/>
              <a:t> come </a:t>
            </a:r>
            <a:r>
              <a:rPr lang="en-US" sz="2600" spc="200" dirty="0" err="1"/>
              <a:t>simbolo</a:t>
            </a:r>
            <a:r>
              <a:rPr lang="en-US" sz="2600" spc="200" dirty="0"/>
              <a:t>. In </a:t>
            </a:r>
            <a:r>
              <a:rPr lang="en-US" sz="2600" spc="200" dirty="0" err="1"/>
              <a:t>questo</a:t>
            </a:r>
            <a:r>
              <a:rPr lang="en-US" sz="2600" spc="200" dirty="0"/>
              <a:t> </a:t>
            </a:r>
            <a:r>
              <a:rPr lang="en-US" sz="2600" spc="200" dirty="0" err="1"/>
              <a:t>caso</a:t>
            </a:r>
            <a:r>
              <a:rPr lang="en-US" sz="2600" spc="200" dirty="0"/>
              <a:t>, il </a:t>
            </a:r>
            <a:r>
              <a:rPr lang="en-US" sz="2600" spc="200" dirty="0" err="1"/>
              <a:t>riferimento</a:t>
            </a:r>
            <a:r>
              <a:rPr lang="en-US" sz="2600" spc="200" dirty="0"/>
              <a:t> è alle </a:t>
            </a:r>
            <a:r>
              <a:rPr lang="en-US" sz="2600" spc="200" dirty="0" err="1"/>
              <a:t>attività</a:t>
            </a:r>
            <a:r>
              <a:rPr lang="en-US" sz="2600" spc="200" dirty="0"/>
              <a:t> </a:t>
            </a:r>
            <a:r>
              <a:rPr lang="en-US" sz="2600" spc="200" dirty="0" err="1"/>
              <a:t>mediante</a:t>
            </a:r>
            <a:r>
              <a:rPr lang="en-US" sz="2600" spc="200" dirty="0"/>
              <a:t> le </a:t>
            </a:r>
            <a:r>
              <a:rPr lang="en-US" sz="2600" spc="200" dirty="0" err="1"/>
              <a:t>quali</a:t>
            </a:r>
            <a:r>
              <a:rPr lang="en-US" sz="2600" spc="200" dirty="0"/>
              <a:t> la </a:t>
            </a:r>
            <a:r>
              <a:rPr lang="en-US" sz="2600" spc="200" dirty="0" err="1"/>
              <a:t>marca</a:t>
            </a:r>
            <a:r>
              <a:rPr lang="en-US" sz="2600" spc="200" dirty="0"/>
              <a:t> </a:t>
            </a:r>
            <a:r>
              <a:rPr lang="en-US" sz="2600" spc="200" dirty="0" err="1"/>
              <a:t>perpetra</a:t>
            </a:r>
            <a:r>
              <a:rPr lang="en-US" sz="2600" spc="200" dirty="0"/>
              <a:t> </a:t>
            </a:r>
            <a:r>
              <a:rPr lang="en-US" sz="2600" spc="200" dirty="0" err="1"/>
              <a:t>nel</a:t>
            </a:r>
            <a:r>
              <a:rPr lang="en-US" sz="2600" spc="200" dirty="0"/>
              <a:t> tempo </a:t>
            </a:r>
            <a:r>
              <a:rPr lang="en-US" sz="2600" spc="200" dirty="0" err="1"/>
              <a:t>elementi</a:t>
            </a:r>
            <a:r>
              <a:rPr lang="en-US" sz="2600" spc="200" dirty="0"/>
              <a:t> </a:t>
            </a:r>
            <a:r>
              <a:rPr lang="en-US" sz="2600" spc="200" dirty="0" err="1"/>
              <a:t>ricorrenti</a:t>
            </a:r>
            <a:r>
              <a:rPr lang="en-US" sz="2600" spc="200" dirty="0"/>
              <a:t> e </a:t>
            </a:r>
            <a:r>
              <a:rPr lang="en-US" sz="2600" spc="200" dirty="0" err="1"/>
              <a:t>iconografici</a:t>
            </a:r>
            <a:r>
              <a:rPr lang="en-US" sz="2600" spc="200" dirty="0"/>
              <a:t> </a:t>
            </a:r>
            <a:r>
              <a:rPr lang="en-US" sz="2600" spc="200" dirty="0" err="1"/>
              <a:t>atti</a:t>
            </a:r>
            <a:r>
              <a:rPr lang="en-US" sz="2600" spc="200" dirty="0"/>
              <a:t> a </a:t>
            </a:r>
            <a:r>
              <a:rPr lang="en-US" sz="2600" spc="200" dirty="0" err="1"/>
              <a:t>valorizzare</a:t>
            </a:r>
            <a:r>
              <a:rPr lang="en-US" sz="2600" spc="200" dirty="0"/>
              <a:t> la </a:t>
            </a:r>
            <a:r>
              <a:rPr lang="en-US" sz="2600" spc="200" dirty="0" err="1"/>
              <a:t>sua</a:t>
            </a:r>
            <a:r>
              <a:rPr lang="en-US" sz="2600" spc="200" dirty="0"/>
              <a:t> </a:t>
            </a:r>
            <a:r>
              <a:rPr lang="en-US" sz="2600" spc="200" dirty="0" err="1"/>
              <a:t>continuità</a:t>
            </a:r>
            <a:r>
              <a:rPr lang="en-US" sz="2600" spc="200" dirty="0"/>
              <a:t> e, </a:t>
            </a:r>
            <a:r>
              <a:rPr lang="en-US" sz="2600" spc="200" dirty="0" err="1"/>
              <a:t>dunque</a:t>
            </a:r>
            <a:r>
              <a:rPr lang="en-US" sz="2600" spc="200" dirty="0"/>
              <a:t>, la </a:t>
            </a:r>
            <a:r>
              <a:rPr lang="en-US" sz="2600" spc="200" dirty="0" err="1"/>
              <a:t>serietà</a:t>
            </a:r>
            <a:r>
              <a:rPr lang="en-US" sz="2600" spc="200" dirty="0"/>
              <a:t> e la </a:t>
            </a:r>
            <a:r>
              <a:rPr lang="en-US" sz="2600" spc="200" dirty="0" err="1"/>
              <a:t>solidità</a:t>
            </a:r>
            <a:r>
              <a:rPr lang="en-US" sz="2600" spc="200" dirty="0"/>
              <a:t> </a:t>
            </a:r>
            <a:r>
              <a:rPr lang="en-US" sz="2600" spc="200" dirty="0" err="1"/>
              <a:t>che</a:t>
            </a:r>
            <a:r>
              <a:rPr lang="en-US" sz="2600" spc="200" dirty="0"/>
              <a:t> la </a:t>
            </a:r>
            <a:r>
              <a:rPr lang="en-US" sz="2600" spc="200" dirty="0" err="1"/>
              <a:t>connotano</a:t>
            </a:r>
            <a:r>
              <a:rPr lang="en-US" sz="2600" spc="200" dirty="0"/>
              <a:t>. In </a:t>
            </a:r>
            <a:r>
              <a:rPr lang="en-US" sz="2600" spc="200" dirty="0" err="1"/>
              <a:t>questa</a:t>
            </a:r>
            <a:r>
              <a:rPr lang="en-US" sz="2600" spc="200" dirty="0"/>
              <a:t> </a:t>
            </a:r>
            <a:r>
              <a:rPr lang="en-US" sz="2600" spc="200" dirty="0" err="1"/>
              <a:t>prospettiva</a:t>
            </a:r>
            <a:r>
              <a:rPr lang="en-US" sz="2600" spc="200" dirty="0"/>
              <a:t>, </a:t>
            </a:r>
            <a:r>
              <a:rPr lang="en-US" sz="2600" spc="200" dirty="0" err="1"/>
              <a:t>possono</a:t>
            </a:r>
            <a:r>
              <a:rPr lang="en-US" sz="2600" spc="200" dirty="0"/>
              <a:t> </a:t>
            </a:r>
            <a:r>
              <a:rPr lang="en-US" sz="2600" spc="200" dirty="0" err="1"/>
              <a:t>essere</a:t>
            </a:r>
            <a:r>
              <a:rPr lang="en-US" sz="2600" spc="200" dirty="0"/>
              <a:t> </a:t>
            </a:r>
            <a:r>
              <a:rPr lang="en-US" sz="2600" spc="200" dirty="0" err="1"/>
              <a:t>valorizzati</a:t>
            </a:r>
            <a:r>
              <a:rPr lang="en-US" sz="2600" spc="200" dirty="0"/>
              <a:t> due </a:t>
            </a:r>
            <a:r>
              <a:rPr lang="en-US" sz="2600" spc="200" dirty="0" err="1"/>
              <a:t>elementi</a:t>
            </a:r>
            <a:r>
              <a:rPr lang="en-US" sz="2600" spc="200" dirty="0"/>
              <a:t>: </a:t>
            </a:r>
            <a:r>
              <a:rPr lang="en-US" sz="2600" b="1" spc="200" dirty="0" err="1"/>
              <a:t>gli</a:t>
            </a:r>
            <a:r>
              <a:rPr lang="en-US" sz="2600" b="1" spc="200" dirty="0"/>
              <a:t> </a:t>
            </a:r>
            <a:r>
              <a:rPr lang="en-US" sz="2600" b="1" spc="200" dirty="0" err="1"/>
              <a:t>stimoli</a:t>
            </a:r>
            <a:r>
              <a:rPr lang="en-US" sz="2600" b="1" spc="200" dirty="0"/>
              <a:t> </a:t>
            </a:r>
            <a:r>
              <a:rPr lang="en-US" sz="2600" b="1" spc="200" dirty="0" err="1"/>
              <a:t>visivi</a:t>
            </a:r>
            <a:r>
              <a:rPr lang="en-US" sz="2600" b="1" spc="200" dirty="0"/>
              <a:t> </a:t>
            </a:r>
            <a:r>
              <a:rPr lang="en-US" sz="2600" spc="200" dirty="0"/>
              <a:t>e</a:t>
            </a:r>
            <a:r>
              <a:rPr lang="en-US" sz="2600" b="1" spc="200" dirty="0"/>
              <a:t> </a:t>
            </a:r>
            <a:r>
              <a:rPr lang="en-US" sz="2600" b="1" spc="200" dirty="0" err="1"/>
              <a:t>l'heritage</a:t>
            </a:r>
            <a:r>
              <a:rPr lang="en-US" sz="2600" b="1" spc="200" dirty="0"/>
              <a:t> </a:t>
            </a:r>
            <a:r>
              <a:rPr lang="en-US" sz="2600" b="1" spc="200" dirty="0" err="1"/>
              <a:t>della</a:t>
            </a:r>
            <a:r>
              <a:rPr lang="en-US" sz="2600" b="1" spc="200" dirty="0"/>
              <a:t> </a:t>
            </a:r>
            <a:r>
              <a:rPr lang="en-US" sz="2600" b="1" spc="200" dirty="0" err="1"/>
              <a:t>marca</a:t>
            </a:r>
            <a:r>
              <a:rPr lang="en-US" sz="2600" b="1" spc="200" dirty="0"/>
              <a:t>.</a:t>
            </a:r>
          </a:p>
        </p:txBody>
      </p:sp>
      <p:cxnSp>
        <p:nvCxnSpPr>
          <p:cNvPr id="17" name="Straight Connector 16">
            <a:extLst>
              <a:ext uri="{FF2B5EF4-FFF2-40B4-BE49-F238E27FC236}">
                <a16:creationId xmlns:a16="http://schemas.microsoft.com/office/drawing/2014/main" id="{B6916720-6D22-4D4B-BC19-23008C7DD4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4414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4713224" y="1105351"/>
            <a:ext cx="6353967" cy="3023981"/>
          </a:xfrm>
        </p:spPr>
        <p:txBody>
          <a:bodyPr vert="horz" lIns="91440" tIns="45720" rIns="91440" bIns="45720" rtlCol="0" anchor="b">
            <a:normAutofit/>
          </a:bodyPr>
          <a:lstStyle/>
          <a:p>
            <a:r>
              <a:rPr lang="en-US" sz="4100" spc="200">
                <a:solidFill>
                  <a:srgbClr val="FFFFFF"/>
                </a:solidFill>
              </a:rPr>
              <a:t>Le associazioni possono essere riferite a quattro ambiti diversi, per ognuno dei quali vengono proposte alcune tipologie di associazioni.</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0413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055" name="Straight Connector 2054">
            <a:extLst>
              <a:ext uri="{FF2B5EF4-FFF2-40B4-BE49-F238E27FC236}">
                <a16:creationId xmlns:a16="http://schemas.microsoft.com/office/drawing/2014/main" id="{988A901F-2380-409D-B12F-3A0FDAFAEE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057" name="Rectangle 2056">
            <a:extLst>
              <a:ext uri="{FF2B5EF4-FFF2-40B4-BE49-F238E27FC236}">
                <a16:creationId xmlns:a16="http://schemas.microsoft.com/office/drawing/2014/main" id="{14CD50C8-2F85-4F12-A5B5-9336E254A7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059" name="Rectangle 2058">
            <a:extLst>
              <a:ext uri="{FF2B5EF4-FFF2-40B4-BE49-F238E27FC236}">
                <a16:creationId xmlns:a16="http://schemas.microsoft.com/office/drawing/2014/main" id="{B8D726A5-7900-41B4-8D49-49B4A2010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Stimolazione magnetica transcranica: cos'è, effetti, rischi ...">
            <a:extLst>
              <a:ext uri="{FF2B5EF4-FFF2-40B4-BE49-F238E27FC236}">
                <a16:creationId xmlns:a16="http://schemas.microsoft.com/office/drawing/2014/main" id="{91B35082-3646-41C1-9382-3DEFA45C5188}"/>
              </a:ext>
            </a:extLst>
          </p:cNvPr>
          <p:cNvPicPr>
            <a:picLocks noChangeAspect="1" noChangeArrowheads="1"/>
          </p:cNvPicPr>
          <p:nvPr/>
        </p:nvPicPr>
        <p:blipFill rotWithShape="1">
          <a:blip r:embed="rId3">
            <a:alphaModFix amt="45000"/>
            <a:extLst>
              <a:ext uri="{28A0092B-C50C-407E-A947-70E740481C1C}">
                <a14:useLocalDpi xmlns:a14="http://schemas.microsoft.com/office/drawing/2010/main" val="0"/>
              </a:ext>
            </a:extLst>
          </a:blip>
          <a:srcRect r="4469" b="1"/>
          <a:stretch/>
        </p:blipFill>
        <p:spPr bwMode="auto">
          <a:xfrm>
            <a:off x="20" y="-1"/>
            <a:ext cx="12188932"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643467" y="643467"/>
            <a:ext cx="7164674" cy="5571066"/>
          </a:xfrm>
        </p:spPr>
        <p:txBody>
          <a:bodyPr vert="horz" lIns="91440" tIns="45720" rIns="91440" bIns="45720" rtlCol="0" anchor="ctr">
            <a:normAutofit/>
          </a:bodyPr>
          <a:lstStyle/>
          <a:p>
            <a:pPr algn="r"/>
            <a:r>
              <a:rPr lang="en-US" sz="3600" b="1" spc="200">
                <a:solidFill>
                  <a:schemeClr val="tx1"/>
                </a:solidFill>
              </a:rPr>
              <a:t>Gli stimoli visivi</a:t>
            </a:r>
            <a:br>
              <a:rPr lang="en-US" sz="3600" spc="200">
                <a:solidFill>
                  <a:schemeClr val="tx1"/>
                </a:solidFill>
              </a:rPr>
            </a:br>
            <a:br>
              <a:rPr lang="en-US" sz="3600" spc="200">
                <a:solidFill>
                  <a:schemeClr val="tx1"/>
                </a:solidFill>
              </a:rPr>
            </a:br>
            <a:r>
              <a:rPr lang="en-US" sz="3600" spc="200">
                <a:solidFill>
                  <a:schemeClr val="tx1"/>
                </a:solidFill>
              </a:rPr>
              <a:t>L'identità visiva è molto importante anche per l'attivazione della risposta emotiva alla base dell'acquisto d'impulso. L'attrattività estetica del brand e della confezione del prodotto sono quindi elementi che possono suscitare un certo grado di piacere, sorpresa e curiosità tali da stimolare un acquisto d'impulso.</a:t>
            </a:r>
          </a:p>
        </p:txBody>
      </p:sp>
      <p:cxnSp>
        <p:nvCxnSpPr>
          <p:cNvPr id="2061" name="Straight Connector 2060">
            <a:extLst>
              <a:ext uri="{FF2B5EF4-FFF2-40B4-BE49-F238E27FC236}">
                <a16:creationId xmlns:a16="http://schemas.microsoft.com/office/drawing/2014/main" id="{46E49661-E258-450C-8150-A91A6B30D1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39605" y="1828800"/>
            <a:ext cx="0" cy="32004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7183413"/>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6">
            <a:extLst>
              <a:ext uri="{FF2B5EF4-FFF2-40B4-BE49-F238E27FC236}">
                <a16:creationId xmlns:a16="http://schemas.microsoft.com/office/drawing/2014/main" id="{1579DD07-B6CD-4C04-8A4A-3B92CE8C8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custGeom>
            <a:avLst/>
            <a:gdLst>
              <a:gd name="connsiteX0" fmla="*/ 0 w 3096136"/>
              <a:gd name="connsiteY0" fmla="*/ 0 h 5856137"/>
              <a:gd name="connsiteX1" fmla="*/ 3096136 w 3096136"/>
              <a:gd name="connsiteY1" fmla="*/ 0 h 5856137"/>
              <a:gd name="connsiteX2" fmla="*/ 3096136 w 3096136"/>
              <a:gd name="connsiteY2" fmla="*/ 5856137 h 5856137"/>
              <a:gd name="connsiteX3" fmla="*/ 0 w 3096136"/>
              <a:gd name="connsiteY3" fmla="*/ 5856137 h 5856137"/>
            </a:gdLst>
            <a:ahLst/>
            <a:cxnLst>
              <a:cxn ang="0">
                <a:pos x="connsiteX0" y="connsiteY0"/>
              </a:cxn>
              <a:cxn ang="0">
                <a:pos x="connsiteX1" y="connsiteY1"/>
              </a:cxn>
              <a:cxn ang="0">
                <a:pos x="connsiteX2" y="connsiteY2"/>
              </a:cxn>
              <a:cxn ang="0">
                <a:pos x="connsiteX3" y="connsiteY3"/>
              </a:cxn>
            </a:cxnLst>
            <a:rect l="l" t="t" r="r" b="b"/>
            <a:pathLst>
              <a:path w="3096136" h="5856137">
                <a:moveTo>
                  <a:pt x="0" y="0"/>
                </a:moveTo>
                <a:lnTo>
                  <a:pt x="3096136" y="0"/>
                </a:lnTo>
                <a:lnTo>
                  <a:pt x="3096136" y="5856137"/>
                </a:lnTo>
                <a:lnTo>
                  <a:pt x="0" y="5856137"/>
                </a:lnTo>
                <a:close/>
              </a:path>
            </a:pathLst>
          </a:cu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dirty="0">
              <a:solidFill>
                <a:prstClr val="white"/>
              </a:solidFill>
            </a:endParaRPr>
          </a:p>
        </p:txBody>
      </p:sp>
      <p:sp>
        <p:nvSpPr>
          <p:cNvPr id="13" name="Rectangle 12">
            <a:extLst>
              <a:ext uri="{FF2B5EF4-FFF2-40B4-BE49-F238E27FC236}">
                <a16:creationId xmlns:a16="http://schemas.microsoft.com/office/drawing/2014/main" id="{36A995F0-906C-4573-A739-16EED217D8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09343" y="620720"/>
            <a:ext cx="6442480" cy="559316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5590120" y="1105351"/>
            <a:ext cx="5477071" cy="3023981"/>
          </a:xfrm>
        </p:spPr>
        <p:txBody>
          <a:bodyPr vert="horz" lIns="91440" tIns="45720" rIns="91440" bIns="45720" rtlCol="0" anchor="b">
            <a:normAutofit/>
          </a:bodyPr>
          <a:lstStyle/>
          <a:p>
            <a:r>
              <a:rPr lang="en-US" sz="1800" b="1" spc="200">
                <a:solidFill>
                  <a:schemeClr val="bg1"/>
                </a:solidFill>
              </a:rPr>
              <a:t>L'heritage della marca</a:t>
            </a:r>
            <a:br>
              <a:rPr lang="en-US" sz="1800" b="1" spc="200">
                <a:solidFill>
                  <a:schemeClr val="bg1"/>
                </a:solidFill>
              </a:rPr>
            </a:br>
            <a:br>
              <a:rPr lang="en-US" sz="1800" spc="200">
                <a:solidFill>
                  <a:schemeClr val="bg1"/>
                </a:solidFill>
              </a:rPr>
            </a:br>
            <a:r>
              <a:rPr lang="en-US" sz="1800" spc="200">
                <a:solidFill>
                  <a:schemeClr val="bg1"/>
                </a:solidFill>
              </a:rPr>
              <a:t>Il riferimento all'anno di fondazione evidenziato nel logo della marca rende evidente la volontà di valorizzare le abilità e le competenze che essa ha maturato nel corso del tempo. Il tema non è tuttavia riducibile ai soli stimoli visivi e chiama in causa il brand heritage, costituito dai valori fondamentali che la marca ha ereditato dalla sua storia e che, oltre a essere ancora attuali, costituiscono la base per il suo sviluppo futuro. </a:t>
            </a:r>
          </a:p>
        </p:txBody>
      </p:sp>
      <p:cxnSp>
        <p:nvCxnSpPr>
          <p:cNvPr id="15" name="Straight Connector 14">
            <a:extLst>
              <a:ext uri="{FF2B5EF4-FFF2-40B4-BE49-F238E27FC236}">
                <a16:creationId xmlns:a16="http://schemas.microsoft.com/office/drawing/2014/main" id="{C3F5F06D-7250-43A5-9B61-0B7F1FD7E3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09960" y="4214336"/>
            <a:ext cx="512064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3867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1F068CE9-3E64-3E77-4287-3C9FCDE415CF}"/>
              </a:ext>
            </a:extLst>
          </p:cNvPr>
          <p:cNvPicPr>
            <a:picLocks noChangeAspect="1"/>
          </p:cNvPicPr>
          <p:nvPr/>
        </p:nvPicPr>
        <p:blipFill>
          <a:blip r:embed="rId2"/>
          <a:stretch>
            <a:fillRect/>
          </a:stretch>
        </p:blipFill>
        <p:spPr>
          <a:xfrm>
            <a:off x="438839" y="356857"/>
            <a:ext cx="11314322" cy="6144286"/>
          </a:xfrm>
          <a:prstGeom prst="rect">
            <a:avLst/>
          </a:prstGeom>
        </p:spPr>
      </p:pic>
    </p:spTree>
    <p:extLst>
      <p:ext uri="{BB962C8B-B14F-4D97-AF65-F5344CB8AC3E}">
        <p14:creationId xmlns:p14="http://schemas.microsoft.com/office/powerpoint/2010/main" val="1085145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E194971-2F2D-44B0-8AE6-FF2DCCEE0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5">
            <a:extLst>
              <a:ext uri="{FF2B5EF4-FFF2-40B4-BE49-F238E27FC236}">
                <a16:creationId xmlns:a16="http://schemas.microsoft.com/office/drawing/2014/main" id="{1FF9A61E-EB11-4C46-82E1-3E00A3B4B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1" name="Straight Connector 10">
            <a:extLst>
              <a:ext uri="{FF2B5EF4-FFF2-40B4-BE49-F238E27FC236}">
                <a16:creationId xmlns:a16="http://schemas.microsoft.com/office/drawing/2014/main" id="{5E564EB3-35F2-4EFF-87DC-642DC020526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useBgFill="1">
        <p:nvSpPr>
          <p:cNvPr id="13" name="Rectangle 12">
            <a:extLst>
              <a:ext uri="{FF2B5EF4-FFF2-40B4-BE49-F238E27FC236}">
                <a16:creationId xmlns:a16="http://schemas.microsoft.com/office/drawing/2014/main" id="{4BA0C938-1486-4635-9F6C-44D521FA6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42A7ABB-6A86-4A02-A072-FA82CDCE53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6928" y="484632"/>
            <a:ext cx="11244036" cy="5880916"/>
          </a:xfrm>
          <a:prstGeom prst="rect">
            <a:avLst/>
          </a:prstGeom>
          <a:solidFill>
            <a:schemeClr val="bg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4365356" y="806365"/>
            <a:ext cx="7020747" cy="5229630"/>
          </a:xfrm>
        </p:spPr>
        <p:txBody>
          <a:bodyPr vert="horz" lIns="91440" tIns="45720" rIns="91440" bIns="45720" rtlCol="0" anchor="ctr">
            <a:normAutofit/>
          </a:bodyPr>
          <a:lstStyle/>
          <a:p>
            <a:r>
              <a:rPr lang="en-US" sz="3000" b="1" spc="200" dirty="0"/>
              <a:t>1. Marca come </a:t>
            </a:r>
            <a:r>
              <a:rPr lang="en-US" sz="3000" b="1" spc="200" dirty="0" err="1"/>
              <a:t>prodotto</a:t>
            </a:r>
            <a:br>
              <a:rPr lang="en-US" sz="3000" spc="200" dirty="0"/>
            </a:br>
            <a:br>
              <a:rPr lang="en-US" sz="3000" spc="200" dirty="0"/>
            </a:br>
            <a:r>
              <a:rPr lang="en-US" sz="3000" spc="200" dirty="0"/>
              <a:t>Il primo </a:t>
            </a:r>
            <a:r>
              <a:rPr lang="en-US" sz="3000" spc="200" dirty="0" err="1"/>
              <a:t>ambito</a:t>
            </a:r>
            <a:r>
              <a:rPr lang="en-US" sz="3000" spc="200" dirty="0"/>
              <a:t> </a:t>
            </a:r>
            <a:r>
              <a:rPr lang="en-US" sz="3000" spc="200" dirty="0" err="1"/>
              <a:t>nel</a:t>
            </a:r>
            <a:r>
              <a:rPr lang="en-US" sz="3000" spc="200" dirty="0"/>
              <a:t> quale </a:t>
            </a:r>
            <a:r>
              <a:rPr lang="en-US" sz="3000" spc="200" dirty="0" err="1"/>
              <a:t>possono</a:t>
            </a:r>
            <a:r>
              <a:rPr lang="en-US" sz="3000" spc="200" dirty="0"/>
              <a:t> </a:t>
            </a:r>
            <a:r>
              <a:rPr lang="en-US" sz="3000" spc="200" dirty="0" err="1"/>
              <a:t>essere</a:t>
            </a:r>
            <a:r>
              <a:rPr lang="en-US" sz="3000" spc="200" dirty="0"/>
              <a:t> </a:t>
            </a:r>
            <a:r>
              <a:rPr lang="en-US" sz="3000" spc="200" dirty="0" err="1"/>
              <a:t>sviluppate</a:t>
            </a:r>
            <a:r>
              <a:rPr lang="en-US" sz="3000" spc="200" dirty="0"/>
              <a:t> le </a:t>
            </a:r>
            <a:r>
              <a:rPr lang="en-US" sz="3000" spc="200" dirty="0" err="1"/>
              <a:t>associazioni</a:t>
            </a:r>
            <a:r>
              <a:rPr lang="en-US" sz="3000" spc="200" dirty="0"/>
              <a:t> è il </a:t>
            </a:r>
            <a:r>
              <a:rPr lang="en-US" sz="3000" spc="200" dirty="0" err="1"/>
              <a:t>prodotto</a:t>
            </a:r>
            <a:r>
              <a:rPr lang="en-US" sz="3000" spc="200" dirty="0"/>
              <a:t>. </a:t>
            </a:r>
            <a:br>
              <a:rPr lang="en-US" sz="3000" spc="200" dirty="0"/>
            </a:br>
            <a:r>
              <a:rPr lang="en-US" sz="3000" spc="200" dirty="0" err="1"/>
              <a:t>Questo</a:t>
            </a:r>
            <a:r>
              <a:rPr lang="en-US" sz="3000" spc="200" dirty="0"/>
              <a:t> </a:t>
            </a:r>
            <a:r>
              <a:rPr lang="en-US" sz="3000" spc="200" dirty="0" err="1"/>
              <a:t>risulta</a:t>
            </a:r>
            <a:r>
              <a:rPr lang="en-US" sz="3000" spc="200" dirty="0"/>
              <a:t> del </a:t>
            </a:r>
            <a:r>
              <a:rPr lang="en-US" sz="3000" spc="200" dirty="0" err="1"/>
              <a:t>tutto</a:t>
            </a:r>
            <a:r>
              <a:rPr lang="en-US" sz="3000" spc="200" dirty="0"/>
              <a:t> </a:t>
            </a:r>
            <a:r>
              <a:rPr lang="en-US" sz="3000" spc="200" dirty="0" err="1"/>
              <a:t>logico</a:t>
            </a:r>
            <a:r>
              <a:rPr lang="en-US" sz="3000" spc="200" dirty="0"/>
              <a:t>, in </a:t>
            </a:r>
            <a:r>
              <a:rPr lang="en-US" sz="3000" spc="200" dirty="0" err="1"/>
              <a:t>quanto</a:t>
            </a:r>
            <a:r>
              <a:rPr lang="en-US" sz="3000" spc="200" dirty="0"/>
              <a:t> la </a:t>
            </a:r>
            <a:r>
              <a:rPr lang="en-US" sz="3000" spc="200" dirty="0" err="1"/>
              <a:t>marca</a:t>
            </a:r>
            <a:r>
              <a:rPr lang="en-US" sz="3000" spc="200" dirty="0"/>
              <a:t> </a:t>
            </a:r>
            <a:r>
              <a:rPr lang="en-US" sz="3000" spc="200" dirty="0" err="1"/>
              <a:t>può</a:t>
            </a:r>
            <a:r>
              <a:rPr lang="en-US" sz="3000" spc="200" dirty="0"/>
              <a:t> </a:t>
            </a:r>
            <a:r>
              <a:rPr lang="en-US" sz="3000" spc="200" dirty="0" err="1"/>
              <a:t>essere</a:t>
            </a:r>
            <a:r>
              <a:rPr lang="en-US" sz="3000" spc="200" dirty="0"/>
              <a:t> </a:t>
            </a:r>
            <a:r>
              <a:rPr lang="en-US" sz="3000" spc="200" dirty="0" err="1"/>
              <a:t>innanzitutto</a:t>
            </a:r>
            <a:r>
              <a:rPr lang="en-US" sz="3000" spc="200" dirty="0"/>
              <a:t> </a:t>
            </a:r>
            <a:r>
              <a:rPr lang="en-US" sz="3000" spc="200" dirty="0" err="1"/>
              <a:t>intesa</a:t>
            </a:r>
            <a:r>
              <a:rPr lang="en-US" sz="3000" spc="200" dirty="0"/>
              <a:t> come </a:t>
            </a:r>
            <a:r>
              <a:rPr lang="en-US" sz="3000" spc="200" dirty="0" err="1"/>
              <a:t>esito</a:t>
            </a:r>
            <a:r>
              <a:rPr lang="en-US" sz="3000" spc="200" dirty="0"/>
              <a:t> di </a:t>
            </a:r>
            <a:r>
              <a:rPr lang="en-US" sz="3000" spc="200" dirty="0" err="1"/>
              <a:t>un'attività</a:t>
            </a:r>
            <a:r>
              <a:rPr lang="en-US" sz="3000" spc="200" dirty="0"/>
              <a:t> </a:t>
            </a:r>
            <a:r>
              <a:rPr lang="en-US" sz="3000" spc="200" dirty="0" err="1"/>
              <a:t>economica</a:t>
            </a:r>
            <a:r>
              <a:rPr lang="en-US" sz="3000" spc="200" dirty="0"/>
              <a:t> volta </a:t>
            </a:r>
            <a:r>
              <a:rPr lang="en-US" sz="3000" spc="200" dirty="0" err="1"/>
              <a:t>alla</a:t>
            </a:r>
            <a:r>
              <a:rPr lang="en-US" sz="3000" spc="200" dirty="0"/>
              <a:t> </a:t>
            </a:r>
            <a:r>
              <a:rPr lang="en-US" sz="3000" spc="200" dirty="0" err="1"/>
              <a:t>realizzazione</a:t>
            </a:r>
            <a:r>
              <a:rPr lang="en-US" sz="3000" spc="200" dirty="0"/>
              <a:t> di un </a:t>
            </a:r>
            <a:r>
              <a:rPr lang="en-US" sz="3000" spc="200" dirty="0" err="1"/>
              <a:t>prodotto</a:t>
            </a:r>
            <a:r>
              <a:rPr lang="en-US" sz="3000" spc="200" dirty="0"/>
              <a:t> </a:t>
            </a:r>
            <a:r>
              <a:rPr lang="en-US" sz="3000" spc="200" dirty="0" err="1"/>
              <a:t>indirizzato</a:t>
            </a:r>
            <a:r>
              <a:rPr lang="en-US" sz="3000" spc="200" dirty="0"/>
              <a:t> a </a:t>
            </a:r>
            <a:r>
              <a:rPr lang="en-US" sz="3000" spc="200" dirty="0" err="1"/>
              <a:t>soddisfare</a:t>
            </a:r>
            <a:r>
              <a:rPr lang="en-US" sz="3000" spc="200" dirty="0"/>
              <a:t> determinate </a:t>
            </a:r>
            <a:r>
              <a:rPr lang="en-US" sz="3000" spc="200" dirty="0" err="1"/>
              <a:t>esigenze</a:t>
            </a:r>
            <a:r>
              <a:rPr lang="en-US" sz="3000" spc="200" dirty="0"/>
              <a:t> </a:t>
            </a:r>
            <a:r>
              <a:rPr lang="en-US" sz="3000" spc="200" dirty="0" err="1"/>
              <a:t>della</a:t>
            </a:r>
            <a:r>
              <a:rPr lang="en-US" sz="3000" spc="200" dirty="0"/>
              <a:t> </a:t>
            </a:r>
            <a:r>
              <a:rPr lang="en-US" sz="3000" spc="200" dirty="0" err="1"/>
              <a:t>domanda</a:t>
            </a:r>
            <a:r>
              <a:rPr lang="en-US" sz="3000" spc="200" dirty="0"/>
              <a:t>.</a:t>
            </a:r>
          </a:p>
        </p:txBody>
      </p:sp>
      <p:cxnSp>
        <p:nvCxnSpPr>
          <p:cNvPr id="17" name="Straight Connector 16">
            <a:extLst>
              <a:ext uri="{FF2B5EF4-FFF2-40B4-BE49-F238E27FC236}">
                <a16:creationId xmlns:a16="http://schemas.microsoft.com/office/drawing/2014/main" id="{B6916720-6D22-4D4B-BC19-23008C7DD4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59935"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1235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62AE8E50-35D4-4D5A-A4BB-168CBB027D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4D87A0-BA55-4A8B-9FD6-6109543D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7946" y="620720"/>
            <a:ext cx="3366054" cy="5571069"/>
          </a:xfrm>
          <a:prstGeom prst="rect">
            <a:avLst/>
          </a:prstGeom>
          <a:blipFill dpi="0" rotWithShape="1">
            <a:blip r:embed="rId2">
              <a:duotone>
                <a:schemeClr val="accent1">
                  <a:shade val="45000"/>
                  <a:satMod val="135000"/>
                </a:schemeClr>
                <a:prstClr val="white"/>
              </a:duotone>
            </a:blip>
            <a:srcRect/>
            <a:tile tx="0" ty="0" sx="80000" sy="80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1B26E892-1320-40AA-9CA1-246721C187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28592" y="620720"/>
            <a:ext cx="7323231" cy="55931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4609546" y="1557365"/>
            <a:ext cx="6305245" cy="3824530"/>
          </a:xfrm>
        </p:spPr>
        <p:txBody>
          <a:bodyPr vert="horz" lIns="91440" tIns="45720" rIns="91440" bIns="45720" rtlCol="0" anchor="b">
            <a:normAutofit fontScale="90000"/>
          </a:bodyPr>
          <a:lstStyle/>
          <a:p>
            <a:br>
              <a:rPr lang="en-US" sz="2600" spc="200" dirty="0">
                <a:solidFill>
                  <a:schemeClr val="bg1"/>
                </a:solidFill>
              </a:rPr>
            </a:br>
            <a:br>
              <a:rPr lang="en-US" sz="2600" spc="200" dirty="0">
                <a:solidFill>
                  <a:schemeClr val="bg1"/>
                </a:solidFill>
              </a:rPr>
            </a:br>
            <a:r>
              <a:rPr lang="en-US" sz="2600" spc="200" dirty="0">
                <a:solidFill>
                  <a:schemeClr val="bg1"/>
                </a:solidFill>
              </a:rPr>
              <a:t>In </a:t>
            </a:r>
            <a:r>
              <a:rPr lang="en-US" sz="2600" spc="200" dirty="0" err="1">
                <a:solidFill>
                  <a:schemeClr val="bg1"/>
                </a:solidFill>
              </a:rPr>
              <a:t>questa</a:t>
            </a:r>
            <a:r>
              <a:rPr lang="en-US" sz="2600" spc="200" dirty="0">
                <a:solidFill>
                  <a:schemeClr val="bg1"/>
                </a:solidFill>
              </a:rPr>
              <a:t> </a:t>
            </a:r>
            <a:r>
              <a:rPr lang="en-US" sz="2600" spc="200" dirty="0" err="1">
                <a:solidFill>
                  <a:schemeClr val="bg1"/>
                </a:solidFill>
              </a:rPr>
              <a:t>prospettiva</a:t>
            </a:r>
            <a:r>
              <a:rPr lang="en-US" sz="2600" spc="200" dirty="0">
                <a:solidFill>
                  <a:schemeClr val="bg1"/>
                </a:solidFill>
              </a:rPr>
              <a:t>, il management </a:t>
            </a:r>
            <a:r>
              <a:rPr lang="en-US" sz="2600" spc="200" dirty="0" err="1">
                <a:solidFill>
                  <a:schemeClr val="bg1"/>
                </a:solidFill>
              </a:rPr>
              <a:t>può</a:t>
            </a:r>
            <a:r>
              <a:rPr lang="en-US" sz="2600" spc="200" dirty="0">
                <a:solidFill>
                  <a:schemeClr val="bg1"/>
                </a:solidFill>
              </a:rPr>
              <a:t> far leva </a:t>
            </a:r>
            <a:r>
              <a:rPr lang="en-US" sz="2600" spc="200" dirty="0" err="1">
                <a:solidFill>
                  <a:schemeClr val="bg1"/>
                </a:solidFill>
              </a:rPr>
              <a:t>su</a:t>
            </a:r>
            <a:r>
              <a:rPr lang="en-US" sz="2600" spc="200" dirty="0">
                <a:solidFill>
                  <a:schemeClr val="bg1"/>
                </a:solidFill>
              </a:rPr>
              <a:t> tutti </a:t>
            </a:r>
            <a:r>
              <a:rPr lang="en-US" sz="2600" spc="200" dirty="0" err="1">
                <a:solidFill>
                  <a:schemeClr val="bg1"/>
                </a:solidFill>
              </a:rPr>
              <a:t>gli</a:t>
            </a:r>
            <a:r>
              <a:rPr lang="en-US" sz="2600" spc="200" dirty="0">
                <a:solidFill>
                  <a:schemeClr val="bg1"/>
                </a:solidFill>
              </a:rPr>
              <a:t> </a:t>
            </a:r>
            <a:r>
              <a:rPr lang="en-US" sz="2600" spc="200" dirty="0" err="1">
                <a:solidFill>
                  <a:schemeClr val="bg1"/>
                </a:solidFill>
              </a:rPr>
              <a:t>elementi</a:t>
            </a:r>
            <a:r>
              <a:rPr lang="en-US" sz="2600" spc="200" dirty="0">
                <a:solidFill>
                  <a:schemeClr val="bg1"/>
                </a:solidFill>
              </a:rPr>
              <a:t> di </a:t>
            </a:r>
            <a:r>
              <a:rPr lang="en-US" sz="2600" spc="200" dirty="0" err="1">
                <a:solidFill>
                  <a:schemeClr val="bg1"/>
                </a:solidFill>
              </a:rPr>
              <a:t>significato</a:t>
            </a:r>
            <a:r>
              <a:rPr lang="en-US" sz="2600" spc="200" dirty="0">
                <a:solidFill>
                  <a:schemeClr val="bg1"/>
                </a:solidFill>
              </a:rPr>
              <a:t> </a:t>
            </a:r>
            <a:r>
              <a:rPr lang="en-US" sz="2600" spc="200" dirty="0" err="1">
                <a:solidFill>
                  <a:schemeClr val="bg1"/>
                </a:solidFill>
              </a:rPr>
              <a:t>che</a:t>
            </a:r>
            <a:r>
              <a:rPr lang="en-US" sz="2600" spc="200" dirty="0">
                <a:solidFill>
                  <a:schemeClr val="bg1"/>
                </a:solidFill>
              </a:rPr>
              <a:t> il </a:t>
            </a:r>
            <a:r>
              <a:rPr lang="en-US" sz="2600" spc="200" dirty="0" err="1">
                <a:solidFill>
                  <a:schemeClr val="bg1"/>
                </a:solidFill>
              </a:rPr>
              <a:t>consumatore</a:t>
            </a:r>
            <a:r>
              <a:rPr lang="en-US" sz="2600" spc="200" dirty="0">
                <a:solidFill>
                  <a:schemeClr val="bg1"/>
                </a:solidFill>
              </a:rPr>
              <a:t> </a:t>
            </a:r>
            <a:r>
              <a:rPr lang="en-US" sz="2600" spc="200" dirty="0" err="1">
                <a:solidFill>
                  <a:schemeClr val="bg1"/>
                </a:solidFill>
              </a:rPr>
              <a:t>ascrive</a:t>
            </a:r>
            <a:r>
              <a:rPr lang="en-US" sz="2600" spc="200" dirty="0">
                <a:solidFill>
                  <a:schemeClr val="bg1"/>
                </a:solidFill>
              </a:rPr>
              <a:t> </a:t>
            </a:r>
            <a:r>
              <a:rPr lang="en-US" sz="2600" spc="200" dirty="0" err="1">
                <a:solidFill>
                  <a:schemeClr val="bg1"/>
                </a:solidFill>
              </a:rPr>
              <a:t>alla</a:t>
            </a:r>
            <a:r>
              <a:rPr lang="en-US" sz="2600" spc="200" dirty="0">
                <a:solidFill>
                  <a:schemeClr val="bg1"/>
                </a:solidFill>
              </a:rPr>
              <a:t> </a:t>
            </a:r>
            <a:r>
              <a:rPr lang="en-US" sz="2600" spc="200" dirty="0" err="1">
                <a:solidFill>
                  <a:schemeClr val="bg1"/>
                </a:solidFill>
              </a:rPr>
              <a:t>marca</a:t>
            </a:r>
            <a:r>
              <a:rPr lang="en-US" sz="2600" spc="200" dirty="0">
                <a:solidFill>
                  <a:schemeClr val="bg1"/>
                </a:solidFill>
              </a:rPr>
              <a:t> </a:t>
            </a:r>
            <a:r>
              <a:rPr lang="en-US" sz="2600" spc="200" dirty="0" err="1">
                <a:solidFill>
                  <a:schemeClr val="bg1"/>
                </a:solidFill>
              </a:rPr>
              <a:t>allorché</a:t>
            </a:r>
            <a:r>
              <a:rPr lang="en-US" sz="2600" spc="200" dirty="0">
                <a:solidFill>
                  <a:schemeClr val="bg1"/>
                </a:solidFill>
              </a:rPr>
              <a:t> </a:t>
            </a:r>
            <a:r>
              <a:rPr lang="en-US" sz="2600" spc="200" dirty="0" err="1">
                <a:solidFill>
                  <a:schemeClr val="bg1"/>
                </a:solidFill>
              </a:rPr>
              <a:t>pensa</a:t>
            </a:r>
            <a:r>
              <a:rPr lang="en-US" sz="2600" spc="200" dirty="0">
                <a:solidFill>
                  <a:schemeClr val="bg1"/>
                </a:solidFill>
              </a:rPr>
              <a:t> ai </a:t>
            </a:r>
            <a:r>
              <a:rPr lang="en-US" sz="2600" spc="200" dirty="0" err="1">
                <a:solidFill>
                  <a:schemeClr val="bg1"/>
                </a:solidFill>
              </a:rPr>
              <a:t>prodotti</a:t>
            </a:r>
            <a:r>
              <a:rPr lang="en-US" sz="2600" spc="200" dirty="0">
                <a:solidFill>
                  <a:schemeClr val="bg1"/>
                </a:solidFill>
              </a:rPr>
              <a:t> da </a:t>
            </a:r>
            <a:r>
              <a:rPr lang="en-US" sz="2600" spc="200" dirty="0" err="1">
                <a:solidFill>
                  <a:schemeClr val="bg1"/>
                </a:solidFill>
              </a:rPr>
              <a:t>essa</a:t>
            </a:r>
            <a:r>
              <a:rPr lang="en-US" sz="2600" spc="200" dirty="0">
                <a:solidFill>
                  <a:schemeClr val="bg1"/>
                </a:solidFill>
              </a:rPr>
              <a:t> </a:t>
            </a:r>
            <a:r>
              <a:rPr lang="en-US" sz="2600" spc="200" dirty="0" err="1">
                <a:solidFill>
                  <a:schemeClr val="bg1"/>
                </a:solidFill>
              </a:rPr>
              <a:t>contraddistinti</a:t>
            </a:r>
            <a:r>
              <a:rPr lang="en-US" sz="2600" spc="200" dirty="0">
                <a:solidFill>
                  <a:schemeClr val="bg1"/>
                </a:solidFill>
              </a:rPr>
              <a:t>:</a:t>
            </a:r>
            <a:br>
              <a:rPr lang="en-US" sz="2000" spc="200" dirty="0"/>
            </a:br>
            <a:br>
              <a:rPr lang="en-US" sz="2000" spc="200" dirty="0"/>
            </a:br>
            <a:r>
              <a:rPr lang="en-US" sz="2000" spc="200" dirty="0"/>
              <a:t>- </a:t>
            </a:r>
            <a:r>
              <a:rPr lang="en-US" sz="1900" b="1" spc="200" dirty="0">
                <a:solidFill>
                  <a:srgbClr val="FFFFFF"/>
                </a:solidFill>
              </a:rPr>
              <a:t>La gamma </a:t>
            </a:r>
            <a:br>
              <a:rPr lang="en-US" sz="1900" b="1" spc="200" dirty="0">
                <a:solidFill>
                  <a:srgbClr val="FFFFFF"/>
                </a:solidFill>
              </a:rPr>
            </a:br>
            <a:r>
              <a:rPr lang="en-US" sz="1900" b="1" spc="200" dirty="0">
                <a:solidFill>
                  <a:srgbClr val="FFFFFF"/>
                </a:solidFill>
              </a:rPr>
              <a:t>• </a:t>
            </a:r>
            <a:r>
              <a:rPr lang="en-US" sz="1900" b="1" spc="200" dirty="0" err="1">
                <a:solidFill>
                  <a:srgbClr val="FFFFFF"/>
                </a:solidFill>
              </a:rPr>
              <a:t>Gli</a:t>
            </a:r>
            <a:r>
              <a:rPr lang="en-US" sz="1900" b="1" spc="200" dirty="0">
                <a:solidFill>
                  <a:srgbClr val="FFFFFF"/>
                </a:solidFill>
              </a:rPr>
              <a:t> </a:t>
            </a:r>
            <a:r>
              <a:rPr lang="en-US" sz="1900" b="1" spc="200" dirty="0" err="1">
                <a:solidFill>
                  <a:srgbClr val="FFFFFF"/>
                </a:solidFill>
              </a:rPr>
              <a:t>attributi</a:t>
            </a:r>
            <a:r>
              <a:rPr lang="en-US" sz="1900" b="1" spc="200" dirty="0">
                <a:solidFill>
                  <a:srgbClr val="FFFFFF"/>
                </a:solidFill>
              </a:rPr>
              <a:t> e </a:t>
            </a:r>
            <a:r>
              <a:rPr lang="en-US" sz="1900" b="1" spc="200" dirty="0" err="1">
                <a:solidFill>
                  <a:srgbClr val="FFFFFF"/>
                </a:solidFill>
              </a:rPr>
              <a:t>i</a:t>
            </a:r>
            <a:r>
              <a:rPr lang="en-US" sz="1900" b="1" spc="200" dirty="0">
                <a:solidFill>
                  <a:srgbClr val="FFFFFF"/>
                </a:solidFill>
              </a:rPr>
              <a:t> </a:t>
            </a:r>
            <a:r>
              <a:rPr lang="en-US" sz="1900" b="1" spc="200" dirty="0" err="1">
                <a:solidFill>
                  <a:srgbClr val="FFFFFF"/>
                </a:solidFill>
              </a:rPr>
              <a:t>benefici</a:t>
            </a:r>
            <a:r>
              <a:rPr lang="en-US" sz="1900" b="1" spc="200" dirty="0">
                <a:solidFill>
                  <a:srgbClr val="FFFFFF"/>
                </a:solidFill>
              </a:rPr>
              <a:t> </a:t>
            </a:r>
            <a:r>
              <a:rPr lang="en-US" sz="1900" b="1" spc="200" dirty="0" err="1">
                <a:solidFill>
                  <a:srgbClr val="FFFFFF"/>
                </a:solidFill>
              </a:rPr>
              <a:t>ottenibili</a:t>
            </a:r>
            <a:br>
              <a:rPr lang="en-US" sz="1900" b="1" spc="200" dirty="0">
                <a:solidFill>
                  <a:srgbClr val="FFFFFF"/>
                </a:solidFill>
              </a:rPr>
            </a:br>
            <a:r>
              <a:rPr lang="en-US" sz="1900" b="1" spc="200" dirty="0">
                <a:solidFill>
                  <a:srgbClr val="FFFFFF"/>
                </a:solidFill>
              </a:rPr>
              <a:t>• Il </a:t>
            </a:r>
            <a:r>
              <a:rPr lang="en-US" sz="1900" b="1" spc="200" dirty="0" err="1">
                <a:solidFill>
                  <a:srgbClr val="FFFFFF"/>
                </a:solidFill>
              </a:rPr>
              <a:t>rapporto</a:t>
            </a:r>
            <a:r>
              <a:rPr lang="en-US" sz="1900" b="1" spc="200" dirty="0">
                <a:solidFill>
                  <a:srgbClr val="FFFFFF"/>
                </a:solidFill>
              </a:rPr>
              <a:t> </a:t>
            </a:r>
            <a:r>
              <a:rPr lang="en-US" sz="1900" b="1" spc="200" dirty="0" err="1">
                <a:solidFill>
                  <a:srgbClr val="FFFFFF"/>
                </a:solidFill>
              </a:rPr>
              <a:t>fra</a:t>
            </a:r>
            <a:r>
              <a:rPr lang="en-US" sz="1900" b="1" spc="200" dirty="0">
                <a:solidFill>
                  <a:srgbClr val="FFFFFF"/>
                </a:solidFill>
              </a:rPr>
              <a:t> </a:t>
            </a:r>
            <a:r>
              <a:rPr lang="en-US" sz="1900" b="1" spc="200" dirty="0" err="1">
                <a:solidFill>
                  <a:srgbClr val="FFFFFF"/>
                </a:solidFill>
              </a:rPr>
              <a:t>qualità</a:t>
            </a:r>
            <a:r>
              <a:rPr lang="en-US" sz="1900" b="1" spc="200" dirty="0">
                <a:solidFill>
                  <a:srgbClr val="FFFFFF"/>
                </a:solidFill>
              </a:rPr>
              <a:t> e </a:t>
            </a:r>
            <a:r>
              <a:rPr lang="en-US" sz="1900" b="1" spc="200" dirty="0" err="1">
                <a:solidFill>
                  <a:srgbClr val="FFFFFF"/>
                </a:solidFill>
              </a:rPr>
              <a:t>prezzo</a:t>
            </a:r>
            <a:br>
              <a:rPr lang="en-US" sz="1900" b="1" spc="200" dirty="0">
                <a:solidFill>
                  <a:srgbClr val="FFFFFF"/>
                </a:solidFill>
              </a:rPr>
            </a:br>
            <a:r>
              <a:rPr lang="en-US" sz="1900" b="1" spc="200" dirty="0">
                <a:solidFill>
                  <a:srgbClr val="FFFFFF"/>
                </a:solidFill>
              </a:rPr>
              <a:t>• Le </a:t>
            </a:r>
            <a:r>
              <a:rPr lang="en-US" sz="1900" b="1" spc="200" dirty="0" err="1">
                <a:solidFill>
                  <a:srgbClr val="FFFFFF"/>
                </a:solidFill>
              </a:rPr>
              <a:t>caratteristiche</a:t>
            </a:r>
            <a:r>
              <a:rPr lang="en-US" sz="1900" b="1" spc="200" dirty="0">
                <a:solidFill>
                  <a:srgbClr val="FFFFFF"/>
                </a:solidFill>
              </a:rPr>
              <a:t> del target e le </a:t>
            </a:r>
            <a:r>
              <a:rPr lang="en-US" sz="1900" b="1" spc="200" dirty="0" err="1">
                <a:solidFill>
                  <a:srgbClr val="FFFFFF"/>
                </a:solidFill>
              </a:rPr>
              <a:t>modalità</a:t>
            </a:r>
            <a:r>
              <a:rPr lang="en-US" sz="1900" b="1" spc="200" dirty="0">
                <a:solidFill>
                  <a:srgbClr val="FFFFFF"/>
                </a:solidFill>
              </a:rPr>
              <a:t> di </a:t>
            </a:r>
            <a:r>
              <a:rPr lang="en-US" sz="1900" b="1" spc="200" dirty="0" err="1">
                <a:solidFill>
                  <a:srgbClr val="FFFFFF"/>
                </a:solidFill>
              </a:rPr>
              <a:t>utilizzo</a:t>
            </a:r>
            <a:r>
              <a:rPr lang="en-US" sz="1900" b="1" spc="200" dirty="0">
                <a:solidFill>
                  <a:srgbClr val="FFFFFF"/>
                </a:solidFill>
              </a:rPr>
              <a:t> del </a:t>
            </a:r>
            <a:r>
              <a:rPr lang="en-US" sz="1900" b="1" spc="200" dirty="0" err="1">
                <a:solidFill>
                  <a:srgbClr val="FFFFFF"/>
                </a:solidFill>
              </a:rPr>
              <a:t>prodotto</a:t>
            </a:r>
            <a:r>
              <a:rPr lang="en-US" sz="1900" b="1" spc="200" dirty="0">
                <a:solidFill>
                  <a:srgbClr val="FFFFFF"/>
                </a:solidFill>
              </a:rPr>
              <a:t> </a:t>
            </a:r>
            <a:br>
              <a:rPr lang="en-US" sz="1900" b="1" spc="200" dirty="0">
                <a:solidFill>
                  <a:srgbClr val="FFFFFF"/>
                </a:solidFill>
              </a:rPr>
            </a:br>
            <a:r>
              <a:rPr lang="en-US" sz="1900" b="1" spc="200" dirty="0">
                <a:solidFill>
                  <a:srgbClr val="FFFFFF"/>
                </a:solidFill>
              </a:rPr>
              <a:t>• </a:t>
            </a:r>
            <a:r>
              <a:rPr lang="en-US" sz="1900" b="1" spc="200" dirty="0" err="1">
                <a:solidFill>
                  <a:srgbClr val="FFFFFF"/>
                </a:solidFill>
              </a:rPr>
              <a:t>L'origine</a:t>
            </a:r>
            <a:r>
              <a:rPr lang="en-US" sz="1900" b="1" spc="200" dirty="0">
                <a:solidFill>
                  <a:srgbClr val="FFFFFF"/>
                </a:solidFill>
              </a:rPr>
              <a:t> </a:t>
            </a:r>
            <a:r>
              <a:rPr lang="en-US" sz="1900" b="1" spc="200" dirty="0" err="1">
                <a:solidFill>
                  <a:srgbClr val="FFFFFF"/>
                </a:solidFill>
              </a:rPr>
              <a:t>geografica</a:t>
            </a:r>
            <a:br>
              <a:rPr lang="en-US" sz="1900" b="1" spc="200" dirty="0">
                <a:solidFill>
                  <a:srgbClr val="FFFFFF"/>
                </a:solidFill>
              </a:rPr>
            </a:br>
            <a:br>
              <a:rPr lang="en-US" sz="1900" b="1" spc="200" dirty="0">
                <a:solidFill>
                  <a:srgbClr val="FFFFFF"/>
                </a:solidFill>
              </a:rPr>
            </a:br>
            <a:br>
              <a:rPr lang="en-US" sz="1900" spc="200" dirty="0">
                <a:solidFill>
                  <a:srgbClr val="FFFFFF"/>
                </a:solidFill>
              </a:rPr>
            </a:br>
            <a:br>
              <a:rPr lang="en-US" sz="1900" spc="200" dirty="0">
                <a:solidFill>
                  <a:srgbClr val="FFFFFF"/>
                </a:solidFill>
              </a:rPr>
            </a:br>
            <a:r>
              <a:rPr lang="en-US" sz="1900" spc="200" dirty="0">
                <a:solidFill>
                  <a:srgbClr val="FFFFFF"/>
                </a:solidFill>
              </a:rPr>
              <a:t>Si </a:t>
            </a:r>
            <a:r>
              <a:rPr lang="en-US" sz="1900" spc="200" dirty="0" err="1">
                <a:solidFill>
                  <a:srgbClr val="FFFFFF"/>
                </a:solidFill>
              </a:rPr>
              <a:t>tratta</a:t>
            </a:r>
            <a:r>
              <a:rPr lang="en-US" sz="1900" spc="200" dirty="0">
                <a:solidFill>
                  <a:srgbClr val="FFFFFF"/>
                </a:solidFill>
              </a:rPr>
              <a:t> di </a:t>
            </a:r>
            <a:r>
              <a:rPr lang="en-US" sz="1900" spc="200" dirty="0" err="1">
                <a:solidFill>
                  <a:srgbClr val="FFFFFF"/>
                </a:solidFill>
              </a:rPr>
              <a:t>elementi</a:t>
            </a:r>
            <a:r>
              <a:rPr lang="en-US" sz="1900" spc="200" dirty="0">
                <a:solidFill>
                  <a:srgbClr val="FFFFFF"/>
                </a:solidFill>
              </a:rPr>
              <a:t> </a:t>
            </a:r>
            <a:r>
              <a:rPr lang="en-US" sz="1900" spc="200" dirty="0" err="1">
                <a:solidFill>
                  <a:srgbClr val="FFFFFF"/>
                </a:solidFill>
              </a:rPr>
              <a:t>significativi</a:t>
            </a:r>
            <a:r>
              <a:rPr lang="en-US" sz="1900" spc="200" dirty="0">
                <a:solidFill>
                  <a:srgbClr val="FFFFFF"/>
                </a:solidFill>
              </a:rPr>
              <a:t> per </a:t>
            </a:r>
            <a:r>
              <a:rPr lang="en-US" sz="1900" spc="200" dirty="0" err="1">
                <a:solidFill>
                  <a:srgbClr val="FFFFFF"/>
                </a:solidFill>
              </a:rPr>
              <a:t>i</a:t>
            </a:r>
            <a:r>
              <a:rPr lang="en-US" sz="1900" spc="200" dirty="0">
                <a:solidFill>
                  <a:srgbClr val="FFFFFF"/>
                </a:solidFill>
              </a:rPr>
              <a:t> </a:t>
            </a:r>
            <a:r>
              <a:rPr lang="en-US" sz="1900" spc="200" dirty="0" err="1">
                <a:solidFill>
                  <a:srgbClr val="FFFFFF"/>
                </a:solidFill>
              </a:rPr>
              <a:t>consumatori</a:t>
            </a:r>
            <a:r>
              <a:rPr lang="en-US" sz="1900" spc="200" dirty="0">
                <a:solidFill>
                  <a:srgbClr val="FFFFFF"/>
                </a:solidFill>
              </a:rPr>
              <a:t>, </a:t>
            </a:r>
            <a:r>
              <a:rPr lang="en-US" sz="1900" spc="200" dirty="0" err="1">
                <a:solidFill>
                  <a:srgbClr val="FFFFFF"/>
                </a:solidFill>
              </a:rPr>
              <a:t>dato</a:t>
            </a:r>
            <a:r>
              <a:rPr lang="en-US" sz="1900" spc="200" dirty="0">
                <a:solidFill>
                  <a:srgbClr val="FFFFFF"/>
                </a:solidFill>
              </a:rPr>
              <a:t> </a:t>
            </a:r>
            <a:r>
              <a:rPr lang="en-US" sz="1900" spc="200" dirty="0" err="1">
                <a:solidFill>
                  <a:srgbClr val="FFFFFF"/>
                </a:solidFill>
              </a:rPr>
              <a:t>che</a:t>
            </a:r>
            <a:r>
              <a:rPr lang="en-US" sz="1900" spc="200" dirty="0">
                <a:solidFill>
                  <a:srgbClr val="FFFFFF"/>
                </a:solidFill>
              </a:rPr>
              <a:t> </a:t>
            </a:r>
            <a:r>
              <a:rPr lang="en-US" sz="1900" spc="200" dirty="0" err="1">
                <a:solidFill>
                  <a:srgbClr val="FFFFFF"/>
                </a:solidFill>
              </a:rPr>
              <a:t>sono</a:t>
            </a:r>
            <a:r>
              <a:rPr lang="en-US" sz="1900" spc="200" dirty="0">
                <a:solidFill>
                  <a:srgbClr val="FFFFFF"/>
                </a:solidFill>
              </a:rPr>
              <a:t> </a:t>
            </a:r>
            <a:r>
              <a:rPr lang="en-US" sz="1900" spc="200" dirty="0" err="1">
                <a:solidFill>
                  <a:srgbClr val="FFFFFF"/>
                </a:solidFill>
              </a:rPr>
              <a:t>quelli</a:t>
            </a:r>
            <a:r>
              <a:rPr lang="en-US" sz="1900" spc="200" dirty="0">
                <a:solidFill>
                  <a:srgbClr val="FFFFFF"/>
                </a:solidFill>
              </a:rPr>
              <a:t> a cui </a:t>
            </a:r>
            <a:r>
              <a:rPr lang="en-US" sz="1900" spc="200" dirty="0" err="1">
                <a:solidFill>
                  <a:srgbClr val="FFFFFF"/>
                </a:solidFill>
              </a:rPr>
              <a:t>prestano</a:t>
            </a:r>
            <a:r>
              <a:rPr lang="en-US" sz="1900" spc="200" dirty="0">
                <a:solidFill>
                  <a:srgbClr val="FFFFFF"/>
                </a:solidFill>
              </a:rPr>
              <a:t> </a:t>
            </a:r>
            <a:r>
              <a:rPr lang="en-US" sz="1900" spc="200" dirty="0" err="1">
                <a:solidFill>
                  <a:srgbClr val="FFFFFF"/>
                </a:solidFill>
              </a:rPr>
              <a:t>normalmente</a:t>
            </a:r>
            <a:r>
              <a:rPr lang="en-US" sz="1900" spc="200" dirty="0">
                <a:solidFill>
                  <a:srgbClr val="FFFFFF"/>
                </a:solidFill>
              </a:rPr>
              <a:t> </a:t>
            </a:r>
            <a:r>
              <a:rPr lang="en-US" sz="1900" spc="200" dirty="0" err="1">
                <a:solidFill>
                  <a:srgbClr val="FFFFFF"/>
                </a:solidFill>
              </a:rPr>
              <a:t>maggiore</a:t>
            </a:r>
            <a:r>
              <a:rPr lang="en-US" sz="1900" spc="200" dirty="0">
                <a:solidFill>
                  <a:srgbClr val="FFFFFF"/>
                </a:solidFill>
              </a:rPr>
              <a:t> </a:t>
            </a:r>
            <a:r>
              <a:rPr lang="en-US" sz="1900" spc="200" dirty="0" err="1">
                <a:solidFill>
                  <a:srgbClr val="FFFFFF"/>
                </a:solidFill>
              </a:rPr>
              <a:t>attenzione</a:t>
            </a:r>
            <a:r>
              <a:rPr lang="en-US" sz="1900" spc="200" dirty="0">
                <a:solidFill>
                  <a:srgbClr val="FFFFFF"/>
                </a:solidFill>
              </a:rPr>
              <a:t> </a:t>
            </a:r>
            <a:r>
              <a:rPr lang="en-US" sz="1900" spc="200" dirty="0" err="1">
                <a:solidFill>
                  <a:srgbClr val="FFFFFF"/>
                </a:solidFill>
              </a:rPr>
              <a:t>durante</a:t>
            </a:r>
            <a:r>
              <a:rPr lang="en-US" sz="1900" spc="200" dirty="0">
                <a:solidFill>
                  <a:srgbClr val="FFFFFF"/>
                </a:solidFill>
              </a:rPr>
              <a:t> il loro </a:t>
            </a:r>
            <a:r>
              <a:rPr lang="en-US" sz="1900" spc="200" dirty="0" err="1">
                <a:solidFill>
                  <a:srgbClr val="FFFFFF"/>
                </a:solidFill>
              </a:rPr>
              <a:t>processo</a:t>
            </a:r>
            <a:r>
              <a:rPr lang="en-US" sz="1900" spc="200" dirty="0">
                <a:solidFill>
                  <a:srgbClr val="FFFFFF"/>
                </a:solidFill>
              </a:rPr>
              <a:t> di </a:t>
            </a:r>
            <a:r>
              <a:rPr lang="en-US" sz="1900" spc="200" dirty="0" err="1">
                <a:solidFill>
                  <a:srgbClr val="FFFFFF"/>
                </a:solidFill>
              </a:rPr>
              <a:t>scelta</a:t>
            </a:r>
            <a:r>
              <a:rPr lang="en-US" sz="1900" spc="200" dirty="0">
                <a:solidFill>
                  <a:srgbClr val="FFFFFF"/>
                </a:solidFill>
              </a:rPr>
              <a:t>. </a:t>
            </a:r>
            <a:r>
              <a:rPr lang="en-US" sz="1900" spc="200" dirty="0" err="1">
                <a:solidFill>
                  <a:srgbClr val="FFFFFF"/>
                </a:solidFill>
              </a:rPr>
              <a:t>Occorre</a:t>
            </a:r>
            <a:r>
              <a:rPr lang="en-US" sz="1900" spc="200" dirty="0">
                <a:solidFill>
                  <a:srgbClr val="FFFFFF"/>
                </a:solidFill>
              </a:rPr>
              <a:t> </a:t>
            </a:r>
            <a:r>
              <a:rPr lang="en-US" sz="1900" spc="200" dirty="0" err="1">
                <a:solidFill>
                  <a:srgbClr val="FFFFFF"/>
                </a:solidFill>
              </a:rPr>
              <a:t>tuttavia</a:t>
            </a:r>
            <a:r>
              <a:rPr lang="en-US" sz="1900" spc="200" dirty="0">
                <a:solidFill>
                  <a:srgbClr val="FFFFFF"/>
                </a:solidFill>
              </a:rPr>
              <a:t> </a:t>
            </a:r>
            <a:r>
              <a:rPr lang="en-US" sz="1900" spc="200" dirty="0" err="1">
                <a:solidFill>
                  <a:srgbClr val="FFFFFF"/>
                </a:solidFill>
              </a:rPr>
              <a:t>considerare</a:t>
            </a:r>
            <a:r>
              <a:rPr lang="en-US" sz="1900" spc="200" dirty="0">
                <a:solidFill>
                  <a:srgbClr val="FFFFFF"/>
                </a:solidFill>
              </a:rPr>
              <a:t> </a:t>
            </a:r>
            <a:r>
              <a:rPr lang="en-US" sz="1900" spc="200" dirty="0" err="1">
                <a:solidFill>
                  <a:srgbClr val="FFFFFF"/>
                </a:solidFill>
              </a:rPr>
              <a:t>che</a:t>
            </a:r>
            <a:r>
              <a:rPr lang="en-US" sz="1900" spc="200" dirty="0">
                <a:solidFill>
                  <a:srgbClr val="FFFFFF"/>
                </a:solidFill>
              </a:rPr>
              <a:t> </a:t>
            </a:r>
            <a:r>
              <a:rPr lang="en-US" sz="1900" spc="200" dirty="0" err="1">
                <a:solidFill>
                  <a:srgbClr val="FFFFFF"/>
                </a:solidFill>
              </a:rPr>
              <a:t>molti</a:t>
            </a:r>
            <a:r>
              <a:rPr lang="en-US" sz="1900" spc="200" dirty="0">
                <a:solidFill>
                  <a:srgbClr val="FFFFFF"/>
                </a:solidFill>
              </a:rPr>
              <a:t> di </a:t>
            </a:r>
            <a:r>
              <a:rPr lang="en-US" sz="1900" spc="200" dirty="0" err="1">
                <a:solidFill>
                  <a:srgbClr val="FFFFFF"/>
                </a:solidFill>
              </a:rPr>
              <a:t>essi</a:t>
            </a:r>
            <a:r>
              <a:rPr lang="en-US" sz="1900" spc="200" dirty="0">
                <a:solidFill>
                  <a:srgbClr val="FFFFFF"/>
                </a:solidFill>
              </a:rPr>
              <a:t> </a:t>
            </a:r>
            <a:r>
              <a:rPr lang="en-US" sz="1900" spc="200" dirty="0" err="1">
                <a:solidFill>
                  <a:srgbClr val="FFFFFF"/>
                </a:solidFill>
              </a:rPr>
              <a:t>sono</a:t>
            </a:r>
            <a:r>
              <a:rPr lang="en-US" sz="1900" spc="200" dirty="0">
                <a:solidFill>
                  <a:srgbClr val="FFFFFF"/>
                </a:solidFill>
              </a:rPr>
              <a:t> </a:t>
            </a:r>
            <a:r>
              <a:rPr lang="en-US" sz="1900" spc="200" dirty="0" err="1">
                <a:solidFill>
                  <a:srgbClr val="FFFFFF"/>
                </a:solidFill>
              </a:rPr>
              <a:t>condivisi</a:t>
            </a:r>
            <a:r>
              <a:rPr lang="en-US" sz="1900" spc="200" dirty="0">
                <a:solidFill>
                  <a:srgbClr val="FFFFFF"/>
                </a:solidFill>
              </a:rPr>
              <a:t> da </a:t>
            </a:r>
            <a:r>
              <a:rPr lang="en-US" sz="1900" spc="200" dirty="0" err="1">
                <a:solidFill>
                  <a:srgbClr val="FFFFFF"/>
                </a:solidFill>
              </a:rPr>
              <a:t>più</a:t>
            </a:r>
            <a:r>
              <a:rPr lang="en-US" sz="1900" spc="200" dirty="0">
                <a:solidFill>
                  <a:srgbClr val="FFFFFF"/>
                </a:solidFill>
              </a:rPr>
              <a:t> </a:t>
            </a:r>
            <a:r>
              <a:rPr lang="en-US" sz="1900" spc="200" dirty="0" err="1">
                <a:solidFill>
                  <a:srgbClr val="FFFFFF"/>
                </a:solidFill>
              </a:rPr>
              <a:t>marche</a:t>
            </a:r>
            <a:r>
              <a:rPr lang="en-US" sz="1900" spc="200" dirty="0">
                <a:solidFill>
                  <a:srgbClr val="FFFFFF"/>
                </a:solidFill>
              </a:rPr>
              <a:t>.</a:t>
            </a:r>
          </a:p>
        </p:txBody>
      </p:sp>
      <p:cxnSp>
        <p:nvCxnSpPr>
          <p:cNvPr id="17" name="Straight Connector 16">
            <a:extLst>
              <a:ext uri="{FF2B5EF4-FFF2-40B4-BE49-F238E27FC236}">
                <a16:creationId xmlns:a16="http://schemas.microsoft.com/office/drawing/2014/main" id="{C9A1F79C-E4D1-4AAE-BA11-3A09005252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842932" y="4214336"/>
            <a:ext cx="512064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9533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A540FAC9-3505-49ED-9B06-A0F8C14853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879B3CD-E329-42F5-B136-BA1F37EC05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64" y="484632"/>
            <a:ext cx="7453538" cy="588091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990096" y="977900"/>
            <a:ext cx="6539558" cy="3327734"/>
          </a:xfrm>
        </p:spPr>
        <p:txBody>
          <a:bodyPr vert="horz" lIns="91440" tIns="45720" rIns="91440" bIns="45720" rtlCol="0" anchor="b">
            <a:normAutofit/>
          </a:bodyPr>
          <a:lstStyle/>
          <a:p>
            <a:pPr algn="r"/>
            <a:r>
              <a:rPr lang="en-US" sz="2600" b="1" spc="200"/>
              <a:t>• La gamma</a:t>
            </a:r>
            <a:br>
              <a:rPr lang="en-US" sz="2600" b="1" spc="200"/>
            </a:br>
            <a:br>
              <a:rPr lang="en-US" sz="2600" spc="200"/>
            </a:br>
            <a:r>
              <a:rPr lang="en-US" sz="2600" spc="200"/>
              <a:t>Per quanto riguarda la gamma dei prodotti, vengono in evidenza i significati associati all'ampiezza e alla profondità dell'assortimento. Vi sono infatti marche che si qualificano per essere altamente focalizzate su uno specifico prodotto e per le quali l'associazione mentale richiama proprio questa focalizzazione.</a:t>
            </a:r>
          </a:p>
        </p:txBody>
      </p:sp>
      <p:cxnSp>
        <p:nvCxnSpPr>
          <p:cNvPr id="15" name="Straight Connector 14">
            <a:extLst>
              <a:ext uri="{FF2B5EF4-FFF2-40B4-BE49-F238E27FC236}">
                <a16:creationId xmlns:a16="http://schemas.microsoft.com/office/drawing/2014/main" id="{51B042EF-3024-4C57-B282-1B30607FB7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158680" y="4476657"/>
            <a:ext cx="5370974"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EA0B4097-B645-43E0-A2B5-B8D688E7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484632"/>
            <a:ext cx="3584224"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extLst>
      <p:ext uri="{BB962C8B-B14F-4D97-AF65-F5344CB8AC3E}">
        <p14:creationId xmlns:p14="http://schemas.microsoft.com/office/powerpoint/2010/main" val="3985572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A540FAC9-3505-49ED-9B06-A0F8C14853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879B3CD-E329-42F5-B136-BA1F37EC05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64" y="484632"/>
            <a:ext cx="7453538" cy="588091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990096" y="977900"/>
            <a:ext cx="6539558" cy="3327734"/>
          </a:xfrm>
        </p:spPr>
        <p:txBody>
          <a:bodyPr vert="horz" lIns="91440" tIns="45720" rIns="91440" bIns="45720" rtlCol="0" anchor="b">
            <a:normAutofit/>
          </a:bodyPr>
          <a:lstStyle/>
          <a:p>
            <a:pPr algn="r"/>
            <a:r>
              <a:rPr lang="en-US" sz="2200" b="1" spc="200"/>
              <a:t>• Gli attributi e i benefici ottenibili</a:t>
            </a:r>
            <a:br>
              <a:rPr lang="en-US" sz="2200" b="1" spc="200"/>
            </a:br>
            <a:br>
              <a:rPr lang="en-US" sz="2200" b="1" spc="200"/>
            </a:br>
            <a:r>
              <a:rPr lang="en-US" sz="2200" spc="200"/>
              <a:t>Questa modalità di sviluppo delle associazioni e, conseguentemente, di costruzione dell'immagine è sovente utilizzata nel caso di marche di prodotto, il cui nome può rivelarsi efficace per sottolineare la presenza di un ingrediente particolare.</a:t>
            </a:r>
            <a:br>
              <a:rPr lang="en-US" sz="2200" spc="200"/>
            </a:br>
            <a:r>
              <a:rPr lang="en-US" sz="2200" spc="200"/>
              <a:t>Il riferimento agli attributi e ai benefici può essere rafforzato gestendo in modo adeguato altre connotazioni, quali per esempio i simboli.</a:t>
            </a:r>
          </a:p>
        </p:txBody>
      </p:sp>
      <p:cxnSp>
        <p:nvCxnSpPr>
          <p:cNvPr id="15" name="Straight Connector 14">
            <a:extLst>
              <a:ext uri="{FF2B5EF4-FFF2-40B4-BE49-F238E27FC236}">
                <a16:creationId xmlns:a16="http://schemas.microsoft.com/office/drawing/2014/main" id="{51B042EF-3024-4C57-B282-1B30607FB7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158680" y="4476657"/>
            <a:ext cx="5370974"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EA0B4097-B645-43E0-A2B5-B8D688E7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484632"/>
            <a:ext cx="3584224"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extLst>
      <p:ext uri="{BB962C8B-B14F-4D97-AF65-F5344CB8AC3E}">
        <p14:creationId xmlns:p14="http://schemas.microsoft.com/office/powerpoint/2010/main" val="6726262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A540FAC9-3505-49ED-9B06-A0F8C14853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879B3CD-E329-42F5-B136-BA1F37EC05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64" y="484632"/>
            <a:ext cx="7453538" cy="588091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990096" y="977900"/>
            <a:ext cx="6539558" cy="3327734"/>
          </a:xfrm>
        </p:spPr>
        <p:txBody>
          <a:bodyPr vert="horz" lIns="91440" tIns="45720" rIns="91440" bIns="45720" rtlCol="0" anchor="b">
            <a:normAutofit/>
          </a:bodyPr>
          <a:lstStyle/>
          <a:p>
            <a:pPr algn="r"/>
            <a:r>
              <a:rPr lang="en-US" sz="2200" b="1" spc="200"/>
              <a:t>• Il rapporto fra qualità e prezzo</a:t>
            </a:r>
            <a:br>
              <a:rPr lang="en-US" sz="2200" b="1" spc="200"/>
            </a:br>
            <a:br>
              <a:rPr lang="en-US" sz="2200" b="1" spc="200"/>
            </a:br>
            <a:r>
              <a:rPr lang="en-US" sz="2200" spc="200"/>
              <a:t>Nel caso del rapporto fra qualità e prezzo, lo sviluppo di associazioni mentali alla marca in quanto prodotto fa leva sulla capacità di evidenziare al consumatore l'equilibrio fra benefici offerti dal prodotto e sacrificio economico connesso al suo acquisto. Sono numerose le marche che hanno scelto di caratterizzarsi in questi termini, sintetizzabili nell'espressione «low-cost».</a:t>
            </a:r>
          </a:p>
        </p:txBody>
      </p:sp>
      <p:cxnSp>
        <p:nvCxnSpPr>
          <p:cNvPr id="15" name="Straight Connector 14">
            <a:extLst>
              <a:ext uri="{FF2B5EF4-FFF2-40B4-BE49-F238E27FC236}">
                <a16:creationId xmlns:a16="http://schemas.microsoft.com/office/drawing/2014/main" id="{51B042EF-3024-4C57-B282-1B30607FB7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158680" y="4476657"/>
            <a:ext cx="5370974"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EA0B4097-B645-43E0-A2B5-B8D688E7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484632"/>
            <a:ext cx="3584224"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extLst>
      <p:ext uri="{BB962C8B-B14F-4D97-AF65-F5344CB8AC3E}">
        <p14:creationId xmlns:p14="http://schemas.microsoft.com/office/powerpoint/2010/main" val="4052854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9D6DD36-50FE-47C1-8D00-3D3C4187ECF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0F9ADC11-F6B8-4B69-8AC7-50377071A1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A540FAC9-3505-49ED-9B06-A0F8C14853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9879B3CD-E329-42F5-B136-BA1F37EC05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64" y="484632"/>
            <a:ext cx="7453538" cy="588091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
        <p:nvSpPr>
          <p:cNvPr id="2" name="Titolo 1">
            <a:extLst>
              <a:ext uri="{FF2B5EF4-FFF2-40B4-BE49-F238E27FC236}">
                <a16:creationId xmlns:a16="http://schemas.microsoft.com/office/drawing/2014/main" id="{EBBB0147-CEB2-981F-76F7-C54CC39989EB}"/>
              </a:ext>
            </a:extLst>
          </p:cNvPr>
          <p:cNvSpPr>
            <a:spLocks noGrp="1"/>
          </p:cNvSpPr>
          <p:nvPr>
            <p:ph type="title"/>
          </p:nvPr>
        </p:nvSpPr>
        <p:spPr>
          <a:xfrm>
            <a:off x="990096" y="977900"/>
            <a:ext cx="6539558" cy="3327734"/>
          </a:xfrm>
        </p:spPr>
        <p:txBody>
          <a:bodyPr vert="horz" lIns="91440" tIns="45720" rIns="91440" bIns="45720" rtlCol="0" anchor="b">
            <a:normAutofit/>
          </a:bodyPr>
          <a:lstStyle/>
          <a:p>
            <a:pPr algn="r"/>
            <a:r>
              <a:rPr lang="en-US" sz="2200" b="1" spc="200" dirty="0"/>
              <a:t>• Le </a:t>
            </a:r>
            <a:r>
              <a:rPr lang="en-US" sz="2200" b="1" spc="200" dirty="0" err="1"/>
              <a:t>caratteristiche</a:t>
            </a:r>
            <a:r>
              <a:rPr lang="en-US" sz="2200" b="1" spc="200" dirty="0"/>
              <a:t> del target e le </a:t>
            </a:r>
            <a:r>
              <a:rPr lang="en-US" sz="2200" b="1" spc="200" dirty="0" err="1"/>
              <a:t>modalità</a:t>
            </a:r>
            <a:r>
              <a:rPr lang="en-US" sz="2200" b="1" spc="200" dirty="0"/>
              <a:t> di </a:t>
            </a:r>
            <a:r>
              <a:rPr lang="en-US" sz="2200" b="1" spc="200" dirty="0" err="1"/>
              <a:t>utilizzo</a:t>
            </a:r>
            <a:r>
              <a:rPr lang="en-US" sz="2200" b="1" spc="200" dirty="0"/>
              <a:t> del </a:t>
            </a:r>
            <a:r>
              <a:rPr lang="en-US" sz="2200" b="1" spc="200" dirty="0" err="1"/>
              <a:t>prodotto</a:t>
            </a:r>
            <a:br>
              <a:rPr lang="en-US" sz="2200" b="1" spc="200" dirty="0"/>
            </a:br>
            <a:br>
              <a:rPr lang="en-US" sz="2200" b="1" spc="200" dirty="0"/>
            </a:br>
            <a:r>
              <a:rPr lang="en-US" sz="2200" spc="200" dirty="0"/>
              <a:t>Il </a:t>
            </a:r>
            <a:r>
              <a:rPr lang="en-US" sz="2200" spc="200" dirty="0" err="1"/>
              <a:t>riferimento</a:t>
            </a:r>
            <a:r>
              <a:rPr lang="en-US" sz="2200" spc="200" dirty="0"/>
              <a:t> </a:t>
            </a:r>
            <a:r>
              <a:rPr lang="en-US" sz="2200" spc="200" dirty="0" err="1"/>
              <a:t>alla</a:t>
            </a:r>
            <a:r>
              <a:rPr lang="en-US" sz="2200" spc="200" dirty="0"/>
              <a:t> </a:t>
            </a:r>
            <a:r>
              <a:rPr lang="en-US" sz="2200" spc="200" dirty="0" err="1"/>
              <a:t>figura</a:t>
            </a:r>
            <a:r>
              <a:rPr lang="en-US" sz="2200" spc="200" dirty="0"/>
              <a:t> </a:t>
            </a:r>
            <a:r>
              <a:rPr lang="en-US" sz="2200" spc="200" dirty="0" err="1"/>
              <a:t>dell'utilizzatore-tipo</a:t>
            </a:r>
            <a:r>
              <a:rPr lang="en-US" sz="2200" spc="200" dirty="0"/>
              <a:t>, e in </a:t>
            </a:r>
            <a:r>
              <a:rPr lang="en-US" sz="2200" spc="200" dirty="0" err="1"/>
              <a:t>generale</a:t>
            </a:r>
            <a:r>
              <a:rPr lang="en-US" sz="2200" spc="200" dirty="0"/>
              <a:t> alle </a:t>
            </a:r>
            <a:r>
              <a:rPr lang="en-US" sz="2200" spc="200" dirty="0" err="1"/>
              <a:t>caratteristiche</a:t>
            </a:r>
            <a:r>
              <a:rPr lang="en-US" sz="2200" spc="200" dirty="0"/>
              <a:t> del target di </a:t>
            </a:r>
            <a:r>
              <a:rPr lang="en-US" sz="2200" spc="200" dirty="0" err="1"/>
              <a:t>riferimento</a:t>
            </a:r>
            <a:r>
              <a:rPr lang="en-US" sz="2200" spc="200" dirty="0"/>
              <a:t>, </a:t>
            </a:r>
            <a:r>
              <a:rPr lang="en-US" sz="2200" spc="200" dirty="0" err="1"/>
              <a:t>rappresenta</a:t>
            </a:r>
            <a:r>
              <a:rPr lang="en-US" sz="2200" spc="200" dirty="0"/>
              <a:t> </a:t>
            </a:r>
            <a:r>
              <a:rPr lang="en-US" sz="2200" spc="200" dirty="0" err="1"/>
              <a:t>una</a:t>
            </a:r>
            <a:r>
              <a:rPr lang="en-US" sz="2200" spc="200" dirty="0"/>
              <a:t> </a:t>
            </a:r>
            <a:r>
              <a:rPr lang="en-US" sz="2200" spc="200" dirty="0" err="1"/>
              <a:t>tradizionale</a:t>
            </a:r>
            <a:r>
              <a:rPr lang="en-US" sz="2200" spc="200" dirty="0"/>
              <a:t> </a:t>
            </a:r>
            <a:r>
              <a:rPr lang="en-US" sz="2200" spc="200" dirty="0" err="1"/>
              <a:t>modalità</a:t>
            </a:r>
            <a:r>
              <a:rPr lang="en-US" sz="2200" spc="200" dirty="0"/>
              <a:t> di </a:t>
            </a:r>
            <a:r>
              <a:rPr lang="en-US" sz="2200" spc="200" dirty="0" err="1"/>
              <a:t>sviluppo</a:t>
            </a:r>
            <a:r>
              <a:rPr lang="en-US" sz="2200" spc="200" dirty="0"/>
              <a:t> </a:t>
            </a:r>
            <a:r>
              <a:rPr lang="en-US" sz="2200" spc="200" dirty="0" err="1"/>
              <a:t>delle</a:t>
            </a:r>
            <a:r>
              <a:rPr lang="en-US" sz="2200" spc="200" dirty="0"/>
              <a:t> </a:t>
            </a:r>
            <a:r>
              <a:rPr lang="en-US" sz="2200" spc="200" dirty="0" err="1"/>
              <a:t>associazioni</a:t>
            </a:r>
            <a:r>
              <a:rPr lang="en-US" sz="2200" spc="200" dirty="0"/>
              <a:t> </a:t>
            </a:r>
            <a:r>
              <a:rPr lang="en-US" sz="2200" spc="200" dirty="0" err="1"/>
              <a:t>mentali</a:t>
            </a:r>
            <a:r>
              <a:rPr lang="en-US" sz="2200" spc="200" dirty="0"/>
              <a:t> </a:t>
            </a:r>
            <a:r>
              <a:rPr lang="en-US" sz="2200" spc="200" dirty="0" err="1"/>
              <a:t>alla</a:t>
            </a:r>
            <a:r>
              <a:rPr lang="en-US" sz="2200" spc="200" dirty="0"/>
              <a:t> </a:t>
            </a:r>
            <a:r>
              <a:rPr lang="en-US" sz="2200" spc="200" dirty="0" err="1"/>
              <a:t>marca</a:t>
            </a:r>
            <a:r>
              <a:rPr lang="en-US" sz="2200" spc="200" dirty="0"/>
              <a:t>. </a:t>
            </a:r>
          </a:p>
        </p:txBody>
      </p:sp>
      <p:cxnSp>
        <p:nvCxnSpPr>
          <p:cNvPr id="15" name="Straight Connector 14">
            <a:extLst>
              <a:ext uri="{FF2B5EF4-FFF2-40B4-BE49-F238E27FC236}">
                <a16:creationId xmlns:a16="http://schemas.microsoft.com/office/drawing/2014/main" id="{51B042EF-3024-4C57-B282-1B30607FB7C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158680" y="4476657"/>
            <a:ext cx="5370974"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EA0B4097-B645-43E0-A2B5-B8D688E7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484632"/>
            <a:ext cx="3584224" cy="588091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solidFill>
                <a:prstClr val="white"/>
              </a:solidFill>
            </a:endParaRPr>
          </a:p>
        </p:txBody>
      </p:sp>
    </p:spTree>
    <p:extLst>
      <p:ext uri="{BB962C8B-B14F-4D97-AF65-F5344CB8AC3E}">
        <p14:creationId xmlns:p14="http://schemas.microsoft.com/office/powerpoint/2010/main" val="7633564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Blu verde">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407</TotalTime>
  <Words>1416</Words>
  <Application>Microsoft Office PowerPoint</Application>
  <PresentationFormat>Widescreen</PresentationFormat>
  <Paragraphs>20</Paragraphs>
  <Slides>21</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21</vt:i4>
      </vt:variant>
    </vt:vector>
  </HeadingPairs>
  <TitlesOfParts>
    <vt:vector size="27" baseType="lpstr">
      <vt:lpstr>Arial</vt:lpstr>
      <vt:lpstr>Trebuchet MS</vt:lpstr>
      <vt:lpstr>Tw Cen MT</vt:lpstr>
      <vt:lpstr>Tw Cen MT Condensed</vt:lpstr>
      <vt:lpstr>Wingdings 3</vt:lpstr>
      <vt:lpstr>Integrale</vt:lpstr>
      <vt:lpstr>Lezione 8  MARCA COME: PRODOTTO, AZIENDA, PERSONA, SIMBOLO </vt:lpstr>
      <vt:lpstr>Le associazioni possono essere riferite a quattro ambiti diversi, per ognuno dei quali vengono proposte alcune tipologie di associazioni.</vt:lpstr>
      <vt:lpstr>Presentazione standard di PowerPoint</vt:lpstr>
      <vt:lpstr>1. Marca come prodotto  Il primo ambito nel quale possono essere sviluppate le associazioni è il prodotto.  Questo risulta del tutto logico, in quanto la marca può essere innanzitutto intesa come esito di un'attività economica volta alla realizzazione di un prodotto indirizzato a soddisfare determinate esigenze della domanda.</vt:lpstr>
      <vt:lpstr>  In questa prospettiva, il management può far leva su tutti gli elementi di significato che il consumatore ascrive alla marca allorché pensa ai prodotti da essa contraddistinti:  - La gamma  • Gli attributi e i benefici ottenibili • Il rapporto fra qualità e prezzo • Le caratteristiche del target e le modalità di utilizzo del prodotto  • L'origine geografica    Si tratta di elementi significativi per i consumatori, dato che sono quelli a cui prestano normalmente maggiore attenzione durante il loro processo di scelta. Occorre tuttavia considerare che molti di essi sono condivisi da più marche.</vt:lpstr>
      <vt:lpstr>• La gamma  Per quanto riguarda la gamma dei prodotti, vengono in evidenza i significati associati all'ampiezza e alla profondità dell'assortimento. Vi sono infatti marche che si qualificano per essere altamente focalizzate su uno specifico prodotto e per le quali l'associazione mentale richiama proprio questa focalizzazione.</vt:lpstr>
      <vt:lpstr>• Gli attributi e i benefici ottenibili  Questa modalità di sviluppo delle associazioni e, conseguentemente, di costruzione dell'immagine è sovente utilizzata nel caso di marche di prodotto, il cui nome può rivelarsi efficace per sottolineare la presenza di un ingrediente particolare. Il riferimento agli attributi e ai benefici può essere rafforzato gestendo in modo adeguato altre connotazioni, quali per esempio i simboli.</vt:lpstr>
      <vt:lpstr>• Il rapporto fra qualità e prezzo  Nel caso del rapporto fra qualità e prezzo, lo sviluppo di associazioni mentali alla marca in quanto prodotto fa leva sulla capacità di evidenziare al consumatore l'equilibrio fra benefici offerti dal prodotto e sacrificio economico connesso al suo acquisto. Sono numerose le marche che hanno scelto di caratterizzarsi in questi termini, sintetizzabili nell'espressione «low-cost».</vt:lpstr>
      <vt:lpstr>• Le caratteristiche del target e le modalità di utilizzo del prodotto  Il riferimento alla figura dell'utilizzatore-tipo, e in generale alle caratteristiche del target di riferimento, rappresenta una tradizionale modalità di sviluppo delle associazioni mentali alla marca. </vt:lpstr>
      <vt:lpstr>• L'origine geografica  È noto come la realizzazione di alcuni prodotti è associata a Paesi rinomati per la loro tradizione produttiva: il caffè brasiliano, i sigari cubani, il cioccolato svizzero, i profumi francesi, la moda italiana, le macchine tedesche, l'elettronica giapponese.   In effetti, diverse marche sono riuscite a creare un significativo elemento di differenziazione anche attraverso l'associazione con il Paese di origine. </vt:lpstr>
      <vt:lpstr>2. Marca come azienda  Il secondo ambito al quale è possibile riferire lo sviluppo di associazioni mentali alla marca riguarda l'organizzazione alla quale essa fa capo, con riferimento soprattutto alla cultura aziendale, ossia ai valori e ai principi guida che ne informano la strategia, le politiche e le azioni. Si individuano due elementi sui quali far leva per sviluppare associazioni mentali alla marca:   le caratteristiche istituzionali dell'azienda; la dimensione locale o sovranazionale.   A questi ci pare di dovere aggiungere il brand purpose</vt:lpstr>
      <vt:lpstr>le caratteristiche istituzionali dell'azienda  Le caratteristiche istituzionali possono fare riferimento ad aspetti di natura formale o anche sostanziale.   Nel primo caso, viene in evidenza l'adozione di un assetto che vincola l'azienda a operare secondo determinati principi.   Le caratteristiche istituzionali di natura sostanziale vanno al di là della veste formale adottata dall'azienda, comportando anche un concreto impegno fattuale riguardo al proprio modo di operare in grado di fornire una bussola per i processi di scelta del consumatore.</vt:lpstr>
      <vt:lpstr>la dimensione locale o sovranazionale  La catena del valore dell'azienda può risolversi in ambito locale oppure estendersi all'ambito internazionale, in funzione del numero e del tipo di attività che vengono svolte rispettivamente nel Paese di origine dell'impresa oppure all'estero.  Il fenomeno può manifestarsi in forme diverse:   in alcuni casi, è un'unica impresa integrata verticalmente che disloca in diversi Paesi le varie attività della catena del valore; altre volte, la dislocazione internazionale avviene in modo che le varie attività siano presidiate da imprese diverse.  </vt:lpstr>
      <vt:lpstr>il brand purpose  Come emerge in parte anche dalle considerazioni svolte poc'anzi, un numero crescente di consumatori si dimostra interessato non solo alle caratteristiche dei prodotti acquistati e ai benefici che ne potrà ottenere, ma anche alla sostenibilità dei processi sottostanti alla loro realizzazione. Sempre più persone vanno infatti convincendosi che l'impegno individuale per il benessere della collettività può essere attuato anche attraverso le scelte d'acquisto, in particolare premiando le marche socialmente responsabili.</vt:lpstr>
      <vt:lpstr>1. Marca come PERSONA  L'interesse del consumatore verso tutto quanto sottostà alla marca spiega la rilevanza del terzo ambito nel quale possono svilupparsi associazioni forti, desiderabili e uniche, cioè le persone alle quali ricondurre l'origine del brand o comunque impiegate nelle attività di comunicazione che lo riguardano. Il riferimento a queste figure concorre sovente a conferire personalità alla marca, sostenendone la differenziazione, e in special modo nei contesti iper-competitivi.</vt:lpstr>
      <vt:lpstr>La figura del fondatore   Non di rado, le associazioni mentali alla marca si sviluppano con riferimento alla figura del fondatore, ossia a colui al quale si deve la nascita dell'azienda o di un certo prodotto, specie se si tratta di prodotti iconici di quel brand. Il riferimento al fondatore può rafforzare la percezione di autenticità dei prodotti contraddistinti dalla marca, nonché di consonanza fra i valori della persona e le caratteristiche della marca.</vt:lpstr>
      <vt:lpstr>La persona comune  Talvolta, la persona rispetto alla quale vengono sviluppate le associazioni alla marca non è il fondatore o la famiglia imprenditoriale, ma un individuo comune in grado sia di rafforzare la percezione dei tratti di personalità della marca, sia di agevolare la percezione del profilo tipico dell'utilizzatore del brand. </vt:lpstr>
      <vt:lpstr>Il personaggio famoso  Lo sviluppo di associazioni alla marca facendo leva sulle persone raggiunge probabilmente il proprio apice mediante il ricorso a un personaggio famoso. Si tratta di una scelta che richiede, ovviamente, il possesso di certe disponibilità finanziarie, ma che può consentire il raggiungimento di risultati in termini di notorietà e d'immagine in tempi normalmente più brevi di quelli connessi all'impiego del fondatore o della persona comune. L'utilizzo di un soggetto al quale i consumatori attribuiscono già alcune caratteristiche significa potersi ancorare a queste per indirizzare in tempi rapidi il processo di sviluppo delle associazioni mentali alla marca.</vt:lpstr>
      <vt:lpstr>4. Marca come simbolo  Il quarto ambito al quale può essere riferito lo sviluppo di associazioni mentali alla marca è quello della marca come simbolo. In questo caso, il riferimento è alle attività mediante le quali la marca perpetra nel tempo elementi ricorrenti e iconografici atti a valorizzare la sua continuità e, dunque, la serietà e la solidità che la connotano. In questa prospettiva, possono essere valorizzati due elementi: gli stimoli visivi e l'heritage della marca.</vt:lpstr>
      <vt:lpstr>Gli stimoli visivi  L'identità visiva è molto importante anche per l'attivazione della risposta emotiva alla base dell'acquisto d'impulso. L'attrattività estetica del brand e della confezione del prodotto sono quindi elementi che possono suscitare un certo grado di piacere, sorpresa e curiosità tali da stimolare un acquisto d'impulso.</vt:lpstr>
      <vt:lpstr>L'heritage della marca  Il riferimento all'anno di fondazione evidenziato nel logo della marca rende evidente la volontà di valorizzare le abilità e le competenze che essa ha maturato nel corso del tempo. Il tema non è tuttavia riducibile ai soli stimoli visivi e chiama in causa il brand heritage, costituito dai valori fondamentali che la marca ha ereditato dalla sua storia e che, oltre a essere ancora attuali, costituiscono la base per il suo sviluppo futuro.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pietropaolo garofalo</dc:creator>
  <cp:lastModifiedBy>Rossana Piccolo</cp:lastModifiedBy>
  <cp:revision>14</cp:revision>
  <dcterms:created xsi:type="dcterms:W3CDTF">2023-04-11T18:36:44Z</dcterms:created>
  <dcterms:modified xsi:type="dcterms:W3CDTF">2023-04-28T13:29:52Z</dcterms:modified>
</cp:coreProperties>
</file>