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23" r:id="rId3"/>
    <p:sldId id="322" r:id="rId4"/>
    <p:sldId id="291" r:id="rId5"/>
    <p:sldId id="292" r:id="rId6"/>
    <p:sldId id="293" r:id="rId7"/>
    <p:sldId id="335" r:id="rId8"/>
    <p:sldId id="336" r:id="rId9"/>
    <p:sldId id="302" r:id="rId10"/>
    <p:sldId id="270" r:id="rId11"/>
    <p:sldId id="314" r:id="rId12"/>
    <p:sldId id="317" r:id="rId13"/>
    <p:sldId id="324" r:id="rId14"/>
    <p:sldId id="325" r:id="rId15"/>
    <p:sldId id="320" r:id="rId16"/>
    <p:sldId id="321" r:id="rId17"/>
    <p:sldId id="327" r:id="rId18"/>
    <p:sldId id="328" r:id="rId19"/>
    <p:sldId id="334" r:id="rId20"/>
    <p:sldId id="329" r:id="rId21"/>
    <p:sldId id="332" r:id="rId22"/>
    <p:sldId id="341" r:id="rId23"/>
    <p:sldId id="337" r:id="rId24"/>
    <p:sldId id="331" r:id="rId25"/>
    <p:sldId id="342" r:id="rId26"/>
    <p:sldId id="338" r:id="rId27"/>
    <p:sldId id="343" r:id="rId28"/>
    <p:sldId id="339" r:id="rId29"/>
    <p:sldId id="34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B5F84E3-6C3C-412D-A8A2-43B595E74A41}"/>
              </a:ext>
            </a:extLst>
          </p:cNvPr>
          <p:cNvSpPr>
            <a:spLocks noGrp="1" noChangeArrowheads="1"/>
          </p:cNvSpPr>
          <p:nvPr>
            <p:ph type="ctrTitle"/>
          </p:nvPr>
        </p:nvSpPr>
        <p:spPr/>
        <p:txBody>
          <a:bodyPr>
            <a:normAutofit/>
          </a:bodyPr>
          <a:lstStyle/>
          <a:p>
            <a:pPr eaLnBrk="1" hangingPunct="1"/>
            <a:r>
              <a:rPr lang="it-IT" altLang="it-IT" sz="4000" dirty="0"/>
              <a:t>La Grande guerra in chiave geopolitica</a:t>
            </a:r>
          </a:p>
        </p:txBody>
      </p:sp>
      <p:sp>
        <p:nvSpPr>
          <p:cNvPr id="2051" name="Rectangle 3">
            <a:extLst>
              <a:ext uri="{FF2B5EF4-FFF2-40B4-BE49-F238E27FC236}">
                <a16:creationId xmlns:a16="http://schemas.microsoft.com/office/drawing/2014/main" id="{ABBFECD8-1C99-4C91-9F3A-8785F6D1DCF0}"/>
              </a:ext>
            </a:extLst>
          </p:cNvPr>
          <p:cNvSpPr>
            <a:spLocks noGrp="1" noChangeArrowheads="1"/>
          </p:cNvSpPr>
          <p:nvPr>
            <p:ph type="subTitle" idx="1"/>
          </p:nvPr>
        </p:nvSpPr>
        <p:spPr/>
        <p:txBody>
          <a:bodyPr>
            <a:normAutofit lnSpcReduction="10000"/>
          </a:bodyPr>
          <a:lstStyle/>
          <a:p>
            <a:pPr eaLnBrk="1" hangingPunct="1"/>
            <a:r>
              <a:rPr lang="it-IT" altLang="it-IT" dirty="0"/>
              <a:t>Prof. Iuso </a:t>
            </a:r>
          </a:p>
          <a:p>
            <a:pPr eaLnBrk="1" hangingPunct="1"/>
            <a:r>
              <a:rPr lang="it-IT" altLang="it-IT" dirty="0"/>
              <a:t>Corso di Laurea in Politiche Internazionali e della Sostenibilità</a:t>
            </a:r>
          </a:p>
          <a:p>
            <a:pPr eaLnBrk="1" hangingPunct="1"/>
            <a:r>
              <a:rPr lang="it-IT" altLang="it-IT" dirty="0"/>
              <a:t>Storia e geopolitica del 900</a:t>
            </a:r>
          </a:p>
          <a:p>
            <a:pPr eaLnBrk="1" hangingPunct="1"/>
            <a:endParaRPr lang="it-IT" alt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EED8623-AB88-4B77-A583-B02BB35CB5E7}"/>
              </a:ext>
            </a:extLst>
          </p:cNvPr>
          <p:cNvSpPr>
            <a:spLocks noGrp="1" noChangeArrowheads="1"/>
          </p:cNvSpPr>
          <p:nvPr>
            <p:ph type="title"/>
          </p:nvPr>
        </p:nvSpPr>
        <p:spPr>
          <a:xfrm>
            <a:off x="2592925" y="624110"/>
            <a:ext cx="8911687" cy="466753"/>
          </a:xfrm>
        </p:spPr>
        <p:txBody>
          <a:bodyPr>
            <a:normAutofit fontScale="90000"/>
          </a:bodyPr>
          <a:lstStyle/>
          <a:p>
            <a:pPr algn="ctr" eaLnBrk="1" hangingPunct="1"/>
            <a:r>
              <a:rPr lang="it-IT" altLang="it-IT" dirty="0"/>
              <a:t>Terra di nessuno</a:t>
            </a:r>
          </a:p>
        </p:txBody>
      </p:sp>
      <p:sp>
        <p:nvSpPr>
          <p:cNvPr id="15363" name="Rectangle 3">
            <a:extLst>
              <a:ext uri="{FF2B5EF4-FFF2-40B4-BE49-F238E27FC236}">
                <a16:creationId xmlns:a16="http://schemas.microsoft.com/office/drawing/2014/main" id="{B7F3C2CD-FC41-4304-AC55-E94CAF038C91}"/>
              </a:ext>
            </a:extLst>
          </p:cNvPr>
          <p:cNvSpPr>
            <a:spLocks noGrp="1" noChangeArrowheads="1"/>
          </p:cNvSpPr>
          <p:nvPr>
            <p:ph type="body" idx="1"/>
          </p:nvPr>
        </p:nvSpPr>
        <p:spPr>
          <a:xfrm>
            <a:off x="2099733" y="1513749"/>
            <a:ext cx="9404879" cy="4720141"/>
          </a:xfrm>
        </p:spPr>
        <p:txBody>
          <a:bodyPr>
            <a:normAutofit fontScale="55000" lnSpcReduction="20000"/>
          </a:bodyPr>
          <a:lstStyle/>
          <a:p>
            <a:pPr algn="just" eaLnBrk="1" hangingPunct="1">
              <a:lnSpc>
                <a:spcPct val="120000"/>
              </a:lnSpc>
            </a:pPr>
            <a:r>
              <a:rPr lang="it-IT" altLang="it-IT" sz="3300" dirty="0"/>
              <a:t>All'interno della propria personalità il soldato al fronte vide scavarsi una sorta di “terra di nessuno” (Eric </a:t>
            </a:r>
            <a:r>
              <a:rPr lang="it-IT" altLang="it-IT" sz="3300" dirty="0" err="1"/>
              <a:t>J.Leed</a:t>
            </a:r>
            <a:r>
              <a:rPr lang="it-IT" altLang="it-IT" sz="3300" dirty="0"/>
              <a:t> trasforma l’ “evento guerra”  dall’essere una storia </a:t>
            </a:r>
            <a:r>
              <a:rPr lang="it-IT" altLang="it-IT" sz="3300" dirty="0" err="1"/>
              <a:t>poltica</a:t>
            </a:r>
            <a:r>
              <a:rPr lang="it-IT" altLang="it-IT" sz="3300" dirty="0"/>
              <a:t> e militare ad una vicenda composta da immaginario, emozioni e memoria).</a:t>
            </a:r>
          </a:p>
          <a:p>
            <a:pPr algn="just">
              <a:lnSpc>
                <a:spcPct val="120000"/>
              </a:lnSpc>
            </a:pPr>
            <a:r>
              <a:rPr lang="it-IT" altLang="it-IT" sz="3300" dirty="0"/>
              <a:t>Milioni di uomini compresero che combattere e morire, lungi dall’eroismo significava anonimato,  estraniamento,  sradicamento dal mondo dei civili. </a:t>
            </a:r>
          </a:p>
          <a:p>
            <a:pPr algn="just">
              <a:lnSpc>
                <a:spcPct val="120000"/>
              </a:lnSpc>
            </a:pPr>
            <a:r>
              <a:rPr lang="it-IT" altLang="it-IT" sz="3300" dirty="0"/>
              <a:t>All'euforia, all'entusiasmo, all'eroismo personale subentrò in ogni combattente la terrificante consapevolezza della propria assoluta impotenza innanzi alle spaventose capacità distruttive gettate in campo dal progresso industriale e tecnologico: l'artiglieria, la mitragliatrice, il filo spinato, i gas asfissianti spogliarono la guerra di ogni sua maschera romantica e avventurosa. Riducendo il mondo al microcosmo della trincea</a:t>
            </a:r>
          </a:p>
          <a:p>
            <a:pPr algn="just">
              <a:lnSpc>
                <a:spcPct val="120000"/>
              </a:lnSpc>
            </a:pPr>
            <a:r>
              <a:rPr lang="it-IT" altLang="it-IT" sz="3300" dirty="0"/>
              <a:t>La dimensione e le atrocità sconvolsero ogni prospettiva personale creando nell’individuo una sorta di dissociazione nei confronti del proprio “io” e nei confronti della  società civile. </a:t>
            </a:r>
          </a:p>
          <a:p>
            <a:pPr algn="just">
              <a:lnSpc>
                <a:spcPct val="120000"/>
              </a:lnSpc>
            </a:pPr>
            <a:endParaRPr lang="it-IT" altLang="it-IT" sz="3300" dirty="0"/>
          </a:p>
          <a:p>
            <a:pPr algn="just" eaLnBrk="1" hangingPunct="1">
              <a:lnSpc>
                <a:spcPct val="80000"/>
              </a:lnSpc>
            </a:pPr>
            <a:endParaRPr lang="it-IT" altLang="it-I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086DAF8-9F77-4FB3-B58A-323335CCD4D7}"/>
              </a:ext>
            </a:extLst>
          </p:cNvPr>
          <p:cNvSpPr>
            <a:spLocks noGrp="1" noChangeArrowheads="1"/>
          </p:cNvSpPr>
          <p:nvPr>
            <p:ph type="title"/>
          </p:nvPr>
        </p:nvSpPr>
        <p:spPr>
          <a:xfrm>
            <a:off x="2592925" y="624110"/>
            <a:ext cx="8911687" cy="866023"/>
          </a:xfrm>
        </p:spPr>
        <p:txBody>
          <a:bodyPr>
            <a:normAutofit fontScale="90000"/>
          </a:bodyPr>
          <a:lstStyle/>
          <a:p>
            <a:pPr algn="ctr" eaLnBrk="1" hangingPunct="1"/>
            <a:r>
              <a:rPr lang="it-IT" altLang="it-IT" dirty="0"/>
              <a:t>L’esperienza di guerra e riti di passaggio</a:t>
            </a:r>
          </a:p>
        </p:txBody>
      </p:sp>
      <p:sp>
        <p:nvSpPr>
          <p:cNvPr id="25603" name="Rectangle 3">
            <a:extLst>
              <a:ext uri="{FF2B5EF4-FFF2-40B4-BE49-F238E27FC236}">
                <a16:creationId xmlns:a16="http://schemas.microsoft.com/office/drawing/2014/main" id="{19B56572-AD30-4833-9828-91C89C3B35D6}"/>
              </a:ext>
            </a:extLst>
          </p:cNvPr>
          <p:cNvSpPr>
            <a:spLocks noGrp="1" noChangeArrowheads="1"/>
          </p:cNvSpPr>
          <p:nvPr>
            <p:ph type="body" idx="1"/>
          </p:nvPr>
        </p:nvSpPr>
        <p:spPr>
          <a:xfrm>
            <a:off x="1820333" y="1780674"/>
            <a:ext cx="9684279" cy="4130548"/>
          </a:xfrm>
        </p:spPr>
        <p:txBody>
          <a:bodyPr>
            <a:normAutofit fontScale="92500"/>
          </a:bodyPr>
          <a:lstStyle/>
          <a:p>
            <a:pPr algn="just" eaLnBrk="1" hangingPunct="1"/>
            <a:r>
              <a:rPr lang="it-IT" altLang="it-IT" dirty="0"/>
              <a:t>Il soldato in guerra deve sottostare a riti di passaggio nelle loro tre fasi. </a:t>
            </a:r>
          </a:p>
          <a:p>
            <a:pPr algn="just" eaLnBrk="1" hangingPunct="1"/>
            <a:r>
              <a:rPr lang="it-IT" altLang="it-IT" dirty="0"/>
              <a:t>Il passaggio (liminare) è, nella letteratura come nella storia o nella memoria del conflitto, una realtà del conflitto che possiamo rappresentare in modo semplificato con la vita nelle trincee contrapposte con al centro il confine della “terra di nessuno”</a:t>
            </a:r>
          </a:p>
          <a:p>
            <a:pPr algn="just"/>
            <a:r>
              <a:rPr lang="it-IT" altLang="it-IT" dirty="0"/>
              <a:t>Il soldato che entrò nella grande guerra varcò quindi una soglia ….. un limite … al di là del quale la sua vita non sarebbe stata più la stessa</a:t>
            </a:r>
          </a:p>
          <a:p>
            <a:pPr algn="just"/>
            <a:r>
              <a:rPr lang="it-IT" altLang="it-IT" dirty="0"/>
              <a:t>La guerra è mutata. Nessuna guerra precedente quella del 1914 ha travolto in modo così radicale il significato e lo status di combattente</a:t>
            </a:r>
          </a:p>
          <a:p>
            <a:pPr algn="just"/>
            <a:r>
              <a:rPr lang="it-IT" altLang="it-IT" dirty="0"/>
              <a:t>L’elemento trincea (una delle caratteristiche del conflitto) contribuisce in modo determinante alla distruzione del vecchio concetto di guerra come spettacolo del duello fra eserciti: l’invisibilità del nemico (e le immagini diaboliche non-umane dell’ignoto), le giornate trascorse con la terra e nella terra, un campo di battaglia vuoto ma nello stesso tempi pieno di soldati e sovrastati da un’onnipotente tecnologia</a:t>
            </a:r>
          </a:p>
          <a:p>
            <a:pPr algn="just">
              <a:lnSpc>
                <a:spcPct val="80000"/>
              </a:lnSpc>
            </a:pPr>
            <a:endParaRPr lang="it-IT" altLang="it-IT" sz="2000" dirty="0"/>
          </a:p>
          <a:p>
            <a:pPr algn="just" eaLnBrk="1" hangingPunct="1">
              <a:lnSpc>
                <a:spcPct val="80000"/>
              </a:lnSpc>
            </a:pPr>
            <a:endParaRPr lang="it-IT" altLang="it-IT" sz="2000" dirty="0"/>
          </a:p>
        </p:txBody>
      </p:sp>
    </p:spTree>
    <p:extLst>
      <p:ext uri="{BB962C8B-B14F-4D97-AF65-F5344CB8AC3E}">
        <p14:creationId xmlns:p14="http://schemas.microsoft.com/office/powerpoint/2010/main" val="422123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D728C40-76C8-49A5-94AC-083BDF856816}"/>
              </a:ext>
            </a:extLst>
          </p:cNvPr>
          <p:cNvSpPr>
            <a:spLocks noGrp="1" noChangeArrowheads="1"/>
          </p:cNvSpPr>
          <p:nvPr>
            <p:ph type="title"/>
          </p:nvPr>
        </p:nvSpPr>
        <p:spPr>
          <a:xfrm>
            <a:off x="2150533" y="624110"/>
            <a:ext cx="9354079" cy="823690"/>
          </a:xfrm>
        </p:spPr>
        <p:txBody>
          <a:bodyPr>
            <a:normAutofit/>
          </a:bodyPr>
          <a:lstStyle/>
          <a:p>
            <a:pPr algn="ctr" eaLnBrk="1" hangingPunct="1"/>
            <a:r>
              <a:rPr lang="it-IT" altLang="it-IT" sz="3200" dirty="0"/>
              <a:t>L’esperienza di guerra</a:t>
            </a:r>
          </a:p>
        </p:txBody>
      </p:sp>
      <p:sp>
        <p:nvSpPr>
          <p:cNvPr id="28675" name="Rectangle 3">
            <a:extLst>
              <a:ext uri="{FF2B5EF4-FFF2-40B4-BE49-F238E27FC236}">
                <a16:creationId xmlns:a16="http://schemas.microsoft.com/office/drawing/2014/main" id="{EFF11A15-F82B-46B3-A872-C0EC8B7C7096}"/>
              </a:ext>
            </a:extLst>
          </p:cNvPr>
          <p:cNvSpPr>
            <a:spLocks noGrp="1" noChangeArrowheads="1"/>
          </p:cNvSpPr>
          <p:nvPr>
            <p:ph type="body" idx="1"/>
          </p:nvPr>
        </p:nvSpPr>
        <p:spPr>
          <a:xfrm>
            <a:off x="1972733" y="1764632"/>
            <a:ext cx="9531879" cy="4469258"/>
          </a:xfrm>
        </p:spPr>
        <p:txBody>
          <a:bodyPr>
            <a:normAutofit lnSpcReduction="10000"/>
          </a:bodyPr>
          <a:lstStyle/>
          <a:p>
            <a:pPr algn="just">
              <a:lnSpc>
                <a:spcPct val="120000"/>
              </a:lnSpc>
            </a:pPr>
            <a:r>
              <a:rPr lang="it-IT" altLang="it-IT" dirty="0"/>
              <a:t>Comportamenti che ricaddero nel dopoguerra “scaricando” i loro effetti in quegli equilibri spazzati via dal conflitto.</a:t>
            </a:r>
          </a:p>
          <a:p>
            <a:pPr algn="just" eaLnBrk="1" hangingPunct="1">
              <a:lnSpc>
                <a:spcPct val="120000"/>
              </a:lnSpc>
            </a:pPr>
            <a:r>
              <a:rPr lang="it-IT" altLang="it-IT" dirty="0"/>
              <a:t>Il concetto di ritualità, infatti, è portatore di una terza fase, quella della riaggregazione in cui il singolo assume il nuovo posto nella società: la </a:t>
            </a:r>
            <a:r>
              <a:rPr lang="it-IT" altLang="it-IT" dirty="0" err="1"/>
              <a:t>liminarità</a:t>
            </a:r>
            <a:r>
              <a:rPr lang="it-IT" altLang="it-IT" dirty="0"/>
              <a:t> non fu risolta ma incessantemente riprodotta e l’ex-combattente divenne una figura ambigua, potenzialmente pericolosa per la società</a:t>
            </a:r>
          </a:p>
          <a:p>
            <a:pPr algn="just" eaLnBrk="1" hangingPunct="1">
              <a:lnSpc>
                <a:spcPct val="120000"/>
              </a:lnSpc>
            </a:pPr>
            <a:r>
              <a:rPr lang="it-IT" altLang="it-IT" dirty="0"/>
              <a:t>Secondo questo procedere, durante la fase liminare il soggetto o il gruppo giungono ad un nuova stabilità con diritti ed obblighi reciproci.</a:t>
            </a:r>
          </a:p>
          <a:p>
            <a:pPr algn="just" eaLnBrk="1" hangingPunct="1">
              <a:lnSpc>
                <a:spcPct val="120000"/>
              </a:lnSpc>
            </a:pPr>
            <a:r>
              <a:rPr lang="it-IT" altLang="it-IT" dirty="0"/>
              <a:t>Questo nel dopoguerra non accade in modo omogeneo in tutti i reduci dei diversi eserciti</a:t>
            </a:r>
          </a:p>
          <a:p>
            <a:pPr algn="just">
              <a:lnSpc>
                <a:spcPct val="120000"/>
              </a:lnSpc>
            </a:pPr>
            <a:r>
              <a:rPr lang="it-IT" altLang="it-IT" dirty="0"/>
              <a:t>Lungo questa direzione la storia si divide fra paesi che ressero l’impatto ed altri che crollarono sulle «grandi novità» della guerra moderna</a:t>
            </a:r>
          </a:p>
        </p:txBody>
      </p:sp>
    </p:spTree>
    <p:extLst>
      <p:ext uri="{BB962C8B-B14F-4D97-AF65-F5344CB8AC3E}">
        <p14:creationId xmlns:p14="http://schemas.microsoft.com/office/powerpoint/2010/main" val="95153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33C89-EB28-4DDF-AEBB-BD6CDDA097AB}"/>
              </a:ext>
            </a:extLst>
          </p:cNvPr>
          <p:cNvSpPr>
            <a:spLocks noGrp="1"/>
          </p:cNvSpPr>
          <p:nvPr>
            <p:ph type="title"/>
          </p:nvPr>
        </p:nvSpPr>
        <p:spPr>
          <a:xfrm>
            <a:off x="2592925" y="624110"/>
            <a:ext cx="8911687" cy="627174"/>
          </a:xfrm>
        </p:spPr>
        <p:txBody>
          <a:bodyPr>
            <a:normAutofit/>
          </a:bodyPr>
          <a:lstStyle/>
          <a:p>
            <a:pPr algn="ctr"/>
            <a:r>
              <a:rPr lang="it-IT" sz="3200" dirty="0"/>
              <a:t>Il quadro geopolitico del conflitto </a:t>
            </a:r>
          </a:p>
        </p:txBody>
      </p:sp>
      <p:sp>
        <p:nvSpPr>
          <p:cNvPr id="3" name="Segnaposto contenuto 2">
            <a:extLst>
              <a:ext uri="{FF2B5EF4-FFF2-40B4-BE49-F238E27FC236}">
                <a16:creationId xmlns:a16="http://schemas.microsoft.com/office/drawing/2014/main" id="{B076954C-0850-4760-89F8-7A77DE8B366D}"/>
              </a:ext>
            </a:extLst>
          </p:cNvPr>
          <p:cNvSpPr>
            <a:spLocks noGrp="1"/>
          </p:cNvSpPr>
          <p:nvPr>
            <p:ph idx="1"/>
          </p:nvPr>
        </p:nvSpPr>
        <p:spPr>
          <a:xfrm>
            <a:off x="1752600" y="1346200"/>
            <a:ext cx="9752012" cy="4887689"/>
          </a:xfrm>
        </p:spPr>
        <p:txBody>
          <a:bodyPr>
            <a:normAutofit fontScale="92500"/>
          </a:bodyPr>
          <a:lstStyle/>
          <a:p>
            <a:pPr algn="just">
              <a:lnSpc>
                <a:spcPct val="120000"/>
              </a:lnSpc>
            </a:pPr>
            <a:r>
              <a:rPr lang="it-IT" sz="1900" dirty="0"/>
              <a:t>Lo scoppio del conflitto non fu casuale (casuale fu l’attimo) ma la concatenazione logica di atti precedenti, soprattutto per la complessa definizione delle alleanze contrapposte.</a:t>
            </a:r>
          </a:p>
          <a:p>
            <a:pPr algn="just">
              <a:lnSpc>
                <a:spcPct val="120000"/>
              </a:lnSpc>
            </a:pPr>
            <a:r>
              <a:rPr lang="it-IT" sz="1900" dirty="0"/>
              <a:t>Per quanto analoga ad altre crisi, questa volta sfuggì di mano ai protagonisti perché una crisi locale si radicalizzò per la scelta di Vienna di risolvere definitivamente la questione balcanica, riducendo a condizioni subalterne la Serbia</a:t>
            </a:r>
          </a:p>
          <a:p>
            <a:pPr algn="just">
              <a:lnSpc>
                <a:spcPct val="120000"/>
              </a:lnSpc>
            </a:pPr>
            <a:r>
              <a:rPr lang="it-IT" sz="1900" dirty="0"/>
              <a:t>Fu la prima guerra paneuropea dopo un secolo rinnovando in un contesto completamente differente il confronto fra due blocchi per il predominio in Europa.</a:t>
            </a:r>
          </a:p>
          <a:p>
            <a:pPr algn="just">
              <a:lnSpc>
                <a:spcPct val="120000"/>
              </a:lnSpc>
            </a:pPr>
            <a:r>
              <a:rPr lang="it-IT" sz="1900" dirty="0"/>
              <a:t>Il caso italiano fu esemplificativo della combinazione di problemi geografici e storici particolari, inseriti nel quadro del grande conflitto balcanico e centroeuropeo: l’Italia inizia il conflitto contro l’Austria nel 1915 ma dichiara guerra alla Germania nel 1916</a:t>
            </a:r>
          </a:p>
          <a:p>
            <a:endParaRPr lang="it-IT" dirty="0"/>
          </a:p>
        </p:txBody>
      </p:sp>
    </p:spTree>
    <p:extLst>
      <p:ext uri="{BB962C8B-B14F-4D97-AF65-F5344CB8AC3E}">
        <p14:creationId xmlns:p14="http://schemas.microsoft.com/office/powerpoint/2010/main" val="81025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33C89-EB28-4DDF-AEBB-BD6CDDA097AB}"/>
              </a:ext>
            </a:extLst>
          </p:cNvPr>
          <p:cNvSpPr>
            <a:spLocks noGrp="1"/>
          </p:cNvSpPr>
          <p:nvPr>
            <p:ph type="title"/>
          </p:nvPr>
        </p:nvSpPr>
        <p:spPr>
          <a:xfrm>
            <a:off x="2592925" y="624110"/>
            <a:ext cx="8911687" cy="627174"/>
          </a:xfrm>
        </p:spPr>
        <p:txBody>
          <a:bodyPr>
            <a:normAutofit/>
          </a:bodyPr>
          <a:lstStyle/>
          <a:p>
            <a:pPr algn="ctr"/>
            <a:r>
              <a:rPr lang="it-IT" sz="3200" dirty="0"/>
              <a:t>Il quadro geopolitico del conflitto </a:t>
            </a:r>
          </a:p>
        </p:txBody>
      </p:sp>
      <p:sp>
        <p:nvSpPr>
          <p:cNvPr id="3" name="Segnaposto contenuto 2">
            <a:extLst>
              <a:ext uri="{FF2B5EF4-FFF2-40B4-BE49-F238E27FC236}">
                <a16:creationId xmlns:a16="http://schemas.microsoft.com/office/drawing/2014/main" id="{B076954C-0850-4760-89F8-7A77DE8B366D}"/>
              </a:ext>
            </a:extLst>
          </p:cNvPr>
          <p:cNvSpPr>
            <a:spLocks noGrp="1"/>
          </p:cNvSpPr>
          <p:nvPr>
            <p:ph idx="1"/>
          </p:nvPr>
        </p:nvSpPr>
        <p:spPr>
          <a:xfrm>
            <a:off x="2589212" y="2133599"/>
            <a:ext cx="8915400" cy="3953933"/>
          </a:xfrm>
        </p:spPr>
        <p:txBody>
          <a:bodyPr>
            <a:normAutofit/>
          </a:bodyPr>
          <a:lstStyle/>
          <a:p>
            <a:pPr algn="just"/>
            <a:r>
              <a:rPr lang="it-IT" dirty="0"/>
              <a:t>I due sistemi di alleanze (agli Imperi centrali  si aggiunse l’Impero Ottomano, all’Intesa l’Italia si ampliarono, e sui due assi del confronto austro-russo e di quello anglo-franco-tedesco si inserirono conflitti locali e nazionalismi</a:t>
            </a:r>
          </a:p>
          <a:p>
            <a:pPr algn="just"/>
            <a:r>
              <a:rPr lang="it-IT" dirty="0"/>
              <a:t>Le due alleanze sono sbilanciate a favore dell’Intesa dal punto di vista economico e per la possibilità di bloccare rifornimenti via mare (potenza navale inglese), mentre gli Imperi possono contare su una maggior compattezza territoriale ed una maggior preparazione bellica </a:t>
            </a:r>
          </a:p>
          <a:p>
            <a:pPr algn="just"/>
            <a:r>
              <a:rPr lang="it-IT" dirty="0"/>
              <a:t>Primo vero conflitto moderno con la crescita verticale delle spese di guerra ma anche con la novità della collaborazione economica fra alleati. </a:t>
            </a:r>
          </a:p>
          <a:p>
            <a:endParaRPr lang="it-IT" dirty="0"/>
          </a:p>
          <a:p>
            <a:endParaRPr lang="it-IT" dirty="0"/>
          </a:p>
        </p:txBody>
      </p:sp>
    </p:spTree>
    <p:extLst>
      <p:ext uri="{BB962C8B-B14F-4D97-AF65-F5344CB8AC3E}">
        <p14:creationId xmlns:p14="http://schemas.microsoft.com/office/powerpoint/2010/main" val="70060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BA8E4-CDB6-4EFB-A946-A65BA4FC818D}"/>
              </a:ext>
            </a:extLst>
          </p:cNvPr>
          <p:cNvSpPr>
            <a:spLocks noGrp="1"/>
          </p:cNvSpPr>
          <p:nvPr>
            <p:ph type="title"/>
          </p:nvPr>
        </p:nvSpPr>
        <p:spPr>
          <a:xfrm>
            <a:off x="2608967" y="332481"/>
            <a:ext cx="8911687" cy="640445"/>
          </a:xfrm>
        </p:spPr>
        <p:txBody>
          <a:bodyPr>
            <a:normAutofit/>
          </a:bodyPr>
          <a:lstStyle/>
          <a:p>
            <a:r>
              <a:rPr lang="it-IT" sz="3200" dirty="0"/>
              <a:t>Le nazionalità nell’impero austroungarico</a:t>
            </a:r>
          </a:p>
        </p:txBody>
      </p:sp>
      <p:pic>
        <p:nvPicPr>
          <p:cNvPr id="5" name="Segnaposto contenuto 4">
            <a:extLst>
              <a:ext uri="{FF2B5EF4-FFF2-40B4-BE49-F238E27FC236}">
                <a16:creationId xmlns:a16="http://schemas.microsoft.com/office/drawing/2014/main" id="{AEB32D8F-3958-45A1-9058-65D020262794}"/>
              </a:ext>
            </a:extLst>
          </p:cNvPr>
          <p:cNvPicPr>
            <a:picLocks noGrp="1" noChangeAspect="1"/>
          </p:cNvPicPr>
          <p:nvPr>
            <p:ph idx="1"/>
          </p:nvPr>
        </p:nvPicPr>
        <p:blipFill>
          <a:blip r:embed="rId2"/>
          <a:stretch>
            <a:fillRect/>
          </a:stretch>
        </p:blipFill>
        <p:spPr>
          <a:xfrm>
            <a:off x="3988588" y="992917"/>
            <a:ext cx="5674655" cy="5532602"/>
          </a:xfrm>
        </p:spPr>
      </p:pic>
    </p:spTree>
    <p:extLst>
      <p:ext uri="{BB962C8B-B14F-4D97-AF65-F5344CB8AC3E}">
        <p14:creationId xmlns:p14="http://schemas.microsoft.com/office/powerpoint/2010/main" val="364260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E1CF438-DC41-476A-9B84-AF0108EDC2C8}"/>
              </a:ext>
            </a:extLst>
          </p:cNvPr>
          <p:cNvPicPr>
            <a:picLocks noChangeAspect="1"/>
          </p:cNvPicPr>
          <p:nvPr/>
        </p:nvPicPr>
        <p:blipFill>
          <a:blip r:embed="rId2"/>
          <a:stretch>
            <a:fillRect/>
          </a:stretch>
        </p:blipFill>
        <p:spPr>
          <a:xfrm>
            <a:off x="2044776" y="152400"/>
            <a:ext cx="9341449" cy="6705600"/>
          </a:xfrm>
          <a:prstGeom prst="rect">
            <a:avLst/>
          </a:prstGeom>
        </p:spPr>
      </p:pic>
    </p:spTree>
    <p:extLst>
      <p:ext uri="{BB962C8B-B14F-4D97-AF65-F5344CB8AC3E}">
        <p14:creationId xmlns:p14="http://schemas.microsoft.com/office/powerpoint/2010/main" val="138603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33C89-EB28-4DDF-AEBB-BD6CDDA097AB}"/>
              </a:ext>
            </a:extLst>
          </p:cNvPr>
          <p:cNvSpPr>
            <a:spLocks noGrp="1"/>
          </p:cNvSpPr>
          <p:nvPr>
            <p:ph type="title"/>
          </p:nvPr>
        </p:nvSpPr>
        <p:spPr>
          <a:xfrm>
            <a:off x="2592925" y="624110"/>
            <a:ext cx="8911687" cy="627174"/>
          </a:xfrm>
        </p:spPr>
        <p:txBody>
          <a:bodyPr>
            <a:normAutofit/>
          </a:bodyPr>
          <a:lstStyle/>
          <a:p>
            <a:pPr algn="ctr"/>
            <a:r>
              <a:rPr lang="it-IT" sz="3200" dirty="0"/>
              <a:t>Il quadro geopolitico del conflitto </a:t>
            </a:r>
          </a:p>
        </p:txBody>
      </p:sp>
      <p:sp>
        <p:nvSpPr>
          <p:cNvPr id="3" name="Segnaposto contenuto 2">
            <a:extLst>
              <a:ext uri="{FF2B5EF4-FFF2-40B4-BE49-F238E27FC236}">
                <a16:creationId xmlns:a16="http://schemas.microsoft.com/office/drawing/2014/main" id="{B076954C-0850-4760-89F8-7A77DE8B366D}"/>
              </a:ext>
            </a:extLst>
          </p:cNvPr>
          <p:cNvSpPr>
            <a:spLocks noGrp="1"/>
          </p:cNvSpPr>
          <p:nvPr>
            <p:ph idx="1"/>
          </p:nvPr>
        </p:nvSpPr>
        <p:spPr>
          <a:xfrm>
            <a:off x="2589212" y="2133599"/>
            <a:ext cx="8915400" cy="3953933"/>
          </a:xfrm>
        </p:spPr>
        <p:txBody>
          <a:bodyPr>
            <a:normAutofit/>
          </a:bodyPr>
          <a:lstStyle/>
          <a:p>
            <a:pPr algn="just"/>
            <a:r>
              <a:rPr lang="it-IT" dirty="0"/>
              <a:t>Le caratteristiche assunte dalla guerra impedirono qualunque riproposizione del modello ottocentesco di relazioni internazionali che vennero trasformate dalla forza della modernità insita nel conflitto e, poi, nel dopoguerra</a:t>
            </a:r>
          </a:p>
          <a:p>
            <a:pPr algn="just"/>
            <a:r>
              <a:rPr lang="it-IT" dirty="0"/>
              <a:t>Tutti i tentativi di compromesso che aleggiarono nei primi due anni fallirono come internazionalismo e universalismi. </a:t>
            </a:r>
          </a:p>
          <a:p>
            <a:pPr algn="just"/>
            <a:r>
              <a:rPr lang="it-IT" dirty="0"/>
              <a:t>La logica militare della vittoria ad ogni costo sostituì qualunque obbiettivo politico</a:t>
            </a:r>
          </a:p>
          <a:p>
            <a:pPr algn="just"/>
            <a:r>
              <a:rPr lang="it-IT" dirty="0"/>
              <a:t>Il 1917 è uno dei tornanti più importanti del conflitto con l’esplosione di crisi del consenso e della tenuta militare in tutti i contendenti</a:t>
            </a:r>
          </a:p>
          <a:p>
            <a:endParaRPr lang="it-IT" dirty="0"/>
          </a:p>
        </p:txBody>
      </p:sp>
    </p:spTree>
    <p:extLst>
      <p:ext uri="{BB962C8B-B14F-4D97-AF65-F5344CB8AC3E}">
        <p14:creationId xmlns:p14="http://schemas.microsoft.com/office/powerpoint/2010/main" val="366195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33C89-EB28-4DDF-AEBB-BD6CDDA097AB}"/>
              </a:ext>
            </a:extLst>
          </p:cNvPr>
          <p:cNvSpPr>
            <a:spLocks noGrp="1"/>
          </p:cNvSpPr>
          <p:nvPr>
            <p:ph type="title"/>
          </p:nvPr>
        </p:nvSpPr>
        <p:spPr>
          <a:xfrm>
            <a:off x="2592925" y="624110"/>
            <a:ext cx="8911687" cy="627174"/>
          </a:xfrm>
        </p:spPr>
        <p:txBody>
          <a:bodyPr>
            <a:normAutofit/>
          </a:bodyPr>
          <a:lstStyle/>
          <a:p>
            <a:pPr algn="ctr"/>
            <a:r>
              <a:rPr lang="it-IT" sz="3200" dirty="0"/>
              <a:t>Il quadro geopolitico del conflitto </a:t>
            </a:r>
          </a:p>
        </p:txBody>
      </p:sp>
      <p:sp>
        <p:nvSpPr>
          <p:cNvPr id="3" name="Segnaposto contenuto 2">
            <a:extLst>
              <a:ext uri="{FF2B5EF4-FFF2-40B4-BE49-F238E27FC236}">
                <a16:creationId xmlns:a16="http://schemas.microsoft.com/office/drawing/2014/main" id="{B076954C-0850-4760-89F8-7A77DE8B366D}"/>
              </a:ext>
            </a:extLst>
          </p:cNvPr>
          <p:cNvSpPr>
            <a:spLocks noGrp="1"/>
          </p:cNvSpPr>
          <p:nvPr>
            <p:ph idx="1"/>
          </p:nvPr>
        </p:nvSpPr>
        <p:spPr>
          <a:xfrm>
            <a:off x="2374232" y="2133599"/>
            <a:ext cx="9130380" cy="3953933"/>
          </a:xfrm>
        </p:spPr>
        <p:txBody>
          <a:bodyPr>
            <a:normAutofit/>
          </a:bodyPr>
          <a:lstStyle/>
          <a:p>
            <a:pPr algn="just"/>
            <a:r>
              <a:rPr lang="it-IT" dirty="0"/>
              <a:t>Crolla l’impero zarista al cui interno si avvia la rivoluzione bolscevica</a:t>
            </a:r>
          </a:p>
          <a:p>
            <a:pPr algn="just"/>
            <a:r>
              <a:rPr lang="it-IT" dirty="0"/>
              <a:t>L’Italia resiste a fatica allo sfondamento di Caporetto</a:t>
            </a:r>
          </a:p>
          <a:p>
            <a:pPr algn="just"/>
            <a:r>
              <a:rPr lang="it-IT" dirty="0"/>
              <a:t>In Germania l’impostazione imperiale e militarista in funzione del pangermanesimo fu resa ancor più dura</a:t>
            </a:r>
          </a:p>
          <a:p>
            <a:pPr algn="just"/>
            <a:r>
              <a:rPr lang="it-IT" dirty="0"/>
              <a:t>In Austria Ungheria esplodono le nazionalità </a:t>
            </a:r>
          </a:p>
          <a:p>
            <a:pPr algn="just"/>
            <a:r>
              <a:rPr lang="it-IT" dirty="0"/>
              <a:t>In Francia e Gran Bretagna l’obbiettivo della vittoria finale fu perseguito con un’ulteriore verticalizzazione del potere e con il rifiuto di ogni compromesso</a:t>
            </a:r>
          </a:p>
          <a:p>
            <a:pPr algn="just"/>
            <a:r>
              <a:rPr lang="it-IT" dirty="0"/>
              <a:t>La ripresa tedesca della guerra sottomarina puntava a bloccare i rifornimenti per Londra ma produsse il risultato di far entrare in guerra gli USA (in realtà l’intervento fu la conseguenza anche dell’avvicinamento tra la Germania e il Messico in funzione anti-USA)</a:t>
            </a:r>
          </a:p>
        </p:txBody>
      </p:sp>
    </p:spTree>
    <p:extLst>
      <p:ext uri="{BB962C8B-B14F-4D97-AF65-F5344CB8AC3E}">
        <p14:creationId xmlns:p14="http://schemas.microsoft.com/office/powerpoint/2010/main" val="251820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9142D51-5BD2-4A05-BC24-7D2345A869F3}"/>
              </a:ext>
            </a:extLst>
          </p:cNvPr>
          <p:cNvPicPr>
            <a:picLocks noChangeAspect="1"/>
          </p:cNvPicPr>
          <p:nvPr/>
        </p:nvPicPr>
        <p:blipFill>
          <a:blip r:embed="rId2"/>
          <a:stretch>
            <a:fillRect/>
          </a:stretch>
        </p:blipFill>
        <p:spPr>
          <a:xfrm>
            <a:off x="2312068" y="271462"/>
            <a:ext cx="9525000" cy="6315075"/>
          </a:xfrm>
          <a:prstGeom prst="rect">
            <a:avLst/>
          </a:prstGeom>
        </p:spPr>
      </p:pic>
    </p:spTree>
    <p:extLst>
      <p:ext uri="{BB962C8B-B14F-4D97-AF65-F5344CB8AC3E}">
        <p14:creationId xmlns:p14="http://schemas.microsoft.com/office/powerpoint/2010/main" val="247354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B60797-EC82-4CCA-8E96-366913955BAC}"/>
              </a:ext>
            </a:extLst>
          </p:cNvPr>
          <p:cNvSpPr>
            <a:spLocks noGrp="1"/>
          </p:cNvSpPr>
          <p:nvPr>
            <p:ph type="title"/>
          </p:nvPr>
        </p:nvSpPr>
        <p:spPr>
          <a:xfrm>
            <a:off x="2592925" y="624110"/>
            <a:ext cx="8911687" cy="819679"/>
          </a:xfrm>
        </p:spPr>
        <p:txBody>
          <a:bodyPr/>
          <a:lstStyle/>
          <a:p>
            <a:pPr algn="ctr"/>
            <a:r>
              <a:rPr lang="it-IT" sz="2800" dirty="0">
                <a:solidFill>
                  <a:prstClr val="black">
                    <a:lumMod val="85000"/>
                    <a:lumOff val="15000"/>
                  </a:prstClr>
                </a:solidFill>
              </a:rPr>
              <a:t>Punti essenziali, perché la 1GM non è Sarajevo</a:t>
            </a:r>
            <a:endParaRPr lang="it-IT" dirty="0"/>
          </a:p>
        </p:txBody>
      </p:sp>
      <p:sp>
        <p:nvSpPr>
          <p:cNvPr id="3" name="Segnaposto contenuto 2">
            <a:extLst>
              <a:ext uri="{FF2B5EF4-FFF2-40B4-BE49-F238E27FC236}">
                <a16:creationId xmlns:a16="http://schemas.microsoft.com/office/drawing/2014/main" id="{04BD26C5-0BD6-46AF-85C5-8A2BE733E7D2}"/>
              </a:ext>
            </a:extLst>
          </p:cNvPr>
          <p:cNvSpPr>
            <a:spLocks noGrp="1"/>
          </p:cNvSpPr>
          <p:nvPr>
            <p:ph idx="1"/>
          </p:nvPr>
        </p:nvSpPr>
        <p:spPr/>
        <p:txBody>
          <a:bodyPr/>
          <a:lstStyle/>
          <a:p>
            <a:pPr algn="just"/>
            <a:r>
              <a:rPr lang="it-IT" dirty="0"/>
              <a:t>Affrontiamo la 1GM non come cronaca ma come individuazione di elementi nuovi sul piano del conflitto e poi  in quello geopolitico</a:t>
            </a:r>
          </a:p>
          <a:p>
            <a:pPr algn="just"/>
            <a:r>
              <a:rPr lang="it-IT" dirty="0"/>
              <a:t>Fermo restando il quadro delle relazioni di potenza che abbiamo definito fissiamo alcuni elementi partendo dalle caratteristiche del tutto nuove che il conflitto assume in pochi mesi</a:t>
            </a:r>
          </a:p>
          <a:p>
            <a:pPr algn="just"/>
            <a:r>
              <a:rPr lang="it-IT" dirty="0"/>
              <a:t>Ci soffermeremo su questi elementi e sull’interpretazione dell’evento guerra e della sua «</a:t>
            </a:r>
            <a:r>
              <a:rPr lang="it-IT" dirty="0" err="1"/>
              <a:t>liminarità</a:t>
            </a:r>
            <a:r>
              <a:rPr lang="it-IT" dirty="0"/>
              <a:t>» che ci offre </a:t>
            </a:r>
            <a:r>
              <a:rPr lang="it-IT" dirty="0" err="1"/>
              <a:t>E.J.Leed</a:t>
            </a:r>
            <a:r>
              <a:rPr lang="it-IT" dirty="0"/>
              <a:t>, tenendo in debito conto:</a:t>
            </a:r>
          </a:p>
          <a:p>
            <a:pPr lvl="1" algn="just"/>
            <a:r>
              <a:rPr lang="it-IT" dirty="0"/>
              <a:t> i nazionalismi radicali</a:t>
            </a:r>
          </a:p>
          <a:p>
            <a:pPr lvl="1" algn="just"/>
            <a:r>
              <a:rPr lang="it-IT" dirty="0"/>
              <a:t> l’affermarsi della società di massa</a:t>
            </a:r>
          </a:p>
          <a:p>
            <a:pPr lvl="1" algn="just"/>
            <a:r>
              <a:rPr lang="it-IT" dirty="0"/>
              <a:t>L’affermarsi del secolo industriale per eccellenza </a:t>
            </a:r>
          </a:p>
          <a:p>
            <a:endParaRPr lang="it-IT" dirty="0"/>
          </a:p>
        </p:txBody>
      </p:sp>
    </p:spTree>
    <p:extLst>
      <p:ext uri="{BB962C8B-B14F-4D97-AF65-F5344CB8AC3E}">
        <p14:creationId xmlns:p14="http://schemas.microsoft.com/office/powerpoint/2010/main" val="270676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33C89-EB28-4DDF-AEBB-BD6CDDA097AB}"/>
              </a:ext>
            </a:extLst>
          </p:cNvPr>
          <p:cNvSpPr>
            <a:spLocks noGrp="1"/>
          </p:cNvSpPr>
          <p:nvPr>
            <p:ph type="title"/>
          </p:nvPr>
        </p:nvSpPr>
        <p:spPr>
          <a:xfrm>
            <a:off x="2592925" y="624110"/>
            <a:ext cx="8911687" cy="627174"/>
          </a:xfrm>
        </p:spPr>
        <p:txBody>
          <a:bodyPr>
            <a:normAutofit/>
          </a:bodyPr>
          <a:lstStyle/>
          <a:p>
            <a:pPr algn="ctr"/>
            <a:r>
              <a:rPr lang="it-IT" sz="2800" dirty="0"/>
              <a:t>Il quadro geopolitico del conflitto</a:t>
            </a:r>
          </a:p>
        </p:txBody>
      </p:sp>
      <p:sp>
        <p:nvSpPr>
          <p:cNvPr id="3" name="Segnaposto contenuto 2">
            <a:extLst>
              <a:ext uri="{FF2B5EF4-FFF2-40B4-BE49-F238E27FC236}">
                <a16:creationId xmlns:a16="http://schemas.microsoft.com/office/drawing/2014/main" id="{B076954C-0850-4760-89F8-7A77DE8B366D}"/>
              </a:ext>
            </a:extLst>
          </p:cNvPr>
          <p:cNvSpPr>
            <a:spLocks noGrp="1"/>
          </p:cNvSpPr>
          <p:nvPr>
            <p:ph idx="1"/>
          </p:nvPr>
        </p:nvSpPr>
        <p:spPr>
          <a:xfrm>
            <a:off x="2197768" y="1251284"/>
            <a:ext cx="9306844" cy="4836249"/>
          </a:xfrm>
        </p:spPr>
        <p:txBody>
          <a:bodyPr>
            <a:normAutofit lnSpcReduction="10000"/>
          </a:bodyPr>
          <a:lstStyle/>
          <a:p>
            <a:endParaRPr lang="it-IT" dirty="0"/>
          </a:p>
          <a:p>
            <a:r>
              <a:rPr lang="it-IT" dirty="0"/>
              <a:t>L’ingresso USA modifica il conflitto in termini economici ma – ci interessa di più – di prospettiva politica.</a:t>
            </a:r>
          </a:p>
          <a:p>
            <a:r>
              <a:rPr lang="it-IT" dirty="0"/>
              <a:t>Gli USA si «associano» all’Intesa ma non si «alleano»; si apre una «new diplomacy» che pone le potenze europee di fronte alla scelta di Wilson che gli USA non potevano più occuparsi del proprio continente, ma dovevano assumersi la responsabilità di guidare il sistema internazionale verso altri orizzonti.</a:t>
            </a:r>
          </a:p>
          <a:p>
            <a:r>
              <a:rPr lang="it-IT" dirty="0"/>
              <a:t>La leadership mondiale USA si espresse in due proposte: autodeterminazione dei popoli e «community of power», concetto che si concretizzò nella </a:t>
            </a:r>
            <a:r>
              <a:rPr lang="it-IT" dirty="0" err="1"/>
              <a:t>SdN</a:t>
            </a:r>
            <a:endParaRPr lang="it-IT" dirty="0"/>
          </a:p>
          <a:p>
            <a:r>
              <a:rPr lang="it-IT" dirty="0"/>
              <a:t>Il trattato russo-tedesco del 1918 (Brest-</a:t>
            </a:r>
            <a:r>
              <a:rPr lang="it-IT" dirty="0" err="1"/>
              <a:t>Litovsk</a:t>
            </a:r>
            <a:r>
              <a:rPr lang="it-IT" dirty="0"/>
              <a:t>) rispose all’obbiettivo di Berlino di costruire un’ampia zona subordinata (economia e sicurezza) nell’oriente europeo</a:t>
            </a:r>
          </a:p>
          <a:p>
            <a:r>
              <a:rPr lang="it-IT" dirty="0"/>
              <a:t>Le frontiere fissate saranno poi sostanzialmente confermate a Versailles in funzione di contenimento della Russia rivoluzionaria</a:t>
            </a:r>
          </a:p>
        </p:txBody>
      </p:sp>
    </p:spTree>
    <p:extLst>
      <p:ext uri="{BB962C8B-B14F-4D97-AF65-F5344CB8AC3E}">
        <p14:creationId xmlns:p14="http://schemas.microsoft.com/office/powerpoint/2010/main" val="77923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4D94F-6A6F-4480-B7E5-233B4672FD2A}"/>
              </a:ext>
            </a:extLst>
          </p:cNvPr>
          <p:cNvSpPr>
            <a:spLocks noGrp="1"/>
          </p:cNvSpPr>
          <p:nvPr>
            <p:ph type="title"/>
          </p:nvPr>
        </p:nvSpPr>
        <p:spPr>
          <a:xfrm>
            <a:off x="2592925" y="624110"/>
            <a:ext cx="8911687" cy="899890"/>
          </a:xfrm>
        </p:spPr>
        <p:txBody>
          <a:bodyPr>
            <a:normAutofit/>
          </a:bodyPr>
          <a:lstStyle/>
          <a:p>
            <a:pPr algn="ctr"/>
            <a:r>
              <a:rPr lang="it-IT" sz="3200" dirty="0"/>
              <a:t>La fine del conflitto. Il crollo degli imperi</a:t>
            </a:r>
          </a:p>
        </p:txBody>
      </p:sp>
      <p:sp>
        <p:nvSpPr>
          <p:cNvPr id="3" name="Segnaposto contenuto 2">
            <a:extLst>
              <a:ext uri="{FF2B5EF4-FFF2-40B4-BE49-F238E27FC236}">
                <a16:creationId xmlns:a16="http://schemas.microsoft.com/office/drawing/2014/main" id="{DA13CE56-57F0-4FB3-8812-95F07B56920A}"/>
              </a:ext>
            </a:extLst>
          </p:cNvPr>
          <p:cNvSpPr>
            <a:spLocks noGrp="1"/>
          </p:cNvSpPr>
          <p:nvPr>
            <p:ph idx="1"/>
          </p:nvPr>
        </p:nvSpPr>
        <p:spPr/>
        <p:txBody>
          <a:bodyPr/>
          <a:lstStyle/>
          <a:p>
            <a:r>
              <a:rPr lang="it-IT" dirty="0"/>
              <a:t>Il 9 novembre 1918 abdica il Kaiser la neonata repubblica firma l’armistizio e la Germania precipita in un’incerta transizione</a:t>
            </a:r>
          </a:p>
          <a:p>
            <a:r>
              <a:rPr lang="it-IT" dirty="0"/>
              <a:t>L’Austria crolla in Veneto (4 novembre 1918). </a:t>
            </a:r>
          </a:p>
          <a:p>
            <a:r>
              <a:rPr lang="it-IT" dirty="0"/>
              <a:t>29 ottobre 1918 nasce lo stato degli Slavi del Sud (Regno Serbi, Croati e Sloveni)</a:t>
            </a:r>
          </a:p>
          <a:p>
            <a:r>
              <a:rPr lang="it-IT" dirty="0"/>
              <a:t>Boemi e Slovacchi raggiunsero l’intesa di formare il nuovo stato della Cecoslovacchia</a:t>
            </a:r>
          </a:p>
          <a:p>
            <a:r>
              <a:rPr lang="it-IT" dirty="0"/>
              <a:t>L’Ungheria si separa definitivamente dall’Austria. Finisce l’Impero</a:t>
            </a:r>
          </a:p>
          <a:p>
            <a:r>
              <a:rPr lang="it-IT" dirty="0"/>
              <a:t>Crolla l’Impero Ottomano dopo un lungo percorso di separazione delle diverse nazionalità</a:t>
            </a:r>
            <a:r>
              <a:rPr lang="it-IT"/>
              <a:t>.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52306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6889C52-B4A5-40A7-9CFF-D51E4524E605}"/>
              </a:ext>
            </a:extLst>
          </p:cNvPr>
          <p:cNvPicPr>
            <a:picLocks noChangeAspect="1"/>
          </p:cNvPicPr>
          <p:nvPr/>
        </p:nvPicPr>
        <p:blipFill>
          <a:blip r:embed="rId2"/>
          <a:stretch>
            <a:fillRect/>
          </a:stretch>
        </p:blipFill>
        <p:spPr>
          <a:xfrm>
            <a:off x="2726267" y="1049867"/>
            <a:ext cx="7046702" cy="5304601"/>
          </a:xfrm>
          <a:prstGeom prst="rect">
            <a:avLst/>
          </a:prstGeom>
        </p:spPr>
      </p:pic>
      <p:sp>
        <p:nvSpPr>
          <p:cNvPr id="3" name="CasellaDiTesto 2">
            <a:extLst>
              <a:ext uri="{FF2B5EF4-FFF2-40B4-BE49-F238E27FC236}">
                <a16:creationId xmlns:a16="http://schemas.microsoft.com/office/drawing/2014/main" id="{3A65BBA3-8349-4CBA-8B9F-CAD298A4E67D}"/>
              </a:ext>
            </a:extLst>
          </p:cNvPr>
          <p:cNvSpPr txBox="1"/>
          <p:nvPr/>
        </p:nvSpPr>
        <p:spPr>
          <a:xfrm>
            <a:off x="10058400" y="1574800"/>
            <a:ext cx="1608667" cy="646331"/>
          </a:xfrm>
          <a:prstGeom prst="rect">
            <a:avLst/>
          </a:prstGeom>
          <a:noFill/>
        </p:spPr>
        <p:txBody>
          <a:bodyPr wrap="square" rtlCol="0">
            <a:spAutoFit/>
          </a:bodyPr>
          <a:lstStyle/>
          <a:p>
            <a:r>
              <a:rPr lang="it-IT" dirty="0"/>
              <a:t>Trattato di Versailles</a:t>
            </a:r>
          </a:p>
        </p:txBody>
      </p:sp>
    </p:spTree>
    <p:extLst>
      <p:ext uri="{BB962C8B-B14F-4D97-AF65-F5344CB8AC3E}">
        <p14:creationId xmlns:p14="http://schemas.microsoft.com/office/powerpoint/2010/main" val="325954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7E97DBB-BA5C-4F7E-9B11-B4AE3475564D}"/>
              </a:ext>
            </a:extLst>
          </p:cNvPr>
          <p:cNvPicPr>
            <a:picLocks noChangeAspect="1"/>
          </p:cNvPicPr>
          <p:nvPr/>
        </p:nvPicPr>
        <p:blipFill>
          <a:blip r:embed="rId2"/>
          <a:stretch>
            <a:fillRect/>
          </a:stretch>
        </p:blipFill>
        <p:spPr>
          <a:xfrm>
            <a:off x="3268133" y="362784"/>
            <a:ext cx="5990317" cy="6495215"/>
          </a:xfrm>
          <a:prstGeom prst="rect">
            <a:avLst/>
          </a:prstGeom>
        </p:spPr>
      </p:pic>
      <p:sp>
        <p:nvSpPr>
          <p:cNvPr id="3" name="CasellaDiTesto 2">
            <a:extLst>
              <a:ext uri="{FF2B5EF4-FFF2-40B4-BE49-F238E27FC236}">
                <a16:creationId xmlns:a16="http://schemas.microsoft.com/office/drawing/2014/main" id="{CAF505FD-A944-4D8D-83A0-4BF8CCA7CC7C}"/>
              </a:ext>
            </a:extLst>
          </p:cNvPr>
          <p:cNvSpPr txBox="1"/>
          <p:nvPr/>
        </p:nvSpPr>
        <p:spPr>
          <a:xfrm>
            <a:off x="10016067" y="2142067"/>
            <a:ext cx="1600200" cy="1200329"/>
          </a:xfrm>
          <a:prstGeom prst="rect">
            <a:avLst/>
          </a:prstGeom>
          <a:noFill/>
        </p:spPr>
        <p:txBody>
          <a:bodyPr wrap="square" rtlCol="0">
            <a:spAutoFit/>
          </a:bodyPr>
          <a:lstStyle/>
          <a:p>
            <a:r>
              <a:rPr lang="it-IT" dirty="0"/>
              <a:t>Il centro europeo: il vuoto di potere</a:t>
            </a:r>
          </a:p>
        </p:txBody>
      </p:sp>
    </p:spTree>
    <p:extLst>
      <p:ext uri="{BB962C8B-B14F-4D97-AF65-F5344CB8AC3E}">
        <p14:creationId xmlns:p14="http://schemas.microsoft.com/office/powerpoint/2010/main" val="322459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F4C65F9-438C-4CAC-9DC9-0BADE7D08C64}"/>
              </a:ext>
            </a:extLst>
          </p:cNvPr>
          <p:cNvPicPr>
            <a:picLocks noChangeAspect="1"/>
          </p:cNvPicPr>
          <p:nvPr/>
        </p:nvPicPr>
        <p:blipFill>
          <a:blip r:embed="rId2"/>
          <a:stretch>
            <a:fillRect/>
          </a:stretch>
        </p:blipFill>
        <p:spPr>
          <a:xfrm>
            <a:off x="3331743" y="288149"/>
            <a:ext cx="4560971" cy="6281701"/>
          </a:xfrm>
          <a:prstGeom prst="rect">
            <a:avLst/>
          </a:prstGeom>
        </p:spPr>
      </p:pic>
      <p:sp>
        <p:nvSpPr>
          <p:cNvPr id="4" name="CasellaDiTesto 3">
            <a:extLst>
              <a:ext uri="{FF2B5EF4-FFF2-40B4-BE49-F238E27FC236}">
                <a16:creationId xmlns:a16="http://schemas.microsoft.com/office/drawing/2014/main" id="{7E7EEB01-8E67-47B0-982B-995F68CAE38A}"/>
              </a:ext>
            </a:extLst>
          </p:cNvPr>
          <p:cNvSpPr txBox="1"/>
          <p:nvPr/>
        </p:nvSpPr>
        <p:spPr>
          <a:xfrm>
            <a:off x="8630653" y="2711116"/>
            <a:ext cx="2823410" cy="1200329"/>
          </a:xfrm>
          <a:prstGeom prst="rect">
            <a:avLst/>
          </a:prstGeom>
          <a:noFill/>
        </p:spPr>
        <p:txBody>
          <a:bodyPr wrap="square" rtlCol="0">
            <a:spAutoFit/>
          </a:bodyPr>
          <a:lstStyle/>
          <a:p>
            <a:r>
              <a:rPr lang="it-IT" dirty="0"/>
              <a:t>Trattato di Brest-</a:t>
            </a:r>
            <a:r>
              <a:rPr lang="it-IT" dirty="0" err="1"/>
              <a:t>Litovsk</a:t>
            </a:r>
            <a:endParaRPr lang="it-IT" dirty="0"/>
          </a:p>
          <a:p>
            <a:r>
              <a:rPr lang="it-IT" dirty="0"/>
              <a:t>In funzione anti russa ma anche ad evitare intese con la Germania</a:t>
            </a:r>
          </a:p>
        </p:txBody>
      </p:sp>
    </p:spTree>
    <p:extLst>
      <p:ext uri="{BB962C8B-B14F-4D97-AF65-F5344CB8AC3E}">
        <p14:creationId xmlns:p14="http://schemas.microsoft.com/office/powerpoint/2010/main" val="289323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887422B-5C93-4E13-88BD-505FA75A4EE1}"/>
              </a:ext>
            </a:extLst>
          </p:cNvPr>
          <p:cNvPicPr>
            <a:picLocks noChangeAspect="1"/>
          </p:cNvPicPr>
          <p:nvPr/>
        </p:nvPicPr>
        <p:blipFill>
          <a:blip r:embed="rId2"/>
          <a:stretch>
            <a:fillRect/>
          </a:stretch>
        </p:blipFill>
        <p:spPr>
          <a:xfrm>
            <a:off x="2286000" y="1181100"/>
            <a:ext cx="7620000" cy="4495800"/>
          </a:xfrm>
          <a:prstGeom prst="rect">
            <a:avLst/>
          </a:prstGeom>
        </p:spPr>
      </p:pic>
      <p:sp>
        <p:nvSpPr>
          <p:cNvPr id="3" name="CasellaDiTesto 2">
            <a:extLst>
              <a:ext uri="{FF2B5EF4-FFF2-40B4-BE49-F238E27FC236}">
                <a16:creationId xmlns:a16="http://schemas.microsoft.com/office/drawing/2014/main" id="{127933C9-83DE-4915-AE60-DB666415A8DE}"/>
              </a:ext>
            </a:extLst>
          </p:cNvPr>
          <p:cNvSpPr txBox="1"/>
          <p:nvPr/>
        </p:nvSpPr>
        <p:spPr>
          <a:xfrm>
            <a:off x="10287000" y="1591733"/>
            <a:ext cx="1625600" cy="1754326"/>
          </a:xfrm>
          <a:prstGeom prst="rect">
            <a:avLst/>
          </a:prstGeom>
          <a:noFill/>
        </p:spPr>
        <p:txBody>
          <a:bodyPr wrap="square" rtlCol="0">
            <a:spAutoFit/>
          </a:bodyPr>
          <a:lstStyle/>
          <a:p>
            <a:r>
              <a:rPr lang="it-IT" dirty="0"/>
              <a:t>Trattato di Saint Germain en </a:t>
            </a:r>
            <a:r>
              <a:rPr lang="it-IT" dirty="0" err="1"/>
              <a:t>Laye</a:t>
            </a:r>
            <a:r>
              <a:rPr lang="it-IT" dirty="0"/>
              <a:t> con Austria Ungheria</a:t>
            </a:r>
          </a:p>
        </p:txBody>
      </p:sp>
    </p:spTree>
    <p:extLst>
      <p:ext uri="{BB962C8B-B14F-4D97-AF65-F5344CB8AC3E}">
        <p14:creationId xmlns:p14="http://schemas.microsoft.com/office/powerpoint/2010/main" val="275757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0135893-DE7B-4C43-9EB7-1DB579C726E1}"/>
              </a:ext>
            </a:extLst>
          </p:cNvPr>
          <p:cNvPicPr>
            <a:picLocks noChangeAspect="1"/>
          </p:cNvPicPr>
          <p:nvPr/>
        </p:nvPicPr>
        <p:blipFill>
          <a:blip r:embed="rId2"/>
          <a:stretch>
            <a:fillRect/>
          </a:stretch>
        </p:blipFill>
        <p:spPr>
          <a:xfrm>
            <a:off x="2049443" y="800967"/>
            <a:ext cx="9098349" cy="4279033"/>
          </a:xfrm>
          <a:prstGeom prst="rect">
            <a:avLst/>
          </a:prstGeom>
        </p:spPr>
      </p:pic>
      <p:sp>
        <p:nvSpPr>
          <p:cNvPr id="3" name="CasellaDiTesto 2">
            <a:extLst>
              <a:ext uri="{FF2B5EF4-FFF2-40B4-BE49-F238E27FC236}">
                <a16:creationId xmlns:a16="http://schemas.microsoft.com/office/drawing/2014/main" id="{8168ADBD-892F-4AFC-A1FB-909C8672A693}"/>
              </a:ext>
            </a:extLst>
          </p:cNvPr>
          <p:cNvSpPr txBox="1"/>
          <p:nvPr/>
        </p:nvSpPr>
        <p:spPr>
          <a:xfrm>
            <a:off x="2273736" y="5367867"/>
            <a:ext cx="8661400" cy="369332"/>
          </a:xfrm>
          <a:prstGeom prst="rect">
            <a:avLst/>
          </a:prstGeom>
          <a:noFill/>
        </p:spPr>
        <p:txBody>
          <a:bodyPr wrap="square" rtlCol="0">
            <a:spAutoFit/>
          </a:bodyPr>
          <a:lstStyle/>
          <a:p>
            <a:pPr algn="ctr"/>
            <a:r>
              <a:rPr lang="it-IT" dirty="0"/>
              <a:t>Fine dell’impero ottomano; Mandati della </a:t>
            </a:r>
            <a:r>
              <a:rPr lang="it-IT" dirty="0" err="1"/>
              <a:t>SdN</a:t>
            </a:r>
            <a:r>
              <a:rPr lang="it-IT" dirty="0"/>
              <a:t>; nascita del Medio Oriente </a:t>
            </a:r>
          </a:p>
        </p:txBody>
      </p:sp>
    </p:spTree>
    <p:extLst>
      <p:ext uri="{BB962C8B-B14F-4D97-AF65-F5344CB8AC3E}">
        <p14:creationId xmlns:p14="http://schemas.microsoft.com/office/powerpoint/2010/main" val="81362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2B0874D-89CC-4B53-8F76-05423CBE65A5}"/>
              </a:ext>
            </a:extLst>
          </p:cNvPr>
          <p:cNvPicPr>
            <a:picLocks noChangeAspect="1"/>
          </p:cNvPicPr>
          <p:nvPr/>
        </p:nvPicPr>
        <p:blipFill>
          <a:blip r:embed="rId2"/>
          <a:stretch>
            <a:fillRect/>
          </a:stretch>
        </p:blipFill>
        <p:spPr>
          <a:xfrm>
            <a:off x="2904067" y="671286"/>
            <a:ext cx="6409265" cy="5493656"/>
          </a:xfrm>
          <a:prstGeom prst="rect">
            <a:avLst/>
          </a:prstGeom>
        </p:spPr>
      </p:pic>
    </p:spTree>
    <p:extLst>
      <p:ext uri="{BB962C8B-B14F-4D97-AF65-F5344CB8AC3E}">
        <p14:creationId xmlns:p14="http://schemas.microsoft.com/office/powerpoint/2010/main" val="239587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AB4DF7-D897-4109-9127-001DEC24A9C1}"/>
              </a:ext>
            </a:extLst>
          </p:cNvPr>
          <p:cNvPicPr>
            <a:picLocks noChangeAspect="1"/>
          </p:cNvPicPr>
          <p:nvPr/>
        </p:nvPicPr>
        <p:blipFill>
          <a:blip r:embed="rId2"/>
          <a:stretch>
            <a:fillRect/>
          </a:stretch>
        </p:blipFill>
        <p:spPr>
          <a:xfrm>
            <a:off x="3381375" y="938212"/>
            <a:ext cx="5982758" cy="5489443"/>
          </a:xfrm>
          <a:prstGeom prst="rect">
            <a:avLst/>
          </a:prstGeom>
        </p:spPr>
      </p:pic>
      <p:sp>
        <p:nvSpPr>
          <p:cNvPr id="3" name="CasellaDiTesto 2">
            <a:extLst>
              <a:ext uri="{FF2B5EF4-FFF2-40B4-BE49-F238E27FC236}">
                <a16:creationId xmlns:a16="http://schemas.microsoft.com/office/drawing/2014/main" id="{C09617E4-DAFF-45E6-AA82-BFF784C3BD9F}"/>
              </a:ext>
            </a:extLst>
          </p:cNvPr>
          <p:cNvSpPr txBox="1"/>
          <p:nvPr/>
        </p:nvSpPr>
        <p:spPr>
          <a:xfrm>
            <a:off x="9499600" y="1888067"/>
            <a:ext cx="2065867" cy="923330"/>
          </a:xfrm>
          <a:prstGeom prst="rect">
            <a:avLst/>
          </a:prstGeom>
          <a:noFill/>
        </p:spPr>
        <p:txBody>
          <a:bodyPr wrap="square" rtlCol="0">
            <a:spAutoFit/>
          </a:bodyPr>
          <a:lstStyle/>
          <a:p>
            <a:r>
              <a:rPr lang="it-IT" dirty="0"/>
              <a:t>Trattato di </a:t>
            </a:r>
            <a:r>
              <a:rPr lang="it-IT" dirty="0" err="1"/>
              <a:t>Neuilly</a:t>
            </a:r>
            <a:r>
              <a:rPr lang="it-IT" dirty="0"/>
              <a:t> con la Bulgaria</a:t>
            </a:r>
          </a:p>
        </p:txBody>
      </p:sp>
    </p:spTree>
    <p:extLst>
      <p:ext uri="{BB962C8B-B14F-4D97-AF65-F5344CB8AC3E}">
        <p14:creationId xmlns:p14="http://schemas.microsoft.com/office/powerpoint/2010/main" val="47401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420942D-2D40-4946-8920-3F2F506356AE}"/>
              </a:ext>
            </a:extLst>
          </p:cNvPr>
          <p:cNvPicPr>
            <a:picLocks noChangeAspect="1"/>
          </p:cNvPicPr>
          <p:nvPr/>
        </p:nvPicPr>
        <p:blipFill>
          <a:blip r:embed="rId2"/>
          <a:stretch>
            <a:fillRect/>
          </a:stretch>
        </p:blipFill>
        <p:spPr>
          <a:xfrm>
            <a:off x="3000375" y="1185862"/>
            <a:ext cx="6947958" cy="5034597"/>
          </a:xfrm>
          <a:prstGeom prst="rect">
            <a:avLst/>
          </a:prstGeom>
        </p:spPr>
      </p:pic>
    </p:spTree>
    <p:extLst>
      <p:ext uri="{BB962C8B-B14F-4D97-AF65-F5344CB8AC3E}">
        <p14:creationId xmlns:p14="http://schemas.microsoft.com/office/powerpoint/2010/main" val="360354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D4CD1-1638-41A2-912C-0003BA057E1E}"/>
              </a:ext>
            </a:extLst>
          </p:cNvPr>
          <p:cNvSpPr>
            <a:spLocks noGrp="1"/>
          </p:cNvSpPr>
          <p:nvPr>
            <p:ph type="title"/>
          </p:nvPr>
        </p:nvSpPr>
        <p:spPr>
          <a:xfrm>
            <a:off x="2592925" y="624110"/>
            <a:ext cx="8911687" cy="659258"/>
          </a:xfrm>
        </p:spPr>
        <p:txBody>
          <a:bodyPr>
            <a:normAutofit/>
          </a:bodyPr>
          <a:lstStyle/>
          <a:p>
            <a:pPr algn="ctr"/>
            <a:r>
              <a:rPr lang="it-IT" sz="2800" dirty="0"/>
              <a:t>Punti essenziali, perché la 1GM non è Sarajevo</a:t>
            </a:r>
          </a:p>
        </p:txBody>
      </p:sp>
      <p:sp>
        <p:nvSpPr>
          <p:cNvPr id="3" name="Segnaposto contenuto 2">
            <a:extLst>
              <a:ext uri="{FF2B5EF4-FFF2-40B4-BE49-F238E27FC236}">
                <a16:creationId xmlns:a16="http://schemas.microsoft.com/office/drawing/2014/main" id="{A44A8308-B712-4F49-9315-786EAD2B06E3}"/>
              </a:ext>
            </a:extLst>
          </p:cNvPr>
          <p:cNvSpPr>
            <a:spLocks noGrp="1"/>
          </p:cNvSpPr>
          <p:nvPr>
            <p:ph idx="1"/>
          </p:nvPr>
        </p:nvSpPr>
        <p:spPr>
          <a:xfrm>
            <a:off x="2589212" y="1604211"/>
            <a:ext cx="8915400" cy="4629679"/>
          </a:xfrm>
        </p:spPr>
        <p:txBody>
          <a:bodyPr>
            <a:normAutofit lnSpcReduction="10000"/>
          </a:bodyPr>
          <a:lstStyle/>
          <a:p>
            <a:pPr algn="just"/>
            <a:r>
              <a:rPr lang="it-IT" dirty="0"/>
              <a:t>Caratteristiche del conflitto: di massa, di logoramento, industriale, fronti interni</a:t>
            </a:r>
          </a:p>
          <a:p>
            <a:pPr algn="just"/>
            <a:r>
              <a:rPr lang="it-IT" dirty="0"/>
              <a:t>Due date fondamentali: 1914-15 e 1917</a:t>
            </a:r>
          </a:p>
          <a:p>
            <a:pPr algn="just"/>
            <a:r>
              <a:rPr lang="it-IT" dirty="0"/>
              <a:t>Crollo degli imperi multinazionali europei</a:t>
            </a:r>
          </a:p>
          <a:p>
            <a:pPr algn="just"/>
            <a:r>
              <a:rPr lang="it-IT" dirty="0"/>
              <a:t>Esigenza di ricostruire nel dopoguerra un nuovo ordine mondiale duraturo quanto quello di Vienna</a:t>
            </a:r>
          </a:p>
          <a:p>
            <a:pPr algn="just"/>
            <a:r>
              <a:rPr lang="it-IT" dirty="0"/>
              <a:t>Internazionalismo wilsoniano e internazionalismo socialista</a:t>
            </a:r>
          </a:p>
          <a:p>
            <a:pPr algn="just"/>
            <a:r>
              <a:rPr lang="it-IT" dirty="0"/>
              <a:t>Conferenza di Versailles: nonostante tutto le potenze vincitrici intendevano prioritariamente consolidare i propri sistemi imperiali</a:t>
            </a:r>
          </a:p>
          <a:p>
            <a:pPr algn="just"/>
            <a:r>
              <a:rPr lang="it-IT" dirty="0"/>
              <a:t>La </a:t>
            </a:r>
            <a:r>
              <a:rPr lang="it-IT" dirty="0" err="1"/>
              <a:t>SdN</a:t>
            </a:r>
            <a:r>
              <a:rPr lang="it-IT" dirty="0"/>
              <a:t> affiancò ma non riuscì a sostituire la Politica di Potenza: non emerse una potenza dominante ma si rompe l’isolazionismo USA</a:t>
            </a:r>
          </a:p>
          <a:p>
            <a:pPr algn="just"/>
            <a:r>
              <a:rPr lang="it-IT" dirty="0"/>
              <a:t>Prima metà anni venti: stabilizzazione del quadro </a:t>
            </a:r>
            <a:r>
              <a:rPr lang="it-IT" dirty="0" err="1"/>
              <a:t>euromondiale</a:t>
            </a:r>
            <a:r>
              <a:rPr lang="it-IT" dirty="0"/>
              <a:t> per la ripresa economica che avvenne seguendo solo i mercati e senza regole solide.</a:t>
            </a:r>
          </a:p>
          <a:p>
            <a:endParaRPr lang="it-IT" dirty="0"/>
          </a:p>
        </p:txBody>
      </p:sp>
    </p:spTree>
    <p:extLst>
      <p:ext uri="{BB962C8B-B14F-4D97-AF65-F5344CB8AC3E}">
        <p14:creationId xmlns:p14="http://schemas.microsoft.com/office/powerpoint/2010/main" val="260630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9BD36F-D7B7-4D68-A77F-7C148195E8B0}"/>
              </a:ext>
            </a:extLst>
          </p:cNvPr>
          <p:cNvSpPr>
            <a:spLocks noGrp="1" noChangeArrowheads="1"/>
          </p:cNvSpPr>
          <p:nvPr>
            <p:ph type="title"/>
          </p:nvPr>
        </p:nvSpPr>
        <p:spPr/>
        <p:txBody>
          <a:bodyPr>
            <a:normAutofit/>
          </a:bodyPr>
          <a:lstStyle/>
          <a:p>
            <a:pPr algn="ctr" eaLnBrk="1" hangingPunct="1"/>
            <a:r>
              <a:rPr lang="it-IT" altLang="it-IT" sz="3200" dirty="0"/>
              <a:t>Il militarismo alla conquista delle nazioni</a:t>
            </a:r>
          </a:p>
        </p:txBody>
      </p:sp>
      <p:sp>
        <p:nvSpPr>
          <p:cNvPr id="3075" name="Rectangle 3">
            <a:extLst>
              <a:ext uri="{FF2B5EF4-FFF2-40B4-BE49-F238E27FC236}">
                <a16:creationId xmlns:a16="http://schemas.microsoft.com/office/drawing/2014/main" id="{DC7ABEB5-72FF-48D3-8E07-EFC5FAA4F46D}"/>
              </a:ext>
            </a:extLst>
          </p:cNvPr>
          <p:cNvSpPr>
            <a:spLocks noGrp="1" noChangeArrowheads="1"/>
          </p:cNvSpPr>
          <p:nvPr>
            <p:ph type="body" idx="1"/>
          </p:nvPr>
        </p:nvSpPr>
        <p:spPr/>
        <p:txBody>
          <a:bodyPr>
            <a:normAutofit/>
          </a:bodyPr>
          <a:lstStyle/>
          <a:p>
            <a:pPr algn="just" eaLnBrk="1" hangingPunct="1">
              <a:lnSpc>
                <a:spcPct val="90000"/>
              </a:lnSpc>
              <a:buFontTx/>
              <a:buNone/>
            </a:pPr>
            <a:r>
              <a:rPr lang="it-IT" altLang="it-IT" dirty="0"/>
              <a:t>Peso e influenza crescente del potere militare sui governi delle diverse potenze europee:</a:t>
            </a:r>
          </a:p>
          <a:p>
            <a:pPr lvl="1" algn="just">
              <a:lnSpc>
                <a:spcPct val="90000"/>
              </a:lnSpc>
            </a:pPr>
            <a:r>
              <a:rPr lang="it-IT" altLang="it-IT" sz="1800" dirty="0"/>
              <a:t>riarmo navale di Germania e Gran Bretagna </a:t>
            </a:r>
          </a:p>
          <a:p>
            <a:pPr lvl="1" algn="just" eaLnBrk="1" hangingPunct="1">
              <a:lnSpc>
                <a:spcPct val="90000"/>
              </a:lnSpc>
            </a:pPr>
            <a:r>
              <a:rPr lang="it-IT" altLang="it-IT" sz="1800" dirty="0"/>
              <a:t>prolungamento di un anno della ferma militare in Francia </a:t>
            </a:r>
          </a:p>
          <a:p>
            <a:pPr lvl="1" algn="just" eaLnBrk="1" hangingPunct="1">
              <a:lnSpc>
                <a:spcPct val="90000"/>
              </a:lnSpc>
            </a:pPr>
            <a:r>
              <a:rPr lang="it-IT" altLang="it-IT" sz="1800" dirty="0"/>
              <a:t>crescente pressione dell’industria pesante coinvolta nelle commesse militari da parte dello stato </a:t>
            </a:r>
          </a:p>
          <a:p>
            <a:pPr lvl="1" algn="just" eaLnBrk="1" hangingPunct="1">
              <a:lnSpc>
                <a:spcPct val="90000"/>
              </a:lnSpc>
            </a:pPr>
            <a:r>
              <a:rPr lang="it-IT" altLang="it-IT" sz="1800" dirty="0"/>
              <a:t>preparazione di piani di attacco e di difesa militare da parte degli Stati Maggiori dei diversi eserciti nazionali ⇒ Piano </a:t>
            </a:r>
            <a:r>
              <a:rPr lang="it-IT" altLang="it-IT" sz="1800" dirty="0" err="1"/>
              <a:t>Schlieffen</a:t>
            </a:r>
            <a:r>
              <a:rPr lang="it-IT" altLang="it-IT" sz="1800" dirty="0"/>
              <a:t> (a partire dal 1905), piano dell‘esercito tedesco di attacco lampo alla Francia attraverso il Belgio, contro il pericolo di una guerra contemporanea su due fronti, occidentale e orientale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318887-351E-4BBD-A165-F62BF4FA214F}"/>
              </a:ext>
            </a:extLst>
          </p:cNvPr>
          <p:cNvSpPr>
            <a:spLocks noGrp="1" noChangeArrowheads="1"/>
          </p:cNvSpPr>
          <p:nvPr>
            <p:ph type="title"/>
          </p:nvPr>
        </p:nvSpPr>
        <p:spPr/>
        <p:txBody>
          <a:bodyPr>
            <a:normAutofit/>
          </a:bodyPr>
          <a:lstStyle/>
          <a:p>
            <a:pPr algn="ctr" eaLnBrk="1" hangingPunct="1"/>
            <a:r>
              <a:rPr lang="it-IT" altLang="it-IT" sz="2800" dirty="0"/>
              <a:t>Fine del pacifismo e affermazione del nazionalismo bellicista</a:t>
            </a:r>
          </a:p>
        </p:txBody>
      </p:sp>
      <p:sp>
        <p:nvSpPr>
          <p:cNvPr id="4099" name="Rectangle 3">
            <a:extLst>
              <a:ext uri="{FF2B5EF4-FFF2-40B4-BE49-F238E27FC236}">
                <a16:creationId xmlns:a16="http://schemas.microsoft.com/office/drawing/2014/main" id="{E355DFC7-F5FE-4BD2-9706-B084F40A17C2}"/>
              </a:ext>
            </a:extLst>
          </p:cNvPr>
          <p:cNvSpPr>
            <a:spLocks noGrp="1" noChangeArrowheads="1"/>
          </p:cNvSpPr>
          <p:nvPr>
            <p:ph type="body" idx="1"/>
          </p:nvPr>
        </p:nvSpPr>
        <p:spPr/>
        <p:txBody>
          <a:bodyPr>
            <a:normAutofit/>
          </a:bodyPr>
          <a:lstStyle/>
          <a:p>
            <a:pPr algn="just" eaLnBrk="1" hangingPunct="1">
              <a:lnSpc>
                <a:spcPct val="80000"/>
              </a:lnSpc>
            </a:pPr>
            <a:r>
              <a:rPr lang="it-IT" altLang="it-IT" sz="2000" dirty="0"/>
              <a:t>Differenza tra </a:t>
            </a:r>
            <a:r>
              <a:rPr lang="it-IT" altLang="it-IT" sz="2000" dirty="0" err="1"/>
              <a:t>nazionalitarismo</a:t>
            </a:r>
            <a:r>
              <a:rPr lang="it-IT" altLang="it-IT" sz="2000" dirty="0"/>
              <a:t> e nazionalismo</a:t>
            </a:r>
          </a:p>
          <a:p>
            <a:pPr algn="just" eaLnBrk="1" hangingPunct="1">
              <a:lnSpc>
                <a:spcPct val="80000"/>
              </a:lnSpc>
            </a:pPr>
            <a:endParaRPr lang="it-IT" altLang="it-IT" sz="2000" dirty="0"/>
          </a:p>
          <a:p>
            <a:pPr algn="just" eaLnBrk="1" hangingPunct="1">
              <a:lnSpc>
                <a:spcPct val="80000"/>
              </a:lnSpc>
            </a:pPr>
            <a:r>
              <a:rPr lang="it-IT" altLang="it-IT" sz="2000" dirty="0"/>
              <a:t>Conferenze dell’Aja (1899 e 1907) per disciplinare i conflitti – Mancata strategia internazionale di prevenzione di una guerra </a:t>
            </a:r>
          </a:p>
          <a:p>
            <a:pPr algn="just" eaLnBrk="1" hangingPunct="1">
              <a:lnSpc>
                <a:spcPct val="80000"/>
              </a:lnSpc>
            </a:pPr>
            <a:endParaRPr lang="it-IT" altLang="it-IT" sz="2000" dirty="0"/>
          </a:p>
          <a:p>
            <a:pPr algn="just" eaLnBrk="1" hangingPunct="1">
              <a:lnSpc>
                <a:spcPct val="80000"/>
              </a:lnSpc>
            </a:pPr>
            <a:r>
              <a:rPr lang="it-IT" altLang="it-IT" sz="2000" dirty="0"/>
              <a:t>Progressivo consolidarsi della divisione europea nei due differenti blocchi di alleanze: Triplice Alleanza e Triplice Intesa </a:t>
            </a:r>
          </a:p>
          <a:p>
            <a:pPr algn="just" eaLnBrk="1" hangingPunct="1">
              <a:lnSpc>
                <a:spcPct val="80000"/>
              </a:lnSpc>
            </a:pPr>
            <a:endParaRPr lang="it-IT" altLang="it-IT" sz="2000" dirty="0"/>
          </a:p>
          <a:p>
            <a:pPr algn="just" eaLnBrk="1" hangingPunct="1">
              <a:lnSpc>
                <a:spcPct val="80000"/>
              </a:lnSpc>
            </a:pPr>
            <a:r>
              <a:rPr lang="it-IT" altLang="it-IT" sz="2000" dirty="0"/>
              <a:t>“Strategia di rischio” e possibilità offerte da una eventuale guerra ai governi dei diversi paesi per risolvere seri problemi di politica interna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7FE6084-DBF5-4E48-A970-1669CBAA8E02}"/>
              </a:ext>
            </a:extLst>
          </p:cNvPr>
          <p:cNvSpPr>
            <a:spLocks noGrp="1" noChangeArrowheads="1"/>
          </p:cNvSpPr>
          <p:nvPr>
            <p:ph type="title"/>
          </p:nvPr>
        </p:nvSpPr>
        <p:spPr/>
        <p:txBody>
          <a:bodyPr>
            <a:normAutofit/>
          </a:bodyPr>
          <a:lstStyle/>
          <a:p>
            <a:pPr algn="ctr" eaLnBrk="1" hangingPunct="1"/>
            <a:r>
              <a:rPr lang="it-IT" altLang="it-IT" sz="2800" dirty="0"/>
              <a:t>Fine del pacifismo e affermazione del nazionalismo bellicista</a:t>
            </a:r>
          </a:p>
        </p:txBody>
      </p:sp>
      <p:sp>
        <p:nvSpPr>
          <p:cNvPr id="5123" name="Rectangle 3">
            <a:extLst>
              <a:ext uri="{FF2B5EF4-FFF2-40B4-BE49-F238E27FC236}">
                <a16:creationId xmlns:a16="http://schemas.microsoft.com/office/drawing/2014/main" id="{BA6CC5E1-5224-4757-96DE-8433E03586F3}"/>
              </a:ext>
            </a:extLst>
          </p:cNvPr>
          <p:cNvSpPr>
            <a:spLocks noGrp="1" noChangeArrowheads="1"/>
          </p:cNvSpPr>
          <p:nvPr>
            <p:ph type="body" idx="1"/>
          </p:nvPr>
        </p:nvSpPr>
        <p:spPr/>
        <p:txBody>
          <a:bodyPr>
            <a:normAutofit/>
          </a:bodyPr>
          <a:lstStyle/>
          <a:p>
            <a:pPr algn="just" eaLnBrk="1" hangingPunct="1">
              <a:lnSpc>
                <a:spcPct val="80000"/>
              </a:lnSpc>
            </a:pPr>
            <a:endParaRPr lang="it-IT" altLang="it-IT" sz="2000" dirty="0"/>
          </a:p>
          <a:p>
            <a:pPr algn="just" eaLnBrk="1" hangingPunct="1">
              <a:lnSpc>
                <a:spcPct val="80000"/>
              </a:lnSpc>
            </a:pPr>
            <a:r>
              <a:rPr lang="it-IT" altLang="it-IT" sz="2000" dirty="0"/>
              <a:t>Crescente sentimento revanscista antitedesco da parte francese e generale rafforzamento di un acceso nazionalismo nell’opinione pubblica dei vari paesi, in particolare anche alle frontiere dell’impero austro-ungarico </a:t>
            </a:r>
          </a:p>
          <a:p>
            <a:pPr algn="just" eaLnBrk="1" hangingPunct="1">
              <a:lnSpc>
                <a:spcPct val="80000"/>
              </a:lnSpc>
            </a:pPr>
            <a:endParaRPr lang="it-IT" altLang="it-IT" sz="2000" dirty="0"/>
          </a:p>
          <a:p>
            <a:pPr algn="just" eaLnBrk="1" hangingPunct="1">
              <a:lnSpc>
                <a:spcPct val="80000"/>
              </a:lnSpc>
            </a:pPr>
            <a:r>
              <a:rPr lang="it-IT" altLang="it-IT" sz="2000" dirty="0"/>
              <a:t>Debolezza delle forze antimilitariste: cattolici pacifisti e socialisti internazionalisti </a:t>
            </a:r>
          </a:p>
          <a:p>
            <a:pPr algn="just" eaLnBrk="1" hangingPunct="1">
              <a:lnSpc>
                <a:spcPct val="80000"/>
              </a:lnSpc>
            </a:pPr>
            <a:endParaRPr lang="it-IT" altLang="it-IT" sz="2000" dirty="0"/>
          </a:p>
          <a:p>
            <a:pPr algn="just" eaLnBrk="1" hangingPunct="1">
              <a:lnSpc>
                <a:spcPct val="80000"/>
              </a:lnSpc>
            </a:pPr>
            <a:r>
              <a:rPr lang="it-IT" altLang="it-IT" sz="2000" dirty="0"/>
              <a:t>Formarsi, sotto il richiamo nazionalista, di alleanze trasversali, comprendenti anche forze socialiste, per l’approvazione dei crediti di guerra proposti dai governi delle varie nazioni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9393E-8B95-473E-849D-2055D74B79A3}"/>
              </a:ext>
            </a:extLst>
          </p:cNvPr>
          <p:cNvSpPr>
            <a:spLocks noGrp="1"/>
          </p:cNvSpPr>
          <p:nvPr>
            <p:ph type="title"/>
          </p:nvPr>
        </p:nvSpPr>
        <p:spPr/>
        <p:txBody>
          <a:bodyPr>
            <a:normAutofit/>
          </a:bodyPr>
          <a:lstStyle/>
          <a:p>
            <a:pPr algn="ctr"/>
            <a:r>
              <a:rPr lang="it-IT" sz="3200" dirty="0"/>
              <a:t>Il sistema internazionale e la grande guerra </a:t>
            </a:r>
          </a:p>
        </p:txBody>
      </p:sp>
      <p:sp>
        <p:nvSpPr>
          <p:cNvPr id="3" name="Segnaposto contenuto 2">
            <a:extLst>
              <a:ext uri="{FF2B5EF4-FFF2-40B4-BE49-F238E27FC236}">
                <a16:creationId xmlns:a16="http://schemas.microsoft.com/office/drawing/2014/main" id="{D151F871-360E-4AA3-88FA-E5FF8A4F6CBC}"/>
              </a:ext>
            </a:extLst>
          </p:cNvPr>
          <p:cNvSpPr>
            <a:spLocks noGrp="1"/>
          </p:cNvSpPr>
          <p:nvPr>
            <p:ph idx="1"/>
          </p:nvPr>
        </p:nvSpPr>
        <p:spPr/>
        <p:txBody>
          <a:bodyPr/>
          <a:lstStyle/>
          <a:p>
            <a:pPr algn="just"/>
            <a:r>
              <a:rPr lang="it-IT" dirty="0"/>
              <a:t>Il 1914 è un punto di svolta della storia globale che, sotto certi aspetti, si collega al successivo fallimento delle ipotesi wilsoniane ed alla crisi di Versailles che allungano le loro conseguenze anche al di là della guerra fredda, al termine della quale riesplodono i nazionalismi e le identità.</a:t>
            </a:r>
          </a:p>
          <a:p>
            <a:pPr algn="just"/>
            <a:r>
              <a:rPr lang="it-IT" dirty="0"/>
              <a:t>La cesura che essa rappresenta (attraverso la </a:t>
            </a:r>
            <a:r>
              <a:rPr lang="it-IT" dirty="0" err="1"/>
              <a:t>fuine</a:t>
            </a:r>
            <a:r>
              <a:rPr lang="it-IT" dirty="0"/>
              <a:t> dell’isolazionismo Usa, la rivoluzione russa, le crisi degli imperi) la possiamo individuare nel suo essere stata una guerra generale che coinvolge non solo il territorio europeo (peraltro perno delle battaglie più importanti) ma il sistema di potere precedente.</a:t>
            </a:r>
          </a:p>
          <a:p>
            <a:pPr algn="just"/>
            <a:r>
              <a:rPr lang="it-IT" dirty="0"/>
              <a:t>La sua conclusione, generando un nuovo ordine internazionale al cui vertice si sono poste le potenze vincitrici ed un nuovo – presunto - equilibrio</a:t>
            </a:r>
          </a:p>
        </p:txBody>
      </p:sp>
    </p:spTree>
    <p:extLst>
      <p:ext uri="{BB962C8B-B14F-4D97-AF65-F5344CB8AC3E}">
        <p14:creationId xmlns:p14="http://schemas.microsoft.com/office/powerpoint/2010/main" val="46244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9393E-8B95-473E-849D-2055D74B79A3}"/>
              </a:ext>
            </a:extLst>
          </p:cNvPr>
          <p:cNvSpPr>
            <a:spLocks noGrp="1"/>
          </p:cNvSpPr>
          <p:nvPr>
            <p:ph type="title"/>
          </p:nvPr>
        </p:nvSpPr>
        <p:spPr/>
        <p:txBody>
          <a:bodyPr>
            <a:normAutofit/>
          </a:bodyPr>
          <a:lstStyle/>
          <a:p>
            <a:pPr algn="ctr"/>
            <a:r>
              <a:rPr lang="it-IT" sz="3200" dirty="0"/>
              <a:t>Il sistema internazionale e la grande guerra </a:t>
            </a:r>
          </a:p>
        </p:txBody>
      </p:sp>
      <p:sp>
        <p:nvSpPr>
          <p:cNvPr id="3" name="Segnaposto contenuto 2">
            <a:extLst>
              <a:ext uri="{FF2B5EF4-FFF2-40B4-BE49-F238E27FC236}">
                <a16:creationId xmlns:a16="http://schemas.microsoft.com/office/drawing/2014/main" id="{D151F871-360E-4AA3-88FA-E5FF8A4F6CBC}"/>
              </a:ext>
            </a:extLst>
          </p:cNvPr>
          <p:cNvSpPr>
            <a:spLocks noGrp="1"/>
          </p:cNvSpPr>
          <p:nvPr>
            <p:ph idx="1"/>
          </p:nvPr>
        </p:nvSpPr>
        <p:spPr>
          <a:xfrm>
            <a:off x="2589212" y="1625600"/>
            <a:ext cx="8915400" cy="4285622"/>
          </a:xfrm>
        </p:spPr>
        <p:txBody>
          <a:bodyPr>
            <a:normAutofit lnSpcReduction="10000"/>
          </a:bodyPr>
          <a:lstStyle/>
          <a:p>
            <a:pPr algn="just"/>
            <a:r>
              <a:rPr lang="it-IT" dirty="0"/>
              <a:t>La guerra torna sul continente europeo dopo quella franco-prussiana del 1870 ma con caratteristiche completamente nuove:</a:t>
            </a:r>
          </a:p>
          <a:p>
            <a:pPr lvl="1" algn="just"/>
            <a:r>
              <a:rPr lang="it-IT" altLang="it-IT" dirty="0"/>
              <a:t>la guerra reale e la narrazione della guerra in funzione nazionale non coincidono con la realtà;</a:t>
            </a:r>
          </a:p>
          <a:p>
            <a:pPr lvl="1" algn="just"/>
            <a:r>
              <a:rPr lang="it-IT" altLang="it-IT" dirty="0"/>
              <a:t>Operai e contadini, ufficiali e soldati, i fronti interni, la propaganda, le donne, i sistemi industriali</a:t>
            </a:r>
          </a:p>
          <a:p>
            <a:pPr lvl="1" algn="just"/>
            <a:r>
              <a:rPr lang="it-IT" altLang="it-IT" dirty="0"/>
              <a:t>“guerra moderna” e “guerra totale” come diversità dall’800</a:t>
            </a:r>
          </a:p>
          <a:p>
            <a:pPr lvl="1" algn="just"/>
            <a:r>
              <a:rPr lang="it-IT" altLang="it-IT" dirty="0"/>
              <a:t>costruzione di un mito (la vittoria, i caduti, il milite ignoto) in funzione nazionale</a:t>
            </a:r>
          </a:p>
          <a:p>
            <a:pPr lvl="1" algn="just"/>
            <a:r>
              <a:rPr lang="it-IT" altLang="it-IT" dirty="0"/>
              <a:t>Le condizioni del soldato al fronte e l’esperienza di guerra</a:t>
            </a:r>
          </a:p>
          <a:p>
            <a:pPr lvl="1" algn="just"/>
            <a:r>
              <a:rPr lang="it-IT" altLang="it-IT" dirty="0"/>
              <a:t>La «terra di nessuno» come elemento identitario postbellico</a:t>
            </a:r>
          </a:p>
          <a:p>
            <a:pPr algn="just"/>
            <a:r>
              <a:rPr lang="it-IT" altLang="it-IT" dirty="0"/>
              <a:t>Questi elementi sono solo apparentemente lontani dalla dimensione geopolitica perché condizionano i dopoguerra dei singoli Stati e contribuiscono al disequilibrio reale dopo la conferenza di Versailles</a:t>
            </a:r>
          </a:p>
          <a:p>
            <a:pPr lvl="1"/>
            <a:endParaRPr lang="it-IT" altLang="it-IT" dirty="0"/>
          </a:p>
          <a:p>
            <a:pPr lvl="1"/>
            <a:endParaRPr lang="it-IT" altLang="it-IT" dirty="0"/>
          </a:p>
          <a:p>
            <a:pPr lvl="1"/>
            <a:endParaRPr lang="it-IT" dirty="0"/>
          </a:p>
        </p:txBody>
      </p:sp>
    </p:spTree>
    <p:extLst>
      <p:ext uri="{BB962C8B-B14F-4D97-AF65-F5344CB8AC3E}">
        <p14:creationId xmlns:p14="http://schemas.microsoft.com/office/powerpoint/2010/main" val="36389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87F97B0-8489-4772-9B6B-93AA309C4665}"/>
              </a:ext>
            </a:extLst>
          </p:cNvPr>
          <p:cNvSpPr>
            <a:spLocks noGrp="1" noChangeArrowheads="1"/>
          </p:cNvSpPr>
          <p:nvPr>
            <p:ph type="title"/>
          </p:nvPr>
        </p:nvSpPr>
        <p:spPr>
          <a:xfrm>
            <a:off x="2592925" y="624110"/>
            <a:ext cx="8911687" cy="611132"/>
          </a:xfrm>
        </p:spPr>
        <p:txBody>
          <a:bodyPr>
            <a:normAutofit/>
          </a:bodyPr>
          <a:lstStyle/>
          <a:p>
            <a:pPr algn="ctr" eaLnBrk="1" hangingPunct="1"/>
            <a:r>
              <a:rPr lang="it-IT" altLang="it-IT" sz="3200" dirty="0"/>
              <a:t>La condizione dei soldati al fronte</a:t>
            </a:r>
          </a:p>
        </p:txBody>
      </p:sp>
      <p:sp>
        <p:nvSpPr>
          <p:cNvPr id="13315" name="Rectangle 3">
            <a:extLst>
              <a:ext uri="{FF2B5EF4-FFF2-40B4-BE49-F238E27FC236}">
                <a16:creationId xmlns:a16="http://schemas.microsoft.com/office/drawing/2014/main" id="{C515AD25-62A8-48B6-9D2E-28F3B9A05F90}"/>
              </a:ext>
            </a:extLst>
          </p:cNvPr>
          <p:cNvSpPr>
            <a:spLocks noGrp="1" noChangeArrowheads="1"/>
          </p:cNvSpPr>
          <p:nvPr>
            <p:ph type="body" idx="1"/>
          </p:nvPr>
        </p:nvSpPr>
        <p:spPr>
          <a:xfrm>
            <a:off x="1735667" y="1379621"/>
            <a:ext cx="10066866" cy="4531601"/>
          </a:xfrm>
        </p:spPr>
        <p:txBody>
          <a:bodyPr>
            <a:noAutofit/>
          </a:bodyPr>
          <a:lstStyle/>
          <a:p>
            <a:pPr algn="just" eaLnBrk="1" hangingPunct="1">
              <a:lnSpc>
                <a:spcPct val="80000"/>
              </a:lnSpc>
            </a:pPr>
            <a:r>
              <a:rPr lang="it-IT" altLang="it-IT" dirty="0"/>
              <a:t>La condizione vissuta al fronte da milioni di uomini fu ben lontana dall’essere (tranne che nei primi mesi di guerra e non su tutti i fronti) vissuta come un’esperienza patriottica. Questa fu la costruzione retorica </a:t>
            </a:r>
            <a:r>
              <a:rPr lang="it-IT" altLang="it-IT" dirty="0" err="1"/>
              <a:t>infrabellica</a:t>
            </a:r>
            <a:r>
              <a:rPr lang="it-IT" altLang="it-IT" dirty="0"/>
              <a:t> e postbellica.</a:t>
            </a:r>
          </a:p>
          <a:p>
            <a:pPr marL="0" indent="0" algn="just" eaLnBrk="1" hangingPunct="1">
              <a:lnSpc>
                <a:spcPct val="80000"/>
              </a:lnSpc>
              <a:buNone/>
            </a:pPr>
            <a:endParaRPr lang="it-IT" altLang="it-IT" dirty="0"/>
          </a:p>
          <a:p>
            <a:pPr algn="just" eaLnBrk="1" hangingPunct="1">
              <a:lnSpc>
                <a:spcPct val="80000"/>
              </a:lnSpc>
            </a:pPr>
            <a:r>
              <a:rPr lang="it-IT" altLang="it-IT" dirty="0"/>
              <a:t>Si proseguì a combattere per:</a:t>
            </a:r>
          </a:p>
          <a:p>
            <a:pPr lvl="1" algn="just" eaLnBrk="1" hangingPunct="1">
              <a:lnSpc>
                <a:spcPct val="80000"/>
              </a:lnSpc>
            </a:pPr>
            <a:r>
              <a:rPr lang="it-IT" altLang="it-IT" dirty="0"/>
              <a:t>1) solidarietà tra i compagni vicina al sentimento dell’onore;</a:t>
            </a:r>
          </a:p>
          <a:p>
            <a:pPr lvl="1" algn="just" eaLnBrk="1" hangingPunct="1">
              <a:lnSpc>
                <a:spcPct val="80000"/>
              </a:lnSpc>
            </a:pPr>
            <a:r>
              <a:rPr lang="it-IT" altLang="it-IT" dirty="0"/>
              <a:t>2) rassegnazione</a:t>
            </a:r>
          </a:p>
          <a:p>
            <a:pPr lvl="1" algn="just">
              <a:lnSpc>
                <a:spcPct val="80000"/>
              </a:lnSpc>
            </a:pPr>
            <a:r>
              <a:rPr lang="it-IT" altLang="it-IT" dirty="0"/>
              <a:t>3) choc e violenza cui veniva sottoposto il soldato in trincea, spingeva il singolo verso una regressione, disorientamento e passività psicologica, garantendo una sorta di obbedienza “automatica” e provocando l’inibizione della volontà autonoma (L’Officina della guerra; Agostino Gemelli). </a:t>
            </a:r>
          </a:p>
          <a:p>
            <a:pPr lvl="1" algn="just">
              <a:lnSpc>
                <a:spcPct val="80000"/>
              </a:lnSpc>
            </a:pPr>
            <a:r>
              <a:rPr lang="it-IT" altLang="it-IT" dirty="0"/>
              <a:t>4) costrizione: centinaia di migliaia furono, </a:t>
            </a:r>
            <a:r>
              <a:rPr lang="it-IT" altLang="it-IT" b="1" dirty="0"/>
              <a:t>nel solo esercito italiano</a:t>
            </a:r>
            <a:r>
              <a:rPr lang="it-IT" altLang="it-IT" dirty="0"/>
              <a:t>, i processi dell’autorità militare per atti di insubordinazione e abbandono dei reparti: oltre 100.000 processi per renitenza alla leva; 370.000 per sottrazione agli obblighi militari a carico di emigranti; 60.000 a civili per reati militari. Reato di diserzione: 162.000 denunce, 101.000 condanne. Reato di mutilazioni volontarie:15.000 denunce, 10.000 condanne. Reato di resa/sbandamento di fronte al nemico: 8.500 denunce, 5.300 condanne. Condanne a morte eseguite: 4.048</a:t>
            </a:r>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580</TotalTime>
  <Words>2190</Words>
  <Application>Microsoft Office PowerPoint</Application>
  <PresentationFormat>Widescreen</PresentationFormat>
  <Paragraphs>123</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Century Gothic</vt:lpstr>
      <vt:lpstr>Wingdings 3</vt:lpstr>
      <vt:lpstr>Filo</vt:lpstr>
      <vt:lpstr>La Grande guerra in chiave geopolitica</vt:lpstr>
      <vt:lpstr>Punti essenziali, perché la 1GM non è Sarajevo</vt:lpstr>
      <vt:lpstr>Punti essenziali, perché la 1GM non è Sarajevo</vt:lpstr>
      <vt:lpstr>Il militarismo alla conquista delle nazioni</vt:lpstr>
      <vt:lpstr>Fine del pacifismo e affermazione del nazionalismo bellicista</vt:lpstr>
      <vt:lpstr>Fine del pacifismo e affermazione del nazionalismo bellicista</vt:lpstr>
      <vt:lpstr>Il sistema internazionale e la grande guerra </vt:lpstr>
      <vt:lpstr>Il sistema internazionale e la grande guerra </vt:lpstr>
      <vt:lpstr>La condizione dei soldati al fronte</vt:lpstr>
      <vt:lpstr>Terra di nessuno</vt:lpstr>
      <vt:lpstr>L’esperienza di guerra e riti di passaggio</vt:lpstr>
      <vt:lpstr>L’esperienza di guerra</vt:lpstr>
      <vt:lpstr>Il quadro geopolitico del conflitto </vt:lpstr>
      <vt:lpstr>Il quadro geopolitico del conflitto </vt:lpstr>
      <vt:lpstr>Le nazionalità nell’impero austroungarico</vt:lpstr>
      <vt:lpstr>Presentazione standard di PowerPoint</vt:lpstr>
      <vt:lpstr>Il quadro geopolitico del conflitto </vt:lpstr>
      <vt:lpstr>Il quadro geopolitico del conflitto </vt:lpstr>
      <vt:lpstr>Presentazione standard di PowerPoint</vt:lpstr>
      <vt:lpstr>Il quadro geopolitico del conflitto</vt:lpstr>
      <vt:lpstr>La fine del conflitto. Il crollo degli imperi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33</cp:revision>
  <dcterms:created xsi:type="dcterms:W3CDTF">2020-12-30T17:36:54Z</dcterms:created>
  <dcterms:modified xsi:type="dcterms:W3CDTF">2023-12-22T17:15:51Z</dcterms:modified>
</cp:coreProperties>
</file>