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6" r:id="rId3"/>
    <p:sldId id="313" r:id="rId4"/>
    <p:sldId id="307" r:id="rId5"/>
    <p:sldId id="309" r:id="rId6"/>
    <p:sldId id="303" r:id="rId7"/>
    <p:sldId id="308" r:id="rId8"/>
    <p:sldId id="310" r:id="rId9"/>
    <p:sldId id="314" r:id="rId10"/>
    <p:sldId id="305" r:id="rId11"/>
    <p:sldId id="262" r:id="rId12"/>
    <p:sldId id="304" r:id="rId13"/>
    <p:sldId id="317" r:id="rId14"/>
    <p:sldId id="311" r:id="rId15"/>
    <p:sldId id="315" r:id="rId16"/>
    <p:sldId id="316" r:id="rId17"/>
    <p:sldId id="312"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71B34-1142-426C-8FD8-ED3132CC78C5}"/>
              </a:ext>
            </a:extLst>
          </p:cNvPr>
          <p:cNvSpPr>
            <a:spLocks noGrp="1"/>
          </p:cNvSpPr>
          <p:nvPr>
            <p:ph type="ctrTitle"/>
          </p:nvPr>
        </p:nvSpPr>
        <p:spPr/>
        <p:txBody>
          <a:bodyPr>
            <a:normAutofit/>
          </a:bodyPr>
          <a:lstStyle/>
          <a:p>
            <a:r>
              <a:rPr lang="it-IT" sz="4400" dirty="0"/>
              <a:t>Un trentennio di pace apparente. 1880-1914</a:t>
            </a:r>
          </a:p>
        </p:txBody>
      </p:sp>
      <p:sp>
        <p:nvSpPr>
          <p:cNvPr id="3" name="Sottotitolo 2">
            <a:extLst>
              <a:ext uri="{FF2B5EF4-FFF2-40B4-BE49-F238E27FC236}">
                <a16:creationId xmlns:a16="http://schemas.microsoft.com/office/drawing/2014/main" id="{E7ACE23F-E404-4638-ACB4-385A2020402A}"/>
              </a:ext>
            </a:extLst>
          </p:cNvPr>
          <p:cNvSpPr>
            <a:spLocks noGrp="1"/>
          </p:cNvSpPr>
          <p:nvPr>
            <p:ph type="subTitle" idx="1"/>
          </p:nvPr>
        </p:nvSpPr>
        <p:spPr/>
        <p:txBody>
          <a:bodyPr>
            <a:normAutofit lnSpcReduction="10000"/>
          </a:bodyPr>
          <a:lstStyle/>
          <a:p>
            <a:r>
              <a:rPr lang="it-IT" dirty="0"/>
              <a:t>Corso di laurea magistrale in politiche internazionali e della sostenibilità</a:t>
            </a:r>
          </a:p>
          <a:p>
            <a:r>
              <a:rPr lang="it-IT" dirty="0"/>
              <a:t>Storia e geopolitica del Novecento</a:t>
            </a:r>
          </a:p>
          <a:p>
            <a:r>
              <a:rPr lang="it-IT" dirty="0"/>
              <a:t>Prof. Pasquale Iuso</a:t>
            </a:r>
          </a:p>
        </p:txBody>
      </p:sp>
    </p:spTree>
    <p:extLst>
      <p:ext uri="{BB962C8B-B14F-4D97-AF65-F5344CB8AC3E}">
        <p14:creationId xmlns:p14="http://schemas.microsoft.com/office/powerpoint/2010/main" val="31421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7CEAF8F-3E10-450E-955E-449EE953CF6C}"/>
              </a:ext>
            </a:extLst>
          </p:cNvPr>
          <p:cNvPicPr>
            <a:picLocks noChangeAspect="1"/>
          </p:cNvPicPr>
          <p:nvPr/>
        </p:nvPicPr>
        <p:blipFill>
          <a:blip r:embed="rId2"/>
          <a:stretch>
            <a:fillRect/>
          </a:stretch>
        </p:blipFill>
        <p:spPr>
          <a:xfrm>
            <a:off x="1951892" y="645934"/>
            <a:ext cx="9604880" cy="5834501"/>
          </a:xfrm>
          <a:prstGeom prst="rect">
            <a:avLst/>
          </a:prstGeom>
        </p:spPr>
      </p:pic>
    </p:spTree>
    <p:extLst>
      <p:ext uri="{BB962C8B-B14F-4D97-AF65-F5344CB8AC3E}">
        <p14:creationId xmlns:p14="http://schemas.microsoft.com/office/powerpoint/2010/main" val="370263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2592924" y="624110"/>
            <a:ext cx="8911687" cy="671290"/>
          </a:xfrm>
        </p:spPr>
        <p:txBody>
          <a:bodyPr>
            <a:normAutofit/>
          </a:bodyPr>
          <a:lstStyle/>
          <a:p>
            <a:pPr algn="ctr"/>
            <a:r>
              <a:rPr lang="it-IT" sz="3200" dirty="0"/>
              <a:t>I sistemi di alleanza tra 800 e inizio 900</a:t>
            </a:r>
          </a:p>
        </p:txBody>
      </p:sp>
      <p:pic>
        <p:nvPicPr>
          <p:cNvPr id="19462" name="Picture 6" descr="alleanze_800_900"/>
          <p:cNvPicPr>
            <a:picLocks noChangeAspect="1" noChangeArrowheads="1"/>
          </p:cNvPicPr>
          <p:nvPr/>
        </p:nvPicPr>
        <p:blipFill>
          <a:blip r:embed="rId2"/>
          <a:srcRect/>
          <a:stretch>
            <a:fillRect/>
          </a:stretch>
        </p:blipFill>
        <p:spPr bwMode="auto">
          <a:xfrm>
            <a:off x="2592924" y="1431947"/>
            <a:ext cx="8749153" cy="52325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7DF29-96CE-422D-B6D5-AFF84F436816}"/>
              </a:ext>
            </a:extLst>
          </p:cNvPr>
          <p:cNvSpPr>
            <a:spLocks noGrp="1"/>
          </p:cNvSpPr>
          <p:nvPr>
            <p:ph type="title"/>
          </p:nvPr>
        </p:nvSpPr>
        <p:spPr>
          <a:xfrm>
            <a:off x="2592925" y="624110"/>
            <a:ext cx="8911687" cy="713623"/>
          </a:xfrm>
        </p:spPr>
        <p:txBody>
          <a:bodyPr>
            <a:normAutofit/>
          </a:bodyPr>
          <a:lstStyle/>
          <a:p>
            <a:pPr algn="ctr"/>
            <a:r>
              <a:rPr lang="it-IT" sz="2800" dirty="0"/>
              <a:t>Apparente stabilizzazione e competizione globale</a:t>
            </a:r>
          </a:p>
        </p:txBody>
      </p:sp>
      <p:sp>
        <p:nvSpPr>
          <p:cNvPr id="3" name="Segnaposto contenuto 2">
            <a:extLst>
              <a:ext uri="{FF2B5EF4-FFF2-40B4-BE49-F238E27FC236}">
                <a16:creationId xmlns:a16="http://schemas.microsoft.com/office/drawing/2014/main" id="{78684F7C-4CAA-4B82-8975-B46FA1909F35}"/>
              </a:ext>
            </a:extLst>
          </p:cNvPr>
          <p:cNvSpPr>
            <a:spLocks noGrp="1"/>
          </p:cNvSpPr>
          <p:nvPr>
            <p:ph idx="1"/>
          </p:nvPr>
        </p:nvSpPr>
        <p:spPr>
          <a:xfrm>
            <a:off x="2971800" y="1498600"/>
            <a:ext cx="8532812" cy="3953933"/>
          </a:xfrm>
        </p:spPr>
        <p:txBody>
          <a:bodyPr>
            <a:normAutofit/>
          </a:bodyPr>
          <a:lstStyle/>
          <a:p>
            <a:pPr algn="just"/>
            <a:r>
              <a:rPr lang="it-IT" dirty="0"/>
              <a:t>La stabilizzazione bipolare europea sposta le questioni sul tema della gara fra imperialismi</a:t>
            </a:r>
          </a:p>
          <a:p>
            <a:pPr algn="just"/>
            <a:endParaRPr lang="it-IT" dirty="0"/>
          </a:p>
          <a:p>
            <a:pPr algn="just"/>
            <a:r>
              <a:rPr lang="it-IT" dirty="0"/>
              <a:t>La guerra cino-giapponese del 1894-95 per l’influenza sulla Corea e la guerra ispano-americana per Cuba del 1898 costituirono una svolta nella storia. </a:t>
            </a:r>
          </a:p>
          <a:p>
            <a:pPr algn="just"/>
            <a:endParaRPr lang="it-IT" dirty="0"/>
          </a:p>
          <a:p>
            <a:pPr algn="just"/>
            <a:r>
              <a:rPr lang="it-IT" dirty="0"/>
              <a:t>Sono i primi due interventi massicci di USA e Giappone nelle sfere di influenza delle potenze europee segnando come le potenze europee non fossero più gli unici titolari a definire le relazioni internazionali</a:t>
            </a:r>
          </a:p>
        </p:txBody>
      </p:sp>
    </p:spTree>
    <p:extLst>
      <p:ext uri="{BB962C8B-B14F-4D97-AF65-F5344CB8AC3E}">
        <p14:creationId xmlns:p14="http://schemas.microsoft.com/office/powerpoint/2010/main" val="371516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7DF29-96CE-422D-B6D5-AFF84F436816}"/>
              </a:ext>
            </a:extLst>
          </p:cNvPr>
          <p:cNvSpPr>
            <a:spLocks noGrp="1"/>
          </p:cNvSpPr>
          <p:nvPr>
            <p:ph type="title"/>
          </p:nvPr>
        </p:nvSpPr>
        <p:spPr>
          <a:xfrm>
            <a:off x="2592925" y="624110"/>
            <a:ext cx="8911687" cy="713623"/>
          </a:xfrm>
        </p:spPr>
        <p:txBody>
          <a:bodyPr>
            <a:normAutofit/>
          </a:bodyPr>
          <a:lstStyle/>
          <a:p>
            <a:pPr algn="ctr"/>
            <a:r>
              <a:rPr lang="it-IT" sz="2800" dirty="0"/>
              <a:t>Apparente stabilizzazione e competizione globale</a:t>
            </a:r>
          </a:p>
        </p:txBody>
      </p:sp>
      <p:sp>
        <p:nvSpPr>
          <p:cNvPr id="3" name="Segnaposto contenuto 2">
            <a:extLst>
              <a:ext uri="{FF2B5EF4-FFF2-40B4-BE49-F238E27FC236}">
                <a16:creationId xmlns:a16="http://schemas.microsoft.com/office/drawing/2014/main" id="{78684F7C-4CAA-4B82-8975-B46FA1909F35}"/>
              </a:ext>
            </a:extLst>
          </p:cNvPr>
          <p:cNvSpPr>
            <a:spLocks noGrp="1"/>
          </p:cNvSpPr>
          <p:nvPr>
            <p:ph idx="1"/>
          </p:nvPr>
        </p:nvSpPr>
        <p:spPr>
          <a:xfrm>
            <a:off x="2589212" y="1498600"/>
            <a:ext cx="8915400" cy="3843867"/>
          </a:xfrm>
        </p:spPr>
        <p:txBody>
          <a:bodyPr>
            <a:normAutofit/>
          </a:bodyPr>
          <a:lstStyle/>
          <a:p>
            <a:pPr algn="just"/>
            <a:r>
              <a:rPr lang="it-IT" dirty="0"/>
              <a:t>Se i terreni di scontro per gli USA erano l’Estremo Oriente e il Mar dei Caraibi (primo punto del potere marittimo di USA – </a:t>
            </a:r>
            <a:r>
              <a:rPr lang="it-IT" dirty="0" err="1"/>
              <a:t>Mahan</a:t>
            </a:r>
            <a:r>
              <a:rPr lang="it-IT" dirty="0"/>
              <a:t> – poco dopo seguito dal perno nel Pacifico sul quale torneremo), dall’Europa verso sud-est non mancava la pressione tedesca sull’impero ottomano che, ad inizio 900 con il progetto di costruzione di una ferrovia (corridoio commerciale) tra Costantinopoli e Bagdad con finanziamento tedesco, rese chiara alle capitali europee la penetrazione economica e strategica di Berlino verso il Medio Oriente  </a:t>
            </a:r>
          </a:p>
          <a:p>
            <a:r>
              <a:rPr lang="it-IT" dirty="0"/>
              <a:t>Fino al 1895 gli USA avevano impostato la propria azione internazionale tenendo fede alla logica di distinguere il proprio mondo da quello europeo</a:t>
            </a:r>
          </a:p>
          <a:p>
            <a:r>
              <a:rPr lang="it-IT" dirty="0"/>
              <a:t>Con le spinte che provenivano da un sistema economico divenuto attorno al 1910 il primo al mondo, questo approccio muta.</a:t>
            </a:r>
          </a:p>
          <a:p>
            <a:pPr marL="0" indent="0" algn="just">
              <a:buNone/>
            </a:pPr>
            <a:endParaRPr lang="it-IT" dirty="0"/>
          </a:p>
        </p:txBody>
      </p:sp>
    </p:spTree>
    <p:extLst>
      <p:ext uri="{BB962C8B-B14F-4D97-AF65-F5344CB8AC3E}">
        <p14:creationId xmlns:p14="http://schemas.microsoft.com/office/powerpoint/2010/main" val="345140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7DF29-96CE-422D-B6D5-AFF84F436816}"/>
              </a:ext>
            </a:extLst>
          </p:cNvPr>
          <p:cNvSpPr>
            <a:spLocks noGrp="1"/>
          </p:cNvSpPr>
          <p:nvPr>
            <p:ph type="title"/>
          </p:nvPr>
        </p:nvSpPr>
        <p:spPr>
          <a:xfrm>
            <a:off x="2592925" y="624110"/>
            <a:ext cx="8911687" cy="798290"/>
          </a:xfrm>
        </p:spPr>
        <p:txBody>
          <a:bodyPr>
            <a:normAutofit fontScale="90000"/>
          </a:bodyPr>
          <a:lstStyle/>
          <a:p>
            <a:pPr algn="ctr"/>
            <a:r>
              <a:rPr lang="it-IT" sz="3100" dirty="0"/>
              <a:t>Apparente stabilizzazione e competizione globale</a:t>
            </a:r>
            <a:br>
              <a:rPr lang="it-IT" sz="2800" dirty="0"/>
            </a:br>
            <a:endParaRPr lang="it-IT" sz="2800" dirty="0"/>
          </a:p>
        </p:txBody>
      </p:sp>
      <p:sp>
        <p:nvSpPr>
          <p:cNvPr id="3" name="Segnaposto contenuto 2">
            <a:extLst>
              <a:ext uri="{FF2B5EF4-FFF2-40B4-BE49-F238E27FC236}">
                <a16:creationId xmlns:a16="http://schemas.microsoft.com/office/drawing/2014/main" id="{78684F7C-4CAA-4B82-8975-B46FA1909F35}"/>
              </a:ext>
            </a:extLst>
          </p:cNvPr>
          <p:cNvSpPr>
            <a:spLocks noGrp="1"/>
          </p:cNvSpPr>
          <p:nvPr>
            <p:ph idx="1"/>
          </p:nvPr>
        </p:nvSpPr>
        <p:spPr>
          <a:xfrm>
            <a:off x="2589212" y="1498600"/>
            <a:ext cx="8915400" cy="4735290"/>
          </a:xfrm>
        </p:spPr>
        <p:txBody>
          <a:bodyPr>
            <a:normAutofit/>
          </a:bodyPr>
          <a:lstStyle/>
          <a:p>
            <a:r>
              <a:rPr lang="it-IT" dirty="0"/>
              <a:t>Il momento inziale del nuovo ruolo Usa è certamente nella guerra ispano-americana  (1895) la cui vittoria portò rapidamente alla conquista dell’area caraibica che, nella teoria del potere marittimo, rappresenta uno dei due perni.</a:t>
            </a:r>
          </a:p>
          <a:p>
            <a:r>
              <a:rPr lang="it-IT" dirty="0"/>
              <a:t>Cresce l’influenza mondiale anche se è ancora inscrivibile in una declinazione aggressiva della dottrina Monroe. </a:t>
            </a:r>
          </a:p>
          <a:p>
            <a:r>
              <a:rPr lang="it-IT" dirty="0"/>
              <a:t>La conquista delle Filippine (1902) aprì il perno del potere marittimo nel Pacifico, mentre la zona centroamericana fatto venne considerata un’area sottomessa. </a:t>
            </a:r>
          </a:p>
          <a:p>
            <a:r>
              <a:rPr lang="it-IT" dirty="0"/>
              <a:t>Il nuovo posizionamento USA si concluse in questa fase con l’occupazione di Panama e la costruzione del canale omonimo nel 1914. La nuova via di comunicazione (corridoio commerciale e energetico) fu il completamento di una strategia di lungo periodo. Riprendete </a:t>
            </a:r>
            <a:r>
              <a:rPr lang="it-IT" dirty="0" err="1"/>
              <a:t>Mahan</a:t>
            </a:r>
            <a:r>
              <a:rPr lang="it-IT" dirty="0"/>
              <a:t> e il suo Sea Power </a:t>
            </a:r>
          </a:p>
        </p:txBody>
      </p:sp>
    </p:spTree>
    <p:extLst>
      <p:ext uri="{BB962C8B-B14F-4D97-AF65-F5344CB8AC3E}">
        <p14:creationId xmlns:p14="http://schemas.microsoft.com/office/powerpoint/2010/main" val="214668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0E325-90CE-4A3F-9FC6-818CD7CD599E}"/>
              </a:ext>
            </a:extLst>
          </p:cNvPr>
          <p:cNvSpPr>
            <a:spLocks noGrp="1"/>
          </p:cNvSpPr>
          <p:nvPr>
            <p:ph type="title"/>
          </p:nvPr>
        </p:nvSpPr>
        <p:spPr/>
        <p:txBody>
          <a:bodyPr>
            <a:normAutofit/>
          </a:bodyPr>
          <a:lstStyle/>
          <a:p>
            <a:pPr algn="ctr"/>
            <a:r>
              <a:rPr lang="it-IT" sz="3200" dirty="0"/>
              <a:t>Gli imperi e le teorie geopolitiche di </a:t>
            </a:r>
            <a:r>
              <a:rPr lang="it-IT" sz="3200" dirty="0" err="1"/>
              <a:t>Mackinder</a:t>
            </a:r>
            <a:r>
              <a:rPr lang="it-IT" sz="3200" dirty="0"/>
              <a:t> e </a:t>
            </a:r>
            <a:r>
              <a:rPr lang="it-IT" sz="3200" dirty="0" err="1"/>
              <a:t>Mahan</a:t>
            </a:r>
            <a:r>
              <a:rPr lang="it-IT" sz="3200" dirty="0"/>
              <a:t> </a:t>
            </a:r>
          </a:p>
        </p:txBody>
      </p:sp>
      <p:sp>
        <p:nvSpPr>
          <p:cNvPr id="3" name="Segnaposto contenuto 2">
            <a:extLst>
              <a:ext uri="{FF2B5EF4-FFF2-40B4-BE49-F238E27FC236}">
                <a16:creationId xmlns:a16="http://schemas.microsoft.com/office/drawing/2014/main" id="{6079A10E-C1FA-46DE-80D0-D0B133877DF9}"/>
              </a:ext>
            </a:extLst>
          </p:cNvPr>
          <p:cNvSpPr>
            <a:spLocks noGrp="1"/>
          </p:cNvSpPr>
          <p:nvPr>
            <p:ph idx="1"/>
          </p:nvPr>
        </p:nvSpPr>
        <p:spPr>
          <a:xfrm>
            <a:off x="2589212" y="2133600"/>
            <a:ext cx="8915400" cy="4100290"/>
          </a:xfrm>
        </p:spPr>
        <p:txBody>
          <a:bodyPr>
            <a:normAutofit fontScale="92500" lnSpcReduction="10000"/>
          </a:bodyPr>
          <a:lstStyle/>
          <a:p>
            <a:r>
              <a:rPr lang="it-IT" dirty="0"/>
              <a:t>Riflettiamo su quello che abbiamo detto rispetto all’</a:t>
            </a:r>
            <a:r>
              <a:rPr lang="it-IT" dirty="0" err="1"/>
              <a:t>Heartland</a:t>
            </a:r>
            <a:r>
              <a:rPr lang="it-IT" dirty="0"/>
              <a:t> e al Sea Power.</a:t>
            </a:r>
          </a:p>
          <a:p>
            <a:r>
              <a:rPr lang="it-IT" dirty="0"/>
              <a:t>Dal 1880 in avanti si confrontano gli imperi (vecchi e nuovi) e si afferma la mondializzazione delle relazioni internazionali (non più solo l’Europa)</a:t>
            </a:r>
          </a:p>
          <a:p>
            <a:r>
              <a:rPr lang="it-IT" dirty="0"/>
              <a:t>La sintesi di questi anni la troviamo nelle rappresentazione di </a:t>
            </a:r>
            <a:r>
              <a:rPr lang="it-IT" dirty="0" err="1"/>
              <a:t>Mackinder</a:t>
            </a:r>
            <a:r>
              <a:rPr lang="it-IT" dirty="0"/>
              <a:t> e </a:t>
            </a:r>
            <a:r>
              <a:rPr lang="it-IT" dirty="0" err="1"/>
              <a:t>Mahan</a:t>
            </a:r>
            <a:r>
              <a:rPr lang="it-IT" dirty="0"/>
              <a:t> dove emergono: </a:t>
            </a:r>
          </a:p>
          <a:p>
            <a:pPr lvl="1"/>
            <a:r>
              <a:rPr lang="it-IT" dirty="0"/>
              <a:t>Il ruolo USA (ruolo commerciale, corridoi, zone di influenza)</a:t>
            </a:r>
          </a:p>
          <a:p>
            <a:pPr lvl="1"/>
            <a:r>
              <a:rPr lang="it-IT" dirty="0"/>
              <a:t>Il peso russo e il rapporto con la Germania anche in contrasto con l’Austria Ungheria in direzione balcanica (massa euroasiatica)</a:t>
            </a:r>
          </a:p>
          <a:p>
            <a:pPr lvl="1"/>
            <a:r>
              <a:rPr lang="it-IT" dirty="0"/>
              <a:t>Il contrasto tedesco con la Francia (tradizionale e reciproco)</a:t>
            </a:r>
          </a:p>
          <a:p>
            <a:pPr lvl="1"/>
            <a:r>
              <a:rPr lang="it-IT" dirty="0"/>
              <a:t>Il pericolo colto dalla Gran Bretagna di un possibile avvicinamento russo tedesco (linee commerciali e corridoi) che avrebbe minato il potere imperiale di Londra</a:t>
            </a:r>
          </a:p>
          <a:p>
            <a:pPr lvl="1"/>
            <a:r>
              <a:rPr lang="it-IT" dirty="0"/>
              <a:t>Spinta russa verso gli stretti (crisi ottomana e corridoi) </a:t>
            </a:r>
          </a:p>
          <a:p>
            <a:pPr lvl="1"/>
            <a:r>
              <a:rPr lang="it-IT" dirty="0"/>
              <a:t>Affermarsi della potenza giapponese in zona di influenza franco inglese</a:t>
            </a:r>
          </a:p>
          <a:p>
            <a:pPr lvl="1"/>
            <a:endParaRPr lang="it-IT" dirty="0"/>
          </a:p>
        </p:txBody>
      </p:sp>
    </p:spTree>
    <p:extLst>
      <p:ext uri="{BB962C8B-B14F-4D97-AF65-F5344CB8AC3E}">
        <p14:creationId xmlns:p14="http://schemas.microsoft.com/office/powerpoint/2010/main" val="37794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2FEC82-9B1D-4878-A4A3-1A69EC526DF6}"/>
              </a:ext>
            </a:extLst>
          </p:cNvPr>
          <p:cNvSpPr>
            <a:spLocks noGrp="1"/>
          </p:cNvSpPr>
          <p:nvPr>
            <p:ph type="title"/>
          </p:nvPr>
        </p:nvSpPr>
        <p:spPr/>
        <p:txBody>
          <a:bodyPr/>
          <a:lstStyle/>
          <a:p>
            <a:r>
              <a:rPr lang="it-IT" sz="3200" dirty="0">
                <a:solidFill>
                  <a:prstClr val="black">
                    <a:lumMod val="85000"/>
                    <a:lumOff val="15000"/>
                  </a:prstClr>
                </a:solidFill>
              </a:rPr>
              <a:t>Gli imperi e le teorie geopolitiche di </a:t>
            </a:r>
            <a:r>
              <a:rPr lang="it-IT" sz="3200" dirty="0" err="1">
                <a:solidFill>
                  <a:prstClr val="black">
                    <a:lumMod val="85000"/>
                    <a:lumOff val="15000"/>
                  </a:prstClr>
                </a:solidFill>
              </a:rPr>
              <a:t>Mackinder</a:t>
            </a:r>
            <a:r>
              <a:rPr lang="it-IT" sz="3200" dirty="0">
                <a:solidFill>
                  <a:prstClr val="black">
                    <a:lumMod val="85000"/>
                    <a:lumOff val="15000"/>
                  </a:prstClr>
                </a:solidFill>
              </a:rPr>
              <a:t> e </a:t>
            </a:r>
            <a:r>
              <a:rPr lang="it-IT" sz="3200" dirty="0" err="1">
                <a:solidFill>
                  <a:prstClr val="black">
                    <a:lumMod val="85000"/>
                    <a:lumOff val="15000"/>
                  </a:prstClr>
                </a:solidFill>
              </a:rPr>
              <a:t>Mahan</a:t>
            </a:r>
            <a:r>
              <a:rPr lang="it-IT" sz="3200" dirty="0">
                <a:solidFill>
                  <a:prstClr val="black">
                    <a:lumMod val="85000"/>
                    <a:lumOff val="15000"/>
                  </a:prstClr>
                </a:solidFill>
              </a:rPr>
              <a:t> </a:t>
            </a:r>
            <a:endParaRPr lang="it-IT" dirty="0"/>
          </a:p>
        </p:txBody>
      </p:sp>
      <p:pic>
        <p:nvPicPr>
          <p:cNvPr id="5" name="Segnaposto contenuto 4">
            <a:extLst>
              <a:ext uri="{FF2B5EF4-FFF2-40B4-BE49-F238E27FC236}">
                <a16:creationId xmlns:a16="http://schemas.microsoft.com/office/drawing/2014/main" id="{6E1B599E-2AA5-437A-8F26-9911C3E8832F}"/>
              </a:ext>
            </a:extLst>
          </p:cNvPr>
          <p:cNvPicPr>
            <a:picLocks noGrp="1" noChangeAspect="1"/>
          </p:cNvPicPr>
          <p:nvPr>
            <p:ph idx="1"/>
          </p:nvPr>
        </p:nvPicPr>
        <p:blipFill>
          <a:blip r:embed="rId2"/>
          <a:stretch>
            <a:fillRect/>
          </a:stretch>
        </p:blipFill>
        <p:spPr>
          <a:xfrm>
            <a:off x="1940658" y="2032676"/>
            <a:ext cx="10162673" cy="4451252"/>
          </a:xfrm>
        </p:spPr>
      </p:pic>
    </p:spTree>
    <p:extLst>
      <p:ext uri="{BB962C8B-B14F-4D97-AF65-F5344CB8AC3E}">
        <p14:creationId xmlns:p14="http://schemas.microsoft.com/office/powerpoint/2010/main" val="85751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7DF29-96CE-422D-B6D5-AFF84F436816}"/>
              </a:ext>
            </a:extLst>
          </p:cNvPr>
          <p:cNvSpPr>
            <a:spLocks noGrp="1"/>
          </p:cNvSpPr>
          <p:nvPr>
            <p:ph type="title"/>
          </p:nvPr>
        </p:nvSpPr>
        <p:spPr>
          <a:xfrm>
            <a:off x="2592925" y="624110"/>
            <a:ext cx="8911687" cy="798290"/>
          </a:xfrm>
        </p:spPr>
        <p:txBody>
          <a:bodyPr>
            <a:normAutofit fontScale="90000"/>
          </a:bodyPr>
          <a:lstStyle/>
          <a:p>
            <a:pPr algn="ctr"/>
            <a:r>
              <a:rPr lang="it-IT" sz="2800" dirty="0"/>
              <a:t>Apparente stabilizzazione e competizione: i Balcani</a:t>
            </a:r>
          </a:p>
        </p:txBody>
      </p:sp>
      <p:sp>
        <p:nvSpPr>
          <p:cNvPr id="3" name="Segnaposto contenuto 2">
            <a:extLst>
              <a:ext uri="{FF2B5EF4-FFF2-40B4-BE49-F238E27FC236}">
                <a16:creationId xmlns:a16="http://schemas.microsoft.com/office/drawing/2014/main" id="{78684F7C-4CAA-4B82-8975-B46FA1909F35}"/>
              </a:ext>
            </a:extLst>
          </p:cNvPr>
          <p:cNvSpPr>
            <a:spLocks noGrp="1"/>
          </p:cNvSpPr>
          <p:nvPr>
            <p:ph idx="1"/>
          </p:nvPr>
        </p:nvSpPr>
        <p:spPr>
          <a:xfrm>
            <a:off x="2589212" y="1498600"/>
            <a:ext cx="8915400" cy="4735290"/>
          </a:xfrm>
        </p:spPr>
        <p:txBody>
          <a:bodyPr>
            <a:normAutofit fontScale="92500" lnSpcReduction="10000"/>
          </a:bodyPr>
          <a:lstStyle/>
          <a:p>
            <a:pPr algn="just"/>
            <a:r>
              <a:rPr lang="it-IT" dirty="0"/>
              <a:t>Dopo il 1907 l’instabile equilibrio delle alleanze contrapposte vacilla pericolosamente.</a:t>
            </a:r>
          </a:p>
          <a:p>
            <a:pPr algn="just"/>
            <a:r>
              <a:rPr lang="it-IT" dirty="0"/>
              <a:t>Prepotente emergere dei nazionalismi radicali in tutte le potenze europee e nei popoli degli imperi. </a:t>
            </a:r>
          </a:p>
          <a:p>
            <a:pPr algn="just"/>
            <a:r>
              <a:rPr lang="it-IT" dirty="0"/>
              <a:t>In Gran Bretagna tende ad affermarsi l’idea che Londra dovesse abbandonare il suo isolamento dalle questioni continentali a favore di una politica attiva nel mantenimento dell’equilibrio, più vicina a Francia e Russia.</a:t>
            </a:r>
          </a:p>
          <a:p>
            <a:pPr algn="just"/>
            <a:r>
              <a:rPr lang="it-IT" dirty="0"/>
              <a:t>In questo contesto i Balcani tornarono a incendiarsi per l’inasprirsi del duopolio austro-russo, per la questione delle nazionalità interne agli imperi, per la crisi ottomana.</a:t>
            </a:r>
          </a:p>
          <a:p>
            <a:pPr algn="just"/>
            <a:r>
              <a:rPr lang="it-IT" dirty="0"/>
              <a:t>Alcuni punti da sottolineare: 1903, dinastia </a:t>
            </a:r>
            <a:r>
              <a:rPr lang="it-IT" dirty="0" err="1"/>
              <a:t>Karageorgevic</a:t>
            </a:r>
            <a:r>
              <a:rPr lang="it-IT" dirty="0"/>
              <a:t> torna al potere in Serbia e riapre la questione della Grande Serbia; in Croazia e Slovenia i reciproci nazionalismi mettono in grande difficoltà Vienna; il «panslavismo» russo alimenta le instabilità; 1908, crisi di Bosnia (annessione all’Austria); 1910-11 guerra italo turca per la Libia con l’aggravarsi della crisi dell’impero ottomano; Prima (1912) e Seconda (1913) guerra balcanica. </a:t>
            </a:r>
          </a:p>
        </p:txBody>
      </p:sp>
    </p:spTree>
    <p:extLst>
      <p:ext uri="{BB962C8B-B14F-4D97-AF65-F5344CB8AC3E}">
        <p14:creationId xmlns:p14="http://schemas.microsoft.com/office/powerpoint/2010/main" val="273633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592923" y="302377"/>
            <a:ext cx="8911687" cy="640445"/>
          </a:xfrm>
        </p:spPr>
        <p:txBody>
          <a:bodyPr>
            <a:normAutofit/>
          </a:bodyPr>
          <a:lstStyle/>
          <a:p>
            <a:r>
              <a:rPr lang="it-IT" sz="3200" dirty="0"/>
              <a:t>L’Europa del 1914</a:t>
            </a:r>
          </a:p>
        </p:txBody>
      </p:sp>
      <p:pic>
        <p:nvPicPr>
          <p:cNvPr id="17414" name="Picture 6" descr="europa1914"/>
          <p:cNvPicPr>
            <a:picLocks noChangeAspect="1" noChangeArrowheads="1"/>
          </p:cNvPicPr>
          <p:nvPr/>
        </p:nvPicPr>
        <p:blipFill>
          <a:blip r:embed="rId2"/>
          <a:srcRect/>
          <a:stretch>
            <a:fillRect/>
          </a:stretch>
        </p:blipFill>
        <p:spPr bwMode="auto">
          <a:xfrm>
            <a:off x="2592923" y="1035955"/>
            <a:ext cx="8590891" cy="536930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8882FA-7937-46D8-B507-A5776D827173}"/>
              </a:ext>
            </a:extLst>
          </p:cNvPr>
          <p:cNvSpPr>
            <a:spLocks noGrp="1"/>
          </p:cNvSpPr>
          <p:nvPr>
            <p:ph type="title"/>
          </p:nvPr>
        </p:nvSpPr>
        <p:spPr/>
        <p:txBody>
          <a:bodyPr>
            <a:normAutofit/>
          </a:bodyPr>
          <a:lstStyle/>
          <a:p>
            <a:r>
              <a:rPr lang="it-IT" sz="3200" dirty="0"/>
              <a:t>Pace apparente e nuovi soggetti nazionali</a:t>
            </a:r>
          </a:p>
        </p:txBody>
      </p:sp>
      <p:sp>
        <p:nvSpPr>
          <p:cNvPr id="3" name="Segnaposto contenuto 2">
            <a:extLst>
              <a:ext uri="{FF2B5EF4-FFF2-40B4-BE49-F238E27FC236}">
                <a16:creationId xmlns:a16="http://schemas.microsoft.com/office/drawing/2014/main" id="{6023632B-F6F0-4B96-A786-DAD0AFB49B8E}"/>
              </a:ext>
            </a:extLst>
          </p:cNvPr>
          <p:cNvSpPr>
            <a:spLocks noGrp="1"/>
          </p:cNvSpPr>
          <p:nvPr>
            <p:ph idx="1"/>
          </p:nvPr>
        </p:nvSpPr>
        <p:spPr/>
        <p:txBody>
          <a:bodyPr>
            <a:normAutofit lnSpcReduction="10000"/>
          </a:bodyPr>
          <a:lstStyle/>
          <a:p>
            <a:r>
              <a:rPr lang="it-IT" dirty="0"/>
              <a:t>Nella seconda metà dell’800 nascono Italia e Germania nuovi soggetti geopolitici europei. </a:t>
            </a:r>
          </a:p>
          <a:p>
            <a:r>
              <a:rPr lang="it-IT" dirty="0"/>
              <a:t>Mentre l’Austria Ungheria accentua la sua spinta ad est, quindi, il contrasto con la Russia imperiale, l’occidente europeo deve fare i conti con due nuovi soggetti</a:t>
            </a:r>
          </a:p>
          <a:p>
            <a:r>
              <a:rPr lang="it-IT" dirty="0"/>
              <a:t>L’attrito russo-austriaco e i movimenti nazionali balcanici pongono in ulteriore crisi l’impero ottomano e la questione d’oriente diviene sempre più una questione balcanica</a:t>
            </a:r>
          </a:p>
          <a:p>
            <a:r>
              <a:rPr lang="it-IT" dirty="0"/>
              <a:t>La Germania dal 1871 tende a diventare la potenza economica e militare di maggior rilievo continentale; inevitabile contrasto con la Francia, ma anche con Londra per le tendenze espansionistiche che assume Berlino.</a:t>
            </a:r>
          </a:p>
          <a:p>
            <a:r>
              <a:rPr lang="it-IT" dirty="0"/>
              <a:t>Sono gli anni in cui </a:t>
            </a:r>
            <a:r>
              <a:rPr lang="it-IT" dirty="0" err="1"/>
              <a:t>Mackinder</a:t>
            </a:r>
            <a:r>
              <a:rPr lang="it-IT" dirty="0"/>
              <a:t> teorizza l’</a:t>
            </a:r>
            <a:r>
              <a:rPr lang="it-IT" dirty="0" err="1"/>
              <a:t>heartland</a:t>
            </a:r>
            <a:r>
              <a:rPr lang="it-IT" dirty="0"/>
              <a:t>. </a:t>
            </a:r>
          </a:p>
        </p:txBody>
      </p:sp>
    </p:spTree>
    <p:extLst>
      <p:ext uri="{BB962C8B-B14F-4D97-AF65-F5344CB8AC3E}">
        <p14:creationId xmlns:p14="http://schemas.microsoft.com/office/powerpoint/2010/main" val="297902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237533-589B-494F-9D71-47C5A0B2C32D}"/>
              </a:ext>
            </a:extLst>
          </p:cNvPr>
          <p:cNvSpPr>
            <a:spLocks noGrp="1"/>
          </p:cNvSpPr>
          <p:nvPr>
            <p:ph type="title"/>
          </p:nvPr>
        </p:nvSpPr>
        <p:spPr>
          <a:xfrm>
            <a:off x="2592925" y="624110"/>
            <a:ext cx="8911687" cy="589548"/>
          </a:xfrm>
        </p:spPr>
        <p:txBody>
          <a:bodyPr>
            <a:normAutofit/>
          </a:bodyPr>
          <a:lstStyle/>
          <a:p>
            <a:r>
              <a:rPr lang="it-IT" sz="2400" dirty="0"/>
              <a:t>L’Europa del Congresso di Berlino. L’equilibrio di Bismarck</a:t>
            </a:r>
          </a:p>
        </p:txBody>
      </p:sp>
      <p:pic>
        <p:nvPicPr>
          <p:cNvPr id="5" name="Segnaposto contenuto 4">
            <a:extLst>
              <a:ext uri="{FF2B5EF4-FFF2-40B4-BE49-F238E27FC236}">
                <a16:creationId xmlns:a16="http://schemas.microsoft.com/office/drawing/2014/main" id="{E5E91253-942E-479A-97F5-25075A60CC08}"/>
              </a:ext>
            </a:extLst>
          </p:cNvPr>
          <p:cNvPicPr>
            <a:picLocks noGrp="1" noChangeAspect="1"/>
          </p:cNvPicPr>
          <p:nvPr>
            <p:ph idx="1"/>
          </p:nvPr>
        </p:nvPicPr>
        <p:blipFill>
          <a:blip r:embed="rId2"/>
          <a:stretch>
            <a:fillRect/>
          </a:stretch>
        </p:blipFill>
        <p:spPr>
          <a:xfrm>
            <a:off x="3091688" y="1213658"/>
            <a:ext cx="7648355" cy="5033046"/>
          </a:xfrm>
        </p:spPr>
      </p:pic>
    </p:spTree>
    <p:extLst>
      <p:ext uri="{BB962C8B-B14F-4D97-AF65-F5344CB8AC3E}">
        <p14:creationId xmlns:p14="http://schemas.microsoft.com/office/powerpoint/2010/main" val="29713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A849E-67E9-415D-A079-7E712EF2762B}"/>
              </a:ext>
            </a:extLst>
          </p:cNvPr>
          <p:cNvSpPr>
            <a:spLocks noGrp="1"/>
          </p:cNvSpPr>
          <p:nvPr>
            <p:ph type="title"/>
          </p:nvPr>
        </p:nvSpPr>
        <p:spPr>
          <a:xfrm>
            <a:off x="2592925" y="624110"/>
            <a:ext cx="8911687" cy="840623"/>
          </a:xfrm>
        </p:spPr>
        <p:txBody>
          <a:bodyPr>
            <a:normAutofit/>
          </a:bodyPr>
          <a:lstStyle/>
          <a:p>
            <a:pPr algn="ctr"/>
            <a:r>
              <a:rPr lang="it-IT" sz="3200" dirty="0"/>
              <a:t>Pace apparente e nuovi soggetti mondiali</a:t>
            </a:r>
          </a:p>
        </p:txBody>
      </p:sp>
      <p:sp>
        <p:nvSpPr>
          <p:cNvPr id="3" name="Segnaposto contenuto 2">
            <a:extLst>
              <a:ext uri="{FF2B5EF4-FFF2-40B4-BE49-F238E27FC236}">
                <a16:creationId xmlns:a16="http://schemas.microsoft.com/office/drawing/2014/main" id="{F4E5B9EF-51D9-4DE1-883C-8CCB33E121B6}"/>
              </a:ext>
            </a:extLst>
          </p:cNvPr>
          <p:cNvSpPr>
            <a:spLocks noGrp="1"/>
          </p:cNvSpPr>
          <p:nvPr>
            <p:ph idx="1"/>
          </p:nvPr>
        </p:nvSpPr>
        <p:spPr>
          <a:xfrm>
            <a:off x="2589212" y="1701338"/>
            <a:ext cx="8915400" cy="3777622"/>
          </a:xfrm>
        </p:spPr>
        <p:txBody>
          <a:bodyPr/>
          <a:lstStyle/>
          <a:p>
            <a:pPr algn="just"/>
            <a:r>
              <a:rPr lang="it-IT" dirty="0"/>
              <a:t>La relativa stabilità è assicurata da complesso sistema di alleanze e controlli di fatto imposti da Bismarck che – ponendosi al centro del sistema – tende a isolare Parigi, puntando sui tre imperatori conservatori e su una ripresa di buoni rapporti con Londra.</a:t>
            </a:r>
          </a:p>
          <a:p>
            <a:pPr algn="just"/>
            <a:r>
              <a:rPr lang="it-IT" dirty="0"/>
              <a:t>Sul finire del secolo l’imperialismo europeo dispiega tutta la sue forza e il predominio globale europeo diviene sempre più evidente con una tendenza a indirizzare le nuove risorse tecnologiche verso usi militari e a «leggere» la crescita del commercio internazionale come un nuovo campo della competizione fra le potenze</a:t>
            </a:r>
          </a:p>
          <a:p>
            <a:pPr algn="just"/>
            <a:r>
              <a:rPr lang="it-IT" dirty="0"/>
              <a:t>A livello globale l’apparire sulla scienza della potenza economica USA e di quella giapponese, cominciò a incidere sull’esclusività europea nelle relazioni mondiali</a:t>
            </a:r>
          </a:p>
        </p:txBody>
      </p:sp>
    </p:spTree>
    <p:extLst>
      <p:ext uri="{BB962C8B-B14F-4D97-AF65-F5344CB8AC3E}">
        <p14:creationId xmlns:p14="http://schemas.microsoft.com/office/powerpoint/2010/main" val="130846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95079-B2C0-4571-88A4-C810834F5ABD}"/>
              </a:ext>
            </a:extLst>
          </p:cNvPr>
          <p:cNvSpPr>
            <a:spLocks noGrp="1"/>
          </p:cNvSpPr>
          <p:nvPr>
            <p:ph type="title"/>
          </p:nvPr>
        </p:nvSpPr>
        <p:spPr/>
        <p:txBody>
          <a:bodyPr/>
          <a:lstStyle/>
          <a:p>
            <a:r>
              <a:rPr lang="it-IT" dirty="0"/>
              <a:t>L’Europa a fine 800</a:t>
            </a:r>
          </a:p>
        </p:txBody>
      </p:sp>
      <p:pic>
        <p:nvPicPr>
          <p:cNvPr id="4" name="Immagine 3">
            <a:extLst>
              <a:ext uri="{FF2B5EF4-FFF2-40B4-BE49-F238E27FC236}">
                <a16:creationId xmlns:a16="http://schemas.microsoft.com/office/drawing/2014/main" id="{9801F9CA-475B-4553-B53F-625A2E737492}"/>
              </a:ext>
            </a:extLst>
          </p:cNvPr>
          <p:cNvPicPr>
            <a:picLocks noChangeAspect="1"/>
          </p:cNvPicPr>
          <p:nvPr/>
        </p:nvPicPr>
        <p:blipFill>
          <a:blip r:embed="rId2"/>
          <a:stretch>
            <a:fillRect/>
          </a:stretch>
        </p:blipFill>
        <p:spPr>
          <a:xfrm>
            <a:off x="3408218" y="1410393"/>
            <a:ext cx="6932814" cy="5199611"/>
          </a:xfrm>
          <a:prstGeom prst="rect">
            <a:avLst/>
          </a:prstGeom>
        </p:spPr>
      </p:pic>
    </p:spTree>
    <p:extLst>
      <p:ext uri="{BB962C8B-B14F-4D97-AF65-F5344CB8AC3E}">
        <p14:creationId xmlns:p14="http://schemas.microsoft.com/office/powerpoint/2010/main" val="20389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52986-BA90-44FF-A08B-A43D4560B1D8}"/>
              </a:ext>
            </a:extLst>
          </p:cNvPr>
          <p:cNvSpPr>
            <a:spLocks noGrp="1"/>
          </p:cNvSpPr>
          <p:nvPr>
            <p:ph type="title"/>
          </p:nvPr>
        </p:nvSpPr>
        <p:spPr/>
        <p:txBody>
          <a:bodyPr>
            <a:normAutofit/>
          </a:bodyPr>
          <a:lstStyle/>
          <a:p>
            <a:pPr algn="ctr"/>
            <a:r>
              <a:rPr lang="it-IT" sz="3200" dirty="0"/>
              <a:t>Un primo bipolarismo europeo: i sistemi di alleanze contrapposte</a:t>
            </a:r>
          </a:p>
        </p:txBody>
      </p:sp>
      <p:sp>
        <p:nvSpPr>
          <p:cNvPr id="3" name="Segnaposto contenuto 2">
            <a:extLst>
              <a:ext uri="{FF2B5EF4-FFF2-40B4-BE49-F238E27FC236}">
                <a16:creationId xmlns:a16="http://schemas.microsoft.com/office/drawing/2014/main" id="{A27A2569-5EF4-4EF5-A2E2-D3CAC2798C5F}"/>
              </a:ext>
            </a:extLst>
          </p:cNvPr>
          <p:cNvSpPr>
            <a:spLocks noGrp="1"/>
          </p:cNvSpPr>
          <p:nvPr>
            <p:ph idx="1"/>
          </p:nvPr>
        </p:nvSpPr>
        <p:spPr/>
        <p:txBody>
          <a:bodyPr>
            <a:normAutofit/>
          </a:bodyPr>
          <a:lstStyle/>
          <a:p>
            <a:pPr algn="just"/>
            <a:r>
              <a:rPr lang="it-IT" dirty="0"/>
              <a:t>Tra il 1882 e il 1907 sulla scena della massa euroasiatica appare il primo vero sistema di alleanze contrapposte.</a:t>
            </a:r>
          </a:p>
          <a:p>
            <a:pPr algn="just"/>
            <a:r>
              <a:rPr lang="it-IT" dirty="0"/>
              <a:t>Un sistema che prima di realizzarsi ha un lungo periodo di incubazione</a:t>
            </a:r>
          </a:p>
          <a:p>
            <a:pPr algn="just"/>
            <a:r>
              <a:rPr lang="it-IT" dirty="0"/>
              <a:t>Di per </a:t>
            </a:r>
            <a:r>
              <a:rPr lang="it-IT" dirty="0" err="1"/>
              <a:t>sè</a:t>
            </a:r>
            <a:r>
              <a:rPr lang="it-IT" dirty="0"/>
              <a:t> non era una grande novità (di grandi alleanze già ne erano nate) ma il tutto si iscrisse in una fase di tensioni nazionalistiche, internazionali, nella fase di massima espansione dell’imperialismo, nel grande sviluppo economico e del commercio internazionale. </a:t>
            </a:r>
          </a:p>
          <a:p>
            <a:pPr algn="just"/>
            <a:r>
              <a:rPr lang="it-IT" dirty="0"/>
              <a:t>Tutti aspetti che moltiplicavano potenziali punti di attrito specie nella dimensione continentale europea (a est, russo-austriaca nei </a:t>
            </a:r>
            <a:r>
              <a:rPr lang="it-IT" dirty="0" err="1"/>
              <a:t>balcani</a:t>
            </a:r>
            <a:r>
              <a:rPr lang="it-IT" dirty="0"/>
              <a:t>; a ovest franco-tedesca; a livello mondiale fra Berlino e Londra sotto l’aspetto economico commerciale) </a:t>
            </a:r>
          </a:p>
        </p:txBody>
      </p:sp>
    </p:spTree>
    <p:extLst>
      <p:ext uri="{BB962C8B-B14F-4D97-AF65-F5344CB8AC3E}">
        <p14:creationId xmlns:p14="http://schemas.microsoft.com/office/powerpoint/2010/main" val="101368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52986-BA90-44FF-A08B-A43D4560B1D8}"/>
              </a:ext>
            </a:extLst>
          </p:cNvPr>
          <p:cNvSpPr>
            <a:spLocks noGrp="1"/>
          </p:cNvSpPr>
          <p:nvPr>
            <p:ph type="title"/>
          </p:nvPr>
        </p:nvSpPr>
        <p:spPr/>
        <p:txBody>
          <a:bodyPr>
            <a:normAutofit/>
          </a:bodyPr>
          <a:lstStyle/>
          <a:p>
            <a:pPr algn="ctr"/>
            <a:r>
              <a:rPr lang="it-IT" sz="3200" dirty="0"/>
              <a:t>Un primo bipolarismo europeo: i sistemi di alleanze contrapposte</a:t>
            </a:r>
          </a:p>
        </p:txBody>
      </p:sp>
      <p:sp>
        <p:nvSpPr>
          <p:cNvPr id="3" name="Segnaposto contenuto 2">
            <a:extLst>
              <a:ext uri="{FF2B5EF4-FFF2-40B4-BE49-F238E27FC236}">
                <a16:creationId xmlns:a16="http://schemas.microsoft.com/office/drawing/2014/main" id="{A27A2569-5EF4-4EF5-A2E2-D3CAC2798C5F}"/>
              </a:ext>
            </a:extLst>
          </p:cNvPr>
          <p:cNvSpPr>
            <a:spLocks noGrp="1"/>
          </p:cNvSpPr>
          <p:nvPr>
            <p:ph idx="1"/>
          </p:nvPr>
        </p:nvSpPr>
        <p:spPr/>
        <p:txBody>
          <a:bodyPr>
            <a:normAutofit/>
          </a:bodyPr>
          <a:lstStyle/>
          <a:p>
            <a:pPr algn="just"/>
            <a:r>
              <a:rPr lang="it-IT" dirty="0"/>
              <a:t>La crescita dell’espansionismo coloniale da parte dei singoli stati prese a sovrapporsi e aggiungersi al tradizionale dominio economico informale (proprio della pax britannica). </a:t>
            </a:r>
          </a:p>
          <a:p>
            <a:pPr algn="just"/>
            <a:r>
              <a:rPr lang="it-IT" dirty="0"/>
              <a:t>Un aspetto collegato alle diffuse tendenze imperiali europee che di fatto sostituirono il tradizionale concetto di stabilità, esaltando la missione «civilizzatrice» europea</a:t>
            </a:r>
          </a:p>
          <a:p>
            <a:pPr algn="just"/>
            <a:r>
              <a:rPr lang="it-IT" dirty="0"/>
              <a:t>Si entra in una fase definita «multipolare centroeuropea» all’interno della quale l’equilibrio è instabile e competitivo, spingendo le maggiori potenze a cercare all’esterno dei confini europei nuovi sbocchi al proprio espansionismo.</a:t>
            </a:r>
          </a:p>
          <a:p>
            <a:pPr algn="just"/>
            <a:r>
              <a:rPr lang="it-IT" dirty="0"/>
              <a:t>Un antagonismo crescente che non tardò a guardare verso Londra con ammirazione ma anche con spirito emulativo.</a:t>
            </a:r>
          </a:p>
        </p:txBody>
      </p:sp>
    </p:spTree>
    <p:extLst>
      <p:ext uri="{BB962C8B-B14F-4D97-AF65-F5344CB8AC3E}">
        <p14:creationId xmlns:p14="http://schemas.microsoft.com/office/powerpoint/2010/main" val="326123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52986-BA90-44FF-A08B-A43D4560B1D8}"/>
              </a:ext>
            </a:extLst>
          </p:cNvPr>
          <p:cNvSpPr>
            <a:spLocks noGrp="1"/>
          </p:cNvSpPr>
          <p:nvPr>
            <p:ph type="title"/>
          </p:nvPr>
        </p:nvSpPr>
        <p:spPr/>
        <p:txBody>
          <a:bodyPr>
            <a:normAutofit/>
          </a:bodyPr>
          <a:lstStyle/>
          <a:p>
            <a:pPr algn="ctr"/>
            <a:r>
              <a:rPr lang="it-IT" sz="3200" dirty="0"/>
              <a:t>Un primo bipolarismo europeo: i sistemi di alleanze contrapposte</a:t>
            </a:r>
          </a:p>
        </p:txBody>
      </p:sp>
      <p:sp>
        <p:nvSpPr>
          <p:cNvPr id="3" name="Segnaposto contenuto 2">
            <a:extLst>
              <a:ext uri="{FF2B5EF4-FFF2-40B4-BE49-F238E27FC236}">
                <a16:creationId xmlns:a16="http://schemas.microsoft.com/office/drawing/2014/main" id="{A27A2569-5EF4-4EF5-A2E2-D3CAC2798C5F}"/>
              </a:ext>
            </a:extLst>
          </p:cNvPr>
          <p:cNvSpPr>
            <a:spLocks noGrp="1"/>
          </p:cNvSpPr>
          <p:nvPr>
            <p:ph idx="1"/>
          </p:nvPr>
        </p:nvSpPr>
        <p:spPr>
          <a:xfrm>
            <a:off x="2589212" y="2133600"/>
            <a:ext cx="8915400" cy="4100290"/>
          </a:xfrm>
        </p:spPr>
        <p:txBody>
          <a:bodyPr>
            <a:normAutofit lnSpcReduction="10000"/>
          </a:bodyPr>
          <a:lstStyle/>
          <a:p>
            <a:pPr algn="just"/>
            <a:r>
              <a:rPr lang="it-IT" dirty="0"/>
              <a:t>Nel 1879 nacque la Duplice alleanza Austro-tedesca che nel 1882 si allargò con l’Italia per divenire la Triplice Alleanza, rinnovata ogni 5 anni fino al 1915 quando, con il Patto di Londra e dopo la dichiarazione di neutralità italiana allo scoppio della 1GM, di fatto divenne il sistema degli Imperi Centrali protagonisti di uno dei fronti del conflitto. </a:t>
            </a:r>
          </a:p>
          <a:p>
            <a:pPr algn="just"/>
            <a:r>
              <a:rPr lang="it-IT" dirty="0"/>
              <a:t>La caduta di Bismarck (1890) orientò sempre più la Germania verso uno spazio imperiale e verso una politica mondiale, ma con una complessa alleanza con Vienna.</a:t>
            </a:r>
          </a:p>
          <a:p>
            <a:pPr algn="just"/>
            <a:r>
              <a:rPr lang="it-IT" dirty="0"/>
              <a:t>Questa tendenza allontanò la Russia dal patto fra imperatori spingendola sin dai primi anni 90 dell’800° un’alleanza con Parigi. Nacque la  Duplice Franco-Russa.</a:t>
            </a:r>
          </a:p>
          <a:p>
            <a:pPr algn="just"/>
            <a:r>
              <a:rPr lang="it-IT" dirty="0"/>
              <a:t>E’ il momento in cui il continente si trovò diviso in due alleanze permanenti di tipo ancora difensivo, ma che esprimevano una competizione crescente.</a:t>
            </a:r>
          </a:p>
        </p:txBody>
      </p:sp>
    </p:spTree>
    <p:extLst>
      <p:ext uri="{BB962C8B-B14F-4D97-AF65-F5344CB8AC3E}">
        <p14:creationId xmlns:p14="http://schemas.microsoft.com/office/powerpoint/2010/main" val="118596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7914E-9D6D-4A5D-91A1-C4D8634CAF7E}"/>
              </a:ext>
            </a:extLst>
          </p:cNvPr>
          <p:cNvSpPr>
            <a:spLocks noGrp="1"/>
          </p:cNvSpPr>
          <p:nvPr>
            <p:ph type="title"/>
          </p:nvPr>
        </p:nvSpPr>
        <p:spPr>
          <a:xfrm>
            <a:off x="2521204" y="391354"/>
            <a:ext cx="8911687" cy="639425"/>
          </a:xfrm>
        </p:spPr>
        <p:txBody>
          <a:bodyPr>
            <a:normAutofit fontScale="90000"/>
          </a:bodyPr>
          <a:lstStyle/>
          <a:p>
            <a:pPr algn="ctr"/>
            <a:r>
              <a:rPr lang="it-IT" dirty="0"/>
              <a:t>Il formarsi delle alleanze</a:t>
            </a:r>
          </a:p>
        </p:txBody>
      </p:sp>
      <p:pic>
        <p:nvPicPr>
          <p:cNvPr id="5" name="Segnaposto contenuto 4">
            <a:extLst>
              <a:ext uri="{FF2B5EF4-FFF2-40B4-BE49-F238E27FC236}">
                <a16:creationId xmlns:a16="http://schemas.microsoft.com/office/drawing/2014/main" id="{2CCE8218-0273-48DA-8F6B-F6FF46C6BEB7}"/>
              </a:ext>
            </a:extLst>
          </p:cNvPr>
          <p:cNvPicPr>
            <a:picLocks noGrp="1" noChangeAspect="1"/>
          </p:cNvPicPr>
          <p:nvPr>
            <p:ph idx="1"/>
          </p:nvPr>
        </p:nvPicPr>
        <p:blipFill>
          <a:blip r:embed="rId2"/>
          <a:stretch>
            <a:fillRect/>
          </a:stretch>
        </p:blipFill>
        <p:spPr>
          <a:xfrm>
            <a:off x="2521204" y="1153404"/>
            <a:ext cx="7969458" cy="5440089"/>
          </a:xfrm>
        </p:spPr>
      </p:pic>
    </p:spTree>
    <p:extLst>
      <p:ext uri="{BB962C8B-B14F-4D97-AF65-F5344CB8AC3E}">
        <p14:creationId xmlns:p14="http://schemas.microsoft.com/office/powerpoint/2010/main" val="108704187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164</TotalTime>
  <Words>1382</Words>
  <Application>Microsoft Office PowerPoint</Application>
  <PresentationFormat>Widescreen</PresentationFormat>
  <Paragraphs>66</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Century Gothic</vt:lpstr>
      <vt:lpstr>Wingdings 3</vt:lpstr>
      <vt:lpstr>Filo</vt:lpstr>
      <vt:lpstr>Un trentennio di pace apparente. 1880-1914</vt:lpstr>
      <vt:lpstr>Pace apparente e nuovi soggetti nazionali</vt:lpstr>
      <vt:lpstr>L’Europa del Congresso di Berlino. L’equilibrio di Bismarck</vt:lpstr>
      <vt:lpstr>Pace apparente e nuovi soggetti mondiali</vt:lpstr>
      <vt:lpstr>L’Europa a fine 800</vt:lpstr>
      <vt:lpstr>Un primo bipolarismo europeo: i sistemi di alleanze contrapposte</vt:lpstr>
      <vt:lpstr>Un primo bipolarismo europeo: i sistemi di alleanze contrapposte</vt:lpstr>
      <vt:lpstr>Un primo bipolarismo europeo: i sistemi di alleanze contrapposte</vt:lpstr>
      <vt:lpstr>Il formarsi delle alleanze</vt:lpstr>
      <vt:lpstr>Presentazione standard di PowerPoint</vt:lpstr>
      <vt:lpstr>I sistemi di alleanza tra 800 e inizio 900</vt:lpstr>
      <vt:lpstr>Apparente stabilizzazione e competizione globale</vt:lpstr>
      <vt:lpstr>Apparente stabilizzazione e competizione globale</vt:lpstr>
      <vt:lpstr>Apparente stabilizzazione e competizione globale </vt:lpstr>
      <vt:lpstr>Gli imperi e le teorie geopolitiche di Mackinder e Mahan </vt:lpstr>
      <vt:lpstr>Gli imperi e le teorie geopolitiche di Mackinder e Mahan </vt:lpstr>
      <vt:lpstr>Apparente stabilizzazione e competizione: i Balcani</vt:lpstr>
      <vt:lpstr>L’Europa del 1914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trentennio di pace apparente. 1880-1914</dc:title>
  <dc:creator>utente</dc:creator>
  <cp:lastModifiedBy>utente</cp:lastModifiedBy>
  <cp:revision>20</cp:revision>
  <dcterms:created xsi:type="dcterms:W3CDTF">2022-12-29T18:00:29Z</dcterms:created>
  <dcterms:modified xsi:type="dcterms:W3CDTF">2023-12-21T18:29:07Z</dcterms:modified>
</cp:coreProperties>
</file>