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12"/>
  </p:handoutMasterIdLst>
  <p:sldIdLst>
    <p:sldId id="265" r:id="rId2"/>
    <p:sldId id="262" r:id="rId3"/>
    <p:sldId id="266" r:id="rId4"/>
    <p:sldId id="257" r:id="rId5"/>
    <p:sldId id="270" r:id="rId6"/>
    <p:sldId id="274" r:id="rId7"/>
    <p:sldId id="269" r:id="rId8"/>
    <p:sldId id="268" r:id="rId9"/>
    <p:sldId id="271" r:id="rId10"/>
    <p:sldId id="272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E225-E262-4658-B8A8-0A1ADF35EA40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26E5-8EBD-4C02-A42F-6E0A1FC9D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6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63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1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61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4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71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33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4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29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66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58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0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97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77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69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9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FC76-EF54-468A-9123-6A8C4BD7C376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C759DE-5437-45D1-A900-3F16E680A4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1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9C06F9F3-4769-44FE-AD83-2A27C4C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820" y="1847943"/>
            <a:ext cx="8915399" cy="2849216"/>
          </a:xfrm>
        </p:spPr>
        <p:txBody>
          <a:bodyPr>
            <a:normAutofit/>
          </a:bodyPr>
          <a:lstStyle/>
          <a:p>
            <a:pPr algn="ctr"/>
            <a:r>
              <a:rPr lang="it-IT" sz="5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Corso di Diritto e Clinica dei Trasporti</a:t>
            </a:r>
          </a:p>
          <a:p>
            <a:pPr algn="ctr"/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accademico 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46B091C-5E9F-4BF7-A3CF-1A7B6AD4EEE0}"/>
              </a:ext>
            </a:extLst>
          </p:cNvPr>
          <p:cNvSpPr txBox="1"/>
          <p:nvPr/>
        </p:nvSpPr>
        <p:spPr>
          <a:xfrm>
            <a:off x="6282267" y="5655112"/>
            <a:ext cx="534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Francesco Mancini</a:t>
            </a:r>
          </a:p>
          <a:p>
            <a:pPr algn="ctr"/>
            <a:r>
              <a:rPr lang="it-IT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fmancini@unite.it</a:t>
            </a:r>
          </a:p>
        </p:txBody>
      </p:sp>
      <p:pic>
        <p:nvPicPr>
          <p:cNvPr id="5" name="Picture 2" descr="C:\Users\PBell\Desktop\teramo.jpg">
            <a:extLst>
              <a:ext uri="{FF2B5EF4-FFF2-40B4-BE49-F238E27FC236}">
                <a16:creationId xmlns="" xmlns:a16="http://schemas.microsoft.com/office/drawing/2014/main" id="{7E258CBC-6195-4CE6-9738-289565DB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9" y="351381"/>
            <a:ext cx="3175068" cy="16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3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verifica dell'apprendimento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838833" y="1806167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474573" y="1806167"/>
            <a:ext cx="9922946" cy="35901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colloquio orale espresso in trentesimi su argomenti previsti nel programma di esame e delle lezioni.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nell’ambito del corso, in considerazione del carattere teorico pratico, </a:t>
            </a:r>
            <a:r>
              <a:rPr lang="it-IT" sz="24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potranno essere svolte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esercitazioni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6" y="362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6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0" y="338129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853515" y="1250361"/>
            <a:ext cx="9201664" cy="55015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Casanova - M.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Brignardello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Corso breve di diritto dei trasporti, II ed., Milano, 2020, con esclusione dei capitoli 4,5, 8 e 9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studio del testo va integrato con la consultazione dei testi normativi di riferimento (Convenzioni internazionali, atti normativi europei, codice della navigazione e codice civile, leggi speciali, etc.)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971" y="273742"/>
            <a:ext cx="8912225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319067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0" y="338129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366983" y="1497496"/>
            <a:ext cx="10141526" cy="44981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4000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presentazioni </a:t>
            </a:r>
            <a:r>
              <a:rPr lang="it-IT" sz="4000" i="1" dirty="0" err="1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it-IT" sz="4000" i="1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i="1" dirty="0" err="1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endParaRPr lang="it-IT" sz="4000" i="1" dirty="0">
              <a:solidFill>
                <a:srgbClr val="239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4000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 normativi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4000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giurisprudenza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4000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it-IT" sz="4000" i="0" u="none" strike="noStrike" kern="1200" cap="none" spc="0" normalizeH="0" baseline="0" noProof="0" dirty="0" err="1">
                <a:ln>
                  <a:noFill/>
                </a:ln>
                <a:solidFill>
                  <a:srgbClr val="2392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odelli</a:t>
            </a:r>
            <a:r>
              <a:rPr kumimoji="0" lang="it-IT" sz="4000" i="0" u="none" strike="noStrike" kern="1200" cap="none" spc="0" normalizeH="0" baseline="0" noProof="0" dirty="0">
                <a:ln>
                  <a:noFill/>
                </a:ln>
                <a:solidFill>
                  <a:srgbClr val="2392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contratt</a:t>
            </a:r>
            <a:r>
              <a:rPr kumimoji="0" lang="it-IT" sz="4000" i="0" u="none" strike="noStrike" kern="1200" cap="none" spc="0" normalizeH="0" baseline="0" noProof="0" dirty="0">
                <a:ln>
                  <a:noFill/>
                </a:ln>
                <a:solidFill>
                  <a:srgbClr val="2392A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83027" y="338129"/>
            <a:ext cx="932548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it-IT" sz="4000" b="1" dirty="0">
                <a:solidFill>
                  <a:srgbClr val="239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a supporto della didattica</a:t>
            </a:r>
          </a:p>
        </p:txBody>
      </p:sp>
    </p:spTree>
    <p:extLst>
      <p:ext uri="{BB962C8B-B14F-4D97-AF65-F5344CB8AC3E}">
        <p14:creationId xmlns:p14="http://schemas.microsoft.com/office/powerpoint/2010/main" val="257408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6" y="362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746132" y="1153623"/>
            <a:ext cx="10141526" cy="58073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Il corso avrà ad oggetto la materia del diritto dei trasporti nel quadro della normativa internazionale, europea e nazionale e alla luce dei più recenti e significativi interventi giurisprudenziali. 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Particolare attenzione sarà dedicata alla disciplina del contratto di trasporto nelle sue varie forme e agli argomenti ad essa correlati, tra cui i diritti dei passeggeri in ambito UE, i documenti del trasporto, i contratti turistici.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Il programma sarà integrato dall’analisi di alcuni temi della componente pubblicistica della materia, quali le infrastrutture del trasporto e l’accesso al mercato dei trasporti.</a:t>
            </a:r>
          </a:p>
          <a:p>
            <a:r>
              <a:rPr lang="it-IT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86" y="273742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Contenuti </a:t>
            </a:r>
          </a:p>
        </p:txBody>
      </p:sp>
    </p:spTree>
    <p:extLst>
      <p:ext uri="{BB962C8B-B14F-4D97-AF65-F5344CB8AC3E}">
        <p14:creationId xmlns:p14="http://schemas.microsoft.com/office/powerpoint/2010/main" val="27418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00" y="117309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820334" y="1456832"/>
            <a:ext cx="9321799" cy="59007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il diritto dei trasporti: oggetto e caratteri della materia; fonti di riferimento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I contratti di acquisto e di utilizzazione dei mezzi di trasporto;</a:t>
            </a:r>
          </a:p>
          <a:p>
            <a:r>
              <a:rPr lang="it-IT" dirty="0">
                <a:solidFill>
                  <a:schemeClr val="tx1"/>
                </a:solidFill>
              </a:rPr>
              <a:t>                    -  i contratti di utilizzazione di nave ed aeromobile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Il contratto di trasporto:</a:t>
            </a:r>
          </a:p>
          <a:p>
            <a:pPr marL="1595438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il trasporto in generale</a:t>
            </a:r>
          </a:p>
          <a:p>
            <a:pPr marL="1595438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le varie tipologie di trasporto</a:t>
            </a:r>
          </a:p>
          <a:p>
            <a:pPr marL="1252538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  la responsabilità del vettore nelle varie modalità di trasporto</a:t>
            </a:r>
          </a:p>
          <a:p>
            <a:pPr marL="1252538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  i diritti minimi dei passeggeri in ambito UE</a:t>
            </a:r>
          </a:p>
          <a:p>
            <a:pPr marL="1439863" indent="-187325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il reg. CE 261/2004 sul negato imbarco, cancellazione e ritardo prolungato e gli altri analoghi regolamenti inerenti alle altre modalità di trasporto</a:t>
            </a:r>
          </a:p>
          <a:p>
            <a:pPr marL="1252538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I documenti del trasporto</a:t>
            </a:r>
          </a:p>
          <a:p>
            <a:pPr indent="271463"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</a:rPr>
              <a:t> Le </a:t>
            </a:r>
            <a:r>
              <a:rPr lang="it-IT" dirty="0">
                <a:solidFill>
                  <a:schemeClr val="tx1"/>
                </a:solidFill>
              </a:rPr>
              <a:t>infrastrutture del trasporto</a:t>
            </a:r>
          </a:p>
          <a:p>
            <a:pPr marL="1252538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porti e servizi portuali</a:t>
            </a:r>
          </a:p>
          <a:p>
            <a:pPr marL="1252538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aeroporti ed </a:t>
            </a:r>
            <a:r>
              <a:rPr lang="it-IT" dirty="0" err="1">
                <a:solidFill>
                  <a:schemeClr val="tx1"/>
                </a:solidFill>
              </a:rPr>
              <a:t>handling</a:t>
            </a:r>
            <a:endParaRPr lang="it-IT" dirty="0">
              <a:solidFill>
                <a:schemeClr val="tx1"/>
              </a:solidFill>
            </a:endParaRPr>
          </a:p>
          <a:p>
            <a:pPr marL="1252538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 ferrovie e servizi ferroviari</a:t>
            </a:r>
          </a:p>
          <a:p>
            <a:pPr algn="just">
              <a:buFontTx/>
              <a:buChar char="-"/>
            </a:pPr>
            <a:endParaRPr lang="it-IT" dirty="0">
              <a:solidFill>
                <a:schemeClr val="tx1"/>
              </a:solidFill>
            </a:endParaRPr>
          </a:p>
          <a:p>
            <a:pPr marL="1252538">
              <a:buFontTx/>
              <a:buChar char="-"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686" y="-32549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Contenuti </a:t>
            </a:r>
          </a:p>
        </p:txBody>
      </p:sp>
    </p:spTree>
    <p:extLst>
      <p:ext uri="{BB962C8B-B14F-4D97-AF65-F5344CB8AC3E}">
        <p14:creationId xmlns:p14="http://schemas.microsoft.com/office/powerpoint/2010/main" val="365954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6" y="362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054444" y="1713796"/>
            <a:ext cx="10857928" cy="462933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Il programma per i frequentanti potrà essere concordato nel corso delle lezioni.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Potrà inoltre essere inoltre concordato l’approfondimento di tematiche di interesse tenuto conto dello specifico percorso formativo degli studenti.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94" y="547134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contenuti</a:t>
            </a:r>
          </a:p>
        </p:txBody>
      </p:sp>
    </p:spTree>
    <p:extLst>
      <p:ext uri="{BB962C8B-B14F-4D97-AF65-F5344CB8AC3E}">
        <p14:creationId xmlns:p14="http://schemas.microsoft.com/office/powerpoint/2010/main" val="223228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8" y="333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2637937" y="630175"/>
            <a:ext cx="9008534" cy="1882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I temi del corso saranno affrontati con l’impostazione della clinica legale</a:t>
            </a:r>
          </a:p>
          <a:p>
            <a:r>
              <a:rPr lang="it-IT" dirty="0">
                <a:solidFill>
                  <a:schemeClr val="tx1"/>
                </a:solidFill>
              </a:rPr>
              <a:t>Le Cliniche legali o cliniche del diritto sono dei corsi e laboratori di diritto e pratica che consentono di acquisire una formazione avanzata, volta a integrare lo studio teorico con la pratica.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292" y="-224157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metodo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79" y="1939433"/>
            <a:ext cx="7871851" cy="4427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09434" y="6248400"/>
            <a:ext cx="67648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/>
              <a:t>Carnelutti</a:t>
            </a:r>
            <a:r>
              <a:rPr lang="it-IT" b="1" dirty="0"/>
              <a:t>, Clinica del diritto, in </a:t>
            </a:r>
            <a:r>
              <a:rPr lang="it-IT" b="1" i="1" dirty="0" err="1"/>
              <a:t>Riv</a:t>
            </a:r>
            <a:r>
              <a:rPr lang="it-IT" b="1" i="1" dirty="0"/>
              <a:t>. dir. </a:t>
            </a:r>
            <a:r>
              <a:rPr lang="it-IT" b="1" i="1" dirty="0" err="1"/>
              <a:t>proc</a:t>
            </a:r>
            <a:r>
              <a:rPr lang="it-IT" b="1" dirty="0"/>
              <a:t>. I, 1935, 169</a:t>
            </a:r>
          </a:p>
        </p:txBody>
      </p:sp>
    </p:spTree>
    <p:extLst>
      <p:ext uri="{BB962C8B-B14F-4D97-AF65-F5344CB8AC3E}">
        <p14:creationId xmlns:p14="http://schemas.microsoft.com/office/powerpoint/2010/main" val="338958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6" y="362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873132" y="1005257"/>
            <a:ext cx="10141526" cy="58073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In questa prospettiva il corso si propone di affrontare gli aspetti problematici della materia con un’impostazione che mira a coniugare apprendimento teorico e applicazione pratica degli istituti di riferimento, 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Così si vuole consentire agli studenti di entrare in contratto col cosiddetto diritto vivente e di verificare i principi appresi, sviluppando al contempo capacità critica e di analisi.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Ciò sarà reso possibile: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discussione in aula di casi giurisprudenziali;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dall’esame dei modelli contrattuali maggiormente in uso;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da esercitazioni scritte</a:t>
            </a:r>
          </a:p>
          <a:p>
            <a:r>
              <a:rPr lang="it-IT" sz="2000" dirty="0">
                <a:solidFill>
                  <a:schemeClr val="tx1"/>
                </a:solidFill>
              </a:rPr>
              <a:t>il tutto in connessione con gli argomenti illustrati dal docente nel corso della lezione frontale.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76" y="214476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</a:t>
            </a:r>
          </a:p>
        </p:txBody>
      </p:sp>
    </p:spTree>
    <p:extLst>
      <p:ext uri="{BB962C8B-B14F-4D97-AF65-F5344CB8AC3E}">
        <p14:creationId xmlns:p14="http://schemas.microsoft.com/office/powerpoint/2010/main" val="1448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teramo.jpg">
            <a:extLst>
              <a:ext uri="{FF2B5EF4-FFF2-40B4-BE49-F238E27FC236}">
                <a16:creationId xmlns="" xmlns:a16="http://schemas.microsoft.com/office/drawing/2014/main" id="{6E53ECA1-CC0E-4EC8-B3CE-497C4308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6" y="362842"/>
            <a:ext cx="2246218" cy="11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EC90ED14-F31C-4B14-8137-FC5FBABB0F3A}"/>
              </a:ext>
            </a:extLst>
          </p:cNvPr>
          <p:cNvSpPr/>
          <p:nvPr/>
        </p:nvSpPr>
        <p:spPr>
          <a:xfrm>
            <a:off x="1746132" y="1153623"/>
            <a:ext cx="10141526" cy="58073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In questa prospettiva il corso si propone di affrontare gli aspetti problematici della materia con un’impostazione che mira a coniugare apprendimento teorico e applicazione pratica degli istituti di riferimento, 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In questo modo si vuole consentire agli studenti di entrare in contratto col cosiddetto diritto vivente e di verificare i principi appresi, sviluppando al contempo capacità critica e di analisi. 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Ciò sarà reso possibile: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discussione in aula di casi giurisprudenziali;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dall’esame dei modelli contrattuali maggiormente in uso;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da esercitazioni scritte</a:t>
            </a:r>
          </a:p>
          <a:p>
            <a:r>
              <a:rPr lang="it-IT" sz="2000" dirty="0">
                <a:solidFill>
                  <a:schemeClr val="tx1"/>
                </a:solidFill>
              </a:rPr>
              <a:t>il tutto in connessione con gli argomenti illustrati dal docente nel corso della lezione frontale.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DFAFD79B-8AA1-4ECD-A6A7-14B8998D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76" y="214476"/>
            <a:ext cx="8237838" cy="79078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</a:t>
            </a:r>
          </a:p>
        </p:txBody>
      </p:sp>
    </p:spTree>
    <p:extLst>
      <p:ext uri="{BB962C8B-B14F-4D97-AF65-F5344CB8AC3E}">
        <p14:creationId xmlns:p14="http://schemas.microsoft.com/office/powerpoint/2010/main" val="213967389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Personalizzato 6">
      <a:dk1>
        <a:srgbClr val="2392AC"/>
      </a:dk1>
      <a:lt1>
        <a:sysClr val="window" lastClr="FFFFFF"/>
      </a:lt1>
      <a:dk2>
        <a:srgbClr val="2E5369"/>
      </a:dk2>
      <a:lt2>
        <a:srgbClr val="CBECF4"/>
      </a:lt2>
      <a:accent1>
        <a:srgbClr val="B1E3EF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1070</TotalTime>
  <Words>653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Filo</vt:lpstr>
      <vt:lpstr>Presentazione standard di PowerPoint</vt:lpstr>
      <vt:lpstr> Testi di riferimento</vt:lpstr>
      <vt:lpstr>Presentazione standard di PowerPoint</vt:lpstr>
      <vt:lpstr>Contenuti </vt:lpstr>
      <vt:lpstr>Contenuti </vt:lpstr>
      <vt:lpstr> contenuti</vt:lpstr>
      <vt:lpstr>Il metodo</vt:lpstr>
      <vt:lpstr>metodo</vt:lpstr>
      <vt:lpstr>metodo</vt:lpstr>
      <vt:lpstr>Modalità di verifica dell'apprendimento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Zunarelli</dc:creator>
  <cp:lastModifiedBy>Admin</cp:lastModifiedBy>
  <cp:revision>144</cp:revision>
  <cp:lastPrinted>2020-10-04T11:38:01Z</cp:lastPrinted>
  <dcterms:created xsi:type="dcterms:W3CDTF">2019-06-28T16:40:01Z</dcterms:created>
  <dcterms:modified xsi:type="dcterms:W3CDTF">2025-03-24T08:26:21Z</dcterms:modified>
</cp:coreProperties>
</file>