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92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2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6F8FC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asellaDiTesto 3"/>
          <p:cNvSpPr txBox="1"/>
          <p:nvPr/>
        </p:nvSpPr>
        <p:spPr>
          <a:xfrm>
            <a:off x="174514" y="151179"/>
            <a:ext cx="5591712" cy="586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/>
            </a:pPr>
            <a:r>
              <a:t>Curva di titolazione acido debole – base forte</a:t>
            </a:r>
          </a:p>
          <a:p>
            <a:pPr/>
          </a:p>
          <a:p>
            <a:pPr algn="just">
              <a:defRPr sz="2000"/>
            </a:pPr>
            <a:r>
              <a:t>Nel corso della titolazione di un acido debole, man mano che si aggiunge la base forte si forma il sale dell’acido.</a:t>
            </a:r>
          </a:p>
          <a:p>
            <a:pPr algn="just">
              <a:defRPr sz="2000"/>
            </a:pPr>
          </a:p>
          <a:p>
            <a:pPr algn="just">
              <a:defRPr sz="2000"/>
            </a:pPr>
            <a:r>
              <a:t>Quindi in soluzione saranno contemporaneamente presenti l’acido debole e la sua base coniugata: per aggiunte di base forte prima del punto equivalente sarà presente una </a:t>
            </a:r>
            <a:r>
              <a:rPr b="1"/>
              <a:t>soluzione tampone</a:t>
            </a:r>
            <a:r>
              <a:t>.</a:t>
            </a:r>
          </a:p>
          <a:p>
            <a:pPr algn="just">
              <a:defRPr b="1" sz="2000"/>
            </a:pPr>
          </a:p>
          <a:p>
            <a:pPr algn="just">
              <a:defRPr sz="2000"/>
            </a:pPr>
            <a:r>
              <a:rPr b="1"/>
              <a:t>Al punto equivalente tutto l’acido debole è trasformato nella sua base coniugata.</a:t>
            </a:r>
            <a:r>
              <a:t> </a:t>
            </a:r>
          </a:p>
          <a:p>
            <a:pPr algn="just">
              <a:defRPr sz="2000"/>
            </a:pPr>
            <a:r>
              <a:t>Il pH al punto equivalente sarà quindi determinato dalla presenza di questa base. </a:t>
            </a:r>
          </a:p>
          <a:p>
            <a:pPr algn="just">
              <a:defRPr sz="2000"/>
            </a:pPr>
          </a:p>
          <a:p>
            <a:pPr algn="just">
              <a:defRPr sz="2000"/>
            </a:pPr>
            <a:r>
              <a:t>Nel caso riportato in figura, il pH al punto equivalente è quello di una soluzione 0.050 M di CH3COO</a:t>
            </a:r>
            <a:r>
              <a:rPr baseline="30000"/>
              <a:t>-</a:t>
            </a:r>
            <a:r>
              <a:t> (pH &gt; 7).</a:t>
            </a:r>
          </a:p>
        </p:txBody>
      </p:sp>
      <p:pic>
        <p:nvPicPr>
          <p:cNvPr id="104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1944" y="631135"/>
            <a:ext cx="6380055" cy="464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asellaDiTesto 6"/>
          <p:cNvSpPr txBox="1"/>
          <p:nvPr/>
        </p:nvSpPr>
        <p:spPr>
          <a:xfrm>
            <a:off x="5835127" y="139593"/>
            <a:ext cx="371966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2F5597"/>
                </a:solidFill>
              </a:defRPr>
            </a:lvl1pPr>
          </a:lstStyle>
          <a:p>
            <a:pPr/>
            <a:r>
              <a:t>Esempio: titolazione dell’acido acetico</a:t>
            </a:r>
          </a:p>
        </p:txBody>
      </p:sp>
      <p:pic>
        <p:nvPicPr>
          <p:cNvPr id="106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5279" y="2062411"/>
            <a:ext cx="1465184" cy="291216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Connettore 2 2"/>
          <p:cNvSpPr/>
          <p:nvPr/>
        </p:nvSpPr>
        <p:spPr>
          <a:xfrm flipH="1" flipV="1">
            <a:off x="6531946" y="4079630"/>
            <a:ext cx="674167" cy="1814734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Connettore 2 8"/>
          <p:cNvSpPr/>
          <p:nvPr/>
        </p:nvSpPr>
        <p:spPr>
          <a:xfrm>
            <a:off x="7334401" y="1844973"/>
            <a:ext cx="365979" cy="1584028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Connettore 2 9"/>
          <p:cNvSpPr/>
          <p:nvPr/>
        </p:nvSpPr>
        <p:spPr>
          <a:xfrm flipH="1" flipV="1">
            <a:off x="9001972" y="2363372"/>
            <a:ext cx="1103743" cy="3727897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Connettore 2 10"/>
          <p:cNvSpPr/>
          <p:nvPr/>
        </p:nvSpPr>
        <p:spPr>
          <a:xfrm flipH="1">
            <a:off x="10273017" y="508924"/>
            <a:ext cx="404362" cy="837850"/>
          </a:xfrm>
          <a:prstGeom prst="line">
            <a:avLst/>
          </a:prstGeom>
          <a:ln w="4445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CasellaDiTesto 17"/>
          <p:cNvSpPr txBox="1"/>
          <p:nvPr/>
        </p:nvSpPr>
        <p:spPr>
          <a:xfrm>
            <a:off x="5708858" y="5847846"/>
            <a:ext cx="298095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pH: concentrazione ac. acetico</a:t>
            </a:r>
          </a:p>
        </p:txBody>
      </p:sp>
      <p:sp>
        <p:nvSpPr>
          <p:cNvPr id="112" name="CasellaDiTesto 19"/>
          <p:cNvSpPr txBox="1"/>
          <p:nvPr/>
        </p:nvSpPr>
        <p:spPr>
          <a:xfrm>
            <a:off x="6672044" y="1475641"/>
            <a:ext cx="13449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pH: tampone</a:t>
            </a:r>
          </a:p>
        </p:txBody>
      </p:sp>
      <p:sp>
        <p:nvSpPr>
          <p:cNvPr id="113" name="CasellaDiTesto 21"/>
          <p:cNvSpPr txBox="1"/>
          <p:nvPr/>
        </p:nvSpPr>
        <p:spPr>
          <a:xfrm>
            <a:off x="9152929" y="6063131"/>
            <a:ext cx="190324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pH: base coniugata</a:t>
            </a:r>
          </a:p>
        </p:txBody>
      </p:sp>
      <p:sp>
        <p:nvSpPr>
          <p:cNvPr id="114" name="CasellaDiTesto 23"/>
          <p:cNvSpPr txBox="1"/>
          <p:nvPr/>
        </p:nvSpPr>
        <p:spPr>
          <a:xfrm>
            <a:off x="10151432" y="133340"/>
            <a:ext cx="104800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pH: NaOH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asellaDiTesto 1"/>
          <p:cNvSpPr txBox="1"/>
          <p:nvPr/>
        </p:nvSpPr>
        <p:spPr>
          <a:xfrm>
            <a:off x="115113" y="238608"/>
            <a:ext cx="6425498" cy="425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b="1" sz="2600">
                <a:solidFill>
                  <a:srgbClr val="2F5597"/>
                </a:solidFill>
              </a:defRPr>
            </a:pPr>
            <a:r>
              <a:t>Permanganometria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br/>
            <a:r>
              <a:rPr b="1"/>
              <a:t>In ambiente acido è un ossidante energico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+ 8H</a:t>
            </a:r>
            <a:r>
              <a:rPr baseline="30000"/>
              <a:t>+</a:t>
            </a:r>
            <a:r>
              <a:t> +5e</a:t>
            </a:r>
            <a:r>
              <a:rPr baseline="30000"/>
              <a:t>-</a:t>
            </a:r>
            <a:r>
              <a:t>→ Mn</a:t>
            </a:r>
            <a:r>
              <a:rPr baseline="30000"/>
              <a:t>2+</a:t>
            </a:r>
            <a:r>
              <a:t> + 4H</a:t>
            </a:r>
            <a:r>
              <a:rPr baseline="-25000"/>
              <a:t>2</a:t>
            </a:r>
            <a:r>
              <a:t>O                    E</a:t>
            </a:r>
            <a:r>
              <a:rPr baseline="30000"/>
              <a:t>0</a:t>
            </a:r>
            <a:r>
              <a:t>= +1.51 volt</a:t>
            </a: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b="1" sz="2000">
                <a:solidFill>
                  <a:srgbClr val="2F5597"/>
                </a:solidFill>
              </a:defRPr>
            </a:pPr>
            <a:r>
              <a:t>In ambiente neutro o leggermente alcalino è un ossidante ancora più energico.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+ 2H</a:t>
            </a:r>
            <a:r>
              <a:rPr baseline="-25000"/>
              <a:t>2</a:t>
            </a:r>
            <a:r>
              <a:t>O +3e</a:t>
            </a:r>
            <a:r>
              <a:rPr baseline="30000"/>
              <a:t>-</a:t>
            </a:r>
            <a:r>
              <a:t> → MnO</a:t>
            </a:r>
            <a:r>
              <a:rPr baseline="-25000"/>
              <a:t>2</a:t>
            </a:r>
            <a:r>
              <a:t> + 4OH</a:t>
            </a:r>
            <a:r>
              <a:rPr baseline="30000"/>
              <a:t>-</a:t>
            </a:r>
            <a:r>
              <a:t> E</a:t>
            </a:r>
            <a:r>
              <a:rPr baseline="30000"/>
              <a:t>0</a:t>
            </a:r>
            <a:r>
              <a:t>= +1.695 volt</a:t>
            </a:r>
          </a:p>
        </p:txBody>
      </p:sp>
      <p:sp>
        <p:nvSpPr>
          <p:cNvPr id="143" name="Freeform: Shape 16"/>
          <p:cNvSpPr/>
          <p:nvPr/>
        </p:nvSpPr>
        <p:spPr>
          <a:xfrm flipH="1">
            <a:off x="6582780" y="-2009"/>
            <a:ext cx="5609221" cy="584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857" y="0"/>
                </a:lnTo>
                <a:lnTo>
                  <a:pt x="18571" y="755"/>
                </a:lnTo>
                <a:cubicBezTo>
                  <a:pt x="20463" y="2957"/>
                  <a:pt x="21600" y="5781"/>
                  <a:pt x="21600" y="8859"/>
                </a:cubicBezTo>
                <a:cubicBezTo>
                  <a:pt x="21600" y="15896"/>
                  <a:pt x="15661" y="21600"/>
                  <a:pt x="8334" y="21600"/>
                </a:cubicBezTo>
                <a:cubicBezTo>
                  <a:pt x="5587" y="21600"/>
                  <a:pt x="3035" y="20798"/>
                  <a:pt x="917" y="19424"/>
                </a:cubicBezTo>
                <a:lnTo>
                  <a:pt x="0" y="1876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rcRect l="19340" t="0" r="10171" b="0"/>
          <a:stretch>
            <a:fillRect/>
          </a:stretch>
        </p:blipFill>
        <p:spPr>
          <a:xfrm>
            <a:off x="6784799" y="26501"/>
            <a:ext cx="5407026" cy="561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133" y="0"/>
                </a:moveTo>
                <a:lnTo>
                  <a:pt x="3799" y="293"/>
                </a:lnTo>
                <a:cubicBezTo>
                  <a:pt x="1451" y="2552"/>
                  <a:pt x="0" y="5672"/>
                  <a:pt x="0" y="9119"/>
                </a:cubicBezTo>
                <a:cubicBezTo>
                  <a:pt x="0" y="16012"/>
                  <a:pt x="5807" y="21600"/>
                  <a:pt x="12970" y="21600"/>
                </a:cubicBezTo>
                <a:cubicBezTo>
                  <a:pt x="15993" y="21600"/>
                  <a:pt x="18773" y="20605"/>
                  <a:pt x="20979" y="18938"/>
                </a:cubicBezTo>
                <a:lnTo>
                  <a:pt x="21600" y="18413"/>
                </a:lnTo>
                <a:lnTo>
                  <a:pt x="21600" y="0"/>
                </a:lnTo>
                <a:lnTo>
                  <a:pt x="413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5" name="In permanganometria non si usa l’indicatore. Il punto finale viene apprezzato dalla colorazione intenso porpora impartita dal permanganato in eccesso."/>
          <p:cNvSpPr txBox="1"/>
          <p:nvPr/>
        </p:nvSpPr>
        <p:spPr>
          <a:xfrm>
            <a:off x="19050" y="5756953"/>
            <a:ext cx="12042128" cy="106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-228600" algn="just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b="1" sz="2200">
                <a:solidFill>
                  <a:srgbClr val="2F5597"/>
                </a:solidFill>
              </a:defRPr>
            </a:lvl1pPr>
          </a:lstStyle>
          <a:p>
            <a:pPr/>
            <a:r>
              <a:t>In permanganometria non si usa l’indicatore. Il punto finale viene apprezzato dalla colorazione intenso porpora impartita dal permanganato in eccesso.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sellaDiTesto 1"/>
          <p:cNvSpPr txBox="1"/>
          <p:nvPr/>
        </p:nvSpPr>
        <p:spPr>
          <a:xfrm>
            <a:off x="164991" y="279160"/>
            <a:ext cx="11981289" cy="588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DETERMINAZIONE DEL CALCIO NEL VINO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/>
            <a:r>
              <a:t>Il tenore di calcio nel vino è limitato, in funzione del pH e del titolo alcolometrico, dal prodotto di solubilità del tartrato di calcio.</a:t>
            </a:r>
          </a:p>
          <a:p>
            <a:pPr/>
            <a:r>
              <a:t>I vini bianchi contengono da </a:t>
            </a:r>
            <a:r>
              <a:rPr b="1"/>
              <a:t>80 a 140 mg/l di calcio</a:t>
            </a:r>
            <a:r>
              <a:t>. Il loro contenuto elevato di acidi dei vini bianchi solubilizza il calcio per cui hanno una maggiore concentrazione di calcio</a:t>
            </a:r>
          </a:p>
          <a:p>
            <a:pPr/>
          </a:p>
          <a:p>
            <a:pPr>
              <a:defRPr b="1" sz="2000"/>
            </a:pPr>
            <a:r>
              <a:t>Principio del metodo</a:t>
            </a:r>
            <a:r>
              <a:rPr b="0"/>
              <a:t>: </a:t>
            </a:r>
            <a:r>
              <a:rPr u="sng">
                <a:solidFill>
                  <a:srgbClr val="FF0000"/>
                </a:solidFill>
              </a:rPr>
              <a:t>formazione di ossalato di calcio e successiva titolazione dell’ossalato con permanganato.</a:t>
            </a:r>
            <a:endParaRPr u="sng">
              <a:solidFill>
                <a:srgbClr val="FF0000"/>
              </a:solidFill>
            </a:endParaRPr>
          </a:p>
          <a:p>
            <a:pPr/>
          </a:p>
          <a:p>
            <a:pPr>
              <a:defRPr b="1"/>
            </a:pPr>
            <a:r>
              <a:t>Procedimento</a:t>
            </a:r>
          </a:p>
          <a:p>
            <a:pPr/>
          </a:p>
          <a:p>
            <a:pPr/>
            <a:r>
              <a:t>A 50 ml di vino, posti in un becker si  aggiungono 2-3 ml di acido cloridrico al 10%  e 1 g di carbone:  portato all'ebollizione si  filtra  a caldo raccogliendo la parte liquida filtrata  e le acque di lavaggio in un altro becker. </a:t>
            </a:r>
          </a:p>
          <a:p>
            <a:pPr/>
          </a:p>
          <a:p>
            <a:pPr/>
            <a:r>
              <a:t>Si riporta all'ebollizione , si versano subito 15 ml di ossalato di ammonio, 3-4 gocce di rosso metile  e si porta la soluzione al giallo- arancio con idrossido di ammonio (ALCALINIZZAZIONE). Si agita per 1 minuto e si attende per 1 ora. Si filtra e si eseguono vari lavaggi con acqua distillata sul filtro. </a:t>
            </a:r>
            <a:r>
              <a: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(ppt di ossalato di calcio)</a:t>
            </a:r>
            <a:endParaRPr b="1" u="sng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/>
          </a:p>
          <a:p>
            <a:pPr/>
            <a:r>
              <a:t>Al precipitato si aggiungono 5 ml di acido solforico 1:5  e 30-40 ml di acqua distillata (solubilizzazione dell’ossalato di calcio). Si riscalda ( quasi all'ebollizione) e si titola lentamente con una soluzione di KMnO</a:t>
            </a:r>
            <a:r>
              <a:rPr baseline="-25000"/>
              <a:t>4</a:t>
            </a:r>
            <a:r>
              <a:t>  0,1 M fino al colore rosa persistente.</a:t>
            </a:r>
          </a:p>
        </p:txBody>
      </p:sp>
      <p:sp>
        <p:nvSpPr>
          <p:cNvPr id="148" name="CasellaDiTesto 2"/>
          <p:cNvSpPr txBox="1"/>
          <p:nvPr/>
        </p:nvSpPr>
        <p:spPr>
          <a:xfrm>
            <a:off x="3289860" y="6258135"/>
            <a:ext cx="6682008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54545"/>
                </a:solidFill>
                <a:latin typeface="pragmatica-web"/>
                <a:ea typeface="pragmatica-web"/>
                <a:cs typeface="pragmatica-web"/>
                <a:sym typeface="pragmatica-web"/>
              </a:defRPr>
            </a:pPr>
            <a:r>
              <a:t>5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+ 2 MnO</a:t>
            </a:r>
            <a:r>
              <a:rPr baseline="-25000"/>
              <a:t>4</a:t>
            </a:r>
            <a:r>
              <a:rPr baseline="30000"/>
              <a:t>–</a:t>
            </a:r>
            <a:r>
              <a:t> + 16 H</a:t>
            </a:r>
            <a:r>
              <a:rPr baseline="30000"/>
              <a:t>+ </a:t>
            </a:r>
            <a:r>
              <a:t>→ 2 Mn</a:t>
            </a:r>
            <a:r>
              <a:rPr baseline="30000"/>
              <a:t>2+</a:t>
            </a:r>
            <a:r>
              <a:t> + 10 CO</a:t>
            </a:r>
            <a:r>
              <a:rPr baseline="-25000"/>
              <a:t>2</a:t>
            </a:r>
            <a:r>
              <a:t> + 8 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50 ml di vino, posti in un becker si  aggiungono 2-3 ml di acido cloridrico al 10%  e 1 g di carbone:  portato all'ebollizione si  filtra  a caldo raccogliendo la parte liquida filtrata  e le acque di lavaggio in un altro becker.…"/>
          <p:cNvSpPr txBox="1"/>
          <p:nvPr/>
        </p:nvSpPr>
        <p:spPr>
          <a:xfrm>
            <a:off x="359659" y="160878"/>
            <a:ext cx="4828833" cy="621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 50 ml di vino, posti in un becker si  aggiungono 2-3 ml di acido cloridrico al 10%  e 1 g di carbone:  portato all'ebollizione si  filtra  a caldo raccogliendo la parte liquida filtrata  e le acque di lavaggio in un altro becker. </a:t>
            </a:r>
          </a:p>
          <a:p>
            <a:pPr/>
          </a:p>
          <a:p>
            <a:pPr/>
            <a:r>
              <a:t>Si riporta all'ebollizione , si versano subito 15 ml di ossalato di ammonio, 3-4 gocce di rosso metile  e si porta la soluzione al giallo- arancio con idrossido di ammonio (ALCALINIZZAZIONE). Si agita per 1 minuto e si attende per 1 ora. Si filtra e si eseguono vari lavaggi con acqua distillata sul filtro. </a:t>
            </a:r>
            <a:r>
              <a: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(ppt di ossalato di calcio)</a:t>
            </a:r>
            <a:endParaRPr b="1" u="sng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/>
          </a:p>
          <a:p>
            <a:pPr/>
            <a:r>
              <a:t>Al precipitato si aggiungono 5 ml di acido solforico 1:5  e 30-40 ml di acqua distillata (solubilizzazione dell’ossalato di calcio). Si riscalda ( quasi all'ebollizione) e si titola lentamente con una soluzione di KMnO</a:t>
            </a:r>
            <a:r>
              <a:rPr baseline="-25000"/>
              <a:t>4</a:t>
            </a:r>
            <a:r>
              <a:t>  0,1 M fino al colore rosa persistente.</a:t>
            </a:r>
          </a:p>
        </p:txBody>
      </p:sp>
      <p:sp>
        <p:nvSpPr>
          <p:cNvPr id="151" name="Preparazione del campione: Solubilizzazione di eventuali ppt di calcio per acidificazione e riscaldamento…"/>
          <p:cNvSpPr txBox="1"/>
          <p:nvPr/>
        </p:nvSpPr>
        <p:spPr>
          <a:xfrm>
            <a:off x="6671522" y="201255"/>
            <a:ext cx="4828833" cy="6175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Preparazione del campione:</a:t>
            </a:r>
            <a:r>
              <a:t> Solubilizzazione di eventuali ppt di calcio per acidificazione e riscaldamento</a:t>
            </a:r>
          </a:p>
          <a:p>
            <a:pPr/>
          </a:p>
          <a:p>
            <a:pPr/>
          </a:p>
          <a:p>
            <a:pPr/>
          </a:p>
          <a:p>
            <a:pPr/>
            <a:r>
              <a:t>Formazione del ppt di assalto di calcio in ambiente alcalino (si controlla il pH con indicatore)</a:t>
            </a:r>
          </a:p>
          <a:p>
            <a:pPr/>
            <a:r>
              <a: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(ppt di ossalato di calcio)</a:t>
            </a:r>
            <a:endParaRPr b="1" u="sng"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rPr b="1"/>
              <a:t>Solubilizzazione</a:t>
            </a:r>
            <a:r>
              <a:t> dell’ossalato di calcio in ambiente acido e sua titolazione con permanganato</a:t>
            </a:r>
          </a:p>
          <a:p>
            <a:pPr/>
          </a:p>
        </p:txBody>
      </p:sp>
      <p:sp>
        <p:nvSpPr>
          <p:cNvPr id="152" name="Freccia"/>
          <p:cNvSpPr/>
          <p:nvPr/>
        </p:nvSpPr>
        <p:spPr>
          <a:xfrm>
            <a:off x="5292023" y="464540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Freccia"/>
          <p:cNvSpPr/>
          <p:nvPr/>
        </p:nvSpPr>
        <p:spPr>
          <a:xfrm>
            <a:off x="5292023" y="2321406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Freccia"/>
          <p:cNvSpPr/>
          <p:nvPr/>
        </p:nvSpPr>
        <p:spPr>
          <a:xfrm>
            <a:off x="5292023" y="5220931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sellaDiTesto 1"/>
          <p:cNvSpPr txBox="1"/>
          <p:nvPr/>
        </p:nvSpPr>
        <p:spPr>
          <a:xfrm>
            <a:off x="655319" y="197345"/>
            <a:ext cx="10881362" cy="668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Applicazioni della permanganometria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dell’acqua ossigenata;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nitriti;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+ 5NO</a:t>
            </a:r>
            <a:r>
              <a:rPr baseline="30000"/>
              <a:t>2-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5NO</a:t>
            </a:r>
            <a:r>
              <a:rPr baseline="30000"/>
              <a:t>3-</a:t>
            </a:r>
            <a:r>
              <a:t> + 3H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bromuri e ioduri;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+ 10Br</a:t>
            </a:r>
            <a:r>
              <a:rPr baseline="30000"/>
              <a:t>-</a:t>
            </a:r>
            <a:r>
              <a:t> + 16H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+ 5Br</a:t>
            </a:r>
            <a:r>
              <a:rPr baseline="-25000"/>
              <a:t>2 </a:t>
            </a:r>
            <a:r>
              <a:t>+ 8 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del Fe</a:t>
            </a:r>
            <a:r>
              <a:rPr baseline="30000"/>
              <a:t>2+</a:t>
            </a:r>
            <a:r>
              <a:t>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+ 5Fe</a:t>
            </a:r>
            <a:r>
              <a:rPr baseline="30000"/>
              <a:t>2+</a:t>
            </a:r>
            <a:r>
              <a:t> + 8H</a:t>
            </a:r>
            <a:r>
              <a:rPr baseline="30000"/>
              <a:t>+</a:t>
            </a:r>
            <a:r>
              <a:t> = Mn</a:t>
            </a:r>
            <a:r>
              <a:rPr baseline="30000"/>
              <a:t>2+</a:t>
            </a:r>
            <a:r>
              <a:t> + 5Fe</a:t>
            </a:r>
            <a:r>
              <a:rPr baseline="30000"/>
              <a:t>3+</a:t>
            </a:r>
            <a:r>
              <a:t> + 4H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di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(ione ossalato);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+ 10CO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  <a:endParaRPr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157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6199072" y="566172"/>
            <a:ext cx="5383328" cy="3028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043" y="261769"/>
            <a:ext cx="11569148" cy="5984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91" y="397565"/>
            <a:ext cx="8572132" cy="429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4874" y="159026"/>
            <a:ext cx="3869935" cy="515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asellaDiTesto 3"/>
          <p:cNvSpPr txBox="1"/>
          <p:nvPr/>
        </p:nvSpPr>
        <p:spPr>
          <a:xfrm>
            <a:off x="2350103" y="5058788"/>
            <a:ext cx="5799051" cy="79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>
                <a:solidFill>
                  <a:srgbClr val="2F5597"/>
                </a:solidFill>
              </a:defRPr>
            </a:pPr>
            <a:r>
              <a:t>Il colore blu persistente è dato dal complesso tra l’eccesso di I</a:t>
            </a:r>
            <a:r>
              <a:rPr baseline="-25000"/>
              <a:t>2</a:t>
            </a:r>
            <a:r>
              <a:t> al punto finale e la salda d’amido</a:t>
            </a:r>
          </a:p>
        </p:txBody>
      </p:sp>
      <p:sp>
        <p:nvSpPr>
          <p:cNvPr id="164" name="Connettore 2 5"/>
          <p:cNvSpPr/>
          <p:nvPr/>
        </p:nvSpPr>
        <p:spPr>
          <a:xfrm flipV="1">
            <a:off x="6358597" y="4187688"/>
            <a:ext cx="691561" cy="871102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SA ACCADE DURANTE LA TITOLAZIONE CON I2…"/>
          <p:cNvSpPr txBox="1"/>
          <p:nvPr/>
        </p:nvSpPr>
        <p:spPr>
          <a:xfrm>
            <a:off x="1154543" y="559317"/>
            <a:ext cx="10414232" cy="474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COSA ACCADE DURANTE LA TITOLAZIONE CON I</a:t>
            </a:r>
            <a:r>
              <a:rPr baseline="-5769"/>
              <a:t>2</a:t>
            </a:r>
            <a:endParaRPr baseline="-5769"/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  <a:r>
              <a:rPr baseline="-5769"/>
              <a:t>2 </a:t>
            </a:r>
            <a:r>
              <a:t>+ 2H</a:t>
            </a:r>
            <a:r>
              <a:rPr baseline="-5769"/>
              <a:t>2</a:t>
            </a:r>
            <a:r>
              <a:t>O + I</a:t>
            </a:r>
            <a:r>
              <a:rPr baseline="-5769"/>
              <a:t>2 </a:t>
            </a:r>
            <a:r>
              <a:rPr b="0"/>
              <a:t>→ </a:t>
            </a:r>
            <a:r>
              <a:t>SO</a:t>
            </a:r>
            <a:r>
              <a:rPr baseline="-5769"/>
              <a:t>4</a:t>
            </a:r>
            <a:r>
              <a:rPr baseline="25000"/>
              <a:t>-2 </a:t>
            </a:r>
            <a:r>
              <a:t>+ 2I</a:t>
            </a:r>
            <a:r>
              <a:rPr baseline="25000"/>
              <a:t>- </a:t>
            </a:r>
            <a:r>
              <a:t>+ 4H</a:t>
            </a:r>
            <a:r>
              <a:rPr baseline="25000"/>
              <a:t>+ </a:t>
            </a:r>
            <a:endParaRPr b="0"/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Indicatore salda d’amido: complesso blu con I</a:t>
            </a:r>
            <a:r>
              <a:rPr b="0" sz="1400"/>
              <a:t>2</a:t>
            </a:r>
            <a:endParaRPr b="0"/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Fino al punto finale ogni goccia di I</a:t>
            </a:r>
            <a:r>
              <a:rPr sz="1400"/>
              <a:t>2</a:t>
            </a:r>
            <a:r>
              <a:rPr b="0" sz="1400"/>
              <a:t> </a:t>
            </a:r>
            <a:r>
              <a:rPr b="0"/>
              <a:t>aggiunta viene ridotta a  </a:t>
            </a:r>
            <a:r>
              <a:t>I</a:t>
            </a:r>
            <a:r>
              <a:rPr baseline="25000"/>
              <a:t>-</a:t>
            </a:r>
            <a:r>
              <a:rPr b="0"/>
              <a:t>, per cui non si ha formazione del complesso colorato</a:t>
            </a:r>
            <a:endParaRPr b="0"/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457200">
              <a:spcBef>
                <a:spcPts val="1200"/>
              </a:spcBef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Al punto finale la goccia in eccesso di </a:t>
            </a:r>
            <a:r>
              <a:t>I</a:t>
            </a:r>
            <a:r>
              <a:rPr sz="1400"/>
              <a:t>2</a:t>
            </a:r>
            <a:r>
              <a:rPr b="0" sz="1400"/>
              <a:t> </a:t>
            </a:r>
            <a:r>
              <a:rPr b="0"/>
              <a:t>rimane in forma </a:t>
            </a:r>
            <a:r>
              <a:t>I</a:t>
            </a:r>
            <a:r>
              <a:rPr sz="1400"/>
              <a:t>2</a:t>
            </a:r>
            <a:r>
              <a:rPr b="0" sz="1400"/>
              <a:t>  </a:t>
            </a:r>
            <a:r>
              <a:rPr b="0"/>
              <a:t>e si ha  formazione del complesso colorato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 txBox="1"/>
          <p:nvPr/>
        </p:nvSpPr>
        <p:spPr>
          <a:xfrm>
            <a:off x="369277" y="948689"/>
            <a:ext cx="11092377" cy="541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Il contenuto di perossidi nell’olio in esame è espresso come </a:t>
            </a:r>
            <a:r>
              <a:rPr b="1"/>
              <a:t>Il numero di perossidi.</a:t>
            </a:r>
            <a:endParaRPr sz="320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Ad un &gt; stato di degradazione ossidativa dell’olio corrisponde un &gt; numero di perossidi.</a:t>
            </a:r>
            <a:endParaRPr sz="320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Da parte loro i perossidi sono soggetti ad andare incontro ad ulteriore ossidazione con formazione di aldeidi, chetoni etc.. Questi composti, denominati composti di </a:t>
            </a:r>
            <a:r>
              <a:rPr b="1"/>
              <a:t>ossidazione secondaria</a:t>
            </a:r>
            <a:r>
              <a:t>, sono responsabile dell’</a:t>
            </a:r>
            <a:r>
              <a:rPr b="1"/>
              <a:t>irrancidimento</a:t>
            </a:r>
            <a:r>
              <a:t> dell’olio.</a:t>
            </a:r>
            <a:endParaRPr sz="320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Alcuni enzimi (lipoossigenasi) naturalmente presenti nel frutto sono responsabili di una concentrazione ‘naturale’ di perossidi nell’oliva prima della spremitura. </a:t>
            </a:r>
            <a:r>
              <a:rPr b="1"/>
              <a:t>Particolari circostanze ambientali (temperatura inferiore allo zero o infestazioni), oppure una cattiva modalità di raccolta o di conservazione delle olive provocano ulteriori processi ossidativi.</a:t>
            </a:r>
            <a:endParaRPr sz="3200"/>
          </a:p>
          <a:p>
            <a:pPr algn="just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Anche durante la frangitura i perossidi possono aumentare nel caso in cui si verifichino errori di processo o a causa di scarsa igiene nelle presse o nelle vasche.</a:t>
            </a:r>
            <a:endParaRPr sz="320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Infine, una esposizione dell’olio alla </a:t>
            </a:r>
            <a:r>
              <a:rPr b="1"/>
              <a:t>luce</a:t>
            </a:r>
            <a:r>
              <a:t>, al </a:t>
            </a:r>
            <a:r>
              <a:rPr b="1"/>
              <a:t>calore</a:t>
            </a:r>
            <a:r>
              <a:t>, e all’aria sono causa di un precoce processo ossidativo con fromazione di perossidi.</a:t>
            </a:r>
            <a:endParaRPr sz="320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Il numero di perossidi è determinato attraverso una titolazione di ossido-riduzione ti tipo iodometrico</a:t>
            </a:r>
          </a:p>
        </p:txBody>
      </p:sp>
      <p:sp>
        <p:nvSpPr>
          <p:cNvPr id="169" name="CasellaDiTesto 1"/>
          <p:cNvSpPr txBox="1"/>
          <p:nvPr/>
        </p:nvSpPr>
        <p:spPr>
          <a:xfrm>
            <a:off x="524022" y="143310"/>
            <a:ext cx="4156358" cy="4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pPr/>
            <a:r>
              <a:t>I perossidi nell’olio di oliva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5"/>
          <p:cNvSpPr txBox="1"/>
          <p:nvPr/>
        </p:nvSpPr>
        <p:spPr>
          <a:xfrm>
            <a:off x="3032759" y="143310"/>
            <a:ext cx="524407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 numero di perossidi (Titolazione iodometrica)</a:t>
            </a:r>
          </a:p>
        </p:txBody>
      </p:sp>
      <p:sp>
        <p:nvSpPr>
          <p:cNvPr id="172" name="CasellaDiTesto 4"/>
          <p:cNvSpPr txBox="1"/>
          <p:nvPr/>
        </p:nvSpPr>
        <p:spPr>
          <a:xfrm>
            <a:off x="717451" y="784500"/>
            <a:ext cx="11152163" cy="594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Principio del metodo.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determinazione dei perossidi consiste in una titolazione </a:t>
            </a:r>
            <a:r>
              <a:rPr b="1" u="sng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iodometrica indiretta</a:t>
            </a:r>
            <a:r>
              <a:t>. Durante il test, si libera infatti iodio che è titolato con una soluzione standard di </a:t>
            </a:r>
            <a:r>
              <a:rPr>
                <a:solidFill>
                  <a:srgbClr val="0B0080"/>
                </a:solidFill>
              </a:rPr>
              <a:t> Tiosolfato di sodio </a:t>
            </a:r>
            <a:r>
              <a:t>(Na</a:t>
            </a:r>
            <a:r>
              <a:rPr baseline="-25000"/>
              <a:t>2</a:t>
            </a:r>
            <a:r>
              <a:t>S</a:t>
            </a:r>
            <a:r>
              <a:rPr baseline="-25000"/>
              <a:t>2</a:t>
            </a:r>
            <a:r>
              <a:t>O</a:t>
            </a:r>
            <a:r>
              <a:rPr baseline="-25000"/>
              <a:t>3</a:t>
            </a:r>
            <a:r>
              <a:t>) e un apposito indicatore (salda d’amido)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utilizza una miscela acido acetico glaciale e </a:t>
            </a:r>
            <a:r>
              <a:rPr>
                <a:solidFill>
                  <a:srgbClr val="0B0080"/>
                </a:solidFill>
              </a:rPr>
              <a:t>cloroformio</a:t>
            </a:r>
            <a:r>
              <a:t> come miscela </a:t>
            </a:r>
            <a:r>
              <a:rPr>
                <a:solidFill>
                  <a:srgbClr val="0B0080"/>
                </a:solidFill>
              </a:rPr>
              <a:t>estraente</a:t>
            </a:r>
            <a:r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Una volta determinata la concentrazione di iodio liberata, si può risalire facilmente alla quantità di perossidi presenti nel campione, essendo tale quantità direttamente proporzionale alla quantità di iodio liberato.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Perché «INDIRETTA»?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aggiunge </a:t>
            </a:r>
            <a:r>
              <a:rPr b="1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KI in eccesso </a:t>
            </a:r>
            <a:r>
              <a:t>alla miscela, si formerà tanto I</a:t>
            </a:r>
            <a:r>
              <a:rPr baseline="-25000"/>
              <a:t>2</a:t>
            </a:r>
            <a:r>
              <a:t> (per azione dei perossidi presenti)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quindi c’è proporzionalità stechiometrica tra perossidi e I</a:t>
            </a:r>
            <a:r>
              <a:rPr baseline="-25000"/>
              <a:t>2</a:t>
            </a:r>
          </a:p>
          <a:p>
            <a:pPr>
              <a:defRPr sz="22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200"/>
            </a:pPr>
            <a:r>
              <a:t>Reazione di liberazione dello iodio: R-O:O + 2 KI + 2 CH</a:t>
            </a:r>
            <a:r>
              <a:rPr baseline="-25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t>-COOH ⇒ R-O + I</a:t>
            </a:r>
            <a:r>
              <a:rPr baseline="-25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t> + 2 CH</a:t>
            </a:r>
            <a:r>
              <a:rPr baseline="-25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t>-COOK + H</a:t>
            </a:r>
            <a:r>
              <a:rPr baseline="-25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t>O</a:t>
            </a:r>
            <a:endParaRPr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riduce lo I</a:t>
            </a:r>
            <a:r>
              <a:rPr baseline="-25000"/>
              <a:t>2</a:t>
            </a:r>
            <a:r>
              <a:t> a I</a:t>
            </a:r>
            <a:r>
              <a:rPr baseline="30000"/>
              <a:t>-</a:t>
            </a:r>
            <a:r>
              <a:t>con Na</a:t>
            </a:r>
            <a:r>
              <a:rPr baseline="-25000"/>
              <a:t>2</a:t>
            </a:r>
            <a:r>
              <a:t>S</a:t>
            </a:r>
            <a:r>
              <a:rPr baseline="-25000"/>
              <a:t>2</a:t>
            </a:r>
            <a:r>
              <a:t>O</a:t>
            </a:r>
            <a:r>
              <a:rPr baseline="-25000"/>
              <a:t>3 </a:t>
            </a:r>
            <a:r>
              <a:rPr b="1" u="sng"/>
              <a:t>(Viraggio dal </a:t>
            </a:r>
            <a:r>
              <a:rPr b="1" u="sng">
                <a:solidFill>
                  <a:srgbClr val="FF0000"/>
                </a:solidFill>
              </a:rPr>
              <a:t>blu</a:t>
            </a:r>
            <a:r>
              <a:rPr b="1" u="sng"/>
              <a:t> </a:t>
            </a:r>
            <a:r>
              <a:rPr b="1" u="sng">
                <a:solidFill>
                  <a:srgbClr val="FF0000"/>
                </a:solidFill>
              </a:rPr>
              <a:t>all’incolore</a:t>
            </a:r>
            <a:r>
              <a:rPr b="1" u="sng"/>
              <a:t>)</a:t>
            </a:r>
            <a:endParaRPr b="1" baseline="-25000" u="sng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2"/>
          <p:cNvSpPr txBox="1"/>
          <p:nvPr/>
        </p:nvSpPr>
        <p:spPr>
          <a:xfrm>
            <a:off x="2103119" y="381000"/>
            <a:ext cx="7547817" cy="294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DETERMINAZIONE DEL NUMERO DI PEROSSIDI NELL’OLIO  D’OLIVA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REAGENTI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Cloroformio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satura di KI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tiosolfato di sodio 0.02 N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amido 10 g/l</a:t>
            </a:r>
            <a:endParaRPr sz="3200"/>
          </a:p>
        </p:txBody>
      </p:sp>
      <p:sp>
        <p:nvSpPr>
          <p:cNvPr id="175" name="Text Box 3"/>
          <p:cNvSpPr txBox="1"/>
          <p:nvPr/>
        </p:nvSpPr>
        <p:spPr>
          <a:xfrm>
            <a:off x="2179319" y="3505199"/>
            <a:ext cx="6983350" cy="32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PROCEDURA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Pesare in un pallone da 250 ml circa 5 g di olio.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5 ml di cloroformio e sciogliere il campione agitando.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8 ml di 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di soluzione di ioduro di potassio (KI) satura.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Agitare per 1 minuto e lasciar riposare al buio per 5 minuti esatti.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40 ml di acqua distillata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della soluzione di amido (indicatore).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Titolare in agitazione con una soluzione di tiosolfato di sodio 0.02 N.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7574" y="175348"/>
            <a:ext cx="4999028" cy="391053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ttangolo 3"/>
          <p:cNvSpPr txBox="1"/>
          <p:nvPr/>
        </p:nvSpPr>
        <p:spPr>
          <a:xfrm>
            <a:off x="377022" y="133172"/>
            <a:ext cx="6554833" cy="4295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Curva di titolazione acido debole – base forte</a:t>
            </a:r>
          </a:p>
          <a:p>
            <a:pPr algn="just"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Una curva di titolazione acido debole – base forte è inoltre caratterizzata da un salto di pH intorno al punto di equivalenza di sole 4 unità (per concentrazioni 0.1 M).</a:t>
            </a:r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lnSpc>
                <a:spcPts val="26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Ciò rende più difficile la scelta dell’indicatore.</a:t>
            </a:r>
            <a:br/>
            <a:r>
              <a:t>Ad esempio, come indicato nella figura, l’indicatore </a:t>
            </a:r>
            <a:r>
              <a:rPr b="1">
                <a:solidFill>
                  <a:srgbClr val="FF0000"/>
                </a:solidFill>
              </a:rPr>
              <a:t>rosso-metile non può essere utilizzato</a:t>
            </a:r>
            <a:r>
              <a:t>. Infatti, per quanto detto in precedenza, l’intervallo di viraggio di questo indicatore non è compreso nel salto di pH intorno al punto equivalente.</a:t>
            </a:r>
          </a:p>
        </p:txBody>
      </p:sp>
      <p:sp>
        <p:nvSpPr>
          <p:cNvPr id="118" name="Ovale 5"/>
          <p:cNvSpPr/>
          <p:nvPr/>
        </p:nvSpPr>
        <p:spPr>
          <a:xfrm>
            <a:off x="9130748" y="2080591"/>
            <a:ext cx="1532565" cy="649359"/>
          </a:xfrm>
          <a:prstGeom prst="ellipse">
            <a:avLst/>
          </a:prstGeom>
          <a:solidFill>
            <a:srgbClr val="FF0000">
              <a:alpha val="33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CasellaDiTesto 6"/>
          <p:cNvSpPr txBox="1"/>
          <p:nvPr/>
        </p:nvSpPr>
        <p:spPr>
          <a:xfrm>
            <a:off x="377022" y="4128053"/>
            <a:ext cx="11591067" cy="292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200"/>
            </a:pPr>
          </a:p>
          <a:p>
            <a:pPr algn="just">
              <a:defRPr sz="2200"/>
            </a:pPr>
            <a:r>
              <a:t>Nel caso di acidi più deboli dell’acido acetico </a:t>
            </a:r>
            <a:r>
              <a:rPr b="1"/>
              <a:t>può essere impossibile usare</a:t>
            </a:r>
            <a:r>
              <a:t> un indicatore o perché il salto di pH è inferiore a due unità o perché non esiste un indicatore il cui pK</a:t>
            </a:r>
            <a:r>
              <a:rPr baseline="-25000"/>
              <a:t>In</a:t>
            </a:r>
            <a:r>
              <a:t> sia prossimo al pH del punto equivalente.</a:t>
            </a:r>
          </a:p>
          <a:p>
            <a:pPr algn="just">
              <a:defRPr sz="2200"/>
            </a:pPr>
            <a:br/>
            <a:r>
              <a:t>In questi casi è necessario misurare il pH con metodi più precisi, ad esempio con un metodo potenziometrico.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 Box 2"/>
          <p:cNvSpPr txBox="1"/>
          <p:nvPr/>
        </p:nvSpPr>
        <p:spPr>
          <a:xfrm>
            <a:off x="1874520" y="381001"/>
            <a:ext cx="8306436" cy="374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ESPRESSIONE DEI RISULTATI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Il numero di perossidi (P.V.) espresso in milliequivalenti di ossigeno attivo per kg viene dato dalla formula: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P.V.=(V*T/m)*1000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dove: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 sono i ml della soluzione di tiosolfato di sodio usati per la prova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 è la normalità della soluzione di tiosolfato di sodio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 è il peso in g della sostanza da analizzare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sellaDiTesto 3"/>
          <p:cNvSpPr txBox="1"/>
          <p:nvPr/>
        </p:nvSpPr>
        <p:spPr>
          <a:xfrm>
            <a:off x="45720" y="225287"/>
            <a:ext cx="5770027" cy="5751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600"/>
            </a:pPr>
            <a:r>
              <a:t>Esempio: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Titolazione di acido acetico</a:t>
            </a:r>
          </a:p>
          <a:p>
            <a:pPr>
              <a:defRPr sz="2600"/>
            </a:pPr>
          </a:p>
          <a:p>
            <a:pPr>
              <a:defRPr sz="2400"/>
            </a:pPr>
            <a:r>
              <a:t>Titolare 50 ml di acido acetico 0.005 M</a:t>
            </a:r>
          </a:p>
          <a:p>
            <a:pPr>
              <a:defRPr sz="2400"/>
            </a:pPr>
            <a:r>
              <a:t>Titolante NaOH 0,1 M</a:t>
            </a:r>
          </a:p>
          <a:p>
            <a:pPr>
              <a:defRPr sz="2400"/>
            </a:pP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Scrivere la reazione di neutralizzazione</a:t>
            </a: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Riflettere sul suo significato</a:t>
            </a: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Scegliere indicatore (su che base)</a:t>
            </a: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Calcolare il volume di titolante necessario</a:t>
            </a: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Calcolare il pH al punto equivalente</a:t>
            </a:r>
          </a:p>
          <a:p>
            <a:pPr marL="342900" indent="-342900">
              <a:buSzPct val="100000"/>
              <a:buAutoNum type="arabicParenR" startAt="1"/>
              <a:defRPr sz="2400"/>
            </a:pPr>
            <a:r>
              <a:t>Calcolare il contributo al pH dell’eccesso di </a:t>
            </a:r>
          </a:p>
          <a:p>
            <a:pPr>
              <a:defRPr sz="2400"/>
            </a:pPr>
            <a:r>
              <a:t>una goccia di titolante (20 microL). </a:t>
            </a:r>
          </a:p>
        </p:txBody>
      </p:sp>
      <p:pic>
        <p:nvPicPr>
          <p:cNvPr id="122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2777" y="225287"/>
            <a:ext cx="6329223" cy="5211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sellaDiTesto 1"/>
          <p:cNvSpPr txBox="1"/>
          <p:nvPr/>
        </p:nvSpPr>
        <p:spPr>
          <a:xfrm>
            <a:off x="827597" y="258706"/>
            <a:ext cx="10404284" cy="1399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Titolazioni di ossidoriduzione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L’analisi volumetrica per ossidazione e riduzione si fonda su reazioni in cui gli elettroni vengono trasferiti da un atomo, uno ione o una molecola ad un’altra specie chimica.</a:t>
            </a:r>
          </a:p>
        </p:txBody>
      </p:sp>
      <p:sp>
        <p:nvSpPr>
          <p:cNvPr id="125" name="CasellaDiTesto 2"/>
          <p:cNvSpPr txBox="1"/>
          <p:nvPr/>
        </p:nvSpPr>
        <p:spPr>
          <a:xfrm>
            <a:off x="827597" y="1771580"/>
            <a:ext cx="10404284" cy="502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/>
            </a:pPr>
            <a:r>
              <a:t>Le </a:t>
            </a: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reazioni</a:t>
            </a:r>
            <a:r>
              <a:t> redox</a:t>
            </a:r>
          </a:p>
          <a:p>
            <a:pPr algn="just">
              <a:defRPr sz="2000"/>
            </a:pPr>
          </a:p>
          <a:p>
            <a:pPr algn="just">
              <a:defRPr sz="2000"/>
            </a:pPr>
            <a:r>
              <a:t>Sono reazioni chimiche in cui avviene il trasferimento di elettroni da una specie riducente che si ossida ad un’altra specie ossidante, che si riduce. Un esempio è quello dell’ossidazione di ioni ferro(II) per mezzo di ioni cerio(IV). La reazione è descritta dalla seguente equazione:</a:t>
            </a:r>
          </a:p>
          <a:p>
            <a:pPr algn="just">
              <a:defRPr sz="2000"/>
            </a:pPr>
          </a:p>
          <a:p>
            <a:pPr algn="ctr">
              <a:defRPr b="1" sz="2400"/>
            </a:pPr>
            <a:r>
              <a:t>Fe</a:t>
            </a:r>
            <a:r>
              <a:rPr baseline="30000"/>
              <a:t>2+  </a:t>
            </a:r>
            <a:r>
              <a:t>+ Ce</a:t>
            </a:r>
            <a:r>
              <a:rPr baseline="30000"/>
              <a:t>4+ </a:t>
            </a:r>
            <a:r>
              <a:t>        Fe</a:t>
            </a:r>
            <a:r>
              <a:rPr baseline="30000"/>
              <a:t>3+  </a:t>
            </a:r>
            <a:r>
              <a:t>+ Ce</a:t>
            </a:r>
            <a:r>
              <a:rPr baseline="30000"/>
              <a:t>3+</a:t>
            </a:r>
            <a:endParaRPr baseline="30000"/>
          </a:p>
          <a:p>
            <a:pPr algn="just">
              <a:defRPr sz="2000"/>
            </a:pPr>
          </a:p>
          <a:p>
            <a:pPr algn="just">
              <a:defRPr b="1" sz="2000"/>
            </a:pPr>
            <a:r>
              <a:t>Il cerio acquista un elettrone dal ferro, il cerio si comporta da agente ossidante in quanto viene ridotto, diminuendo il numero di ossidazione.</a:t>
            </a:r>
          </a:p>
          <a:p>
            <a:pPr algn="just">
              <a:defRPr b="1" sz="2000"/>
            </a:pPr>
            <a:r>
              <a:t>Il ferro, che dona invece elettroni ad un’altra specie, è detto agente riducente perché viene ossidato perdendo elettroni ed aumentando il numero di ossidazione.</a:t>
            </a:r>
          </a:p>
          <a:p>
            <a:pPr algn="just">
              <a:defRPr sz="2000"/>
            </a:pPr>
          </a:p>
          <a:p>
            <a:pPr algn="just">
              <a:defRPr sz="2000"/>
            </a:pPr>
            <a:r>
              <a:t>Quindi si definiscono:</a:t>
            </a:r>
          </a:p>
          <a:p>
            <a:pPr algn="just">
              <a:defRPr b="1" sz="2000"/>
            </a:pPr>
            <a:r>
              <a:t>Ossidazione: la perdita di elettroni da una molecola, atomo o ione;</a:t>
            </a:r>
          </a:p>
          <a:p>
            <a:pPr algn="just">
              <a:defRPr b="1" sz="2000"/>
            </a:pPr>
            <a:r>
              <a:t>Riduzione: descrive l’acquisizione di elettroni da una molecola atomo o ione.</a:t>
            </a:r>
          </a:p>
        </p:txBody>
      </p:sp>
      <p:sp>
        <p:nvSpPr>
          <p:cNvPr id="126" name="Linea"/>
          <p:cNvSpPr/>
          <p:nvPr/>
        </p:nvSpPr>
        <p:spPr>
          <a:xfrm>
            <a:off x="5821638" y="38270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Linea"/>
          <p:cNvSpPr/>
          <p:nvPr/>
        </p:nvSpPr>
        <p:spPr>
          <a:xfrm flipH="1">
            <a:off x="5821638" y="38778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asellaDiTesto 2"/>
          <p:cNvSpPr txBox="1"/>
          <p:nvPr/>
        </p:nvSpPr>
        <p:spPr>
          <a:xfrm>
            <a:off x="681825" y="357808"/>
            <a:ext cx="9860942" cy="4541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Reazioni redox (segue)</a:t>
            </a:r>
          </a:p>
          <a:p>
            <a:pPr algn="just"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 genere nelle reazioni di ossidoriduzione </a:t>
            </a:r>
            <a:r>
              <a:rPr b="1"/>
              <a:t>il titolante è un ossidante forte</a:t>
            </a:r>
            <a:r>
              <a:t>, in quanto l’impiego di riducenti porterebbe a degli inconvenienti per la presenza di O</a:t>
            </a:r>
            <a:r>
              <a:rPr baseline="-25000"/>
              <a:t>2</a:t>
            </a:r>
            <a:r>
              <a:t> nell’atmosfera.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 una titolazione di ossidoriduzione è importante conoscere: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buSzPct val="100000"/>
              <a:buFont typeface="Arial"/>
              <a:buChar char="•"/>
              <a:defRPr b="1" sz="2000">
                <a:latin typeface="inherit"/>
                <a:ea typeface="inherit"/>
                <a:cs typeface="inherit"/>
                <a:sym typeface="inherit"/>
              </a:defRPr>
            </a:pPr>
            <a:r>
              <a:t>il peso equivalente (P.E.) ossidimetrico, ossia il numero di elettroni che vengono trasferiti;</a:t>
            </a:r>
          </a:p>
          <a:p>
            <a:pPr algn="just">
              <a:buSzPct val="100000"/>
              <a:buFont typeface="Arial"/>
              <a:buChar char="•"/>
              <a:defRPr b="1" sz="2000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buSzPct val="100000"/>
              <a:buFont typeface="Arial"/>
              <a:buChar char="•"/>
              <a:defRPr b="1" sz="2000">
                <a:latin typeface="inherit"/>
                <a:ea typeface="inherit"/>
                <a:cs typeface="inherit"/>
                <a:sym typeface="inherit"/>
              </a:defRPr>
            </a:pPr>
            <a:r>
              <a:t>la forza con cui tali e</a:t>
            </a:r>
            <a:r>
              <a:rPr baseline="30000"/>
              <a:t>-</a:t>
            </a:r>
            <a:r>
              <a:t> vengono trasferiti, cioè l’intensità dell’azione ossidante o riducente(potenziale di ossidoriduzione, espresso con l’equazione di Nerst).</a:t>
            </a:r>
          </a:p>
        </p:txBody>
      </p:sp>
      <p:pic>
        <p:nvPicPr>
          <p:cNvPr id="130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6382" y="5272873"/>
            <a:ext cx="4014518" cy="1063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sellaDiTesto 1"/>
          <p:cNvSpPr txBox="1"/>
          <p:nvPr/>
        </p:nvSpPr>
        <p:spPr>
          <a:xfrm>
            <a:off x="721581" y="197345"/>
            <a:ext cx="11053638" cy="631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Scelta del titolante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lnSpc>
                <a:spcPts val="2700"/>
              </a:lnSpc>
              <a:defRPr b="1"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Il titolante viene scelto in base al valore del potenziale standard di riduzione E° e, in particolare:</a:t>
            </a:r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b="1" sz="2000">
                <a:latin typeface="inherit"/>
                <a:ea typeface="inherit"/>
                <a:cs typeface="inherit"/>
                <a:sym typeface="inherit"/>
              </a:defRPr>
            </a:pPr>
            <a:r>
              <a:t>se l’ossidante ha un E</a:t>
            </a:r>
            <a:r>
              <a:rPr baseline="30000"/>
              <a:t>0</a:t>
            </a:r>
            <a:r>
              <a:t> superiore di parecchi decimi di volt a quello del riducente; la reazione procede spontaneamente fino a completarsi;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t>se i due E</a:t>
            </a:r>
            <a:r>
              <a:rPr baseline="30000"/>
              <a:t>0</a:t>
            </a:r>
            <a:r>
              <a:t> sono molto simili: le due sostanze reagiscono finché, all’equilibrio, saranno presenti in miscela i due reagenti ed i prodotti della reazione: in altri termini la reazione è incompleta;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t>se riducente ha un E</a:t>
            </a:r>
            <a:r>
              <a:rPr baseline="30000"/>
              <a:t>0</a:t>
            </a:r>
            <a:r>
              <a:t> nettamente superiore a quello dell’ossidante, le due sostanze in pratica non reagiscono.</a:t>
            </a:r>
          </a:p>
        </p:txBody>
      </p:sp>
      <p:pic>
        <p:nvPicPr>
          <p:cNvPr id="133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2925" y="912949"/>
            <a:ext cx="3486150" cy="92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980402" cy="2790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2154" y="2816882"/>
            <a:ext cx="7215779" cy="4028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2"/>
          <p:cNvSpPr txBox="1"/>
          <p:nvPr/>
        </p:nvSpPr>
        <p:spPr>
          <a:xfrm>
            <a:off x="538089" y="62393"/>
            <a:ext cx="11247120" cy="666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Indicatori di ossidoriduzione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È un sistema redox costituito da una forma ossidata (Ox) avente una colorazione differente da quella ridotta (Red).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Come per gli indicatori acido-base, si definisce un intervallo di potenziale in cui avviene tale variazione di colore (intervallo di viraggio).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</a:t>
            </a:r>
            <a:r>
              <a:rPr baseline="-25000"/>
              <a:t>(Ox)</a:t>
            </a:r>
            <a:r>
              <a:t> + e</a:t>
            </a:r>
            <a:r>
              <a:rPr baseline="30000"/>
              <a:t>-</a:t>
            </a:r>
            <a:r>
              <a:t> = In</a:t>
            </a:r>
            <a:r>
              <a:rPr baseline="-25000"/>
              <a:t>(Red)</a:t>
            </a:r>
            <a:endParaRPr baseline="-2500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Il colore di In (Ox) predomina quando [In</a:t>
            </a:r>
            <a:r>
              <a:rPr baseline="-25000"/>
              <a:t>(Ox)</a:t>
            </a:r>
            <a:r>
              <a:t>] / [In</a:t>
            </a:r>
            <a:r>
              <a:rPr baseline="-25000"/>
              <a:t>(Red)</a:t>
            </a:r>
            <a:r>
              <a:t>] &gt;10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/>
            <a:r>
              <a:t>Il colore di In (Red) predomina quando [In</a:t>
            </a:r>
            <a:r>
              <a:rPr baseline="-25000"/>
              <a:t>(Ox)</a:t>
            </a:r>
            <a:r>
              <a:t>] / [In</a:t>
            </a:r>
            <a:r>
              <a:rPr baseline="-25000"/>
              <a:t>(Red)</a:t>
            </a:r>
            <a:r>
              <a:t>] &lt;0,1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condizione indispensabile affinché si possa notare la variazione di colore.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Alcuni reattivi sono intensamente colorati, per cui un loro eccesso o una loro scomparsa determina una variazione di colore.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Ad esempio la forma </a:t>
            </a:r>
            <a:r>
              <a:rPr b="1"/>
              <a:t>ossidata del permanganato </a:t>
            </a:r>
            <a:r>
              <a:t>è intensamente colorata in viola (anche per concentrazioni &lt; 10</a:t>
            </a:r>
            <a:r>
              <a:rPr baseline="30000"/>
              <a:t>-5</a:t>
            </a:r>
            <a:r>
              <a:t>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</a:t>
            </a:r>
            <a:r>
              <a:rPr baseline="-25000"/>
              <a:t>2</a:t>
            </a:r>
            <a:r>
              <a:t> in presenza di salda d’amido assume una colorazione blu intensa.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948" y="212477"/>
            <a:ext cx="9865326" cy="680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