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61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75" r:id="rId19"/>
    <p:sldId id="291" r:id="rId20"/>
    <p:sldId id="271" r:id="rId21"/>
    <p:sldId id="292" r:id="rId22"/>
    <p:sldId id="259" r:id="rId23"/>
    <p:sldId id="293" r:id="rId24"/>
    <p:sldId id="294" r:id="rId25"/>
    <p:sldId id="29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Trascinare l'immagine su un segnaposto o fare clic sull'icona per aggiungerla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24/03/20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457200" y="4069344"/>
            <a:ext cx="8305800" cy="773459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457200" y="865818"/>
            <a:ext cx="8305800" cy="2549114"/>
          </a:xfrm>
        </p:spPr>
        <p:txBody>
          <a:bodyPr/>
          <a:lstStyle/>
          <a:p>
            <a:r>
              <a:rPr lang="it-IT" dirty="0" smtClean="0">
                <a:solidFill>
                  <a:srgbClr val="0000FF"/>
                </a:solidFill>
                <a:effectLst/>
              </a:rPr>
              <a:t>Il mondo preirneriano</a:t>
            </a:r>
            <a:endParaRPr lang="it-IT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70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È probabile che li si formasse anche il personale amministrativo e giudiziario del regno</a:t>
            </a:r>
          </a:p>
          <a:p>
            <a:pPr marL="0" indent="0">
              <a:buNone/>
            </a:pPr>
            <a:endParaRPr lang="it-IT" sz="2800" dirty="0" smtClean="0"/>
          </a:p>
          <a:p>
            <a:r>
              <a:rPr lang="it-IT" sz="2800" dirty="0" smtClean="0"/>
              <a:t>L’incendio del </a:t>
            </a:r>
            <a:r>
              <a:rPr lang="it-IT" sz="2800" i="1" dirty="0" err="1"/>
              <a:t>palatium</a:t>
            </a:r>
            <a:r>
              <a:rPr lang="it-IT" sz="2800" dirty="0"/>
              <a:t> </a:t>
            </a:r>
            <a:r>
              <a:rPr lang="it-IT" sz="2800" dirty="0" smtClean="0"/>
              <a:t>(e dell’archivio</a:t>
            </a:r>
            <a:r>
              <a:rPr lang="it-IT" sz="2800" dirty="0"/>
              <a:t>) </a:t>
            </a:r>
            <a:r>
              <a:rPr lang="it-IT" sz="2800" dirty="0" smtClean="0"/>
              <a:t>durante </a:t>
            </a:r>
            <a:r>
              <a:rPr lang="it-IT" sz="2800" dirty="0"/>
              <a:t>una rivolta cittadina contro </a:t>
            </a:r>
            <a:r>
              <a:rPr lang="it-IT" sz="2800" dirty="0" smtClean="0"/>
              <a:t>l’imperatore nel 1024 ha distrutto le possibili prove dell’esistenza di una scuola di diritto.</a:t>
            </a:r>
          </a:p>
          <a:p>
            <a:pPr marL="0" indent="0">
              <a:buNone/>
            </a:pPr>
            <a:endParaRPr lang="it-IT" sz="2800" dirty="0" smtClean="0"/>
          </a:p>
          <a:p>
            <a:r>
              <a:rPr lang="it-IT" sz="2800" dirty="0" smtClean="0"/>
              <a:t>Rimangono tuttavia molti indizi.</a:t>
            </a:r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CCFFCC"/>
                </a:solidFill>
              </a:rPr>
              <a:t>La scuola di Pavia (1)</a:t>
            </a:r>
            <a:endParaRPr lang="it-IT" dirty="0">
              <a:solidFill>
                <a:srgbClr val="CC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06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669672"/>
            <a:ext cx="8229600" cy="4426328"/>
          </a:xfrm>
        </p:spPr>
        <p:txBody>
          <a:bodyPr/>
          <a:lstStyle/>
          <a:p>
            <a:r>
              <a:rPr lang="it-IT" sz="2400" dirty="0"/>
              <a:t>Anzitutto va detto che da molto tempo a Pavia era attiva una importante </a:t>
            </a:r>
            <a:r>
              <a:rPr lang="it-IT" sz="2400" dirty="0">
                <a:solidFill>
                  <a:schemeClr val="tx2">
                    <a:lumMod val="50000"/>
                  </a:schemeClr>
                </a:solidFill>
              </a:rPr>
              <a:t>scuola di arti liberali </a:t>
            </a:r>
            <a:r>
              <a:rPr lang="it-IT" sz="2400" dirty="0"/>
              <a:t>(</a:t>
            </a:r>
            <a:r>
              <a:rPr lang="it-IT" sz="2400" dirty="0" err="1">
                <a:solidFill>
                  <a:srgbClr val="CCFFCC"/>
                </a:solidFill>
              </a:rPr>
              <a:t>Dungalo</a:t>
            </a:r>
            <a:r>
              <a:rPr lang="it-IT" sz="2400" dirty="0"/>
              <a:t> vi insegnava nell’825</a:t>
            </a:r>
            <a:r>
              <a:rPr lang="it-IT" sz="2400" dirty="0" smtClean="0"/>
              <a:t>)</a:t>
            </a:r>
          </a:p>
          <a:p>
            <a:r>
              <a:rPr lang="it-IT" sz="2400" dirty="0" smtClean="0"/>
              <a:t>La </a:t>
            </a:r>
            <a:r>
              <a:rPr lang="it-IT" sz="2400" dirty="0"/>
              <a:t>prassi comprova </a:t>
            </a:r>
            <a:r>
              <a:rPr lang="it-IT" sz="2400" dirty="0" smtClean="0"/>
              <a:t>l’esistenza </a:t>
            </a:r>
            <a:r>
              <a:rPr lang="it-IT" sz="2400" dirty="0"/>
              <a:t>di un centro di formazione comune </a:t>
            </a:r>
            <a:r>
              <a:rPr lang="it-IT" sz="2400" dirty="0" smtClean="0"/>
              <a:t>anche perché </a:t>
            </a:r>
            <a:r>
              <a:rPr lang="it-IT" sz="2400" dirty="0"/>
              <a:t>ritroviamo in tutto il regno le medesime soluzioni tecniche come l’</a:t>
            </a:r>
            <a:r>
              <a:rPr lang="it-IT" sz="2400" i="1" dirty="0">
                <a:solidFill>
                  <a:srgbClr val="0000FF"/>
                </a:solidFill>
              </a:rPr>
              <a:t>investitura salva querela</a:t>
            </a:r>
            <a:r>
              <a:rPr lang="it-IT" sz="2400" dirty="0"/>
              <a:t> e l’</a:t>
            </a:r>
            <a:r>
              <a:rPr lang="it-IT" sz="2400" i="1" dirty="0" err="1">
                <a:solidFill>
                  <a:srgbClr val="0000FF"/>
                </a:solidFill>
              </a:rPr>
              <a:t>ostensio</a:t>
            </a:r>
            <a:r>
              <a:rPr lang="it-IT" sz="2400" i="1" dirty="0">
                <a:solidFill>
                  <a:srgbClr val="0000FF"/>
                </a:solidFill>
              </a:rPr>
              <a:t> </a:t>
            </a:r>
            <a:r>
              <a:rPr lang="it-IT" sz="2400" i="1" dirty="0" err="1">
                <a:solidFill>
                  <a:srgbClr val="0000FF"/>
                </a:solidFill>
              </a:rPr>
              <a:t>chartae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I documenti dell’Italia settentrionale menzionano spesso giudici e notai che si qualificano come </a:t>
            </a:r>
            <a:r>
              <a:rPr lang="it-IT" sz="2400" i="1" dirty="0" smtClean="0">
                <a:solidFill>
                  <a:srgbClr val="DFCF04"/>
                </a:solidFill>
              </a:rPr>
              <a:t>sacri </a:t>
            </a:r>
            <a:r>
              <a:rPr lang="it-IT" sz="2400" i="1" dirty="0" err="1" smtClean="0">
                <a:solidFill>
                  <a:srgbClr val="DFCF04"/>
                </a:solidFill>
              </a:rPr>
              <a:t>palatii</a:t>
            </a:r>
            <a:r>
              <a:rPr lang="it-IT" sz="2400" dirty="0" smtClean="0">
                <a:solidFill>
                  <a:srgbClr val="DFCF04"/>
                </a:solidFill>
              </a:rPr>
              <a:t> </a:t>
            </a:r>
            <a:r>
              <a:rPr lang="it-IT" sz="2400" dirty="0" smtClean="0"/>
              <a:t>(giudice – o notaio – ‘del sacro palazzo’)</a:t>
            </a:r>
          </a:p>
          <a:p>
            <a:endParaRPr lang="it-IT" sz="2400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CCFFCC"/>
                </a:solidFill>
              </a:rPr>
              <a:t>La scuola di Pavia </a:t>
            </a:r>
            <a:r>
              <a:rPr lang="it-IT" dirty="0" smtClean="0">
                <a:solidFill>
                  <a:srgbClr val="CCFFCC"/>
                </a:solidFill>
              </a:rPr>
              <a:t>(2)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0802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10990"/>
            <a:ext cx="8229600" cy="4685010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rgbClr val="800000"/>
                </a:solidFill>
              </a:rPr>
              <a:t>Fosse a Pavia o altrove, in ogni caso una scuola di diritto doveva esistere nel </a:t>
            </a:r>
            <a:r>
              <a:rPr lang="it-IT" i="1" dirty="0" err="1" smtClean="0">
                <a:solidFill>
                  <a:srgbClr val="800000"/>
                </a:solidFill>
              </a:rPr>
              <a:t>Regnum</a:t>
            </a:r>
            <a:r>
              <a:rPr lang="it-IT" i="1" dirty="0" smtClean="0">
                <a:solidFill>
                  <a:srgbClr val="800000"/>
                </a:solidFill>
              </a:rPr>
              <a:t> </a:t>
            </a:r>
            <a:r>
              <a:rPr lang="it-IT" i="1" dirty="0" err="1" smtClean="0">
                <a:solidFill>
                  <a:srgbClr val="800000"/>
                </a:solidFill>
              </a:rPr>
              <a:t>Italiae</a:t>
            </a:r>
            <a:endParaRPr lang="it-IT" i="1" dirty="0" smtClean="0">
              <a:solidFill>
                <a:srgbClr val="800000"/>
              </a:solidFill>
            </a:endParaRPr>
          </a:p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Non si deve però immaginare un centro di studi istituzionale e stabile</a:t>
            </a:r>
          </a:p>
          <a:p>
            <a:r>
              <a:rPr lang="it-IT" dirty="0" smtClean="0"/>
              <a:t>Il primo prodotto dell’attività di questa scuola è costituito da due compilazioni dell</a:t>
            </a:r>
            <a:r>
              <a:rPr lang="it-IT" sz="2400" dirty="0" smtClean="0"/>
              <a:t>e </a:t>
            </a:r>
            <a:r>
              <a:rPr lang="it-IT" sz="2400" dirty="0"/>
              <a:t>varie leggi vigenti (i 5 editti dei re longobardi più le norme raccolte nel </a:t>
            </a:r>
            <a:r>
              <a:rPr lang="it-IT" sz="2400" i="1" dirty="0" err="1">
                <a:solidFill>
                  <a:srgbClr val="660066"/>
                </a:solidFill>
              </a:rPr>
              <a:t>capitulare</a:t>
            </a:r>
            <a:r>
              <a:rPr lang="it-IT" sz="2400" i="1" dirty="0">
                <a:solidFill>
                  <a:srgbClr val="660066"/>
                </a:solidFill>
              </a:rPr>
              <a:t> </a:t>
            </a:r>
            <a:r>
              <a:rPr lang="it-IT" sz="2400" i="1" dirty="0" err="1">
                <a:solidFill>
                  <a:srgbClr val="660066"/>
                </a:solidFill>
              </a:rPr>
              <a:t>italicum</a:t>
            </a:r>
            <a:r>
              <a:rPr lang="it-IT" sz="2400" dirty="0"/>
              <a:t>)</a:t>
            </a:r>
          </a:p>
          <a:p>
            <a:r>
              <a:rPr lang="it-IT" dirty="0" smtClean="0"/>
              <a:t>La più antica, ordinata </a:t>
            </a:r>
            <a:r>
              <a:rPr lang="it-IT" dirty="0" err="1" smtClean="0"/>
              <a:t>cronologicamnete</a:t>
            </a:r>
            <a:r>
              <a:rPr lang="it-IT" dirty="0" smtClean="0"/>
              <a:t>, è detta </a:t>
            </a:r>
            <a:r>
              <a:rPr lang="it-IT" i="1" dirty="0" smtClean="0">
                <a:solidFill>
                  <a:srgbClr val="0000FF"/>
                </a:solidFill>
              </a:rPr>
              <a:t>Liber </a:t>
            </a:r>
            <a:r>
              <a:rPr lang="it-IT" i="1" dirty="0" err="1" smtClean="0">
                <a:solidFill>
                  <a:srgbClr val="0000FF"/>
                </a:solidFill>
              </a:rPr>
              <a:t>Papiensis</a:t>
            </a:r>
            <a:endParaRPr lang="it-IT" dirty="0" smtClean="0">
              <a:solidFill>
                <a:srgbClr val="0000FF"/>
              </a:solidFill>
            </a:endParaRPr>
          </a:p>
          <a:p>
            <a:r>
              <a:rPr lang="it-IT" dirty="0" smtClean="0"/>
              <a:t>La seconda, più recente, è in ordine sistematico e la si chiamò già nel medioevo </a:t>
            </a:r>
            <a:r>
              <a:rPr lang="it-IT" i="1" dirty="0" smtClean="0">
                <a:solidFill>
                  <a:srgbClr val="0000FF"/>
                </a:solidFill>
              </a:rPr>
              <a:t>Lombarda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1117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CCFFCC"/>
                </a:solidFill>
              </a:rPr>
              <a:t>La scuola di Pavia </a:t>
            </a:r>
            <a:r>
              <a:rPr lang="it-IT" dirty="0" smtClean="0">
                <a:solidFill>
                  <a:srgbClr val="CCFFCC"/>
                </a:solidFill>
              </a:rPr>
              <a:t>(3)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7937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787254"/>
            <a:ext cx="8229600" cy="430874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La scuola aveva finalità pratiche: doveva formare gli ufficiali, i giudici e i notai del regno </a:t>
            </a:r>
          </a:p>
          <a:p>
            <a:r>
              <a:rPr lang="it-IT" sz="2800" dirty="0" smtClean="0"/>
              <a:t>L’interesse per la prassi e per i tribunali è evidente in altri suoi prodotti:</a:t>
            </a:r>
          </a:p>
          <a:p>
            <a:pPr>
              <a:buFontTx/>
              <a:buChar char="-"/>
            </a:pPr>
            <a:r>
              <a:rPr lang="it-IT" sz="2800" dirty="0" smtClean="0"/>
              <a:t>il </a:t>
            </a:r>
            <a:r>
              <a:rPr lang="it-IT" sz="2800" i="1" dirty="0" err="1" smtClean="0">
                <a:solidFill>
                  <a:srgbClr val="DFCF04"/>
                </a:solidFill>
              </a:rPr>
              <a:t>Cartularium</a:t>
            </a:r>
            <a:r>
              <a:rPr lang="it-IT" sz="2800" dirty="0" smtClean="0">
                <a:solidFill>
                  <a:srgbClr val="DFCF04"/>
                </a:solidFill>
              </a:rPr>
              <a:t> </a:t>
            </a:r>
            <a:r>
              <a:rPr lang="it-IT" sz="2800" dirty="0" smtClean="0"/>
              <a:t>(per i notai)</a:t>
            </a:r>
          </a:p>
          <a:p>
            <a:pPr>
              <a:buFontTx/>
              <a:buChar char="-"/>
            </a:pPr>
            <a:r>
              <a:rPr lang="it-IT" sz="2800" dirty="0" smtClean="0"/>
              <a:t>Le </a:t>
            </a:r>
            <a:r>
              <a:rPr lang="it-IT" sz="2800" i="1" dirty="0" err="1" smtClean="0">
                <a:solidFill>
                  <a:schemeClr val="tx2">
                    <a:lumMod val="50000"/>
                  </a:schemeClr>
                </a:solidFill>
              </a:rPr>
              <a:t>Quaestiones</a:t>
            </a:r>
            <a:r>
              <a:rPr lang="it-IT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2800" i="1" dirty="0" err="1" smtClean="0">
                <a:solidFill>
                  <a:schemeClr val="tx2">
                    <a:lumMod val="50000"/>
                  </a:schemeClr>
                </a:solidFill>
              </a:rPr>
              <a:t>ac</a:t>
            </a:r>
            <a:r>
              <a:rPr lang="it-IT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2800" i="1" dirty="0" err="1" smtClean="0">
                <a:solidFill>
                  <a:schemeClr val="tx2">
                    <a:lumMod val="50000"/>
                  </a:schemeClr>
                </a:solidFill>
              </a:rPr>
              <a:t>monita</a:t>
            </a:r>
            <a:r>
              <a:rPr lang="it-IT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2800" dirty="0" smtClean="0">
                <a:solidFill>
                  <a:srgbClr val="FFFFFF"/>
                </a:solidFill>
              </a:rPr>
              <a:t>(per i tribunali)</a:t>
            </a:r>
            <a:endParaRPr lang="it-IT" sz="2800" dirty="0">
              <a:solidFill>
                <a:srgbClr val="FFFFFF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CCFFCC"/>
                </a:solidFill>
              </a:rPr>
              <a:t>La scuola di Pavia </a:t>
            </a:r>
            <a:r>
              <a:rPr lang="it-IT" dirty="0" smtClean="0">
                <a:solidFill>
                  <a:srgbClr val="CCFFCC"/>
                </a:solidFill>
              </a:rPr>
              <a:t>(4)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3094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681430"/>
            <a:ext cx="8229600" cy="4414570"/>
          </a:xfrm>
        </p:spPr>
        <p:txBody>
          <a:bodyPr/>
          <a:lstStyle/>
          <a:p>
            <a:r>
              <a:rPr lang="it-IT" sz="2800" dirty="0" smtClean="0"/>
              <a:t>Il capolavoro di quella scuola fu però senza dubbio l’</a:t>
            </a:r>
            <a:r>
              <a:rPr lang="it-IT" sz="2800" i="1" dirty="0" err="1" smtClean="0">
                <a:solidFill>
                  <a:srgbClr val="800000"/>
                </a:solidFill>
              </a:rPr>
              <a:t>Expositio</a:t>
            </a:r>
            <a:r>
              <a:rPr lang="it-IT" sz="2800" i="1" dirty="0" smtClean="0">
                <a:solidFill>
                  <a:srgbClr val="800000"/>
                </a:solidFill>
              </a:rPr>
              <a:t> ad </a:t>
            </a:r>
            <a:r>
              <a:rPr lang="it-IT" sz="2800" i="1" dirty="0" err="1" smtClean="0">
                <a:solidFill>
                  <a:srgbClr val="800000"/>
                </a:solidFill>
              </a:rPr>
              <a:t>Librum</a:t>
            </a:r>
            <a:r>
              <a:rPr lang="it-IT" sz="2800" i="1" dirty="0" smtClean="0">
                <a:solidFill>
                  <a:srgbClr val="800000"/>
                </a:solidFill>
              </a:rPr>
              <a:t> </a:t>
            </a:r>
            <a:r>
              <a:rPr lang="it-IT" sz="2800" i="1" dirty="0" err="1" smtClean="0">
                <a:solidFill>
                  <a:srgbClr val="800000"/>
                </a:solidFill>
              </a:rPr>
              <a:t>Papiensem</a:t>
            </a:r>
            <a:r>
              <a:rPr lang="it-IT" sz="2800" dirty="0"/>
              <a:t> </a:t>
            </a:r>
          </a:p>
          <a:p>
            <a:r>
              <a:rPr lang="it-IT" sz="2800" dirty="0" smtClean="0"/>
              <a:t>Si tratta di un commentario alla raccolta normativa</a:t>
            </a:r>
            <a:endParaRPr lang="it-IT" sz="2800" i="1" dirty="0" smtClean="0"/>
          </a:p>
          <a:p>
            <a:r>
              <a:rPr lang="it-IT" sz="2800" dirty="0"/>
              <a:t>L’opera è certo successiva al 1070 ma forse appartiene già ai primi anni del secolo XII. </a:t>
            </a:r>
            <a:endParaRPr lang="it-IT" sz="2800" dirty="0" smtClean="0"/>
          </a:p>
          <a:p>
            <a:pPr algn="just">
              <a:defRPr/>
            </a:pPr>
            <a:r>
              <a:rPr lang="it-IT" sz="2800" dirty="0"/>
              <a:t>L’autore rivela l’esistenza di più </a:t>
            </a:r>
            <a:r>
              <a:rPr lang="it-IT" sz="2800" dirty="0" smtClean="0"/>
              <a:t>maestri appartenenti </a:t>
            </a:r>
            <a:r>
              <a:rPr lang="it-IT" sz="2800" dirty="0"/>
              <a:t>a differenti generazioni </a:t>
            </a:r>
            <a:r>
              <a:rPr lang="it-IT" sz="2800" dirty="0" smtClean="0"/>
              <a:t>(</a:t>
            </a:r>
            <a:r>
              <a:rPr lang="it-IT" sz="2800" i="1" dirty="0" err="1"/>
              <a:t>antiquissimi</a:t>
            </a:r>
            <a:r>
              <a:rPr lang="it-IT" sz="2800" i="1" dirty="0"/>
              <a:t>, antiqui, moderni</a:t>
            </a:r>
            <a:r>
              <a:rPr lang="it-IT" sz="2800" dirty="0" smtClean="0"/>
              <a:t>)</a:t>
            </a:r>
            <a:endParaRPr lang="it-IT" sz="2400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CCFFCC"/>
                </a:solidFill>
              </a:rPr>
              <a:t>L’ </a:t>
            </a:r>
            <a:r>
              <a:rPr lang="it-IT" i="1" dirty="0" err="1" smtClean="0">
                <a:solidFill>
                  <a:srgbClr val="CCFFCC"/>
                </a:solidFill>
              </a:rPr>
              <a:t>Expositio</a:t>
            </a:r>
            <a:r>
              <a:rPr lang="it-IT" i="1" dirty="0" smtClean="0">
                <a:solidFill>
                  <a:srgbClr val="CCFFCC"/>
                </a:solidFill>
              </a:rPr>
              <a:t> ad </a:t>
            </a:r>
            <a:r>
              <a:rPr lang="it-IT" i="1" dirty="0" err="1" smtClean="0">
                <a:solidFill>
                  <a:srgbClr val="CCFFCC"/>
                </a:solidFill>
              </a:rPr>
              <a:t>Librum</a:t>
            </a:r>
            <a:r>
              <a:rPr lang="it-IT" i="1" dirty="0" smtClean="0">
                <a:solidFill>
                  <a:srgbClr val="CCFFCC"/>
                </a:solidFill>
              </a:rPr>
              <a:t> </a:t>
            </a:r>
            <a:r>
              <a:rPr lang="it-IT" i="1" dirty="0" err="1" smtClean="0">
                <a:solidFill>
                  <a:srgbClr val="CCFFCC"/>
                </a:solidFill>
              </a:rPr>
              <a:t>Papiensem</a:t>
            </a:r>
            <a:r>
              <a:rPr lang="it-IT" dirty="0" smtClean="0">
                <a:solidFill>
                  <a:srgbClr val="CCFFCC"/>
                </a:solidFill>
              </a:rPr>
              <a:t> (1)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8463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Tra i ‘moderni’ è ricordato Lanfranco di Pavia, uno dei principali intellettuali di questa epoca (dal 1042 fu abate dell’importante </a:t>
            </a:r>
            <a:r>
              <a:rPr lang="it-IT" sz="2800" dirty="0" smtClean="0"/>
              <a:t>monastero </a:t>
            </a:r>
            <a:r>
              <a:rPr lang="it-IT" sz="2800" dirty="0"/>
              <a:t>di </a:t>
            </a:r>
            <a:r>
              <a:rPr lang="it-IT" sz="2800" dirty="0" err="1" smtClean="0"/>
              <a:t>Bec</a:t>
            </a:r>
            <a:r>
              <a:rPr lang="it-IT" sz="2800" dirty="0" smtClean="0"/>
              <a:t> in Normandia </a:t>
            </a:r>
            <a:r>
              <a:rPr lang="it-IT" sz="2800" dirty="0"/>
              <a:t>e, dal 1070, arcivescovo di Canterbury).</a:t>
            </a:r>
          </a:p>
          <a:p>
            <a:r>
              <a:rPr lang="it-IT" sz="2800" dirty="0"/>
              <a:t>Probabilmente studiò il diritto proprio a Pavia: il suo biografo ricorda che si fece notare per aver contestato l’autorevole giudice </a:t>
            </a:r>
            <a:r>
              <a:rPr lang="it-IT" sz="2800" dirty="0" smtClean="0"/>
              <a:t>Bonfilio</a:t>
            </a:r>
            <a:endParaRPr lang="it-IT" sz="28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Lanfranco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6188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787254"/>
            <a:ext cx="8229600" cy="4308746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L’insegnamento dei giuristi pavesi che possiamo ricostruire attraverso l’</a:t>
            </a:r>
            <a:r>
              <a:rPr lang="it-IT" sz="2800" i="1" dirty="0" err="1"/>
              <a:t>Expositio</a:t>
            </a:r>
            <a:r>
              <a:rPr lang="it-IT" sz="2800" i="1" dirty="0"/>
              <a:t> </a:t>
            </a:r>
            <a:r>
              <a:rPr lang="it-IT" sz="2800" dirty="0" smtClean="0"/>
              <a:t>appare </a:t>
            </a:r>
            <a:r>
              <a:rPr lang="it-IT" sz="2800" dirty="0"/>
              <a:t>già molto </a:t>
            </a:r>
            <a:r>
              <a:rPr lang="it-IT" sz="2800" dirty="0" smtClean="0"/>
              <a:t>avanzato.</a:t>
            </a:r>
          </a:p>
          <a:p>
            <a:r>
              <a:rPr lang="it-IT" sz="2800" dirty="0" smtClean="0"/>
              <a:t>Si </a:t>
            </a:r>
            <a:r>
              <a:rPr lang="it-IT" sz="2800" dirty="0"/>
              <a:t>ricorre ad argomentazioni logiche, si mira all’armonizzazione delle norme e a dare all’ordinamento un impianto </a:t>
            </a:r>
            <a:r>
              <a:rPr lang="it-IT" sz="2800" dirty="0" smtClean="0"/>
              <a:t>sistematico.</a:t>
            </a:r>
          </a:p>
          <a:p>
            <a:r>
              <a:rPr lang="it-IT" sz="2800" dirty="0" smtClean="0"/>
              <a:t>Si </a:t>
            </a:r>
            <a:r>
              <a:rPr lang="it-IT" sz="2800" dirty="0"/>
              <a:t>fa anche ricorso al principio </a:t>
            </a:r>
            <a:r>
              <a:rPr lang="it-IT" sz="2800" dirty="0" smtClean="0"/>
              <a:t>analogico</a:t>
            </a:r>
          </a:p>
          <a:p>
            <a:pPr algn="just">
              <a:defRPr/>
            </a:pPr>
            <a:r>
              <a:rPr lang="it-IT" sz="2800" dirty="0"/>
              <a:t>I </a:t>
            </a:r>
            <a:r>
              <a:rPr lang="it-IT" sz="2800" dirty="0" smtClean="0"/>
              <a:t>maestri ‘pavesi’ </a:t>
            </a:r>
            <a:r>
              <a:rPr lang="it-IT" sz="2800" dirty="0"/>
              <a:t>utilizzano </a:t>
            </a:r>
            <a:r>
              <a:rPr lang="it-IT" sz="2800" dirty="0" smtClean="0"/>
              <a:t>poi con </a:t>
            </a:r>
            <a:r>
              <a:rPr lang="it-IT" sz="2800" dirty="0"/>
              <a:t>una certa ampiezza le fonti romane </a:t>
            </a:r>
            <a:r>
              <a:rPr lang="it-IT" sz="2800" dirty="0" smtClean="0"/>
              <a:t>(</a:t>
            </a:r>
            <a:r>
              <a:rPr lang="it-IT" sz="2800" dirty="0"/>
              <a:t>Istituzioni, Codice, Novelle </a:t>
            </a:r>
            <a:r>
              <a:rPr lang="it-IT" sz="2800" dirty="0" smtClean="0"/>
              <a:t>e </a:t>
            </a:r>
            <a:r>
              <a:rPr lang="it-IT" sz="2800" dirty="0"/>
              <a:t>persino il Digesto</a:t>
            </a:r>
            <a:r>
              <a:rPr lang="it-IT" sz="2800" dirty="0" smtClean="0"/>
              <a:t>) che però citano da raccolte di estratti e non dai testi originali.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CCFFCC"/>
                </a:solidFill>
              </a:rPr>
              <a:t>L’ </a:t>
            </a:r>
            <a:r>
              <a:rPr lang="it-IT" i="1" dirty="0" err="1" smtClean="0">
                <a:solidFill>
                  <a:srgbClr val="CCFFCC"/>
                </a:solidFill>
              </a:rPr>
              <a:t>Expositio</a:t>
            </a:r>
            <a:r>
              <a:rPr lang="it-IT" i="1" dirty="0" smtClean="0">
                <a:solidFill>
                  <a:srgbClr val="CCFFCC"/>
                </a:solidFill>
              </a:rPr>
              <a:t> </a:t>
            </a:r>
            <a:r>
              <a:rPr lang="it-IT" i="1" dirty="0">
                <a:solidFill>
                  <a:srgbClr val="CCFFCC"/>
                </a:solidFill>
              </a:rPr>
              <a:t>ad </a:t>
            </a:r>
            <a:r>
              <a:rPr lang="it-IT" i="1" dirty="0" err="1">
                <a:solidFill>
                  <a:srgbClr val="CCFFCC"/>
                </a:solidFill>
              </a:rPr>
              <a:t>Librum</a:t>
            </a:r>
            <a:r>
              <a:rPr lang="it-IT" i="1" dirty="0">
                <a:solidFill>
                  <a:srgbClr val="CCFFCC"/>
                </a:solidFill>
              </a:rPr>
              <a:t> </a:t>
            </a:r>
            <a:r>
              <a:rPr lang="it-IT" i="1" dirty="0" err="1">
                <a:solidFill>
                  <a:srgbClr val="CCFFCC"/>
                </a:solidFill>
              </a:rPr>
              <a:t>Papiensem</a:t>
            </a:r>
            <a:r>
              <a:rPr lang="it-IT" dirty="0">
                <a:solidFill>
                  <a:srgbClr val="CCFFCC"/>
                </a:solidFill>
              </a:rPr>
              <a:t> </a:t>
            </a:r>
            <a:r>
              <a:rPr lang="it-IT" dirty="0" smtClean="0">
                <a:solidFill>
                  <a:srgbClr val="CCFFCC"/>
                </a:solidFill>
              </a:rPr>
              <a:t>(2)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0026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it-IT" sz="2800" dirty="0" smtClean="0"/>
          </a:p>
          <a:p>
            <a:pPr>
              <a:defRPr/>
            </a:pPr>
            <a:r>
              <a:rPr lang="it-IT" sz="2800" dirty="0" smtClean="0"/>
              <a:t>Prodotto </a:t>
            </a:r>
            <a:r>
              <a:rPr lang="it-IT" sz="2800" dirty="0"/>
              <a:t>dell’interesse della scuola di Pavia per il diritto romano potrebbe essere la cosiddetta ‘Glossa di Colonia’ alle Istituzioni di Giustiniano.</a:t>
            </a:r>
          </a:p>
          <a:p>
            <a:pPr>
              <a:defRPr/>
            </a:pPr>
            <a:r>
              <a:rPr lang="it-IT" sz="2800" dirty="0"/>
              <a:t>Il suo autore è interessato principalmente al significato grammaticale o etimologico delle parole del testo normativo.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/>
              <a:t>La ‘Glossa di Colonia’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3601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Pur essendo possibile (e persino probabile), l’esistenza di vere e proprie scuole dove si insegnasse il diritto romano nell’età che precede </a:t>
            </a:r>
            <a:r>
              <a:rPr lang="it-IT" dirty="0" smtClean="0"/>
              <a:t>Irnerio </a:t>
            </a:r>
            <a:r>
              <a:rPr lang="it-IT" dirty="0" smtClean="0"/>
              <a:t>non può essere provata.</a:t>
            </a:r>
          </a:p>
          <a:p>
            <a:r>
              <a:rPr lang="it-IT" dirty="0" smtClean="0"/>
              <a:t>Se non l’insegnamento, almeno il </a:t>
            </a:r>
            <a:r>
              <a:rPr lang="it-IT" dirty="0" smtClean="0"/>
              <a:t>crescente interesse per le leggi di Giustiniano in quegli stessi </a:t>
            </a:r>
            <a:r>
              <a:rPr lang="it-IT" dirty="0" smtClean="0"/>
              <a:t>decenni è tuttavia documentato dalla </a:t>
            </a:r>
            <a:r>
              <a:rPr lang="it-IT" dirty="0" smtClean="0"/>
              <a:t>tradizione </a:t>
            </a:r>
            <a:r>
              <a:rPr lang="it-IT" dirty="0" smtClean="0"/>
              <a:t>manoscritta, cioè dalla </a:t>
            </a:r>
            <a:r>
              <a:rPr lang="it-IT" dirty="0" smtClean="0"/>
              <a:t>copia e </a:t>
            </a:r>
            <a:r>
              <a:rPr lang="it-IT" dirty="0" smtClean="0"/>
              <a:t>dalla </a:t>
            </a:r>
            <a:r>
              <a:rPr lang="it-IT" dirty="0" smtClean="0"/>
              <a:t>circolazione dei codici.</a:t>
            </a:r>
          </a:p>
          <a:p>
            <a:r>
              <a:rPr lang="it-IT" dirty="0" smtClean="0"/>
              <a:t>Si copiavano in particolare </a:t>
            </a:r>
            <a:r>
              <a:rPr lang="it-IT" dirty="0" smtClean="0"/>
              <a:t>le Istituzioni, il Codice epitomato (</a:t>
            </a:r>
            <a:r>
              <a:rPr lang="it-IT" i="1" dirty="0" smtClean="0">
                <a:solidFill>
                  <a:srgbClr val="CCFFCC"/>
                </a:solidFill>
              </a:rPr>
              <a:t>Epitomi </a:t>
            </a:r>
            <a:r>
              <a:rPr lang="it-IT" i="1" dirty="0" err="1" smtClean="0">
                <a:solidFill>
                  <a:srgbClr val="CCFFCC"/>
                </a:solidFill>
              </a:rPr>
              <a:t>Codicis</a:t>
            </a:r>
            <a:r>
              <a:rPr lang="it-IT" dirty="0" smtClean="0"/>
              <a:t>) </a:t>
            </a:r>
            <a:r>
              <a:rPr lang="it-IT" dirty="0" smtClean="0"/>
              <a:t>e </a:t>
            </a:r>
            <a:r>
              <a:rPr lang="it-IT" dirty="0" err="1" smtClean="0"/>
              <a:t>sorpattutto</a:t>
            </a:r>
            <a:r>
              <a:rPr lang="it-IT" dirty="0" smtClean="0"/>
              <a:t> l’</a:t>
            </a:r>
            <a:r>
              <a:rPr lang="it-IT" i="1" dirty="0" smtClean="0">
                <a:solidFill>
                  <a:srgbClr val="CCFFCC"/>
                </a:solidFill>
              </a:rPr>
              <a:t>Epitome </a:t>
            </a:r>
            <a:r>
              <a:rPr lang="it-IT" i="1" dirty="0" err="1" smtClean="0">
                <a:solidFill>
                  <a:srgbClr val="CCFFCC"/>
                </a:solidFill>
              </a:rPr>
              <a:t>Iuliani</a:t>
            </a:r>
            <a:r>
              <a:rPr lang="it-IT" dirty="0" smtClean="0"/>
              <a:t>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3366FF"/>
                </a:solidFill>
              </a:rPr>
              <a:t>La ricerca degli originali</a:t>
            </a:r>
            <a:endParaRPr lang="it-IT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325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it-IT" dirty="0" smtClean="0"/>
              <a:t>Oltre alla già ricordata ‘Glossa di Colonia’, si sono conservati anche altri codici che riproducono le </a:t>
            </a:r>
            <a:r>
              <a:rPr lang="it-IT" dirty="0"/>
              <a:t>Istituzioni </a:t>
            </a:r>
            <a:r>
              <a:rPr lang="it-IT" dirty="0" smtClean="0"/>
              <a:t>di Giustiniano e sono </a:t>
            </a:r>
            <a:r>
              <a:rPr lang="it-IT" dirty="0"/>
              <a:t>accompagnate da glosse. </a:t>
            </a:r>
            <a:endParaRPr lang="it-IT" dirty="0" smtClean="0"/>
          </a:p>
          <a:p>
            <a:pPr>
              <a:buNone/>
              <a:defRPr/>
            </a:pPr>
            <a:r>
              <a:rPr lang="it-IT" dirty="0" smtClean="0"/>
              <a:t>Sono le Glosse di:</a:t>
            </a:r>
            <a:endParaRPr lang="it-IT" dirty="0"/>
          </a:p>
          <a:p>
            <a:pPr>
              <a:buFontTx/>
              <a:buChar char="-"/>
              <a:defRPr/>
            </a:pPr>
            <a:r>
              <a:rPr lang="it-IT" dirty="0" smtClean="0"/>
              <a:t>Torino</a:t>
            </a:r>
          </a:p>
          <a:p>
            <a:pPr>
              <a:buFontTx/>
              <a:buChar char="-"/>
              <a:defRPr/>
            </a:pPr>
            <a:r>
              <a:rPr lang="it-IT" dirty="0" err="1" smtClean="0"/>
              <a:t>Bamberga</a:t>
            </a:r>
            <a:endParaRPr lang="it-IT" dirty="0" smtClean="0"/>
          </a:p>
          <a:p>
            <a:pPr>
              <a:buFontTx/>
              <a:buChar char="-"/>
              <a:defRPr/>
            </a:pPr>
            <a:r>
              <a:rPr lang="it-IT" dirty="0" smtClean="0"/>
              <a:t>Casamari</a:t>
            </a:r>
          </a:p>
          <a:p>
            <a:pPr>
              <a:buFontTx/>
              <a:buChar char="-"/>
              <a:defRPr/>
            </a:pPr>
            <a:r>
              <a:rPr lang="it-IT" dirty="0" smtClean="0"/>
              <a:t>Poppi </a:t>
            </a:r>
            <a:r>
              <a:rPr lang="it-IT" sz="2000" dirty="0" smtClean="0"/>
              <a:t>(un paio di glosse apposte su questo ms. potrebbero essere opera del notaio aretino Pietro)</a:t>
            </a:r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Le Istituzioni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398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681430"/>
            <a:ext cx="8229600" cy="4414570"/>
          </a:xfrm>
        </p:spPr>
        <p:txBody>
          <a:bodyPr>
            <a:normAutofit/>
          </a:bodyPr>
          <a:lstStyle/>
          <a:p>
            <a:r>
              <a:rPr lang="it-IT" sz="2800" dirty="0"/>
              <a:t>A partire dalla metà del sec. XI (dal 1050 </a:t>
            </a:r>
            <a:r>
              <a:rPr lang="it-IT" sz="2800" dirty="0" err="1"/>
              <a:t>ca</a:t>
            </a:r>
            <a:r>
              <a:rPr lang="it-IT" sz="2800" dirty="0"/>
              <a:t>.), soprattutto in Italia, prende corpo </a:t>
            </a:r>
            <a:r>
              <a:rPr lang="it-IT" sz="2800" dirty="0">
                <a:solidFill>
                  <a:srgbClr val="CCFFCC"/>
                </a:solidFill>
              </a:rPr>
              <a:t>un nuovo ceto ‘professionale’</a:t>
            </a:r>
            <a:r>
              <a:rPr lang="it-IT" sz="2800" dirty="0"/>
              <a:t>: è quello dei giuristi (giudici, notai, avvocati).  </a:t>
            </a:r>
          </a:p>
          <a:p>
            <a:r>
              <a:rPr lang="it-IT" sz="2800" dirty="0"/>
              <a:t>Essi fanno ricorso sempre più frequentemente alle norme giustinianee (chi conosce il diritto privato di Giustiniano è avvantaggiato nella professione</a:t>
            </a:r>
            <a:r>
              <a:rPr lang="it-IT" sz="2800" dirty="0" smtClean="0"/>
              <a:t>)</a:t>
            </a:r>
            <a:endParaRPr lang="it-IT" sz="28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3366FF"/>
                </a:solidFill>
              </a:rPr>
              <a:t>I sintomi del cambiamento</a:t>
            </a:r>
            <a:endParaRPr lang="it-IT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75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269891"/>
            <a:ext cx="8229600" cy="4826109"/>
          </a:xfrm>
        </p:spPr>
        <p:txBody>
          <a:bodyPr>
            <a:normAutofit/>
          </a:bodyPr>
          <a:lstStyle/>
          <a:p>
            <a:r>
              <a:rPr lang="it-IT" sz="2400" dirty="0"/>
              <a:t>Durante i secoli </a:t>
            </a:r>
            <a:r>
              <a:rPr lang="it-IT" sz="2400" dirty="0" smtClean="0"/>
              <a:t>precedenti </a:t>
            </a:r>
            <a:r>
              <a:rPr lang="it-IT" sz="2400" dirty="0"/>
              <a:t>il Codice di Giustiniano aveva perso la sua </a:t>
            </a:r>
            <a:r>
              <a:rPr lang="it-IT" sz="2400" dirty="0" smtClean="0"/>
              <a:t>integrità</a:t>
            </a:r>
            <a:endParaRPr lang="it-IT" sz="2400" dirty="0" smtClean="0"/>
          </a:p>
          <a:p>
            <a:r>
              <a:rPr lang="it-IT" sz="2400" dirty="0" smtClean="0"/>
              <a:t>Secondo </a:t>
            </a:r>
            <a:r>
              <a:rPr lang="it-IT" sz="2400" dirty="0" err="1" smtClean="0"/>
              <a:t>Krüger</a:t>
            </a:r>
            <a:r>
              <a:rPr lang="it-IT" sz="2400" dirty="0" smtClean="0"/>
              <a:t>, intorno al sec. VIII, </a:t>
            </a:r>
            <a:r>
              <a:rPr lang="it-IT" sz="2400" dirty="0" smtClean="0"/>
              <a:t>esso sarebbe </a:t>
            </a:r>
            <a:r>
              <a:rPr lang="it-IT" sz="2400" dirty="0" smtClean="0"/>
              <a:t>stato fortemente ridotto sino a divenire ¼ di quello che era. </a:t>
            </a:r>
          </a:p>
          <a:p>
            <a:r>
              <a:rPr lang="it-IT" sz="2400" dirty="0" smtClean="0"/>
              <a:t>In </a:t>
            </a:r>
            <a:r>
              <a:rPr lang="it-IT" sz="2400" dirty="0" smtClean="0"/>
              <a:t>particolare, </a:t>
            </a:r>
            <a:r>
              <a:rPr lang="it-IT" sz="2400" dirty="0" smtClean="0"/>
              <a:t>i tagli avrebbero riguardato</a:t>
            </a:r>
            <a:r>
              <a:rPr lang="it-IT" sz="2400" dirty="0" smtClean="0"/>
              <a:t>:</a:t>
            </a:r>
            <a:endParaRPr lang="it-IT" sz="2400" dirty="0" smtClean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800000"/>
                </a:solidFill>
              </a:rPr>
              <a:t>Le </a:t>
            </a:r>
            <a:r>
              <a:rPr lang="it-IT" sz="2400" dirty="0" smtClean="0">
                <a:solidFill>
                  <a:srgbClr val="800000"/>
                </a:solidFill>
              </a:rPr>
              <a:t>costituzioni </a:t>
            </a:r>
            <a:r>
              <a:rPr lang="it-IT" sz="2400" dirty="0" smtClean="0">
                <a:solidFill>
                  <a:srgbClr val="800000"/>
                </a:solidFill>
              </a:rPr>
              <a:t>proemiali</a:t>
            </a:r>
          </a:p>
          <a:p>
            <a:pPr>
              <a:buFontTx/>
              <a:buChar char="-"/>
            </a:pPr>
            <a:r>
              <a:rPr lang="it-IT" sz="2400" i="1" dirty="0" err="1" smtClean="0">
                <a:solidFill>
                  <a:srgbClr val="800000"/>
                </a:solidFill>
              </a:rPr>
              <a:t>Inscriptiones</a:t>
            </a:r>
            <a:r>
              <a:rPr lang="it-IT" sz="2400" i="1" dirty="0" smtClean="0">
                <a:solidFill>
                  <a:srgbClr val="800000"/>
                </a:solidFill>
              </a:rPr>
              <a:t> </a:t>
            </a:r>
            <a:r>
              <a:rPr lang="it-IT" sz="2400" dirty="0" smtClean="0">
                <a:solidFill>
                  <a:srgbClr val="800000"/>
                </a:solidFill>
              </a:rPr>
              <a:t>e </a:t>
            </a:r>
            <a:r>
              <a:rPr lang="it-IT" sz="2400" i="1" dirty="0" err="1" smtClean="0">
                <a:solidFill>
                  <a:srgbClr val="800000"/>
                </a:solidFill>
              </a:rPr>
              <a:t>subscriptiones</a:t>
            </a:r>
            <a:endParaRPr lang="it-IT" sz="2400" dirty="0">
              <a:solidFill>
                <a:srgbClr val="800000"/>
              </a:solidFill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800000"/>
                </a:solidFill>
              </a:rPr>
              <a:t>Tutte </a:t>
            </a:r>
            <a:r>
              <a:rPr lang="it-IT" sz="2400" dirty="0" smtClean="0">
                <a:solidFill>
                  <a:srgbClr val="800000"/>
                </a:solidFill>
              </a:rPr>
              <a:t>le costituzioni </a:t>
            </a:r>
            <a:r>
              <a:rPr lang="it-IT" sz="2400" dirty="0" smtClean="0">
                <a:solidFill>
                  <a:srgbClr val="800000"/>
                </a:solidFill>
              </a:rPr>
              <a:t>greche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800000"/>
                </a:solidFill>
              </a:rPr>
              <a:t>Per </a:t>
            </a:r>
            <a:r>
              <a:rPr lang="it-IT" sz="2400" dirty="0" smtClean="0">
                <a:solidFill>
                  <a:srgbClr val="800000"/>
                </a:solidFill>
              </a:rPr>
              <a:t>intero i libri X, XI e XII </a:t>
            </a:r>
            <a:endParaRPr lang="it-IT" sz="2400" dirty="0" smtClean="0">
              <a:solidFill>
                <a:srgbClr val="800000"/>
              </a:solidFill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800000"/>
                </a:solidFill>
              </a:rPr>
              <a:t>Le </a:t>
            </a:r>
            <a:r>
              <a:rPr lang="it-IT" sz="2400" dirty="0" smtClean="0">
                <a:solidFill>
                  <a:srgbClr val="800000"/>
                </a:solidFill>
              </a:rPr>
              <a:t>costituzioni troppo lunghe o di difficile </a:t>
            </a:r>
            <a:r>
              <a:rPr lang="it-IT" sz="2400" dirty="0" smtClean="0">
                <a:solidFill>
                  <a:srgbClr val="800000"/>
                </a:solidFill>
              </a:rPr>
              <a:t>comprensione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800000"/>
                </a:solidFill>
              </a:rPr>
              <a:t>Molte </a:t>
            </a:r>
            <a:r>
              <a:rPr lang="it-IT" sz="2400" dirty="0" smtClean="0">
                <a:solidFill>
                  <a:srgbClr val="800000"/>
                </a:solidFill>
              </a:rPr>
              <a:t>costituzioni di contenuto ecclesiastico</a:t>
            </a:r>
            <a:r>
              <a:rPr lang="it-IT" dirty="0" smtClean="0">
                <a:solidFill>
                  <a:srgbClr val="800000"/>
                </a:solidFill>
              </a:rPr>
              <a:t> </a:t>
            </a:r>
            <a:endParaRPr lang="it-IT" dirty="0">
              <a:solidFill>
                <a:srgbClr val="80000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11777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0090"/>
                </a:solidFill>
              </a:rPr>
              <a:t>L’</a:t>
            </a:r>
            <a:r>
              <a:rPr lang="it-IT" i="1" dirty="0" smtClean="0">
                <a:solidFill>
                  <a:srgbClr val="000090"/>
                </a:solidFill>
              </a:rPr>
              <a:t>Epitome </a:t>
            </a:r>
            <a:r>
              <a:rPr lang="it-IT" i="1" dirty="0" err="1" smtClean="0">
                <a:solidFill>
                  <a:srgbClr val="000090"/>
                </a:solidFill>
              </a:rPr>
              <a:t>Codicis</a:t>
            </a:r>
            <a:endParaRPr lang="it-IT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48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Più ancora delle letture che si facevano delle Istituzioni, l’attestazione più significativa di </a:t>
            </a:r>
            <a:r>
              <a:rPr lang="it-IT" sz="2400" dirty="0"/>
              <a:t>questo rinnovato interesse per le leggi di Giustiniano è </a:t>
            </a:r>
            <a:r>
              <a:rPr lang="it-IT" sz="2400" dirty="0" smtClean="0"/>
              <a:t>dato proprio </a:t>
            </a:r>
            <a:r>
              <a:rPr lang="it-IT" sz="2400" dirty="0"/>
              <a:t>dal tentativo di ricostruire il </a:t>
            </a:r>
            <a:r>
              <a:rPr lang="it-IT" sz="2400" i="1" dirty="0" err="1" smtClean="0"/>
              <a:t>Codex</a:t>
            </a:r>
            <a:r>
              <a:rPr lang="it-IT" sz="2400" i="1" dirty="0" smtClean="0"/>
              <a:t>, </a:t>
            </a:r>
            <a:r>
              <a:rPr lang="it-IT" sz="2400" dirty="0" smtClean="0"/>
              <a:t>integrando </a:t>
            </a:r>
            <a:r>
              <a:rPr lang="it-IT" sz="2400" dirty="0"/>
              <a:t>con nuove norme le varie </a:t>
            </a:r>
            <a:r>
              <a:rPr lang="it-IT" sz="2400" i="1" dirty="0"/>
              <a:t>epitomi </a:t>
            </a:r>
            <a:r>
              <a:rPr lang="it-IT" sz="2400" dirty="0"/>
              <a:t>circolanti già </a:t>
            </a:r>
            <a:r>
              <a:rPr lang="it-IT" sz="2400" dirty="0" err="1"/>
              <a:t>nell</a:t>
            </a:r>
            <a:r>
              <a:rPr lang="ja-JP" altLang="it-IT" sz="2400" dirty="0">
                <a:latin typeface="Arial"/>
              </a:rPr>
              <a:t>’</a:t>
            </a:r>
            <a:r>
              <a:rPr lang="it-IT" sz="2400" dirty="0"/>
              <a:t>alto medioevo</a:t>
            </a:r>
            <a:r>
              <a:rPr lang="it-IT" sz="2400" dirty="0" smtClean="0"/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it-IT" sz="2400" dirty="0"/>
              <a:t>Un bell’esempio di questa attività è </a:t>
            </a:r>
            <a:r>
              <a:rPr lang="it-IT" sz="2400" dirty="0" smtClean="0"/>
              <a:t>offerto </a:t>
            </a:r>
            <a:r>
              <a:rPr lang="it-IT" sz="2400" dirty="0"/>
              <a:t>da un manoscritto di Pistoia.</a:t>
            </a:r>
          </a:p>
          <a:p>
            <a:pPr>
              <a:lnSpc>
                <a:spcPct val="90000"/>
              </a:lnSpc>
              <a:defRPr/>
            </a:pPr>
            <a:r>
              <a:rPr lang="it-IT" sz="2400" dirty="0"/>
              <a:t>Sono evidenti gli sforzi fatti da più personaggi </a:t>
            </a:r>
            <a:r>
              <a:rPr lang="it-IT" sz="2400" dirty="0" smtClean="0"/>
              <a:t>(una ventina: erano forse </a:t>
            </a:r>
            <a:r>
              <a:rPr lang="it-IT" sz="2400" dirty="0"/>
              <a:t>alcuni giuristi pratici che lavoravano in gruppo) per integrare un precedente testo </a:t>
            </a:r>
            <a:r>
              <a:rPr lang="it-IT" sz="2400" dirty="0" smtClean="0"/>
              <a:t>epitomato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/>
              <a:t>Ricostruire il </a:t>
            </a:r>
            <a:r>
              <a:rPr lang="it-IT" sz="4400" i="1" dirty="0" err="1"/>
              <a:t>Codex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8224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unname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512" r="-33512"/>
          <a:stretch>
            <a:fillRect/>
          </a:stretch>
        </p:blipFill>
        <p:spPr>
          <a:xfrm>
            <a:off x="1434584" y="364506"/>
            <a:ext cx="7478648" cy="6336332"/>
          </a:xfrm>
        </p:spPr>
      </p:pic>
      <p:sp>
        <p:nvSpPr>
          <p:cNvPr id="2" name="Rettangolo 1"/>
          <p:cNvSpPr/>
          <p:nvPr/>
        </p:nvSpPr>
        <p:spPr>
          <a:xfrm>
            <a:off x="258695" y="611429"/>
            <a:ext cx="26692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0000FF"/>
                </a:solidFill>
              </a:rPr>
              <a:t>Pistoia, </a:t>
            </a:r>
            <a:r>
              <a:rPr lang="it-IT" sz="2400" i="1" dirty="0">
                <a:solidFill>
                  <a:srgbClr val="0000FF"/>
                </a:solidFill>
              </a:rPr>
              <a:t>Archivio Capitolare</a:t>
            </a:r>
            <a:r>
              <a:rPr lang="it-IT" sz="2400" dirty="0">
                <a:solidFill>
                  <a:srgbClr val="0000FF"/>
                </a:solidFill>
              </a:rPr>
              <a:t>, </a:t>
            </a:r>
            <a:r>
              <a:rPr lang="it-IT" sz="2400" dirty="0" smtClean="0">
                <a:solidFill>
                  <a:srgbClr val="0000FF"/>
                </a:solidFill>
              </a:rPr>
              <a:t>C. </a:t>
            </a:r>
            <a:r>
              <a:rPr lang="it-IT" sz="2400" smtClean="0">
                <a:solidFill>
                  <a:srgbClr val="0000FF"/>
                </a:solidFill>
              </a:rPr>
              <a:t>106</a:t>
            </a:r>
            <a:endParaRPr lang="it-IT" sz="2400" dirty="0" smtClean="0">
              <a:solidFill>
                <a:srgbClr val="0000FF"/>
              </a:solidFill>
            </a:endParaRPr>
          </a:p>
          <a:p>
            <a:r>
              <a:rPr lang="it-IT" sz="2400" dirty="0" smtClean="0">
                <a:solidFill>
                  <a:srgbClr val="0000FF"/>
                </a:solidFill>
              </a:rPr>
              <a:t> </a:t>
            </a:r>
          </a:p>
          <a:p>
            <a:r>
              <a:rPr lang="it-IT" sz="2400" i="1" dirty="0" err="1" smtClean="0">
                <a:solidFill>
                  <a:srgbClr val="0000FF"/>
                </a:solidFill>
              </a:rPr>
              <a:t>Codex</a:t>
            </a:r>
            <a:r>
              <a:rPr lang="it-IT" sz="2400" i="1" dirty="0" smtClean="0">
                <a:solidFill>
                  <a:srgbClr val="0000FF"/>
                </a:solidFill>
              </a:rPr>
              <a:t> </a:t>
            </a:r>
            <a:r>
              <a:rPr lang="it-IT" sz="2400" i="1" dirty="0" err="1">
                <a:solidFill>
                  <a:srgbClr val="0000FF"/>
                </a:solidFill>
              </a:rPr>
              <a:t>epitomatus</a:t>
            </a:r>
            <a:r>
              <a:rPr lang="it-IT" i="1" dirty="0">
                <a:solidFill>
                  <a:srgbClr val="0000FF"/>
                </a:solidFill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488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</a:t>
            </a:r>
            <a:r>
              <a:rPr lang="it-IT" i="1" dirty="0" smtClean="0"/>
              <a:t>Epitomi</a:t>
            </a:r>
            <a:r>
              <a:rPr lang="it-IT" dirty="0" smtClean="0"/>
              <a:t> del Codice sono dunque varie e tra loro differenti.</a:t>
            </a:r>
          </a:p>
          <a:p>
            <a:r>
              <a:rPr lang="it-IT" dirty="0" smtClean="0"/>
              <a:t>Si può credere che il medesimo lavoro di </a:t>
            </a:r>
            <a:r>
              <a:rPr lang="it-IT" i="1" dirty="0" err="1" smtClean="0"/>
              <a:t>auctio</a:t>
            </a:r>
            <a:r>
              <a:rPr lang="it-IT" i="1" dirty="0" smtClean="0"/>
              <a:t> </a:t>
            </a:r>
            <a:r>
              <a:rPr lang="it-IT" dirty="0" smtClean="0"/>
              <a:t>venisse portati avanti contemporaneamente in più ambienti parimenti interessati al recupero di Giustiniano.</a:t>
            </a:r>
          </a:p>
          <a:p>
            <a:r>
              <a:rPr lang="it-IT" dirty="0" smtClean="0"/>
              <a:t>Uno di questi ambienti potrebbe essere quello dei giudici che operavano nella corte dei Canossa tra i quali c’è il giudice </a:t>
            </a:r>
            <a:r>
              <a:rPr lang="it-IT" dirty="0" err="1" smtClean="0"/>
              <a:t>Nordilo</a:t>
            </a:r>
            <a:r>
              <a:rPr lang="it-IT" dirty="0" smtClean="0"/>
              <a:t> (presidente del Tribunale a </a:t>
            </a:r>
            <a:r>
              <a:rPr lang="it-IT" dirty="0" err="1" smtClean="0"/>
              <a:t>Marturi</a:t>
            </a:r>
            <a:r>
              <a:rPr lang="it-IT" dirty="0" smtClean="0"/>
              <a:t> nel 1076) o Ubaldo di Carpineti (giudice nel placito di </a:t>
            </a:r>
            <a:r>
              <a:rPr lang="it-IT" dirty="0" err="1" smtClean="0"/>
              <a:t>Garfagnolo</a:t>
            </a:r>
            <a:r>
              <a:rPr lang="it-IT" dirty="0" smtClean="0"/>
              <a:t> nel 1098)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giudici canossiani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4626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669672"/>
            <a:ext cx="8229600" cy="4426328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Proprio a </a:t>
            </a:r>
            <a:r>
              <a:rPr lang="it-IT" dirty="0" err="1" smtClean="0"/>
              <a:t>Martuli</a:t>
            </a:r>
            <a:r>
              <a:rPr lang="it-IT" dirty="0" smtClean="0"/>
              <a:t>, tra i giudici presenti figura un certo Pepo unico a portare la qualifica di </a:t>
            </a:r>
            <a:r>
              <a:rPr lang="it-IT" i="1" dirty="0" err="1" smtClean="0">
                <a:solidFill>
                  <a:srgbClr val="800000"/>
                </a:solidFill>
              </a:rPr>
              <a:t>legis</a:t>
            </a:r>
            <a:r>
              <a:rPr lang="it-IT" i="1" dirty="0" smtClean="0">
                <a:solidFill>
                  <a:srgbClr val="800000"/>
                </a:solidFill>
              </a:rPr>
              <a:t> </a:t>
            </a:r>
            <a:r>
              <a:rPr lang="it-IT" i="1" dirty="0" err="1" smtClean="0">
                <a:solidFill>
                  <a:srgbClr val="800000"/>
                </a:solidFill>
              </a:rPr>
              <a:t>doctor</a:t>
            </a:r>
            <a:r>
              <a:rPr lang="it-IT" i="1" dirty="0" smtClean="0"/>
              <a:t>.</a:t>
            </a:r>
          </a:p>
          <a:p>
            <a:r>
              <a:rPr lang="it-IT" dirty="0" smtClean="0"/>
              <a:t>È sembrato naturale identificare con questo personaggio il Pepo di cui parlano alcuni più tardi maestri della scuola di Bologna:</a:t>
            </a:r>
          </a:p>
          <a:p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Azzone</a:t>
            </a:r>
            <a:r>
              <a:rPr lang="it-IT" dirty="0" smtClean="0"/>
              <a:t> (1200 </a:t>
            </a:r>
            <a:r>
              <a:rPr lang="it-IT" dirty="0" err="1" smtClean="0"/>
              <a:t>ca</a:t>
            </a:r>
            <a:r>
              <a:rPr lang="it-IT" dirty="0" smtClean="0"/>
              <a:t>.) lo paragona al giurista romano Tiberio </a:t>
            </a:r>
            <a:r>
              <a:rPr lang="it-IT" dirty="0" err="1" smtClean="0"/>
              <a:t>Coruncanio</a:t>
            </a:r>
            <a:r>
              <a:rPr lang="it-IT" dirty="0" smtClean="0"/>
              <a:t> “del quale non rimane alcuno scritto”</a:t>
            </a:r>
          </a:p>
          <a:p>
            <a:pPr algn="just">
              <a:defRPr/>
            </a:pPr>
            <a:r>
              <a:rPr lang="it-IT" dirty="0" err="1" smtClean="0">
                <a:solidFill>
                  <a:srgbClr val="DFCF04"/>
                </a:solidFill>
              </a:rPr>
              <a:t>Odofredo</a:t>
            </a:r>
            <a:r>
              <a:rPr lang="it-IT" dirty="0" smtClean="0"/>
              <a:t> (1230 </a:t>
            </a:r>
            <a:r>
              <a:rPr lang="it-IT" dirty="0" err="1" smtClean="0"/>
              <a:t>ca</a:t>
            </a:r>
            <a:r>
              <a:rPr lang="it-IT" dirty="0" smtClean="0"/>
              <a:t>.) lo accosta a Irnerio ma aggiunge che “qualunque </a:t>
            </a:r>
            <a:r>
              <a:rPr lang="it-IT" dirty="0"/>
              <a:t>sia stata </a:t>
            </a:r>
            <a:r>
              <a:rPr lang="it-IT" dirty="0" smtClean="0"/>
              <a:t>la </a:t>
            </a:r>
            <a:r>
              <a:rPr lang="it-IT" dirty="0"/>
              <a:t>sua </a:t>
            </a:r>
            <a:r>
              <a:rPr lang="it-IT" i="1" dirty="0" err="1"/>
              <a:t>scientia</a:t>
            </a:r>
            <a:r>
              <a:rPr lang="it-IT" dirty="0"/>
              <a:t>, </a:t>
            </a:r>
            <a:r>
              <a:rPr lang="it-IT" dirty="0" smtClean="0"/>
              <a:t>non ebbe </a:t>
            </a:r>
            <a:r>
              <a:rPr lang="it-IT" dirty="0"/>
              <a:t>alcuna </a:t>
            </a:r>
            <a:r>
              <a:rPr lang="it-IT" dirty="0" smtClean="0"/>
              <a:t>fama”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>
                <a:solidFill>
                  <a:srgbClr val="3366FF"/>
                </a:solidFill>
                <a:cs typeface="Times New Roman" charset="0"/>
              </a:rPr>
              <a:t>Pepo </a:t>
            </a:r>
            <a:r>
              <a:rPr lang="it-IT" sz="4400" dirty="0" err="1">
                <a:solidFill>
                  <a:srgbClr val="3366FF"/>
                </a:solidFill>
                <a:cs typeface="Times New Roman" charset="0"/>
              </a:rPr>
              <a:t>legis</a:t>
            </a:r>
            <a:r>
              <a:rPr lang="it-IT" sz="4400" dirty="0">
                <a:solidFill>
                  <a:srgbClr val="3366FF"/>
                </a:solidFill>
                <a:cs typeface="Times New Roman" charset="0"/>
              </a:rPr>
              <a:t> </a:t>
            </a:r>
            <a:r>
              <a:rPr lang="it-IT" sz="4400" dirty="0" err="1" smtClean="0">
                <a:solidFill>
                  <a:srgbClr val="3366FF"/>
                </a:solidFill>
                <a:cs typeface="Times New Roman" charset="0"/>
              </a:rPr>
              <a:t>doctor</a:t>
            </a:r>
            <a:r>
              <a:rPr lang="it-IT" sz="4400" dirty="0" smtClean="0">
                <a:solidFill>
                  <a:srgbClr val="3366FF"/>
                </a:solidFill>
                <a:cs typeface="Times New Roman" charset="0"/>
              </a:rPr>
              <a:t> (1)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1460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Negli ultimi decenni sono però emersi alcuni dati nuovi che ci consentono di capire meglio la sua personalità. </a:t>
            </a:r>
            <a:endParaRPr lang="it-IT" dirty="0"/>
          </a:p>
          <a:p>
            <a:pPr>
              <a:defRPr/>
            </a:pPr>
            <a:r>
              <a:rPr lang="it-IT" dirty="0" smtClean="0"/>
              <a:t>La </a:t>
            </a:r>
            <a:r>
              <a:rPr lang="it-IT" dirty="0"/>
              <a:t>prima risultanza dell’insegnamento di Pepo ci viene da una </a:t>
            </a:r>
            <a:r>
              <a:rPr lang="it-IT" i="1" dirty="0"/>
              <a:t>Summa</a:t>
            </a:r>
            <a:r>
              <a:rPr lang="it-IT" dirty="0"/>
              <a:t> alle istituzioni redatta in Provenza all’inizio del secolo XII:</a:t>
            </a:r>
          </a:p>
          <a:p>
            <a:pPr>
              <a:defRPr/>
            </a:pPr>
            <a:r>
              <a:rPr lang="it-IT" dirty="0"/>
              <a:t>vi è riportata una spiegazione etimologica di Pepo relativa al termine ‘mutuo’.</a:t>
            </a:r>
          </a:p>
          <a:p>
            <a:pPr>
              <a:defRPr/>
            </a:pPr>
            <a:r>
              <a:rPr lang="it-IT" dirty="0"/>
              <a:t>La stessa etimologia –</a:t>
            </a:r>
            <a:r>
              <a:rPr lang="it-IT" dirty="0">
                <a:solidFill>
                  <a:srgbClr val="DFCF04"/>
                </a:solidFill>
              </a:rPr>
              <a:t> </a:t>
            </a:r>
            <a:r>
              <a:rPr lang="it-IT" i="1" dirty="0" err="1">
                <a:solidFill>
                  <a:srgbClr val="DFCF04"/>
                </a:solidFill>
              </a:rPr>
              <a:t>mutuum</a:t>
            </a:r>
            <a:r>
              <a:rPr lang="it-IT" i="1" dirty="0">
                <a:solidFill>
                  <a:srgbClr val="DFCF04"/>
                </a:solidFill>
              </a:rPr>
              <a:t> quasi ex meo </a:t>
            </a:r>
            <a:r>
              <a:rPr lang="it-IT" i="1" dirty="0" err="1">
                <a:solidFill>
                  <a:srgbClr val="DFCF04"/>
                </a:solidFill>
              </a:rPr>
              <a:t>tuum</a:t>
            </a:r>
            <a:r>
              <a:rPr lang="it-IT" dirty="0"/>
              <a:t> – si ritrova fra le </a:t>
            </a:r>
            <a:r>
              <a:rPr lang="it-IT" i="1" dirty="0" err="1"/>
              <a:t>Etymologiae</a:t>
            </a:r>
            <a:r>
              <a:rPr lang="it-IT" i="1" dirty="0"/>
              <a:t> </a:t>
            </a:r>
            <a:r>
              <a:rPr lang="it-IT" dirty="0"/>
              <a:t>di Isidoro di Siviglia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>
                <a:solidFill>
                  <a:srgbClr val="3366FF"/>
                </a:solidFill>
                <a:cs typeface="Times New Roman" charset="0"/>
              </a:rPr>
              <a:t>Pepo </a:t>
            </a:r>
            <a:r>
              <a:rPr lang="it-IT" sz="4000" dirty="0" err="1">
                <a:solidFill>
                  <a:srgbClr val="3366FF"/>
                </a:solidFill>
                <a:cs typeface="Times New Roman" charset="0"/>
              </a:rPr>
              <a:t>legis</a:t>
            </a:r>
            <a:r>
              <a:rPr lang="it-IT" sz="4000" dirty="0">
                <a:solidFill>
                  <a:srgbClr val="3366FF"/>
                </a:solidFill>
                <a:cs typeface="Times New Roman" charset="0"/>
              </a:rPr>
              <a:t> </a:t>
            </a:r>
            <a:r>
              <a:rPr lang="it-IT" sz="4000" dirty="0" err="1">
                <a:solidFill>
                  <a:srgbClr val="3366FF"/>
                </a:solidFill>
                <a:cs typeface="Times New Roman" charset="0"/>
              </a:rPr>
              <a:t>doctor</a:t>
            </a:r>
            <a:r>
              <a:rPr lang="it-IT" sz="4000" dirty="0">
                <a:solidFill>
                  <a:srgbClr val="3366FF"/>
                </a:solidFill>
                <a:cs typeface="Times New Roman" charset="0"/>
              </a:rPr>
              <a:t> </a:t>
            </a:r>
            <a:r>
              <a:rPr lang="it-IT" sz="4000" dirty="0" smtClean="0">
                <a:solidFill>
                  <a:srgbClr val="3366FF"/>
                </a:solidFill>
                <a:cs typeface="Times New Roman" charset="0"/>
              </a:rPr>
              <a:t>(2)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628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Quali dei testi giustinianei – sicuramente giunti in Italia nel 554 (con la </a:t>
            </a:r>
            <a:r>
              <a:rPr lang="it-IT" i="1" dirty="0" smtClean="0">
                <a:solidFill>
                  <a:srgbClr val="CCFFCC"/>
                </a:solidFill>
              </a:rPr>
              <a:t>Pragmatica </a:t>
            </a:r>
            <a:r>
              <a:rPr lang="it-IT" i="1" dirty="0" err="1" smtClean="0">
                <a:solidFill>
                  <a:srgbClr val="CCFFCC"/>
                </a:solidFill>
              </a:rPr>
              <a:t>sanctio</a:t>
            </a:r>
            <a:r>
              <a:rPr lang="it-IT" i="1" dirty="0" smtClean="0">
                <a:solidFill>
                  <a:srgbClr val="CCFFCC"/>
                </a:solidFill>
              </a:rPr>
              <a:t> pro </a:t>
            </a:r>
            <a:r>
              <a:rPr lang="it-IT" i="1" dirty="0" err="1" smtClean="0">
                <a:solidFill>
                  <a:srgbClr val="CCFFCC"/>
                </a:solidFill>
              </a:rPr>
              <a:t>petitione</a:t>
            </a:r>
            <a:r>
              <a:rPr lang="it-IT" i="1" dirty="0" smtClean="0">
                <a:solidFill>
                  <a:srgbClr val="CCFFCC"/>
                </a:solidFill>
              </a:rPr>
              <a:t> </a:t>
            </a:r>
            <a:r>
              <a:rPr lang="it-IT" i="1" dirty="0" err="1" smtClean="0">
                <a:solidFill>
                  <a:srgbClr val="CCFFCC"/>
                </a:solidFill>
              </a:rPr>
              <a:t>Vigilii</a:t>
            </a:r>
            <a:r>
              <a:rPr lang="it-IT" dirty="0" smtClean="0"/>
              <a:t> del 554) – si erano conservati?</a:t>
            </a:r>
          </a:p>
          <a:p>
            <a:r>
              <a:rPr lang="it-IT" dirty="0" smtClean="0"/>
              <a:t>In quali condizioni erano dopo tanti secoli?</a:t>
            </a:r>
          </a:p>
          <a:p>
            <a:r>
              <a:rPr lang="it-IT" dirty="0" smtClean="0"/>
              <a:t>Dove si erano conservati?</a:t>
            </a:r>
          </a:p>
          <a:p>
            <a:r>
              <a:rPr lang="it-IT" dirty="0" smtClean="0"/>
              <a:t>Esistevano</a:t>
            </a:r>
            <a:r>
              <a:rPr lang="it-IT" sz="2800" dirty="0" smtClean="0"/>
              <a:t> </a:t>
            </a:r>
            <a:r>
              <a:rPr lang="it-IT" sz="2800" dirty="0"/>
              <a:t>già in quell’epoca scuole di </a:t>
            </a:r>
            <a:r>
              <a:rPr lang="it-IT" sz="2800" dirty="0" smtClean="0"/>
              <a:t>diritto o centri di insegnamento dove questi testi venivano spiegati?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Alcune domande preliminari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4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Roma erano certamente arrivati anche i testi di Giustiniano.</a:t>
            </a:r>
          </a:p>
          <a:p>
            <a:r>
              <a:rPr lang="it-IT" dirty="0"/>
              <a:t>Certamente una scuola di diritto a Roma esisteva ancora in età giustinianea.</a:t>
            </a:r>
          </a:p>
          <a:p>
            <a:r>
              <a:rPr lang="it-IT" dirty="0" smtClean="0"/>
              <a:t>E dopo? </a:t>
            </a:r>
          </a:p>
          <a:p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i="1" dirty="0"/>
              <a:t>Summa </a:t>
            </a:r>
            <a:r>
              <a:rPr lang="it-IT" i="1" dirty="0" err="1" smtClean="0"/>
              <a:t>Perusina</a:t>
            </a:r>
            <a:r>
              <a:rPr lang="it-IT" dirty="0"/>
              <a:t> </a:t>
            </a:r>
            <a:r>
              <a:rPr lang="it-IT" dirty="0" smtClean="0"/>
              <a:t>e le lettere di alcuni papi lasciano intendere che una certa cultura </a:t>
            </a:r>
            <a:r>
              <a:rPr lang="it-IT" dirty="0"/>
              <a:t>giuridica </a:t>
            </a:r>
            <a:r>
              <a:rPr lang="it-IT" dirty="0" smtClean="0"/>
              <a:t>romanistica (per quanto molto impoverita) sopravviveva anche durante l’alto </a:t>
            </a:r>
            <a:r>
              <a:rPr lang="it-IT" dirty="0"/>
              <a:t>M.E. </a:t>
            </a:r>
          </a:p>
          <a:p>
            <a:pPr algn="just"/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Di una scuola di diritto a Roma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52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unname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045" r="-43045"/>
          <a:stretch>
            <a:fillRect/>
          </a:stretch>
        </p:blipFill>
        <p:spPr>
          <a:xfrm>
            <a:off x="1244600" y="482600"/>
            <a:ext cx="8104188" cy="5972175"/>
          </a:xfrm>
        </p:spPr>
      </p:pic>
      <p:sp>
        <p:nvSpPr>
          <p:cNvPr id="2" name="Rettangolo 1"/>
          <p:cNvSpPr/>
          <p:nvPr/>
        </p:nvSpPr>
        <p:spPr>
          <a:xfrm>
            <a:off x="376284" y="482601"/>
            <a:ext cx="26810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>
                <a:solidFill>
                  <a:srgbClr val="800000"/>
                </a:solidFill>
              </a:rPr>
              <a:t>Summa </a:t>
            </a:r>
            <a:r>
              <a:rPr lang="it-IT" sz="2400" i="1" dirty="0" err="1">
                <a:solidFill>
                  <a:srgbClr val="800000"/>
                </a:solidFill>
              </a:rPr>
              <a:t>Perusina</a:t>
            </a:r>
            <a:r>
              <a:rPr lang="it-IT" sz="2400" dirty="0">
                <a:solidFill>
                  <a:srgbClr val="800000"/>
                </a:solidFill>
              </a:rPr>
              <a:t/>
            </a:r>
            <a:br>
              <a:rPr lang="it-IT" sz="2400" dirty="0">
                <a:solidFill>
                  <a:srgbClr val="800000"/>
                </a:solidFill>
              </a:rPr>
            </a:br>
            <a:r>
              <a:rPr lang="it-IT" sz="2400" dirty="0">
                <a:solidFill>
                  <a:srgbClr val="800000"/>
                </a:solidFill>
              </a:rPr>
              <a:t>Perugia, </a:t>
            </a:r>
            <a:r>
              <a:rPr lang="it-IT" sz="2400" dirty="0" err="1">
                <a:solidFill>
                  <a:srgbClr val="800000"/>
                </a:solidFill>
              </a:rPr>
              <a:t>Bibl</a:t>
            </a:r>
            <a:r>
              <a:rPr lang="it-IT" sz="2400" dirty="0">
                <a:solidFill>
                  <a:srgbClr val="800000"/>
                </a:solidFill>
              </a:rPr>
              <a:t>. dell’Archivio Capitolare, nr. 32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5865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it-IT" dirty="0" smtClean="0"/>
          </a:p>
          <a:p>
            <a:pPr>
              <a:defRPr/>
            </a:pPr>
            <a:r>
              <a:rPr lang="it-IT" dirty="0" smtClean="0"/>
              <a:t>Ravenna </a:t>
            </a:r>
            <a:r>
              <a:rPr lang="it-IT" dirty="0"/>
              <a:t>era certamente un importante centro di </a:t>
            </a:r>
            <a:r>
              <a:rPr lang="it-IT" dirty="0" smtClean="0"/>
              <a:t>cultura come</a:t>
            </a:r>
            <a:r>
              <a:rPr lang="it-IT" sz="2800" dirty="0" smtClean="0"/>
              <a:t> </a:t>
            </a:r>
            <a:r>
              <a:rPr lang="it-IT" sz="2800" dirty="0"/>
              <a:t>dimostrano </a:t>
            </a:r>
            <a:r>
              <a:rPr lang="it-IT" sz="2800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it-IT" sz="2800" dirty="0" smtClean="0"/>
              <a:t>i falsi </a:t>
            </a:r>
            <a:r>
              <a:rPr lang="it-IT" sz="2800" dirty="0"/>
              <a:t>privilegi </a:t>
            </a:r>
            <a:r>
              <a:rPr lang="it-IT" sz="2800" dirty="0" smtClean="0"/>
              <a:t>teodosiani </a:t>
            </a:r>
          </a:p>
          <a:p>
            <a:pPr>
              <a:buFontTx/>
              <a:buChar char="-"/>
              <a:defRPr/>
            </a:pPr>
            <a:r>
              <a:rPr lang="it-IT" sz="2800" dirty="0"/>
              <a:t>l</a:t>
            </a:r>
            <a:r>
              <a:rPr lang="it-IT" sz="2800" dirty="0" smtClean="0"/>
              <a:t>’episodio di </a:t>
            </a:r>
            <a:r>
              <a:rPr lang="it-IT" sz="2800" dirty="0"/>
              <a:t>Enrico III nel 1047 nella vicina </a:t>
            </a:r>
            <a:r>
              <a:rPr lang="it-IT" sz="2800" dirty="0" smtClean="0"/>
              <a:t>Rimini </a:t>
            </a:r>
          </a:p>
          <a:p>
            <a:pPr>
              <a:buFontTx/>
              <a:buChar char="-"/>
              <a:defRPr/>
            </a:pPr>
            <a:r>
              <a:rPr lang="it-IT" sz="2800" dirty="0" smtClean="0"/>
              <a:t>la </a:t>
            </a:r>
            <a:r>
              <a:rPr lang="it-IT" sz="2800" i="1" dirty="0" err="1"/>
              <a:t>Defensio</a:t>
            </a:r>
            <a:r>
              <a:rPr lang="it-IT" sz="2800" i="1" dirty="0"/>
              <a:t> </a:t>
            </a:r>
            <a:r>
              <a:rPr lang="it-IT" sz="2800" i="1" dirty="0" err="1"/>
              <a:t>Enrici</a:t>
            </a:r>
            <a:r>
              <a:rPr lang="it-IT" sz="2800" i="1" dirty="0"/>
              <a:t> IV</a:t>
            </a:r>
            <a:r>
              <a:rPr lang="it-IT" sz="2800" dirty="0"/>
              <a:t> </a:t>
            </a:r>
            <a:r>
              <a:rPr lang="it-IT" sz="2800" dirty="0" smtClean="0"/>
              <a:t>di Pietro Crasso nel </a:t>
            </a:r>
            <a:r>
              <a:rPr lang="it-IT" sz="2800" dirty="0"/>
              <a:t>1080 </a:t>
            </a:r>
            <a:r>
              <a:rPr lang="it-IT" sz="2800" dirty="0" err="1"/>
              <a:t>ca</a:t>
            </a:r>
            <a:r>
              <a:rPr lang="it-IT" sz="2800" dirty="0" smtClean="0"/>
              <a:t>.</a:t>
            </a:r>
          </a:p>
          <a:p>
            <a:pPr>
              <a:buFontTx/>
              <a:buChar char="-"/>
              <a:defRPr/>
            </a:pPr>
            <a:r>
              <a:rPr lang="it-IT" sz="2800" dirty="0" smtClean="0"/>
              <a:t>il </a:t>
            </a:r>
            <a:r>
              <a:rPr lang="it-IT" sz="2800" dirty="0"/>
              <a:t>racconto di Pier </a:t>
            </a:r>
            <a:r>
              <a:rPr lang="it-IT" sz="2800" dirty="0" smtClean="0"/>
              <a:t>Damiani</a:t>
            </a:r>
            <a:r>
              <a:rPr lang="it-IT" dirty="0" smtClean="0"/>
              <a:t>.</a:t>
            </a:r>
          </a:p>
          <a:p>
            <a:pPr marL="0" indent="0">
              <a:buNone/>
              <a:defRPr/>
            </a:pPr>
            <a:endParaRPr lang="it-IT" dirty="0"/>
          </a:p>
          <a:p>
            <a:pPr>
              <a:defRPr/>
            </a:pPr>
            <a:r>
              <a:rPr lang="it-IT" sz="2800" dirty="0"/>
              <a:t>Neanche a Ravenna, tuttavia, l’attività di una scuola giuridica può essere provata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Di una scuola di diritto a Ravenna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4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dirty="0" smtClean="0"/>
          </a:p>
          <a:p>
            <a:r>
              <a:rPr lang="it-IT" sz="2800" dirty="0" smtClean="0"/>
              <a:t>Anche nell’Italia meridionale i testi giustinianei erano conosciuti</a:t>
            </a:r>
          </a:p>
          <a:p>
            <a:r>
              <a:rPr lang="it-IT" sz="2800" dirty="0" smtClean="0"/>
              <a:t>Oltre a quelle singolari collezioni che sono la </a:t>
            </a:r>
            <a:r>
              <a:rPr lang="it-IT" sz="2800" i="1" dirty="0" err="1">
                <a:solidFill>
                  <a:srgbClr val="FF6600"/>
                </a:solidFill>
              </a:rPr>
              <a:t>Collectio</a:t>
            </a:r>
            <a:r>
              <a:rPr lang="it-IT" sz="2800" i="1" dirty="0">
                <a:solidFill>
                  <a:srgbClr val="FF6600"/>
                </a:solidFill>
              </a:rPr>
              <a:t> </a:t>
            </a:r>
            <a:r>
              <a:rPr lang="it-IT" sz="2800" i="1" dirty="0" err="1">
                <a:solidFill>
                  <a:srgbClr val="FF6600"/>
                </a:solidFill>
              </a:rPr>
              <a:t>Gaudenziana</a:t>
            </a:r>
            <a:r>
              <a:rPr lang="it-IT" sz="2800" dirty="0">
                <a:solidFill>
                  <a:srgbClr val="FF6600"/>
                </a:solidFill>
              </a:rPr>
              <a:t> </a:t>
            </a:r>
            <a:r>
              <a:rPr lang="it-IT" sz="2800" dirty="0"/>
              <a:t>e </a:t>
            </a:r>
            <a:r>
              <a:rPr lang="it-IT" sz="2800" i="1" dirty="0">
                <a:solidFill>
                  <a:srgbClr val="FF6600"/>
                </a:solidFill>
              </a:rPr>
              <a:t>Lectio </a:t>
            </a:r>
            <a:r>
              <a:rPr lang="it-IT" sz="2800" i="1" dirty="0" err="1" smtClean="0">
                <a:solidFill>
                  <a:srgbClr val="FF6600"/>
                </a:solidFill>
              </a:rPr>
              <a:t>legum</a:t>
            </a:r>
            <a:r>
              <a:rPr lang="it-IT" sz="2800" dirty="0" smtClean="0"/>
              <a:t>, è </a:t>
            </a:r>
            <a:r>
              <a:rPr lang="it-IT" sz="2800" dirty="0"/>
              <a:t>possibile che in Campania (ad Amalfi) si </a:t>
            </a:r>
            <a:r>
              <a:rPr lang="it-IT" sz="2800" dirty="0" smtClean="0"/>
              <a:t>conservasse da </a:t>
            </a:r>
            <a:r>
              <a:rPr lang="it-IT" sz="2800" dirty="0"/>
              <a:t>tempo il </a:t>
            </a:r>
            <a:r>
              <a:rPr lang="it-IT" sz="2800" dirty="0" smtClean="0"/>
              <a:t>prezioso ms</a:t>
            </a:r>
            <a:r>
              <a:rPr lang="it-IT" sz="2800" dirty="0"/>
              <a:t>. del Digesto noto come </a:t>
            </a:r>
            <a:r>
              <a:rPr lang="it-IT" sz="2800" dirty="0" smtClean="0"/>
              <a:t>Laurenziano (</a:t>
            </a:r>
            <a:r>
              <a:rPr lang="it-IT" sz="2800" dirty="0"/>
              <a:t>la cd. </a:t>
            </a:r>
            <a:r>
              <a:rPr lang="it-IT" sz="2800" i="1" dirty="0" err="1">
                <a:solidFill>
                  <a:srgbClr val="0000FF"/>
                </a:solidFill>
              </a:rPr>
              <a:t>littera</a:t>
            </a:r>
            <a:r>
              <a:rPr lang="it-IT" sz="2800" i="1" dirty="0">
                <a:solidFill>
                  <a:srgbClr val="0000FF"/>
                </a:solidFill>
              </a:rPr>
              <a:t> pisana</a:t>
            </a:r>
            <a:r>
              <a:rPr lang="it-IT" sz="2800" dirty="0">
                <a:solidFill>
                  <a:srgbClr val="0000FF"/>
                </a:solidFill>
              </a:rPr>
              <a:t> </a:t>
            </a:r>
            <a:r>
              <a:rPr lang="it-IT" sz="2800" dirty="0"/>
              <a:t>o </a:t>
            </a:r>
            <a:r>
              <a:rPr lang="it-IT" sz="2800" i="1" dirty="0" err="1">
                <a:solidFill>
                  <a:srgbClr val="0000FF"/>
                </a:solidFill>
              </a:rPr>
              <a:t>florentina</a:t>
            </a:r>
            <a:r>
              <a:rPr lang="it-IT" sz="2800" dirty="0"/>
              <a:t>)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L’Italia Meridionale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8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669672"/>
            <a:ext cx="8229600" cy="4426328"/>
          </a:xfrm>
        </p:spPr>
        <p:txBody>
          <a:bodyPr>
            <a:normAutofit/>
          </a:bodyPr>
          <a:lstStyle/>
          <a:p>
            <a:r>
              <a:rPr lang="it-IT" sz="2800" dirty="0" smtClean="0"/>
              <a:t>In Toscana sono presenti centri dove l’interesse per il diritto e per i testi di Giustiniano è molto forte.</a:t>
            </a:r>
          </a:p>
          <a:p>
            <a:r>
              <a:rPr lang="it-IT" sz="2800" dirty="0" smtClean="0"/>
              <a:t>Spiccano in particolare Pisa e Arezzo </a:t>
            </a:r>
            <a:endParaRPr lang="it-IT" sz="2800" dirty="0"/>
          </a:p>
          <a:p>
            <a:r>
              <a:rPr lang="it-IT" sz="2800" dirty="0" smtClean="0"/>
              <a:t>Ad Arezzo, in questi decenni, è attivo il notaio Pietro cui succede il notaio Guglielmo</a:t>
            </a:r>
          </a:p>
          <a:p>
            <a:r>
              <a:rPr lang="it-IT" sz="2800" dirty="0" smtClean="0"/>
              <a:t>Un ruolo importante è svolto dai signori di Canossa (in particolare da Beatrice e poi da Matilde)</a:t>
            </a:r>
            <a:endParaRPr lang="it-IT" sz="28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Toscana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5078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it-IT" sz="2800" dirty="0"/>
              <a:t>Pavia era la capitale del </a:t>
            </a:r>
            <a:r>
              <a:rPr lang="it-IT" sz="2800" dirty="0" smtClean="0"/>
              <a:t>Regno già </a:t>
            </a:r>
            <a:r>
              <a:rPr lang="it-IT" sz="2800" dirty="0"/>
              <a:t>dal VII secolo (Rotari)</a:t>
            </a:r>
          </a:p>
          <a:p>
            <a:pPr algn="just">
              <a:defRPr/>
            </a:pPr>
            <a:r>
              <a:rPr lang="it-IT" sz="2800" dirty="0" smtClean="0"/>
              <a:t>Era </a:t>
            </a:r>
            <a:r>
              <a:rPr lang="it-IT" sz="2800" dirty="0"/>
              <a:t>quindi da secoli il principale </a:t>
            </a:r>
            <a:r>
              <a:rPr lang="it-IT" sz="2800" dirty="0" smtClean="0"/>
              <a:t>centro amministrativo </a:t>
            </a:r>
            <a:r>
              <a:rPr lang="it-IT" sz="2800" dirty="0"/>
              <a:t>e giudiziario </a:t>
            </a:r>
            <a:r>
              <a:rPr lang="it-IT" sz="2800" dirty="0" smtClean="0"/>
              <a:t>del </a:t>
            </a:r>
            <a:r>
              <a:rPr lang="it-IT" sz="2800" i="1" dirty="0" err="1" smtClean="0"/>
              <a:t>Regnum</a:t>
            </a:r>
            <a:r>
              <a:rPr lang="it-IT" sz="2800" dirty="0"/>
              <a:t> </a:t>
            </a:r>
            <a:r>
              <a:rPr lang="it-IT" sz="2800" i="1" dirty="0" err="1" smtClean="0"/>
              <a:t>Langobardorum</a:t>
            </a:r>
            <a:r>
              <a:rPr lang="it-IT" sz="2800" dirty="0" smtClean="0"/>
              <a:t> e tale rimase anche in seguito.</a:t>
            </a:r>
          </a:p>
          <a:p>
            <a:pPr algn="just">
              <a:defRPr/>
            </a:pPr>
            <a:r>
              <a:rPr lang="it-IT" sz="2800" dirty="0" smtClean="0"/>
              <a:t>Era la sede del </a:t>
            </a:r>
            <a:r>
              <a:rPr lang="it-IT" sz="2800" i="1" dirty="0" err="1" smtClean="0">
                <a:solidFill>
                  <a:schemeClr val="tx2">
                    <a:lumMod val="50000"/>
                  </a:schemeClr>
                </a:solidFill>
              </a:rPr>
              <a:t>Palatium</a:t>
            </a:r>
            <a:r>
              <a:rPr lang="it-IT" sz="2800" dirty="0" smtClean="0"/>
              <a:t>, ovvero il complesso degli uffici di governo della corona e quindi anche del tribunale sovrano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Pavia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111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rta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Carta.thmx</Template>
  <TotalTime>3090</TotalTime>
  <Words>1560</Words>
  <Application>Microsoft Macintosh PowerPoint</Application>
  <PresentationFormat>Presentazione su schermo (4:3)</PresentationFormat>
  <Paragraphs>117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Carta</vt:lpstr>
      <vt:lpstr>Il mondo preirneriano</vt:lpstr>
      <vt:lpstr>I sintomi del cambiamento</vt:lpstr>
      <vt:lpstr>Alcune domande preliminari</vt:lpstr>
      <vt:lpstr>Di una scuola di diritto a Roma</vt:lpstr>
      <vt:lpstr>Presentazione di PowerPoint</vt:lpstr>
      <vt:lpstr>Di una scuola di diritto a Ravenna</vt:lpstr>
      <vt:lpstr>L’Italia Meridionale</vt:lpstr>
      <vt:lpstr>La Toscana</vt:lpstr>
      <vt:lpstr>Pavia</vt:lpstr>
      <vt:lpstr>La scuola di Pavia (1)</vt:lpstr>
      <vt:lpstr>La scuola di Pavia (2)</vt:lpstr>
      <vt:lpstr>La scuola di Pavia (3)</vt:lpstr>
      <vt:lpstr>La scuola di Pavia (4)</vt:lpstr>
      <vt:lpstr>L’ Expositio ad Librum Papiensem (1)</vt:lpstr>
      <vt:lpstr>Lanfranco</vt:lpstr>
      <vt:lpstr>L’ Expositio ad Librum Papiensem (2)</vt:lpstr>
      <vt:lpstr>La ‘Glossa di Colonia’</vt:lpstr>
      <vt:lpstr>La ricerca degli originali</vt:lpstr>
      <vt:lpstr>Le Istituzioni</vt:lpstr>
      <vt:lpstr>L’Epitome Codicis</vt:lpstr>
      <vt:lpstr>Ricostruire il Codex</vt:lpstr>
      <vt:lpstr>Presentazione di PowerPoint</vt:lpstr>
      <vt:lpstr>I giudici canossiani</vt:lpstr>
      <vt:lpstr>Pepo legis doctor (1)</vt:lpstr>
      <vt:lpstr>Pepo legis doctor (2)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TRADIZIONE DEL CODEX  FRA TARDOANTICO E MEDIOEVO</dc:title>
  <dc:creator>Luca Loschiavo</dc:creator>
  <cp:lastModifiedBy>Luca Loschiavo</cp:lastModifiedBy>
  <cp:revision>70</cp:revision>
  <dcterms:created xsi:type="dcterms:W3CDTF">2017-06-19T06:41:38Z</dcterms:created>
  <dcterms:modified xsi:type="dcterms:W3CDTF">2020-03-24T14:09:22Z</dcterms:modified>
</cp:coreProperties>
</file>