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84" r:id="rId6"/>
    <p:sldId id="283" r:id="rId7"/>
    <p:sldId id="260" r:id="rId8"/>
    <p:sldId id="273" r:id="rId9"/>
    <p:sldId id="270" r:id="rId10"/>
    <p:sldId id="271" r:id="rId11"/>
    <p:sldId id="278" r:id="rId12"/>
    <p:sldId id="261" r:id="rId13"/>
    <p:sldId id="269" r:id="rId14"/>
    <p:sldId id="285" r:id="rId15"/>
    <p:sldId id="263" r:id="rId16"/>
    <p:sldId id="274" r:id="rId17"/>
    <p:sldId id="280" r:id="rId18"/>
    <p:sldId id="309" r:id="rId19"/>
    <p:sldId id="310" r:id="rId20"/>
    <p:sldId id="276" r:id="rId21"/>
    <p:sldId id="308" r:id="rId22"/>
    <p:sldId id="277" r:id="rId23"/>
    <p:sldId id="264" r:id="rId24"/>
    <p:sldId id="286" r:id="rId25"/>
    <p:sldId id="288" r:id="rId26"/>
    <p:sldId id="289" r:id="rId27"/>
    <p:sldId id="290" r:id="rId28"/>
    <p:sldId id="291" r:id="rId29"/>
    <p:sldId id="293" r:id="rId30"/>
    <p:sldId id="294" r:id="rId31"/>
    <p:sldId id="292" r:id="rId32"/>
    <p:sldId id="295" r:id="rId33"/>
    <p:sldId id="296" r:id="rId34"/>
    <p:sldId id="297" r:id="rId35"/>
    <p:sldId id="298" r:id="rId36"/>
    <p:sldId id="265" r:id="rId37"/>
    <p:sldId id="302" r:id="rId38"/>
    <p:sldId id="305" r:id="rId39"/>
    <p:sldId id="299" r:id="rId40"/>
    <p:sldId id="266" r:id="rId41"/>
    <p:sldId id="307" r:id="rId42"/>
    <p:sldId id="306" r:id="rId43"/>
    <p:sldId id="304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11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46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14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17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79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2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90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18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2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89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E636-CBB1-49F8-878E-585E8328BFD1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2F2FB-5E34-484B-A81A-EEB46DB91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18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6.wdp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Corso di Citopatologia</a:t>
            </a:r>
            <a:br>
              <a:rPr lang="it-IT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it-IT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parte III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Infiammazione Vs Neoplasia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72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Linfociti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sz="2400" dirty="0"/>
              <a:t>P</a:t>
            </a:r>
            <a:r>
              <a:rPr lang="it-IT" sz="2400" dirty="0" smtClean="0"/>
              <a:t>ossono essere presenti anche: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Linfociti di medie </a:t>
            </a:r>
            <a:r>
              <a:rPr lang="it-IT" sz="2400" dirty="0" err="1" smtClean="0"/>
              <a:t>dimansioni</a:t>
            </a:r>
            <a:r>
              <a:rPr lang="it-IT" sz="2000" dirty="0" smtClean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Grandi linfociti immaturi: LINFOBLASTI, </a:t>
            </a:r>
            <a:r>
              <a:rPr lang="it-IT" sz="2000" dirty="0" smtClean="0"/>
              <a:t>nucleo tondo-</a:t>
            </a:r>
            <a:r>
              <a:rPr lang="it-IT" sz="2000" dirty="0" err="1" smtClean="0"/>
              <a:t>ovalere</a:t>
            </a:r>
            <a:r>
              <a:rPr lang="it-IT" sz="2000" dirty="0" smtClean="0"/>
              <a:t> di grosse dimensioni, cromatina puntiforme più chiara, circondato da abbondante citoplasma azzurro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PLASMACELLULE</a:t>
            </a:r>
            <a:r>
              <a:rPr lang="it-IT" dirty="0" smtClean="0"/>
              <a:t>: </a:t>
            </a:r>
            <a:r>
              <a:rPr lang="it-IT" sz="2000" dirty="0" smtClean="0"/>
              <a:t>sono linfociti B differenziati e stimolati a produrre anticorpi, nucleo ovalare eccentrico circondato da abbondante citoplasma, in cui è visibile un’area chiara </a:t>
            </a:r>
            <a:r>
              <a:rPr lang="it-IT" sz="2000" dirty="0" err="1" smtClean="0"/>
              <a:t>perinucleare</a:t>
            </a:r>
            <a:r>
              <a:rPr lang="it-IT" sz="2000" dirty="0" smtClean="0"/>
              <a:t>: l’apparato del Golgi. Cellule di </a:t>
            </a:r>
            <a:r>
              <a:rPr lang="it-IT" sz="2000" dirty="0" err="1" smtClean="0"/>
              <a:t>Mott</a:t>
            </a:r>
            <a:r>
              <a:rPr lang="it-IT" sz="2000" dirty="0" smtClean="0"/>
              <a:t> sono </a:t>
            </a:r>
            <a:r>
              <a:rPr lang="it-IT" sz="2000" dirty="0" err="1" smtClean="0"/>
              <a:t>plasmacellulle</a:t>
            </a:r>
            <a:r>
              <a:rPr lang="it-IT" sz="2000" dirty="0" smtClean="0"/>
              <a:t> che presentano numerosi e ampi vacuoli </a:t>
            </a:r>
            <a:r>
              <a:rPr lang="it-IT" sz="2000" dirty="0" err="1" smtClean="0"/>
              <a:t>intracitoplasmatici</a:t>
            </a:r>
            <a:r>
              <a:rPr lang="it-IT" sz="2000" dirty="0" smtClean="0"/>
              <a:t> , i corpi di Russell che rappresentano le immunoglobuline ritenute.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55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Linfonodo, cane , linfoma, foto </a:t>
            </a:r>
            <a:r>
              <a:rPr lang="it-IT" dirty="0" err="1" smtClean="0"/>
              <a:t>Cowell</a:t>
            </a:r>
            <a:r>
              <a:rPr lang="it-IT" dirty="0" smtClean="0"/>
              <a:t> et al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Linfoblasti: punta freccia; </a:t>
            </a:r>
          </a:p>
          <a:p>
            <a:r>
              <a:rPr lang="it-IT" sz="1800" dirty="0" smtClean="0"/>
              <a:t>Linfociti: frecce</a:t>
            </a:r>
            <a:endParaRPr lang="it-IT" sz="1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r="13235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dirty="0" smtClean="0"/>
              <a:t>Linfociti </a:t>
            </a:r>
            <a:endParaRPr lang="it-IT" dirty="0"/>
          </a:p>
        </p:txBody>
      </p:sp>
      <p:pic>
        <p:nvPicPr>
          <p:cNvPr id="2051" name="Picture 3" descr="C:\Users\sabry\Desktop\m_1407855922 - Copi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4" y="1772816"/>
            <a:ext cx="1906587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7743" y="1475025"/>
            <a:ext cx="3743664" cy="433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500000" cy="2124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Eosinofili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Leggermente più grandi dei neutrofili, nucleo segmentato, ma meno lobulato; con granulazioni citoplasmatiche color arancio-rosa intenso rotonde nel cane e </a:t>
            </a:r>
            <a:r>
              <a:rPr lang="it-IT" sz="2400" dirty="0" err="1" smtClean="0"/>
              <a:t>bastoncellari</a:t>
            </a:r>
            <a:r>
              <a:rPr lang="it-IT" sz="2400" dirty="0" smtClean="0"/>
              <a:t> nel gatto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18843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abry\Desktop\Picture2_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95913"/>
            <a:ext cx="3347864" cy="2834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3"/>
            <a:ext cx="1708098" cy="173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Eosinofili </a:t>
            </a:r>
            <a:endParaRPr lang="it-IT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68" y="1629439"/>
            <a:ext cx="5946267" cy="4391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Pattern infiammatori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 smtClean="0"/>
              <a:t>I processi infiammatori possono essere classificati in vari gruppi </a:t>
            </a:r>
            <a:r>
              <a:rPr lang="it-IT" sz="2400" dirty="0"/>
              <a:t>i</a:t>
            </a:r>
            <a:r>
              <a:rPr lang="it-IT" sz="2400" dirty="0" smtClean="0"/>
              <a:t>n base alla popolazione e alla percentuale del tipo </a:t>
            </a:r>
            <a:r>
              <a:rPr lang="it-IT" sz="2400" dirty="0" err="1" smtClean="0"/>
              <a:t>citotipo</a:t>
            </a:r>
            <a:r>
              <a:rPr lang="it-IT" sz="2400" dirty="0" smtClean="0"/>
              <a:t> presente nel campione in esame.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 smtClean="0"/>
              <a:t>Acuta: </a:t>
            </a:r>
            <a:r>
              <a:rPr lang="it-IT" sz="2400" dirty="0" smtClean="0"/>
              <a:t>&gt;70% sono granulociti neutrofili;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 smtClean="0"/>
              <a:t>Subacuta o cronica attiva: </a:t>
            </a:r>
            <a:r>
              <a:rPr lang="it-IT" sz="2400" dirty="0" smtClean="0"/>
              <a:t>50-70% sono neutrofili e il restante sono macrofagi o linfociti e plasmacellule;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 smtClean="0"/>
              <a:t>Cronica:</a:t>
            </a:r>
            <a:r>
              <a:rPr lang="it-IT" sz="2400" dirty="0" smtClean="0"/>
              <a:t> &gt; 50-70% sono macrofagi o linfociti e plasmacellule. </a:t>
            </a:r>
          </a:p>
          <a:p>
            <a:pPr marL="0" indent="0">
              <a:buNone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8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Pattern infiammatori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800" dirty="0" smtClean="0"/>
              <a:t>Purulenta o suppurativa: </a:t>
            </a:r>
            <a:r>
              <a:rPr lang="it-IT" sz="2400" dirty="0"/>
              <a:t>&gt;80-90% sono </a:t>
            </a:r>
            <a:r>
              <a:rPr lang="it-IT" sz="2400" dirty="0" smtClean="0"/>
              <a:t>neutrofili, flogosi in risposta a batteri piogeni con neutrofili in cariolisi e in fagocitosi; </a:t>
            </a:r>
            <a:endParaRPr lang="it-IT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 smtClean="0"/>
              <a:t>Granulomatosa: </a:t>
            </a:r>
            <a:r>
              <a:rPr lang="it-IT" sz="2400" dirty="0" smtClean="0"/>
              <a:t>circa il 50% sono macrofagi, spesso anche giganti o multinucleati, per infezioni batteriche , fungine, protozoarie, parassitarie…..; </a:t>
            </a:r>
            <a:endParaRPr lang="it-IT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 err="1" smtClean="0"/>
              <a:t>Eosinofilica</a:t>
            </a:r>
            <a:r>
              <a:rPr lang="it-IT" sz="2800" dirty="0" smtClean="0"/>
              <a:t>: </a:t>
            </a:r>
            <a:r>
              <a:rPr lang="it-IT" sz="2400" dirty="0" smtClean="0"/>
              <a:t>&gt; 30% sono eosinofili, </a:t>
            </a:r>
            <a:r>
              <a:rPr lang="it-IT" sz="2400" dirty="0" err="1" smtClean="0"/>
              <a:t>spt</a:t>
            </a:r>
            <a:r>
              <a:rPr lang="it-IT" sz="2400" dirty="0" smtClean="0"/>
              <a:t> nei gatti (granuloma </a:t>
            </a:r>
            <a:r>
              <a:rPr lang="it-IT" sz="2400" dirty="0" err="1" smtClean="0"/>
              <a:t>eosinofilico</a:t>
            </a:r>
            <a:r>
              <a:rPr lang="it-IT" sz="2400" dirty="0" smtClean="0"/>
              <a:t>, dermatite miliare, ipersensibilità alla puntura d’insetto) e meno nel cane (granuloma e foruncolosi </a:t>
            </a:r>
            <a:r>
              <a:rPr lang="it-IT" sz="2400" dirty="0" err="1" smtClean="0"/>
              <a:t>eosinofiliche</a:t>
            </a:r>
            <a:r>
              <a:rPr lang="it-IT" sz="2400" dirty="0" smtClean="0"/>
              <a:t>);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 err="1" smtClean="0"/>
              <a:t>Linfoplasmocellulare</a:t>
            </a:r>
            <a:r>
              <a:rPr lang="it-IT" sz="2800" dirty="0" smtClean="0"/>
              <a:t>: </a:t>
            </a:r>
            <a:r>
              <a:rPr lang="it-IT" sz="2400" dirty="0" smtClean="0"/>
              <a:t>rara, </a:t>
            </a:r>
            <a:r>
              <a:rPr lang="it-IT" sz="2400" dirty="0" err="1" smtClean="0"/>
              <a:t>spt</a:t>
            </a:r>
            <a:r>
              <a:rPr lang="it-IT" sz="2400" dirty="0" smtClean="0"/>
              <a:t> nella </a:t>
            </a:r>
            <a:r>
              <a:rPr lang="it-IT" sz="2400" dirty="0" err="1" smtClean="0"/>
              <a:t>pododermatite</a:t>
            </a:r>
            <a:r>
              <a:rPr lang="it-IT" sz="2400" dirty="0" smtClean="0"/>
              <a:t> </a:t>
            </a:r>
            <a:r>
              <a:rPr lang="it-IT" sz="2400" dirty="0" err="1" smtClean="0"/>
              <a:t>plasmocellulare</a:t>
            </a:r>
            <a:r>
              <a:rPr lang="it-IT" sz="2400" dirty="0" smtClean="0"/>
              <a:t> felina. 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75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Infiammazione cheratina </a:t>
            </a: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80" b="5580"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5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Neutrofili 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760639" cy="3864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93592"/>
            <a:ext cx="5688631" cy="4102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Presenza di cellule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I</a:t>
            </a:r>
            <a:r>
              <a:rPr lang="it-IT" dirty="0" smtClean="0"/>
              <a:t>nfiammatorie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sz="2800" dirty="0" smtClean="0"/>
              <a:t>Neutrofili;</a:t>
            </a:r>
          </a:p>
          <a:p>
            <a:r>
              <a:rPr lang="it-IT" sz="2800" dirty="0" smtClean="0"/>
              <a:t>Macrofagi;</a:t>
            </a:r>
          </a:p>
          <a:p>
            <a:r>
              <a:rPr lang="it-IT" sz="2800" dirty="0" smtClean="0"/>
              <a:t>Linfociti;</a:t>
            </a:r>
          </a:p>
          <a:p>
            <a:r>
              <a:rPr lang="it-IT" sz="2800" dirty="0" smtClean="0"/>
              <a:t>Eosinofili.</a:t>
            </a:r>
          </a:p>
          <a:p>
            <a:pPr marL="0" indent="0">
              <a:buNone/>
            </a:pPr>
            <a:r>
              <a:rPr lang="it-IT" sz="2800" dirty="0" smtClean="0"/>
              <a:t>Valutare il </a:t>
            </a:r>
            <a:r>
              <a:rPr lang="it-IT" sz="2800" dirty="0" err="1" smtClean="0"/>
              <a:t>citotipo</a:t>
            </a:r>
            <a:r>
              <a:rPr lang="it-IT" sz="2800" dirty="0" smtClean="0"/>
              <a:t> e la relativa percentuale. 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/>
              <a:t>Neoplastiche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Cellule tonde;</a:t>
            </a:r>
          </a:p>
          <a:p>
            <a:r>
              <a:rPr lang="it-IT" sz="2800" dirty="0" smtClean="0"/>
              <a:t>Cellule epiteliali;</a:t>
            </a:r>
          </a:p>
          <a:p>
            <a:r>
              <a:rPr lang="it-IT" sz="2800" dirty="0" smtClean="0"/>
              <a:t>Cellule mesenchimali.</a:t>
            </a:r>
          </a:p>
          <a:p>
            <a:pPr marL="0" indent="0">
              <a:buNone/>
            </a:pPr>
            <a:r>
              <a:rPr lang="it-IT" sz="2800" dirty="0" smtClean="0"/>
              <a:t>Valutare il </a:t>
            </a:r>
            <a:r>
              <a:rPr lang="it-IT" sz="2800" dirty="0" err="1" smtClean="0"/>
              <a:t>citotipo</a:t>
            </a:r>
            <a:r>
              <a:rPr lang="it-IT" sz="2800" dirty="0" smtClean="0"/>
              <a:t> e la presenza dei criteri di malignità.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967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Nodulo granulomatoso di un cane, foto da </a:t>
            </a:r>
            <a:r>
              <a:rPr lang="it-IT" dirty="0" err="1" smtClean="0"/>
              <a:t>Cowel</a:t>
            </a:r>
            <a:r>
              <a:rPr lang="it-IT" dirty="0" smtClean="0"/>
              <a:t> et al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 bwMode="auto"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Complesso del granuloma </a:t>
            </a:r>
            <a:r>
              <a:rPr lang="it-IT" dirty="0" err="1" smtClean="0"/>
              <a:t>eosinofilico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854975" cy="46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Cellule tissutali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ono classificate in tre categorie: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Cellule rotonde;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Cellule epiteliali;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Cellule mesenchimali.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03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Neoplasie cellule tonde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Esfoliano </a:t>
            </a:r>
            <a:r>
              <a:rPr lang="it-IT" dirty="0"/>
              <a:t>facilmente dando preparati caratterizzati da elevata </a:t>
            </a:r>
            <a:r>
              <a:rPr lang="it-IT" dirty="0" err="1"/>
              <a:t>cellularità</a:t>
            </a:r>
            <a:r>
              <a:rPr lang="it-IT" dirty="0"/>
              <a:t>. </a:t>
            </a:r>
          </a:p>
          <a:p>
            <a:r>
              <a:rPr lang="it-IT" dirty="0" smtClean="0"/>
              <a:t>Le cellule si presentano sparse, senza alcuna </a:t>
            </a:r>
            <a:r>
              <a:rPr lang="it-IT" dirty="0" err="1" smtClean="0"/>
              <a:t>citoarchitettura</a:t>
            </a:r>
            <a:r>
              <a:rPr lang="it-IT" dirty="0" smtClean="0"/>
              <a:t>, non adese tra di loro in quanto mancano di complessi giunzionali intercellulari. </a:t>
            </a:r>
          </a:p>
          <a:p>
            <a:r>
              <a:rPr lang="it-IT" dirty="0" smtClean="0"/>
              <a:t>Forma rotonda, con nucleo tendenzialmente tondo, citoplasma con bordi netti ed elevato rapporto N/C.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04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Neoplasie cellule tonde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Si possono suddividere in 5 tipologie principali: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Tumori istiocitari;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Linfoma;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Mastocitoma;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TVT;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Plasmocitoma.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37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Tumori istiocitari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B</a:t>
            </a:r>
            <a:r>
              <a:rPr lang="it-IT" dirty="0" smtClean="0"/>
              <a:t>enigno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Spt</a:t>
            </a:r>
            <a:r>
              <a:rPr lang="it-IT" dirty="0" smtClean="0"/>
              <a:t> nei </a:t>
            </a:r>
            <a:r>
              <a:rPr lang="it-IT" dirty="0" err="1" smtClean="0"/>
              <a:t>sogg</a:t>
            </a:r>
            <a:r>
              <a:rPr lang="it-IT" dirty="0" smtClean="0"/>
              <a:t> giovani; </a:t>
            </a:r>
          </a:p>
          <a:p>
            <a:r>
              <a:rPr lang="it-IT" dirty="0" smtClean="0"/>
              <a:t>Regressione spontanea correlata ad una infiltrazione di piccoli linfociti; </a:t>
            </a:r>
          </a:p>
          <a:p>
            <a:r>
              <a:rPr lang="it-IT" dirty="0" smtClean="0"/>
              <a:t>Popolazione cellulare regolare, mitosi tipiche, citoplasma abbondante  e pallido, nucleoli poco evidenti e cromatina finemente reticolare. 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M</a:t>
            </a:r>
            <a:r>
              <a:rPr lang="it-IT" dirty="0" smtClean="0"/>
              <a:t>aligno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 sarcoma </a:t>
            </a:r>
            <a:r>
              <a:rPr lang="it-IT" dirty="0" err="1" smtClean="0"/>
              <a:t>istiocitico</a:t>
            </a:r>
            <a:r>
              <a:rPr lang="it-IT" dirty="0" smtClean="0"/>
              <a:t>, aspetto pleomorfo e marcate atipie, frequenti cellule multinucleate a volte di aspetto fusato, elevato rapporto N/C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87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Benigno Vs Maligno</a:t>
            </a:r>
            <a:endParaRPr lang="it-IT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828751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 descr="C:\Users\sabry\Desktop\ANAT PAT\BOLOGNA\CASI CLINICI BO\istiocitoma fibroso maligno\istiocitoma fibroso maligno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56" y="2060849"/>
            <a:ext cx="3782844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Linfomi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Spesso tumori ad alto grado di malignità; </a:t>
            </a:r>
          </a:p>
          <a:p>
            <a:r>
              <a:rPr lang="it-IT" dirty="0" smtClean="0"/>
              <a:t>Nella maggior parte dei casi sono cellule linfoidi blastiche; </a:t>
            </a:r>
          </a:p>
          <a:p>
            <a:r>
              <a:rPr lang="it-IT" dirty="0" smtClean="0"/>
              <a:t>Presenza di numerosi frammenti basofili di citoplasma piccoli e tondeggianti di varie dimensioni: corpi linfoghiandolari; </a:t>
            </a:r>
          </a:p>
          <a:p>
            <a:r>
              <a:rPr lang="it-IT" dirty="0" smtClean="0"/>
              <a:t>Linfomi basso grado e ben differenziati forniscono elementi linfoidi piccoli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79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Blasti e corpi linfoghiandolari </a:t>
            </a:r>
            <a:endParaRPr lang="it-IT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6225"/>
            <a:ext cx="5904656" cy="447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bry\Desktop\ANAT PAT\BOLOGNA\CASI CLINICI BO\linfoma\centroblastico\linfoma centroblastico alto grado (7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498992" cy="6453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Neutrofili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Nucleo suddiviso in uno o più segmenti o lobi distinti in base allo stadio maturativo. Citoplasma chiaro, con granuli che non si colorano con le comuni colorazioni. Sono cellule fagocitanti batteri patogeni.</a:t>
            </a:r>
          </a:p>
          <a:p>
            <a:pPr marL="0" indent="0">
              <a:buNone/>
            </a:pPr>
            <a:endParaRPr lang="it-IT" sz="2400" u="sng" dirty="0" smtClean="0"/>
          </a:p>
          <a:p>
            <a:pPr marL="0" indent="0">
              <a:buNone/>
            </a:pPr>
            <a:endParaRPr lang="it-IT" sz="2400" u="sng" dirty="0"/>
          </a:p>
          <a:p>
            <a:pPr marL="0" indent="0">
              <a:buNone/>
            </a:pPr>
            <a:endParaRPr lang="it-IT" sz="2400" u="sng" dirty="0" smtClean="0"/>
          </a:p>
        </p:txBody>
      </p:sp>
      <p:pic>
        <p:nvPicPr>
          <p:cNvPr id="1026" name="Picture 2" descr="C:\Users\sabry\Desktop\neutrof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2520280" cy="24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9642"/>
            <a:ext cx="1872208" cy="1957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Mastocitoma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Strisci con elevata </a:t>
            </a:r>
            <a:r>
              <a:rPr lang="it-IT" dirty="0" err="1" smtClean="0"/>
              <a:t>cellularità</a:t>
            </a:r>
            <a:r>
              <a:rPr lang="it-IT" dirty="0" smtClean="0"/>
              <a:t>, costituiti interamente da mastociti; </a:t>
            </a:r>
          </a:p>
          <a:p>
            <a:r>
              <a:rPr lang="it-IT" dirty="0" smtClean="0"/>
              <a:t>Granuli </a:t>
            </a:r>
            <a:r>
              <a:rPr lang="it-IT" dirty="0" err="1" smtClean="0"/>
              <a:t>intracitoplasmatici</a:t>
            </a:r>
            <a:r>
              <a:rPr lang="it-IT" dirty="0" smtClean="0"/>
              <a:t> color rosso porpora, spesso talmente infarciti da non rendere visibile le strutture nucleari; </a:t>
            </a:r>
          </a:p>
          <a:p>
            <a:r>
              <a:rPr lang="it-IT" dirty="0" smtClean="0"/>
              <a:t>Ben differenziati, moderatamente differenziati, poco differenziati; </a:t>
            </a:r>
          </a:p>
          <a:p>
            <a:r>
              <a:rPr lang="it-IT" dirty="0"/>
              <a:t>S</a:t>
            </a:r>
            <a:r>
              <a:rPr lang="it-IT" dirty="0" smtClean="0"/>
              <a:t>trutture chemiotattiche per gli eosinofili; </a:t>
            </a:r>
          </a:p>
          <a:p>
            <a:r>
              <a:rPr lang="it-IT" dirty="0" err="1" smtClean="0"/>
              <a:t>Diff-Quik</a:t>
            </a:r>
            <a:r>
              <a:rPr lang="it-IT" dirty="0" smtClean="0"/>
              <a:t> può non colorare i granuli !!!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23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Gradi differenziazione </a:t>
            </a:r>
            <a:endParaRPr lang="it-IT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240360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024336" cy="2110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10" y="1988840"/>
            <a:ext cx="3418638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bry\Desktop\ANAT PAT\BOLOGNA\CASI CLINICI BO\metstasi linf mastocit gt\AP 708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78113" cy="51468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Tumore Venereo Trasmissibile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Meno diffuso; </a:t>
            </a:r>
          </a:p>
          <a:p>
            <a:r>
              <a:rPr lang="it-IT" dirty="0" smtClean="0"/>
              <a:t>Tumore contagioso trasmesso sessualmente;</a:t>
            </a:r>
          </a:p>
          <a:p>
            <a:r>
              <a:rPr lang="it-IT" dirty="0" smtClean="0"/>
              <a:t>Localizzato ai genitali esterni, ma in sedi </a:t>
            </a:r>
            <a:r>
              <a:rPr lang="it-IT" dirty="0" err="1" smtClean="0"/>
              <a:t>extragenitali</a:t>
            </a:r>
            <a:r>
              <a:rPr lang="it-IT" dirty="0" smtClean="0"/>
              <a:t>: cavità orale e nasale, retto, cute;</a:t>
            </a:r>
          </a:p>
          <a:p>
            <a:r>
              <a:rPr lang="it-IT" dirty="0" smtClean="0"/>
              <a:t>Vacuolizzazioni </a:t>
            </a:r>
            <a:r>
              <a:rPr lang="it-IT" dirty="0" err="1" smtClean="0"/>
              <a:t>intracitoplasmatiche</a:t>
            </a:r>
            <a:r>
              <a:rPr lang="it-IT" dirty="0" smtClean="0"/>
              <a:t> .  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34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TVT </a:t>
            </a:r>
            <a:endParaRPr lang="it-I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328592" cy="4795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Plasmocitoma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668"/>
          </a:xfrm>
        </p:spPr>
        <p:txBody>
          <a:bodyPr/>
          <a:lstStyle/>
          <a:p>
            <a:r>
              <a:rPr lang="it-IT" dirty="0" smtClean="0"/>
              <a:t>Origine </a:t>
            </a:r>
            <a:r>
              <a:rPr lang="it-IT" dirty="0" err="1" smtClean="0"/>
              <a:t>plasmocellulare</a:t>
            </a:r>
            <a:r>
              <a:rPr lang="it-IT" dirty="0" smtClean="0"/>
              <a:t>; </a:t>
            </a:r>
          </a:p>
          <a:p>
            <a:r>
              <a:rPr lang="it-IT" dirty="0" smtClean="0"/>
              <a:t>Plasmocitomi cutanei di solito sono benigni, al contrario quelli del tratto gastrointestinale sono maligni; 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28" y="3428999"/>
            <a:ext cx="4630664" cy="3024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Neoplasie cellule epiteliali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Tumori che originano dall’epidermide e dagli annessi; </a:t>
            </a:r>
          </a:p>
          <a:p>
            <a:r>
              <a:rPr lang="it-IT" dirty="0" smtClean="0"/>
              <a:t>Parete del </a:t>
            </a:r>
            <a:r>
              <a:rPr lang="it-IT" dirty="0" err="1" smtClean="0"/>
              <a:t>follico</a:t>
            </a:r>
            <a:r>
              <a:rPr lang="it-IT" dirty="0" smtClean="0"/>
              <a:t>, ghiandole sebacee, ghiandole sudoripare, e le ghiandole modificate (sia apocrine: </a:t>
            </a:r>
            <a:r>
              <a:rPr lang="it-IT" dirty="0" err="1" smtClean="0"/>
              <a:t>gh</a:t>
            </a:r>
            <a:r>
              <a:rPr lang="it-IT" dirty="0" smtClean="0"/>
              <a:t> ceruminose e dei sacchi anali) sia sebacee (</a:t>
            </a:r>
            <a:r>
              <a:rPr lang="it-IT" dirty="0" err="1" smtClean="0"/>
              <a:t>gh</a:t>
            </a:r>
            <a:r>
              <a:rPr lang="it-IT" dirty="0" smtClean="0"/>
              <a:t> </a:t>
            </a:r>
            <a:r>
              <a:rPr lang="it-IT" dirty="0" err="1" smtClean="0"/>
              <a:t>epatoidi</a:t>
            </a:r>
            <a:r>
              <a:rPr lang="it-IT" dirty="0" smtClean="0"/>
              <a:t>); </a:t>
            </a:r>
            <a:endParaRPr lang="it-IT" dirty="0" smtClean="0"/>
          </a:p>
          <a:p>
            <a:r>
              <a:rPr lang="it-IT" dirty="0" err="1" smtClean="0"/>
              <a:t>Cellularità</a:t>
            </a:r>
            <a:r>
              <a:rPr lang="it-IT" dirty="0" smtClean="0"/>
              <a:t> </a:t>
            </a:r>
            <a:r>
              <a:rPr lang="it-IT" dirty="0" smtClean="0"/>
              <a:t>molto elevata ; </a:t>
            </a:r>
          </a:p>
          <a:p>
            <a:r>
              <a:rPr lang="it-IT" dirty="0" smtClean="0"/>
              <a:t>Spesso sono disposte in ammassi o aggregati; </a:t>
            </a:r>
          </a:p>
          <a:p>
            <a:r>
              <a:rPr lang="it-IT" dirty="0" smtClean="0"/>
              <a:t>Cellule voluminose, poligonali o rotondeggianti, con margini citoplasmatici netti, citoplasma azzurro e con possibili vacuolizzazioni,  nucleo rotondo-ovalare periferico, nucleoli ben evidenti; </a:t>
            </a:r>
          </a:p>
          <a:p>
            <a:r>
              <a:rPr lang="it-IT" dirty="0" err="1" smtClean="0"/>
              <a:t>Imp</a:t>
            </a:r>
            <a:r>
              <a:rPr lang="it-IT" dirty="0" smtClean="0"/>
              <a:t> sono gli aspetti di cheratinizzazione (color vitreo)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81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abry\Desktop\ANAT PAT\BOLOGNA\CASI CLINICI BO\carcinoma\carcinoma pappillare ovaio\carcinoma papillare ovai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581"/>
            <a:ext cx="3917615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sabry\Desktop\ANAT PAT\BOLOGNA\CASI CLINICI BO\adenocarcinoma polmonare\AP 5459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178"/>
            <a:ext cx="4300096" cy="2664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38" y="3441774"/>
            <a:ext cx="4492766" cy="3037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3118"/>
            <a:ext cx="3726431" cy="2645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3362"/>
            <a:ext cx="6120679" cy="4531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Cellule squamose non corneificate </a:t>
            </a:r>
            <a:endParaRPr lang="it-IT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552728" cy="4231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Neutrofili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8696"/>
          </a:xfrm>
        </p:spPr>
        <p:txBody>
          <a:bodyPr/>
          <a:lstStyle/>
          <a:p>
            <a:pPr marL="0" indent="0">
              <a:buNone/>
            </a:pPr>
            <a:r>
              <a:rPr lang="it-IT" sz="2400" u="sng" dirty="0"/>
              <a:t>ALTERAZIONI</a:t>
            </a:r>
            <a:r>
              <a:rPr lang="it-IT" sz="2400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INVECCHIAMENTO </a:t>
            </a:r>
            <a:r>
              <a:rPr lang="it-IT" sz="2400" dirty="0" err="1"/>
              <a:t>ipersegmentazione</a:t>
            </a:r>
            <a:r>
              <a:rPr lang="it-IT" sz="2400" dirty="0"/>
              <a:t> </a:t>
            </a:r>
            <a:r>
              <a:rPr lang="it-IT" sz="2400" dirty="0" smtClean="0"/>
              <a:t>, o </a:t>
            </a:r>
            <a:r>
              <a:rPr lang="it-IT" sz="2400" dirty="0" err="1" smtClean="0"/>
              <a:t>carioressi</a:t>
            </a:r>
            <a:r>
              <a:rPr lang="it-IT" sz="2400" dirty="0" smtClean="0"/>
              <a:t>, del </a:t>
            </a:r>
            <a:r>
              <a:rPr lang="it-IT" sz="2400" dirty="0"/>
              <a:t>nucleo fino alla picnosi;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DEGENERATIVE </a:t>
            </a:r>
            <a:r>
              <a:rPr lang="it-IT" sz="2400" dirty="0" smtClean="0"/>
              <a:t> cariolisi del nucleo: </a:t>
            </a:r>
            <a:r>
              <a:rPr lang="it-IT" sz="2400" dirty="0"/>
              <a:t>rigonfiamento del nucleo </a:t>
            </a:r>
            <a:r>
              <a:rPr lang="it-IT" sz="2400" dirty="0" err="1" smtClean="0"/>
              <a:t>spt</a:t>
            </a:r>
            <a:r>
              <a:rPr lang="it-IT" sz="2400" dirty="0" smtClean="0"/>
              <a:t> in </a:t>
            </a:r>
            <a:r>
              <a:rPr lang="it-IT" sz="2400" dirty="0"/>
              <a:t>presenza di batteri produttori di </a:t>
            </a:r>
            <a:r>
              <a:rPr lang="it-IT" sz="2400" dirty="0" smtClean="0"/>
              <a:t>endotossine.</a:t>
            </a:r>
          </a:p>
          <a:p>
            <a:pPr marL="0" indent="0">
              <a:buNone/>
            </a:pPr>
            <a:r>
              <a:rPr lang="it-IT" sz="2000" dirty="0" smtClean="0"/>
              <a:t>Spesso si possono rinvenire delle lunghe strie nucleari, come esito della rottura del nucleo.</a:t>
            </a:r>
            <a:endParaRPr lang="it-IT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88122"/>
            <a:ext cx="2907407" cy="223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56" y="4288122"/>
            <a:ext cx="3490506" cy="223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Neoplasie cellule mesenchimali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Cellularità</a:t>
            </a:r>
            <a:r>
              <a:rPr lang="it-IT" dirty="0" smtClean="0"/>
              <a:t> da bassa a scarsa; </a:t>
            </a:r>
          </a:p>
          <a:p>
            <a:r>
              <a:rPr lang="it-IT" dirty="0" smtClean="0"/>
              <a:t>Le cellule mesenchimali provengono dal tessuto connettivo, dai vasi sanguigni e </a:t>
            </a:r>
            <a:r>
              <a:rPr lang="it-IT" dirty="0" smtClean="0"/>
              <a:t>linfatici, dai nervi e, dai muscoli e dall’adipe; </a:t>
            </a:r>
            <a:endParaRPr lang="it-IT" dirty="0" smtClean="0"/>
          </a:p>
          <a:p>
            <a:r>
              <a:rPr lang="it-IT" dirty="0" smtClean="0"/>
              <a:t>Le cellule mesenchimali normalmente rilevate sono fibroblasti e fibrociti..</a:t>
            </a:r>
            <a:r>
              <a:rPr lang="it-IT" dirty="0" err="1" smtClean="0"/>
              <a:t>Att</a:t>
            </a:r>
            <a:r>
              <a:rPr lang="it-IT" dirty="0" smtClean="0"/>
              <a:t> fibroblasti reattivi!</a:t>
            </a:r>
          </a:p>
          <a:p>
            <a:r>
              <a:rPr lang="it-IT" dirty="0" smtClean="0"/>
              <a:t>Elementi isolati o in ammassi, morfologia variabile solitamente allungata con citoplasma che si assottiglia (fusata); </a:t>
            </a:r>
          </a:p>
          <a:p>
            <a:r>
              <a:rPr lang="it-IT" dirty="0" smtClean="0"/>
              <a:t>Produzione di matrice extracellulare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22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987502" cy="3013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5913"/>
            <a:ext cx="4219334" cy="3013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8566"/>
            <a:ext cx="3987502" cy="2884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28566"/>
            <a:ext cx="3600400" cy="2824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Neoplasie </a:t>
            </a:r>
            <a:r>
              <a:rPr lang="it-IT" dirty="0" err="1" smtClean="0"/>
              <a:t>melanocitiche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</a:t>
            </a:r>
            <a:r>
              <a:rPr lang="it-IT" dirty="0" smtClean="0"/>
              <a:t>riginano dai melanociti…melanoma; </a:t>
            </a:r>
          </a:p>
          <a:p>
            <a:r>
              <a:rPr lang="it-IT" dirty="0" smtClean="0"/>
              <a:t>Melanomi amelanotici: assenza di granuli;</a:t>
            </a:r>
          </a:p>
          <a:p>
            <a:r>
              <a:rPr lang="it-IT" dirty="0" smtClean="0"/>
              <a:t>Morfologia varia!!!! 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501008"/>
            <a:ext cx="3109019" cy="2490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93792"/>
            <a:ext cx="3024336" cy="2467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3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Neutrofili </a:t>
            </a:r>
            <a:endParaRPr lang="it-IT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88006"/>
            <a:ext cx="5904656" cy="4996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Neutrofili </a:t>
            </a:r>
            <a:endParaRPr lang="it-I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4734"/>
            <a:ext cx="6192688" cy="469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Macrofagi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200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Derivano dai monociti del sangue periferico. Presenti un numero limitato di macrofagi stanziali. Morfologia variabile: cellule grandi, di forma rotondeggiante con nucleo rondo-ovalare, in posizione paracentrale e ampio citoplasma blu pallido con numerose vacuolizzazioni o corpi fagocitati.</a:t>
            </a:r>
          </a:p>
          <a:p>
            <a:pPr marL="0" indent="0">
              <a:buNone/>
            </a:pPr>
            <a:r>
              <a:rPr lang="it-IT" sz="2400" dirty="0" smtClean="0"/>
              <a:t>Cellule giganti infiammatorie o multinucleate: nelle lesioni infiammatorie croniche.</a:t>
            </a:r>
          </a:p>
          <a:p>
            <a:pPr marL="0" indent="0">
              <a:buNone/>
            </a:pPr>
            <a:r>
              <a:rPr lang="it-IT" sz="2400" dirty="0" smtClean="0"/>
              <a:t>Macrofagi epitelioidi d/d con le cellule epiteliali!!!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9768"/>
            <a:ext cx="1903164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e 3"/>
          <p:cNvSpPr/>
          <p:nvPr/>
        </p:nvSpPr>
        <p:spPr>
          <a:xfrm>
            <a:off x="1391330" y="4797152"/>
            <a:ext cx="2304256" cy="17728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419049" y="5203756"/>
            <a:ext cx="1008112" cy="9596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699792" y="5085184"/>
            <a:ext cx="36004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879812" y="5229200"/>
            <a:ext cx="540060" cy="454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766157" y="6165507"/>
            <a:ext cx="336354" cy="2899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682323" y="5687133"/>
            <a:ext cx="564221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339799" y="5785026"/>
            <a:ext cx="275714" cy="2362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Nuvola 12"/>
          <p:cNvSpPr/>
          <p:nvPr/>
        </p:nvSpPr>
        <p:spPr>
          <a:xfrm>
            <a:off x="2334239" y="6026748"/>
            <a:ext cx="316336" cy="43301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9768"/>
            <a:ext cx="2619694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8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Sialocele</a:t>
            </a:r>
            <a:r>
              <a:rPr lang="it-IT" dirty="0" smtClean="0"/>
              <a:t>: macrofagi schiumosi, muco e cristallo di </a:t>
            </a:r>
            <a:r>
              <a:rPr lang="it-IT" dirty="0" err="1" smtClean="0"/>
              <a:t>ematoidina</a:t>
            </a: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36" b="10436"/>
          <a:stretch>
            <a:fillRect/>
          </a:stretch>
        </p:blipFill>
        <p:spPr>
          <a:xfrm>
            <a:off x="1792288" y="612775"/>
            <a:ext cx="5372000" cy="4029000"/>
          </a:xfrm>
          <a:ln>
            <a:solidFill>
              <a:schemeClr val="tx1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75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Linfociti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Sono poco più grandi di un globulo rosso, cellule tonde con un nucleo tondo centrale e cromatina a zolle, circondato da un alone periferico di citoplasma blu intenso</a:t>
            </a:r>
            <a:endParaRPr lang="it-IT" sz="2400" dirty="0"/>
          </a:p>
        </p:txBody>
      </p:sp>
      <p:sp>
        <p:nvSpPr>
          <p:cNvPr id="5" name="Ovale 4"/>
          <p:cNvSpPr/>
          <p:nvPr/>
        </p:nvSpPr>
        <p:spPr>
          <a:xfrm>
            <a:off x="1691680" y="3212976"/>
            <a:ext cx="1296144" cy="108012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835696" y="3284984"/>
            <a:ext cx="1152128" cy="1008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2016224" cy="1963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1044</Words>
  <Application>Microsoft Office PowerPoint</Application>
  <PresentationFormat>Presentazione su schermo (4:3)</PresentationFormat>
  <Paragraphs>122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Corso di Citopatologia parte III</vt:lpstr>
      <vt:lpstr>Presenza di cellule </vt:lpstr>
      <vt:lpstr>Neutrofili </vt:lpstr>
      <vt:lpstr>Neutrofili </vt:lpstr>
      <vt:lpstr>Neutrofili </vt:lpstr>
      <vt:lpstr>Neutrofili </vt:lpstr>
      <vt:lpstr>Macrofagi </vt:lpstr>
      <vt:lpstr>Sialocele: macrofagi schiumosi, muco e cristallo di ematoidina</vt:lpstr>
      <vt:lpstr>Linfociti </vt:lpstr>
      <vt:lpstr>Linfociti </vt:lpstr>
      <vt:lpstr>Linfonodo, cane , linfoma, foto Cowell et al </vt:lpstr>
      <vt:lpstr>Linfociti </vt:lpstr>
      <vt:lpstr>Eosinofili </vt:lpstr>
      <vt:lpstr>Eosinofili </vt:lpstr>
      <vt:lpstr>Pattern infiammatori</vt:lpstr>
      <vt:lpstr>Pattern infiammatori </vt:lpstr>
      <vt:lpstr>Infiammazione cheratina </vt:lpstr>
      <vt:lpstr>Neutrofili </vt:lpstr>
      <vt:lpstr>Presentazione standard di PowerPoint</vt:lpstr>
      <vt:lpstr>Nodulo granulomatoso di un cane, foto da Cowel et al </vt:lpstr>
      <vt:lpstr>Complesso del granuloma eosinofilico</vt:lpstr>
      <vt:lpstr>Cellule tissutali</vt:lpstr>
      <vt:lpstr>Neoplasie cellule tonde</vt:lpstr>
      <vt:lpstr>Neoplasie cellule tonde</vt:lpstr>
      <vt:lpstr>Tumori istiocitari </vt:lpstr>
      <vt:lpstr>Benigno Vs Maligno</vt:lpstr>
      <vt:lpstr>Linfomi </vt:lpstr>
      <vt:lpstr>Blasti e corpi linfoghiandolari </vt:lpstr>
      <vt:lpstr>Presentazione standard di PowerPoint</vt:lpstr>
      <vt:lpstr>Mastocitoma </vt:lpstr>
      <vt:lpstr>Gradi differenziazione </vt:lpstr>
      <vt:lpstr>Presentazione standard di PowerPoint</vt:lpstr>
      <vt:lpstr>Tumore Venereo Trasmissibile </vt:lpstr>
      <vt:lpstr>TVT </vt:lpstr>
      <vt:lpstr>Plasmocitoma </vt:lpstr>
      <vt:lpstr>Neoplasie cellule epiteliali</vt:lpstr>
      <vt:lpstr>Presentazione standard di PowerPoint</vt:lpstr>
      <vt:lpstr>Presentazione standard di PowerPoint</vt:lpstr>
      <vt:lpstr>Cellule squamose non corneificate </vt:lpstr>
      <vt:lpstr>Neoplasie cellule mesenchimali </vt:lpstr>
      <vt:lpstr>Presentazione standard di PowerPoint</vt:lpstr>
      <vt:lpstr>Neoplasie melanocitiche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Citopatologia parte III</dc:title>
  <dc:creator>sabry</dc:creator>
  <cp:lastModifiedBy>sabry</cp:lastModifiedBy>
  <cp:revision>41</cp:revision>
  <dcterms:created xsi:type="dcterms:W3CDTF">2015-05-11T17:41:14Z</dcterms:created>
  <dcterms:modified xsi:type="dcterms:W3CDTF">2015-05-13T05:21:43Z</dcterms:modified>
</cp:coreProperties>
</file>