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6" autoAdjust="0"/>
    <p:restoredTop sz="94660"/>
  </p:normalViewPr>
  <p:slideViewPr>
    <p:cSldViewPr snapToGrid="0">
      <p:cViewPr varScale="1">
        <p:scale>
          <a:sx n="86" d="100"/>
          <a:sy n="86" d="100"/>
        </p:scale>
        <p:origin x="3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D16F27B-634E-49CA-AFDB-E4DFE166414E}"/>
              </a:ext>
            </a:extLst>
          </p:cNvPr>
          <p:cNvSpPr>
            <a:spLocks noGrp="1" noChangeArrowheads="1"/>
          </p:cNvSpPr>
          <p:nvPr>
            <p:ph type="ctrTitle"/>
          </p:nvPr>
        </p:nvSpPr>
        <p:spPr>
          <a:xfrm>
            <a:off x="2209800" y="2130426"/>
            <a:ext cx="7772400" cy="1470025"/>
          </a:xfrm>
        </p:spPr>
        <p:txBody>
          <a:bodyPr anchor="ctr">
            <a:normAutofit fontScale="90000"/>
          </a:bodyPr>
          <a:lstStyle/>
          <a:p>
            <a:r>
              <a:rPr lang="it-IT" altLang="it-IT" sz="4000"/>
              <a:t>I moltiplicatori del reddito: il turismo e gli svantaggi dell’arretratezza  </a:t>
            </a:r>
          </a:p>
        </p:txBody>
      </p:sp>
      <p:sp>
        <p:nvSpPr>
          <p:cNvPr id="3075" name="Rectangle 3">
            <a:extLst>
              <a:ext uri="{FF2B5EF4-FFF2-40B4-BE49-F238E27FC236}">
                <a16:creationId xmlns:a16="http://schemas.microsoft.com/office/drawing/2014/main" id="{8B176FF1-1230-4ABB-87BB-CC08F3690044}"/>
              </a:ext>
            </a:extLst>
          </p:cNvPr>
          <p:cNvSpPr>
            <a:spLocks noGrp="1" noChangeArrowheads="1"/>
          </p:cNvSpPr>
          <p:nvPr>
            <p:ph type="subTitle" idx="1"/>
          </p:nvPr>
        </p:nvSpPr>
        <p:spPr>
          <a:xfrm>
            <a:off x="2895600" y="3886200"/>
            <a:ext cx="6400800" cy="1752600"/>
          </a:xfrm>
        </p:spPr>
        <p:txBody>
          <a:bodyPr/>
          <a:lstStyle/>
          <a:p>
            <a:endParaRPr lang="it-IT" altLang="it-IT"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5408ABA-B167-4467-9184-523B43A22937}"/>
              </a:ext>
            </a:extLst>
          </p:cNvPr>
          <p:cNvSpPr>
            <a:spLocks noGrp="1" noChangeArrowheads="1"/>
          </p:cNvSpPr>
          <p:nvPr>
            <p:ph type="title"/>
          </p:nvPr>
        </p:nvSpPr>
        <p:spPr/>
        <p:txBody>
          <a:bodyPr/>
          <a:lstStyle/>
          <a:p>
            <a:r>
              <a:rPr lang="it-IT" altLang="it-IT"/>
              <a:t>I moltiplicatori del reddito</a:t>
            </a:r>
          </a:p>
        </p:txBody>
      </p:sp>
      <p:sp>
        <p:nvSpPr>
          <p:cNvPr id="4099" name="Rectangle 3">
            <a:extLst>
              <a:ext uri="{FF2B5EF4-FFF2-40B4-BE49-F238E27FC236}">
                <a16:creationId xmlns:a16="http://schemas.microsoft.com/office/drawing/2014/main" id="{346F3EC0-C80C-445A-ACC5-414697A2DD21}"/>
              </a:ext>
            </a:extLst>
          </p:cNvPr>
          <p:cNvSpPr>
            <a:spLocks noGrp="1" noChangeArrowheads="1"/>
          </p:cNvSpPr>
          <p:nvPr>
            <p:ph type="body" idx="1"/>
          </p:nvPr>
        </p:nvSpPr>
        <p:spPr>
          <a:xfrm>
            <a:off x="2589212" y="1642369"/>
            <a:ext cx="8915400" cy="4714043"/>
          </a:xfrm>
        </p:spPr>
        <p:txBody>
          <a:bodyPr>
            <a:normAutofit fontScale="92500"/>
          </a:bodyPr>
          <a:lstStyle/>
          <a:p>
            <a:pPr algn="just">
              <a:lnSpc>
                <a:spcPct val="120000"/>
              </a:lnSpc>
            </a:pPr>
            <a:r>
              <a:rPr lang="it-IT" altLang="it-IT" sz="1600" dirty="0"/>
              <a:t>Alexander </a:t>
            </a:r>
            <a:r>
              <a:rPr lang="it-IT" altLang="it-IT" sz="1600" dirty="0" err="1"/>
              <a:t>Gerschenkron</a:t>
            </a:r>
            <a:r>
              <a:rPr lang="it-IT" altLang="it-IT" sz="1600" dirty="0"/>
              <a:t> (Odessa, 1904 – Cambridge, </a:t>
            </a:r>
            <a:r>
              <a:rPr lang="it-IT" altLang="it-IT" sz="1600" dirty="0" err="1"/>
              <a:t>Massachussets</a:t>
            </a:r>
            <a:r>
              <a:rPr lang="it-IT" altLang="it-IT" sz="1600" dirty="0"/>
              <a:t>, ottobre 1978) è stato un economista russo naturalizzato statunitense, docente universitario ad Harvard. </a:t>
            </a:r>
          </a:p>
          <a:p>
            <a:pPr algn="just">
              <a:lnSpc>
                <a:spcPct val="120000"/>
              </a:lnSpc>
            </a:pPr>
            <a:endParaRPr lang="it-IT" altLang="it-IT" sz="1600" dirty="0"/>
          </a:p>
          <a:p>
            <a:pPr algn="just">
              <a:lnSpc>
                <a:spcPct val="120000"/>
              </a:lnSpc>
            </a:pPr>
            <a:r>
              <a:rPr lang="it-IT" altLang="it-IT" sz="1600" dirty="0" err="1"/>
              <a:t>Gerschenkron</a:t>
            </a:r>
            <a:r>
              <a:rPr lang="it-IT" altLang="it-IT" sz="1600" dirty="0"/>
              <a:t> avanzò la teoria delle fasi lineari, secondo cui lo sviluppo economico procede solo in determinate circostanze, pur accettando il fatto che diversi periodi manifestassero differenti tipologie di sviluppo. Dunque poiché esistono, o meglio coesistono, sia nazioni economicamente avanzate sia arretrate, queste ultime, durante la loro fase di sviluppo, potrebbero saltare alcune delle tappe che le precedenti dovettero attraversare con l'adozione di nuove ed avanzate tecnologie.</a:t>
            </a:r>
          </a:p>
          <a:p>
            <a:pPr algn="just">
              <a:lnSpc>
                <a:spcPct val="120000"/>
              </a:lnSpc>
            </a:pPr>
            <a:endParaRPr lang="it-IT" altLang="it-IT" sz="1600" dirty="0"/>
          </a:p>
          <a:p>
            <a:pPr algn="just">
              <a:lnSpc>
                <a:spcPct val="120000"/>
              </a:lnSpc>
            </a:pPr>
            <a:r>
              <a:rPr lang="it-IT" altLang="it-IT" sz="1600" dirty="0" err="1"/>
              <a:t>Gerschenkron</a:t>
            </a:r>
            <a:r>
              <a:rPr lang="it-IT" altLang="it-IT" sz="1600" dirty="0"/>
              <a:t> postulò che la maggiore arretratezza economica era alla base dello sviluppo; egli tuttavia non spiegò mai in che modo andasse misurato il tasso di arretratezza, ma lo esemplificò tracciando un asse immaginario, che congiungesse la parte nordoccidentale e sudorientale dell'Europa, ai cui estremi vi erano da  una parte il Regno Unito (la nazione più avanzata) e dall'altra gli stati balcanici (i più arretrati).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7EA87FF-0D40-440D-8CEB-A79A99CDAA0E}"/>
              </a:ext>
            </a:extLst>
          </p:cNvPr>
          <p:cNvSpPr>
            <a:spLocks noGrp="1" noChangeArrowheads="1"/>
          </p:cNvSpPr>
          <p:nvPr>
            <p:ph type="title"/>
          </p:nvPr>
        </p:nvSpPr>
        <p:spPr/>
        <p:txBody>
          <a:bodyPr/>
          <a:lstStyle/>
          <a:p>
            <a:r>
              <a:rPr lang="it-IT" altLang="it-IT"/>
              <a:t>I moltiplicatori del reddito</a:t>
            </a:r>
          </a:p>
        </p:txBody>
      </p:sp>
      <p:sp>
        <p:nvSpPr>
          <p:cNvPr id="5123" name="Rectangle 3">
            <a:extLst>
              <a:ext uri="{FF2B5EF4-FFF2-40B4-BE49-F238E27FC236}">
                <a16:creationId xmlns:a16="http://schemas.microsoft.com/office/drawing/2014/main" id="{AE73360B-8479-4DA6-A57E-7C5DEABBB75D}"/>
              </a:ext>
            </a:extLst>
          </p:cNvPr>
          <p:cNvSpPr>
            <a:spLocks noGrp="1" noChangeArrowheads="1"/>
          </p:cNvSpPr>
          <p:nvPr>
            <p:ph type="body" idx="1"/>
          </p:nvPr>
        </p:nvSpPr>
        <p:spPr/>
        <p:txBody>
          <a:bodyPr>
            <a:normAutofit fontScale="92500" lnSpcReduction="20000"/>
          </a:bodyPr>
          <a:lstStyle/>
          <a:p>
            <a:pPr algn="just">
              <a:lnSpc>
                <a:spcPct val="120000"/>
              </a:lnSpc>
            </a:pPr>
            <a:r>
              <a:rPr lang="it-IT" altLang="it-IT" dirty="0"/>
              <a:t>Le condizioni più certe per il decollo dovevano intervenire durante la fase di crescita; ciò avrebbe portato, tra le altre, ad una limitazione dei consumi a vantaggio di un incremento negli investimenti (e principalmente nei risparmi) nei paesi maggiormente arretrati, che avrebbero dovuto fare appoggio sulle banche e su altri mezzi di mobilizzazione degli investimenti.</a:t>
            </a:r>
          </a:p>
          <a:p>
            <a:pPr algn="just">
              <a:lnSpc>
                <a:spcPct val="120000"/>
              </a:lnSpc>
            </a:pPr>
            <a:endParaRPr lang="it-IT" altLang="it-IT" dirty="0"/>
          </a:p>
          <a:p>
            <a:pPr algn="just">
              <a:lnSpc>
                <a:spcPct val="120000"/>
              </a:lnSpc>
            </a:pPr>
            <a:r>
              <a:rPr lang="it-IT" altLang="it-IT" dirty="0"/>
              <a:t>Nel 1965 enuncia la teoria della industrializzazione tardiva basata sul presupposto che i paesi meno avanzati possano accorciare i tempi del proprio sviluppo mediante l'adozione di tecnologie di punta create preventivamente. </a:t>
            </a:r>
          </a:p>
          <a:p>
            <a:pPr algn="just">
              <a:lnSpc>
                <a:spcPct val="120000"/>
              </a:lnSpc>
              <a:buFontTx/>
              <a:buNone/>
            </a:pPr>
            <a:endParaRPr lang="it-IT" altLang="it-IT" dirty="0"/>
          </a:p>
          <a:p>
            <a:pPr algn="just">
              <a:lnSpc>
                <a:spcPct val="120000"/>
              </a:lnSpc>
            </a:pPr>
            <a:r>
              <a:rPr lang="it-IT" altLang="it-IT" dirty="0"/>
              <a:t>Tale posizione, definita come il vantaggio dell'arretratezza, consiste di </a:t>
            </a:r>
            <a:r>
              <a:rPr lang="it-IT" altLang="it-IT" b="1" dirty="0"/>
              <a:t>quattro leggi: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CD6A869-368C-443F-A07A-A6B67A7DE7CE}"/>
              </a:ext>
            </a:extLst>
          </p:cNvPr>
          <p:cNvSpPr>
            <a:spLocks noGrp="1" noChangeArrowheads="1"/>
          </p:cNvSpPr>
          <p:nvPr>
            <p:ph type="title"/>
          </p:nvPr>
        </p:nvSpPr>
        <p:spPr/>
        <p:txBody>
          <a:bodyPr/>
          <a:lstStyle/>
          <a:p>
            <a:r>
              <a:rPr lang="it-IT" altLang="it-IT"/>
              <a:t>I moltiplicatori del reddito</a:t>
            </a:r>
          </a:p>
        </p:txBody>
      </p:sp>
      <p:sp>
        <p:nvSpPr>
          <p:cNvPr id="6147" name="Rectangle 3">
            <a:extLst>
              <a:ext uri="{FF2B5EF4-FFF2-40B4-BE49-F238E27FC236}">
                <a16:creationId xmlns:a16="http://schemas.microsoft.com/office/drawing/2014/main" id="{FC1343A8-A1C6-4570-8B63-C5044BC9AFC0}"/>
              </a:ext>
            </a:extLst>
          </p:cNvPr>
          <p:cNvSpPr>
            <a:spLocks noGrp="1" noChangeArrowheads="1"/>
          </p:cNvSpPr>
          <p:nvPr>
            <p:ph type="body" idx="1"/>
          </p:nvPr>
        </p:nvSpPr>
        <p:spPr/>
        <p:txBody>
          <a:bodyPr>
            <a:normAutofit fontScale="85000" lnSpcReduction="10000"/>
          </a:bodyPr>
          <a:lstStyle/>
          <a:p>
            <a:pPr lvl="1" algn="just">
              <a:lnSpc>
                <a:spcPct val="110000"/>
              </a:lnSpc>
              <a:buFontTx/>
              <a:buNone/>
            </a:pPr>
            <a:r>
              <a:rPr lang="it-IT" altLang="it-IT" sz="1800" dirty="0"/>
              <a:t>1. </a:t>
            </a:r>
            <a:r>
              <a:rPr lang="it-IT" altLang="it-IT" sz="1800" b="1" dirty="0"/>
              <a:t>Quanto più un paese è arretrato, tanto più risulta intenso il suo sviluppo industriale </a:t>
            </a:r>
            <a:r>
              <a:rPr lang="it-IT" altLang="it-IT" sz="1800" dirty="0"/>
              <a:t>- I processi di sviluppo nei paesi ad industrializzazione tardiva sono molto più brevi e veloci di quelli avvenuti nei paesi ad industrializzazione precoce; questi, di contro, impiegano un tempo più lungo per poter portare a termine lo sviluppo tecnologico e l'accumulazione capitalistica. </a:t>
            </a:r>
          </a:p>
          <a:p>
            <a:pPr lvl="1" algn="just">
              <a:lnSpc>
                <a:spcPct val="110000"/>
              </a:lnSpc>
              <a:buFontTx/>
              <a:buNone/>
            </a:pPr>
            <a:endParaRPr lang="it-IT" altLang="it-IT" sz="1800" dirty="0"/>
          </a:p>
          <a:p>
            <a:pPr lvl="1" algn="just">
              <a:lnSpc>
                <a:spcPct val="110000"/>
              </a:lnSpc>
              <a:buFontTx/>
              <a:buNone/>
            </a:pPr>
            <a:r>
              <a:rPr lang="it-IT" altLang="it-IT" sz="1800" dirty="0"/>
              <a:t>2. </a:t>
            </a:r>
            <a:r>
              <a:rPr lang="it-IT" altLang="it-IT" sz="1800" b="1" dirty="0"/>
              <a:t>Il primato dell'industria pesante </a:t>
            </a:r>
            <a:r>
              <a:rPr lang="it-IT" altLang="it-IT" sz="1800" dirty="0"/>
              <a:t>- Un'industrializzazione tardiva è capace di far sviluppare l'industria chimica e pesante (siderurgica, metallurgica, metalmeccanica ecc.) in maniera più rapida di quelle dei paesi più avanzati; questo perché i paesi arretrati, pur essendo carenti di manodopera qualificata, ma capace di stabilire nuove tecnologie attraverso importazioni, sono in grado di introdurre nuove istituzioni per l'investimento a grande scala, mentre i paesi più avanzati hanno difficoltà a liberarsi degli impianti obsoleti. </a:t>
            </a:r>
          </a:p>
          <a:p>
            <a:pPr lvl="1" algn="just">
              <a:lnSpc>
                <a:spcPct val="80000"/>
              </a:lnSpc>
              <a:buFontTx/>
              <a:buNone/>
            </a:pPr>
            <a:endParaRPr lang="it-IT" altLang="it-IT" sz="1800" dirty="0"/>
          </a:p>
          <a:p>
            <a:pPr>
              <a:lnSpc>
                <a:spcPct val="80000"/>
              </a:lnSpc>
            </a:pPr>
            <a:endParaRPr lang="it-IT" alt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20479E-E286-4865-9B9C-8FD96183A551}"/>
              </a:ext>
            </a:extLst>
          </p:cNvPr>
          <p:cNvSpPr>
            <a:spLocks noGrp="1" noChangeArrowheads="1"/>
          </p:cNvSpPr>
          <p:nvPr>
            <p:ph type="title"/>
          </p:nvPr>
        </p:nvSpPr>
        <p:spPr/>
        <p:txBody>
          <a:bodyPr/>
          <a:lstStyle/>
          <a:p>
            <a:r>
              <a:rPr lang="it-IT" altLang="it-IT"/>
              <a:t>I moltiplicatori del reddito</a:t>
            </a:r>
          </a:p>
        </p:txBody>
      </p:sp>
      <p:sp>
        <p:nvSpPr>
          <p:cNvPr id="7171" name="Rectangle 3">
            <a:extLst>
              <a:ext uri="{FF2B5EF4-FFF2-40B4-BE49-F238E27FC236}">
                <a16:creationId xmlns:a16="http://schemas.microsoft.com/office/drawing/2014/main" id="{75C746A4-C634-4334-A126-B7782510257F}"/>
              </a:ext>
            </a:extLst>
          </p:cNvPr>
          <p:cNvSpPr>
            <a:spLocks noGrp="1" noChangeArrowheads="1"/>
          </p:cNvSpPr>
          <p:nvPr>
            <p:ph type="body" idx="1"/>
          </p:nvPr>
        </p:nvSpPr>
        <p:spPr>
          <a:xfrm>
            <a:off x="2589212" y="1802167"/>
            <a:ext cx="8915400" cy="4109055"/>
          </a:xfrm>
        </p:spPr>
        <p:txBody>
          <a:bodyPr>
            <a:normAutofit fontScale="85000" lnSpcReduction="20000"/>
          </a:bodyPr>
          <a:lstStyle/>
          <a:p>
            <a:pPr lvl="1" algn="just">
              <a:lnSpc>
                <a:spcPct val="120000"/>
              </a:lnSpc>
              <a:buFontTx/>
              <a:buNone/>
            </a:pPr>
            <a:r>
              <a:rPr lang="it-IT" altLang="it-IT" sz="2000" dirty="0"/>
              <a:t>3. </a:t>
            </a:r>
            <a:r>
              <a:rPr lang="it-IT" altLang="it-IT" sz="2000" b="1" dirty="0"/>
              <a:t>Tendenza ad una centralizzazione produttiva </a:t>
            </a:r>
            <a:r>
              <a:rPr lang="it-IT" altLang="it-IT" sz="2000" dirty="0"/>
              <a:t>- I gruppi commerciali sperimentano una tendenza a riunirsi in grandi trust (fase di monopolizzazione), in quanto gli investimenti in capitale su grande scala richiedono piccole spese di funzionamento. </a:t>
            </a:r>
          </a:p>
          <a:p>
            <a:pPr lvl="1" algn="just">
              <a:lnSpc>
                <a:spcPct val="120000"/>
              </a:lnSpc>
              <a:buFontTx/>
              <a:buNone/>
            </a:pPr>
            <a:endParaRPr lang="it-IT" altLang="it-IT" sz="2000" dirty="0"/>
          </a:p>
          <a:p>
            <a:pPr lvl="1" algn="just">
              <a:lnSpc>
                <a:spcPct val="120000"/>
              </a:lnSpc>
              <a:buFontTx/>
              <a:buNone/>
            </a:pPr>
            <a:r>
              <a:rPr lang="it-IT" altLang="it-IT" sz="2000" dirty="0"/>
              <a:t>4. </a:t>
            </a:r>
            <a:r>
              <a:rPr lang="it-IT" altLang="it-IT" sz="2000" b="1" dirty="0"/>
              <a:t>Irrilevanza del rapporto logico tra sviluppo capitalistico agricolo e sviluppo industriale </a:t>
            </a:r>
            <a:r>
              <a:rPr lang="it-IT" altLang="it-IT" sz="2000" dirty="0"/>
              <a:t>- Nei paesi ad industrializzazione tardiva non vi è necessariamente una correlazione logica tra lo sviluppo in senso capitalistico dell'agricoltura e lo sviluppo industriale; in altri termini, l'industrializzazione può raggiunge le massime vette dello sviluppo, ma il capitalismo agricolo può restare ancora in una condizione di arretratezza. Questo perché il fattore trainante dello sviluppo non è l'agricoltura (come lo fu nei paesi ad industrializzazione precoce), ma le banche (paesi mediamente tardivi) o lo Stato (fortemente tardivi). </a:t>
            </a:r>
          </a:p>
          <a:p>
            <a:pPr algn="just">
              <a:lnSpc>
                <a:spcPct val="90000"/>
              </a:lnSpc>
            </a:pPr>
            <a:endParaRPr lang="it-IT" altLang="it-IT" sz="2400" dirty="0"/>
          </a:p>
          <a:p>
            <a:pPr>
              <a:lnSpc>
                <a:spcPct val="90000"/>
              </a:lnSpc>
            </a:pPr>
            <a:endParaRPr lang="it-IT" altLang="it-IT"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690CCE-CE6C-4EF1-B98E-6AED8919DC9B}"/>
              </a:ext>
            </a:extLst>
          </p:cNvPr>
          <p:cNvSpPr>
            <a:spLocks noGrp="1" noChangeArrowheads="1"/>
          </p:cNvSpPr>
          <p:nvPr>
            <p:ph type="title"/>
          </p:nvPr>
        </p:nvSpPr>
        <p:spPr/>
        <p:txBody>
          <a:bodyPr/>
          <a:lstStyle/>
          <a:p>
            <a:r>
              <a:rPr lang="it-IT" altLang="it-IT"/>
              <a:t>I moltiplicatori del reddito</a:t>
            </a:r>
          </a:p>
        </p:txBody>
      </p:sp>
      <p:sp>
        <p:nvSpPr>
          <p:cNvPr id="8195" name="Rectangle 3">
            <a:extLst>
              <a:ext uri="{FF2B5EF4-FFF2-40B4-BE49-F238E27FC236}">
                <a16:creationId xmlns:a16="http://schemas.microsoft.com/office/drawing/2014/main" id="{CE3533AB-1A32-4B8E-B708-A354D9053F21}"/>
              </a:ext>
            </a:extLst>
          </p:cNvPr>
          <p:cNvSpPr>
            <a:spLocks noGrp="1" noChangeArrowheads="1"/>
          </p:cNvSpPr>
          <p:nvPr>
            <p:ph type="body" idx="1"/>
          </p:nvPr>
        </p:nvSpPr>
        <p:spPr/>
        <p:txBody>
          <a:bodyPr>
            <a:normAutofit/>
          </a:bodyPr>
          <a:lstStyle/>
          <a:p>
            <a:pPr algn="just">
              <a:lnSpc>
                <a:spcPct val="90000"/>
              </a:lnSpc>
            </a:pPr>
            <a:r>
              <a:rPr lang="it-IT" altLang="it-IT" dirty="0"/>
              <a:t>Questa prospettiva è stata la speranza e l’illusione dei paesi del terzo mondo nell’epoca post-coloniale che cercarono la loro via allo sviluppo cercando di individuare prodotti da esportare per sostenere il flusso di importazioni</a:t>
            </a:r>
          </a:p>
          <a:p>
            <a:pPr algn="just">
              <a:lnSpc>
                <a:spcPct val="90000"/>
              </a:lnSpc>
            </a:pPr>
            <a:endParaRPr lang="it-IT" altLang="it-IT" dirty="0"/>
          </a:p>
          <a:p>
            <a:pPr algn="just">
              <a:lnSpc>
                <a:spcPct val="90000"/>
              </a:lnSpc>
            </a:pPr>
            <a:r>
              <a:rPr lang="it-IT" altLang="it-IT" dirty="0"/>
              <a:t>Il turismo fu individuato come una di queste risorse da esportare ma la teoria di </a:t>
            </a:r>
            <a:r>
              <a:rPr lang="it-IT" altLang="it-IT" dirty="0" err="1"/>
              <a:t>Gerschenkron</a:t>
            </a:r>
            <a:r>
              <a:rPr lang="it-IT" altLang="it-IT" dirty="0"/>
              <a:t> si rilevò difficilmente applicabile al turismo nei paesi disagiati o in condizioni di arretratezza </a:t>
            </a:r>
          </a:p>
          <a:p>
            <a:pPr algn="just">
              <a:lnSpc>
                <a:spcPct val="90000"/>
              </a:lnSpc>
            </a:pPr>
            <a:endParaRPr lang="it-IT" altLang="it-IT" dirty="0"/>
          </a:p>
          <a:p>
            <a:pPr algn="just">
              <a:lnSpc>
                <a:spcPct val="90000"/>
              </a:lnSpc>
            </a:pPr>
            <a:r>
              <a:rPr lang="it-IT" altLang="it-IT" dirty="0"/>
              <a:t>Negli anni 80 infatti sono emersi evidenti limiti al turismo come fattore in grado di produrre “energia di sviluppo”. </a:t>
            </a:r>
            <a:r>
              <a:rPr lang="it-IT" altLang="it-IT" b="1" dirty="0"/>
              <a:t>Perché?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F278A9-4F44-4913-B6C5-40D6A0029F44}"/>
              </a:ext>
            </a:extLst>
          </p:cNvPr>
          <p:cNvSpPr>
            <a:spLocks noGrp="1" noChangeArrowheads="1"/>
          </p:cNvSpPr>
          <p:nvPr>
            <p:ph type="title"/>
          </p:nvPr>
        </p:nvSpPr>
        <p:spPr/>
        <p:txBody>
          <a:bodyPr/>
          <a:lstStyle/>
          <a:p>
            <a:r>
              <a:rPr lang="it-IT" altLang="it-IT" dirty="0"/>
              <a:t>I moltiplicatori del reddito</a:t>
            </a:r>
          </a:p>
        </p:txBody>
      </p:sp>
      <p:sp>
        <p:nvSpPr>
          <p:cNvPr id="9219" name="Rectangle 3">
            <a:extLst>
              <a:ext uri="{FF2B5EF4-FFF2-40B4-BE49-F238E27FC236}">
                <a16:creationId xmlns:a16="http://schemas.microsoft.com/office/drawing/2014/main" id="{5FAAB62E-1ABC-4453-8155-798BE5B68D54}"/>
              </a:ext>
            </a:extLst>
          </p:cNvPr>
          <p:cNvSpPr>
            <a:spLocks noGrp="1" noChangeArrowheads="1"/>
          </p:cNvSpPr>
          <p:nvPr>
            <p:ph type="body" idx="1"/>
          </p:nvPr>
        </p:nvSpPr>
        <p:spPr/>
        <p:txBody>
          <a:bodyPr>
            <a:normAutofit lnSpcReduction="10000"/>
          </a:bodyPr>
          <a:lstStyle/>
          <a:p>
            <a:pPr marL="609600" indent="-609600" algn="just">
              <a:buFontTx/>
              <a:buAutoNum type="alphaLcParenR"/>
            </a:pPr>
            <a:r>
              <a:rPr lang="it-IT" altLang="it-IT" sz="1900" dirty="0"/>
              <a:t>In molti paesi in via di sviluppo, l’unica forma di turismo è quella internazionale, mentre manca del tutto quello interno:</a:t>
            </a:r>
          </a:p>
          <a:p>
            <a:pPr marL="990600" lvl="1" indent="-533400" algn="just">
              <a:buFontTx/>
              <a:buChar char="•"/>
            </a:pPr>
            <a:r>
              <a:rPr lang="it-IT" altLang="it-IT" sz="1800" dirty="0"/>
              <a:t>Il turismo interno si sviluppo solo dopo che vengono rispettati alcuni parametri delle curve di Engel</a:t>
            </a:r>
          </a:p>
          <a:p>
            <a:pPr marL="990600" lvl="1" indent="-533400" algn="just">
              <a:buFontTx/>
              <a:buChar char="•"/>
            </a:pPr>
            <a:r>
              <a:rPr lang="it-IT" altLang="it-IT" sz="1800" dirty="0"/>
              <a:t>Il turismo locale è più “resistente” per l’arretratezza complessiva del Paese.</a:t>
            </a:r>
          </a:p>
          <a:p>
            <a:pPr marL="990600" lvl="1" indent="-533400" algn="just">
              <a:buFontTx/>
              <a:buChar char="•"/>
            </a:pPr>
            <a:r>
              <a:rPr lang="it-IT" altLang="it-IT" sz="1800" dirty="0"/>
              <a:t>Il tipo di offerta turistica di questi paesi è sempre legata a turisti esterni provenienti da paesi ricchi, quindi, tende a specializzarsi nel segmento alto della domanda</a:t>
            </a:r>
          </a:p>
          <a:p>
            <a:pPr lvl="0" algn="just">
              <a:buClr>
                <a:srgbClr val="A53010"/>
              </a:buClr>
              <a:buNone/>
            </a:pPr>
            <a:r>
              <a:rPr lang="it-IT" altLang="it-IT" dirty="0">
                <a:solidFill>
                  <a:prstClr val="black">
                    <a:lumMod val="75000"/>
                    <a:lumOff val="25000"/>
                  </a:prstClr>
                </a:solidFill>
              </a:rPr>
              <a:t>b) Un ruolo di primo piano è quindi svolto da Tour Operator, capitale straniero e compagnie aeree in grado di sostenere il flusso che si genera nel paese dal quale parte</a:t>
            </a:r>
          </a:p>
          <a:p>
            <a:pPr marL="457200" lvl="1" indent="0" algn="just">
              <a:buNone/>
            </a:pPr>
            <a:endParaRPr lang="it-IT" altLang="it-IT"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A7D744B-79DC-468B-BC1C-1A1432E1F4F8}"/>
              </a:ext>
            </a:extLst>
          </p:cNvPr>
          <p:cNvSpPr>
            <a:spLocks noGrp="1" noChangeArrowheads="1"/>
          </p:cNvSpPr>
          <p:nvPr>
            <p:ph type="title"/>
          </p:nvPr>
        </p:nvSpPr>
        <p:spPr/>
        <p:txBody>
          <a:bodyPr/>
          <a:lstStyle/>
          <a:p>
            <a:r>
              <a:rPr lang="it-IT" altLang="it-IT"/>
              <a:t>I moltiplicatori del reddito</a:t>
            </a:r>
          </a:p>
        </p:txBody>
      </p:sp>
      <p:sp>
        <p:nvSpPr>
          <p:cNvPr id="10243" name="Rectangle 3">
            <a:extLst>
              <a:ext uri="{FF2B5EF4-FFF2-40B4-BE49-F238E27FC236}">
                <a16:creationId xmlns:a16="http://schemas.microsoft.com/office/drawing/2014/main" id="{3129EEE3-97F0-4EC3-BBD9-35B482836783}"/>
              </a:ext>
            </a:extLst>
          </p:cNvPr>
          <p:cNvSpPr>
            <a:spLocks noGrp="1" noChangeArrowheads="1"/>
          </p:cNvSpPr>
          <p:nvPr>
            <p:ph type="body" idx="1"/>
          </p:nvPr>
        </p:nvSpPr>
        <p:spPr>
          <a:xfrm>
            <a:off x="2589212" y="1518082"/>
            <a:ext cx="8915400" cy="4393140"/>
          </a:xfrm>
        </p:spPr>
        <p:txBody>
          <a:bodyPr>
            <a:normAutofit fontScale="92500" lnSpcReduction="10000"/>
          </a:bodyPr>
          <a:lstStyle/>
          <a:p>
            <a:pPr algn="just">
              <a:buFontTx/>
              <a:buNone/>
            </a:pPr>
            <a:r>
              <a:rPr lang="it-IT" altLang="it-IT" dirty="0"/>
              <a:t>c) La caratteristica di inter-</a:t>
            </a:r>
            <a:r>
              <a:rPr lang="it-IT" altLang="it-IT" dirty="0" err="1"/>
              <a:t>settorialità</a:t>
            </a:r>
            <a:r>
              <a:rPr lang="it-IT" altLang="it-IT" dirty="0"/>
              <a:t> dei servizi turistici (sistema orizzontale e verticale creato da Cook) con il resto dell’economia ci porta al moltiplicatore del reddito</a:t>
            </a:r>
          </a:p>
          <a:p>
            <a:pPr algn="just">
              <a:buFontTx/>
              <a:buNone/>
            </a:pPr>
            <a:endParaRPr lang="it-IT" altLang="it-IT" dirty="0"/>
          </a:p>
          <a:p>
            <a:pPr algn="just">
              <a:buFontTx/>
              <a:buNone/>
            </a:pPr>
            <a:r>
              <a:rPr lang="it-IT" altLang="it-IT" dirty="0"/>
              <a:t>d) Il moltiplicatore del reddito misura l’incremento nel reddito (salari, profitti) verificato nell’intera economia come risultato di un cambiamento nel livello o nella distribuzione della spesa turistica</a:t>
            </a:r>
          </a:p>
          <a:p>
            <a:pPr algn="just">
              <a:buFontTx/>
              <a:buNone/>
            </a:pPr>
            <a:endParaRPr lang="it-IT" altLang="it-IT" dirty="0"/>
          </a:p>
          <a:p>
            <a:pPr lvl="0" algn="just">
              <a:buClr>
                <a:srgbClr val="A53010"/>
              </a:buClr>
              <a:buNone/>
            </a:pPr>
            <a:r>
              <a:rPr lang="it-IT" altLang="it-IT" dirty="0">
                <a:solidFill>
                  <a:prstClr val="black">
                    <a:lumMod val="75000"/>
                    <a:lumOff val="25000"/>
                  </a:prstClr>
                </a:solidFill>
              </a:rPr>
              <a:t>e) Nei paesi in via di sviluppo solo una piccola o piccolissima parte non viene “rimpatriato”;  solo questa piccola o piccolissima parte rimane e può essere eventualmente riutilizzata e, quindi, essere “misurata” come moltiplicatore del reddito all’interno.</a:t>
            </a:r>
          </a:p>
          <a:p>
            <a:pPr lvl="0" algn="just">
              <a:buClr>
                <a:srgbClr val="A53010"/>
              </a:buClr>
              <a:buNone/>
            </a:pPr>
            <a:endParaRPr lang="it-IT" altLang="it-IT" dirty="0">
              <a:solidFill>
                <a:prstClr val="black">
                  <a:lumMod val="75000"/>
                  <a:lumOff val="25000"/>
                </a:prstClr>
              </a:solidFill>
            </a:endParaRPr>
          </a:p>
          <a:p>
            <a:pPr lvl="0" algn="just">
              <a:buClr>
                <a:srgbClr val="A53010"/>
              </a:buClr>
              <a:buNone/>
            </a:pPr>
            <a:r>
              <a:rPr lang="it-IT" altLang="it-IT" dirty="0">
                <a:solidFill>
                  <a:prstClr val="black">
                    <a:lumMod val="75000"/>
                    <a:lumOff val="25000"/>
                  </a:prstClr>
                </a:solidFill>
              </a:rPr>
              <a:t>f) Esistono diversi modelli di moltiplicatore che utilizzano diversi fattori della produzione, del consumo, della domanda e dell’offerta di servizi turistici</a:t>
            </a:r>
          </a:p>
          <a:p>
            <a:pPr algn="just">
              <a:buFontTx/>
              <a:buNone/>
            </a:pPr>
            <a:endParaRPr lang="it-IT" alt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ED52CF2-991A-4A6E-9C62-97A9A4FBC75C}"/>
              </a:ext>
            </a:extLst>
          </p:cNvPr>
          <p:cNvSpPr>
            <a:spLocks noGrp="1" noChangeArrowheads="1"/>
          </p:cNvSpPr>
          <p:nvPr>
            <p:ph type="title"/>
          </p:nvPr>
        </p:nvSpPr>
        <p:spPr/>
        <p:txBody>
          <a:bodyPr/>
          <a:lstStyle/>
          <a:p>
            <a:r>
              <a:rPr lang="it-IT" altLang="it-IT" dirty="0"/>
              <a:t>I moltiplicatori del reddito: osservazioni</a:t>
            </a:r>
          </a:p>
        </p:txBody>
      </p:sp>
      <p:sp>
        <p:nvSpPr>
          <p:cNvPr id="13315" name="Rectangle 3">
            <a:extLst>
              <a:ext uri="{FF2B5EF4-FFF2-40B4-BE49-F238E27FC236}">
                <a16:creationId xmlns:a16="http://schemas.microsoft.com/office/drawing/2014/main" id="{25F9C33B-30CD-475E-888D-B1FF6E755A41}"/>
              </a:ext>
            </a:extLst>
          </p:cNvPr>
          <p:cNvSpPr>
            <a:spLocks noGrp="1" noChangeArrowheads="1"/>
          </p:cNvSpPr>
          <p:nvPr>
            <p:ph type="body" idx="1"/>
          </p:nvPr>
        </p:nvSpPr>
        <p:spPr>
          <a:xfrm>
            <a:off x="2589212" y="2133600"/>
            <a:ext cx="8915400" cy="4329344"/>
          </a:xfrm>
        </p:spPr>
        <p:txBody>
          <a:bodyPr>
            <a:normAutofit fontScale="40000" lnSpcReduction="20000"/>
          </a:bodyPr>
          <a:lstStyle/>
          <a:p>
            <a:pPr algn="just">
              <a:lnSpc>
                <a:spcPct val="120000"/>
              </a:lnSpc>
            </a:pPr>
            <a:r>
              <a:rPr lang="it-IT" altLang="it-IT" sz="3700" dirty="0"/>
              <a:t>Le analisi input-output (una tipologia di moltiplicatore) evidenziano che i paesi ritardatari mostrano una debolezza generale e dipendono fortemente dalle importazioni in tutti i settori. Il turismo non è una eccezione</a:t>
            </a:r>
          </a:p>
          <a:p>
            <a:pPr algn="just">
              <a:lnSpc>
                <a:spcPct val="120000"/>
              </a:lnSpc>
            </a:pPr>
            <a:r>
              <a:rPr lang="it-IT" altLang="it-IT" sz="3700" dirty="0"/>
              <a:t>Ne deriva che il turismo non può essere un fattore sostitutivo perché ad esso sono collegati (prima o poi) altri elementi strutturali (modelli di sviluppo turistico)</a:t>
            </a:r>
          </a:p>
          <a:p>
            <a:pPr algn="just">
              <a:lnSpc>
                <a:spcPct val="120000"/>
              </a:lnSpc>
            </a:pPr>
            <a:r>
              <a:rPr lang="it-IT" altLang="it-IT" sz="3700" dirty="0"/>
              <a:t>Il ruolo sostitutivo può essere giocato solo dall’innovazione istituzionale (banca, grande impresa, politiche)</a:t>
            </a:r>
          </a:p>
          <a:p>
            <a:pPr algn="just">
              <a:lnSpc>
                <a:spcPct val="120000"/>
              </a:lnSpc>
            </a:pPr>
            <a:r>
              <a:rPr lang="it-IT" altLang="it-IT" sz="3700" dirty="0"/>
              <a:t>Ne deriva che:</a:t>
            </a:r>
          </a:p>
          <a:p>
            <a:pPr lvl="1" algn="just">
              <a:lnSpc>
                <a:spcPct val="120000"/>
              </a:lnSpc>
            </a:pPr>
            <a:r>
              <a:rPr lang="it-IT" altLang="it-IT" sz="3700" dirty="0"/>
              <a:t>Il turismo può essere un fattore di modernizzazione ma legato ad  altri settori</a:t>
            </a:r>
          </a:p>
          <a:p>
            <a:pPr lvl="1" algn="just">
              <a:lnSpc>
                <a:spcPct val="120000"/>
              </a:lnSpc>
            </a:pPr>
            <a:r>
              <a:rPr lang="it-IT" altLang="it-IT" sz="3700" dirty="0"/>
              <a:t>Nessuna economia, se non quella delle piccole isole, può reggere nel lungo periodo se è costruita attorno ad un unico settore</a:t>
            </a:r>
          </a:p>
          <a:p>
            <a:pPr lvl="1" algn="just">
              <a:lnSpc>
                <a:spcPct val="120000"/>
              </a:lnSpc>
            </a:pPr>
            <a:r>
              <a:rPr lang="it-IT" altLang="it-IT" sz="3700" dirty="0"/>
              <a:t>In tutti i casi, tranne le piccole isole, si assiste ad una tendenza al rallentamento dello sviluppo, </a:t>
            </a:r>
            <a:r>
              <a:rPr lang="it-IT" altLang="it-IT" sz="3700" dirty="0" err="1"/>
              <a:t>perchè</a:t>
            </a:r>
            <a:r>
              <a:rPr lang="it-IT" altLang="it-IT" sz="3700" dirty="0"/>
              <a:t> si riducono le interdipendenze settoriali e quindi l’impatto moltiplicativo della spesa</a:t>
            </a:r>
          </a:p>
          <a:p>
            <a:pPr algn="just"/>
            <a:endParaRPr lang="it-IT" altLang="it-IT" dirty="0"/>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TotalTime>
  <Words>1097</Words>
  <Application>Microsoft Office PowerPoint</Application>
  <PresentationFormat>Widescreen</PresentationFormat>
  <Paragraphs>49</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Century Gothic</vt:lpstr>
      <vt:lpstr>Wingdings 3</vt:lpstr>
      <vt:lpstr>Filo</vt:lpstr>
      <vt:lpstr>I moltiplicatori del reddito: il turismo e gli svantaggi dell’arretratezza  </vt:lpstr>
      <vt:lpstr>I moltiplicatori del reddito</vt:lpstr>
      <vt:lpstr>I moltiplicatori del reddito</vt:lpstr>
      <vt:lpstr>I moltiplicatori del reddito</vt:lpstr>
      <vt:lpstr>I moltiplicatori del reddito</vt:lpstr>
      <vt:lpstr>I moltiplicatori del reddito</vt:lpstr>
      <vt:lpstr>I moltiplicatori del reddito</vt:lpstr>
      <vt:lpstr>I moltiplicatori del reddito</vt:lpstr>
      <vt:lpstr>I moltiplicatori del reddito: osservazioni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moltiplicatori del reddito: il turismo e gli svantaggi dell’arretratezza  </dc:title>
  <dc:creator>utente</dc:creator>
  <cp:lastModifiedBy>utente</cp:lastModifiedBy>
  <cp:revision>4</cp:revision>
  <dcterms:created xsi:type="dcterms:W3CDTF">2021-12-07T11:27:31Z</dcterms:created>
  <dcterms:modified xsi:type="dcterms:W3CDTF">2021-12-07T11:50:54Z</dcterms:modified>
</cp:coreProperties>
</file>