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7" r:id="rId3"/>
    <p:sldId id="259" r:id="rId4"/>
    <p:sldId id="260" r:id="rId5"/>
    <p:sldId id="258" r:id="rId6"/>
    <p:sldId id="261" r:id="rId7"/>
    <p:sldId id="269" r:id="rId8"/>
    <p:sldId id="262" r:id="rId9"/>
    <p:sldId id="263" r:id="rId10"/>
    <p:sldId id="264" r:id="rId11"/>
    <p:sldId id="265" r:id="rId12"/>
    <p:sldId id="266"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6197"/>
  </p:normalViewPr>
  <p:slideViewPr>
    <p:cSldViewPr snapToGrid="0" snapToObjects="1">
      <p:cViewPr varScale="1">
        <p:scale>
          <a:sx n="119" d="100"/>
          <a:sy n="119" d="100"/>
        </p:scale>
        <p:origin x="31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56F32E-1B12-F641-AD44-6BBA8B89AD5A}" type="datetimeFigureOut">
              <a:rPr lang="it-IT" smtClean="0"/>
              <a:t>11/03/21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93297-EF54-5447-9425-94C5B0C4A4DD}" type="slidenum">
              <a:rPr lang="it-IT" smtClean="0"/>
              <a:t>‹N›</a:t>
            </a:fld>
            <a:endParaRPr lang="it-IT"/>
          </a:p>
        </p:txBody>
      </p:sp>
    </p:spTree>
    <p:extLst>
      <p:ext uri="{BB962C8B-B14F-4D97-AF65-F5344CB8AC3E}">
        <p14:creationId xmlns:p14="http://schemas.microsoft.com/office/powerpoint/2010/main" val="1491912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Vanessa Roghi: «è la nostra </a:t>
            </a:r>
            <a:r>
              <a:rPr lang="it-IT" i="1" dirty="0" err="1"/>
              <a:t>historikerstreit</a:t>
            </a:r>
            <a:r>
              <a:rPr lang="it-IT" i="0" dirty="0"/>
              <a:t>»</a:t>
            </a:r>
            <a:endParaRPr lang="it-IT" dirty="0"/>
          </a:p>
        </p:txBody>
      </p:sp>
      <p:sp>
        <p:nvSpPr>
          <p:cNvPr id="4" name="Segnaposto numero diapositiva 3"/>
          <p:cNvSpPr>
            <a:spLocks noGrp="1"/>
          </p:cNvSpPr>
          <p:nvPr>
            <p:ph type="sldNum" sz="quarter" idx="5"/>
          </p:nvPr>
        </p:nvSpPr>
        <p:spPr/>
        <p:txBody>
          <a:bodyPr/>
          <a:lstStyle/>
          <a:p>
            <a:fld id="{D2593297-EF54-5447-9425-94C5B0C4A4DD}" type="slidenum">
              <a:rPr lang="it-IT" smtClean="0"/>
              <a:t>5</a:t>
            </a:fld>
            <a:endParaRPr lang="it-IT"/>
          </a:p>
        </p:txBody>
      </p:sp>
    </p:spTree>
    <p:extLst>
      <p:ext uri="{BB962C8B-B14F-4D97-AF65-F5344CB8AC3E}">
        <p14:creationId xmlns:p14="http://schemas.microsoft.com/office/powerpoint/2010/main" val="3373046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3/11/21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3/11/21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3/11/21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3/11/21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3/11/21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3/11/21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3/11/21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3/11/21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3/11/21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3/11/21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ideo" Target="https://www.youtube.com/embed/j7p7v504j6M?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svg"/><Relationship Id="rId2" Type="http://schemas.openxmlformats.org/officeDocument/2006/relationships/slideLayout" Target="../slideLayouts/slideLayout7.xml"/><Relationship Id="rId1" Type="http://schemas.openxmlformats.org/officeDocument/2006/relationships/video" Target="https://www.youtube.com/embed/VB3pKKaj-o0?feature=oembed" TargetMode="Externa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s://www.raiplay.it/programmi/lanottedellarepubblica" TargetMode="External"/><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413C9B-9759-3742-9086-F216CF709B35}"/>
              </a:ext>
            </a:extLst>
          </p:cNvPr>
          <p:cNvSpPr>
            <a:spLocks noGrp="1"/>
          </p:cNvSpPr>
          <p:nvPr>
            <p:ph type="ctrTitle"/>
          </p:nvPr>
        </p:nvSpPr>
        <p:spPr/>
        <p:txBody>
          <a:bodyPr/>
          <a:lstStyle/>
          <a:p>
            <a:r>
              <a:rPr lang="it-IT" dirty="0"/>
              <a:t>La storia in televisione</a:t>
            </a:r>
          </a:p>
        </p:txBody>
      </p:sp>
      <p:sp>
        <p:nvSpPr>
          <p:cNvPr id="3" name="Sottotitolo 2">
            <a:extLst>
              <a:ext uri="{FF2B5EF4-FFF2-40B4-BE49-F238E27FC236}">
                <a16:creationId xmlns:a16="http://schemas.microsoft.com/office/drawing/2014/main" id="{0C9E4C7F-D80E-2F4B-9D18-ECCADF418B50}"/>
              </a:ext>
            </a:extLst>
          </p:cNvPr>
          <p:cNvSpPr>
            <a:spLocks noGrp="1"/>
          </p:cNvSpPr>
          <p:nvPr>
            <p:ph type="subTitle" idx="1"/>
          </p:nvPr>
        </p:nvSpPr>
        <p:spPr/>
        <p:txBody>
          <a:bodyPr/>
          <a:lstStyle/>
          <a:p>
            <a:r>
              <a:rPr lang="it-IT" dirty="0"/>
              <a:t>un modello di public </a:t>
            </a:r>
            <a:r>
              <a:rPr lang="it-IT" dirty="0" err="1"/>
              <a:t>history</a:t>
            </a:r>
            <a:r>
              <a:rPr lang="it-IT" dirty="0"/>
              <a:t>?</a:t>
            </a:r>
          </a:p>
        </p:txBody>
      </p:sp>
    </p:spTree>
    <p:extLst>
      <p:ext uri="{BB962C8B-B14F-4D97-AF65-F5344CB8AC3E}">
        <p14:creationId xmlns:p14="http://schemas.microsoft.com/office/powerpoint/2010/main" val="2236246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09494D0-FC5E-4C44-8BA6-BF1E0DDB34DC}"/>
              </a:ext>
            </a:extLst>
          </p:cNvPr>
          <p:cNvSpPr txBox="1"/>
          <p:nvPr/>
        </p:nvSpPr>
        <p:spPr>
          <a:xfrm>
            <a:off x="6282466" y="1775012"/>
            <a:ext cx="184731" cy="369332"/>
          </a:xfrm>
          <a:prstGeom prst="rect">
            <a:avLst/>
          </a:prstGeom>
          <a:noFill/>
        </p:spPr>
        <p:txBody>
          <a:bodyPr wrap="none" rtlCol="0">
            <a:spAutoFit/>
          </a:bodyPr>
          <a:lstStyle/>
          <a:p>
            <a:endParaRPr lang="it-IT" dirty="0"/>
          </a:p>
        </p:txBody>
      </p:sp>
      <p:sp>
        <p:nvSpPr>
          <p:cNvPr id="3" name="Rettangolo 2">
            <a:extLst>
              <a:ext uri="{FF2B5EF4-FFF2-40B4-BE49-F238E27FC236}">
                <a16:creationId xmlns:a16="http://schemas.microsoft.com/office/drawing/2014/main" id="{99DF1061-05C6-AA4E-AAD8-D9B4BF20E89E}"/>
              </a:ext>
            </a:extLst>
          </p:cNvPr>
          <p:cNvSpPr/>
          <p:nvPr/>
        </p:nvSpPr>
        <p:spPr>
          <a:xfrm>
            <a:off x="5758926" y="889843"/>
            <a:ext cx="6096000" cy="5355312"/>
          </a:xfrm>
          <a:prstGeom prst="rect">
            <a:avLst/>
          </a:prstGeom>
        </p:spPr>
        <p:txBody>
          <a:bodyPr>
            <a:spAutoFit/>
          </a:bodyPr>
          <a:lstStyle/>
          <a:p>
            <a:pPr algn="just"/>
            <a:r>
              <a:rPr lang="it-IT" dirty="0"/>
              <a:t>Dall’11 settembre va in onda su Raitre uno dei </a:t>
            </a:r>
            <a:r>
              <a:rPr lang="it-IT" dirty="0" err="1"/>
              <a:t>piu</a:t>
            </a:r>
            <a:r>
              <a:rPr lang="it-IT" dirty="0"/>
              <a:t>̀ longevi «marchi» del documentario storico sulla tv italiana, per la cura di Nicola Caracciolo; il programma </a:t>
            </a:r>
            <a:r>
              <a:rPr lang="it-IT" dirty="0" err="1"/>
              <a:t>andra</a:t>
            </a:r>
            <a:r>
              <a:rPr lang="it-IT" dirty="0"/>
              <a:t>̀ avanti per vent’anni, occupando i palinsesti di prima serata con inchieste rigorose e documenti inediti, affiancando alla storia libresca anche snodi che spesso si riducono a una nota a piè di pagina dei libri di scuola, e seguendo i trend della storiografia contemporanea. Degni di mas- sima attenzione sono i documentari storici sulla Prima guerra mondiale, sul ventennio fascista, sul nazismo, sul papato, sui fermenti degli anni sessanta e settanta. Nel tempo, la tv ha mutato i canoni di messinscena degli eventi storici, spesso in sintonia con i grandi successi televisivi internazionali suggerito le regole di assemblaggio. Accanto alla ricostruzione storica, c’è dunque un nuovo nodo da sciogliere, quello della storiografia visiva: co- me l’archivio mette in scena la memoria, come le fonti sono analizzate nel loro specifico. La distinzione tra la tv come produttrice di memoria e la tv come strumento di narrazione storica diventa essenziale. </a:t>
            </a:r>
          </a:p>
        </p:txBody>
      </p:sp>
      <p:pic>
        <p:nvPicPr>
          <p:cNvPr id="3074" name="Picture 2" descr="La grande storia - Wikipedia">
            <a:extLst>
              <a:ext uri="{FF2B5EF4-FFF2-40B4-BE49-F238E27FC236}">
                <a16:creationId xmlns:a16="http://schemas.microsoft.com/office/drawing/2014/main" id="{0F5E87A4-BF63-104D-89FC-C47A56E3F0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011" y="1821615"/>
            <a:ext cx="4761379" cy="2700245"/>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a:extLst>
              <a:ext uri="{FF2B5EF4-FFF2-40B4-BE49-F238E27FC236}">
                <a16:creationId xmlns:a16="http://schemas.microsoft.com/office/drawing/2014/main" id="{8EAC87BC-51BD-C24F-9114-7F4B909F3F25}"/>
              </a:ext>
            </a:extLst>
          </p:cNvPr>
          <p:cNvSpPr txBox="1"/>
          <p:nvPr/>
        </p:nvSpPr>
        <p:spPr>
          <a:xfrm>
            <a:off x="2561125" y="4647303"/>
            <a:ext cx="1297150" cy="369332"/>
          </a:xfrm>
          <a:prstGeom prst="rect">
            <a:avLst/>
          </a:prstGeom>
          <a:noFill/>
        </p:spPr>
        <p:txBody>
          <a:bodyPr wrap="none" rtlCol="0">
            <a:spAutoFit/>
          </a:bodyPr>
          <a:lstStyle/>
          <a:p>
            <a:r>
              <a:rPr lang="it-IT" dirty="0"/>
              <a:t>1997 - oggi</a:t>
            </a:r>
          </a:p>
        </p:txBody>
      </p:sp>
      <p:pic>
        <p:nvPicPr>
          <p:cNvPr id="6" name="Elemento grafico 5" descr="Dorso della mano con indice che punta verso destra con riempimento a tinta unita">
            <a:extLst>
              <a:ext uri="{FF2B5EF4-FFF2-40B4-BE49-F238E27FC236}">
                <a16:creationId xmlns:a16="http://schemas.microsoft.com/office/drawing/2014/main" id="{1D1DBE38-2E3E-B94C-86F8-BC4A3BAC79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16857" y="4651969"/>
            <a:ext cx="360000" cy="360000"/>
          </a:xfrm>
          <a:prstGeom prst="rect">
            <a:avLst/>
          </a:prstGeom>
        </p:spPr>
      </p:pic>
      <p:sp>
        <p:nvSpPr>
          <p:cNvPr id="7" name="CasellaDiTesto 6">
            <a:extLst>
              <a:ext uri="{FF2B5EF4-FFF2-40B4-BE49-F238E27FC236}">
                <a16:creationId xmlns:a16="http://schemas.microsoft.com/office/drawing/2014/main" id="{918BC6EB-4499-B742-AC3E-7CF3ADC8C792}"/>
              </a:ext>
            </a:extLst>
          </p:cNvPr>
          <p:cNvSpPr txBox="1"/>
          <p:nvPr/>
        </p:nvSpPr>
        <p:spPr>
          <a:xfrm>
            <a:off x="8118006" y="6245155"/>
            <a:ext cx="3736920" cy="276999"/>
          </a:xfrm>
          <a:prstGeom prst="rect">
            <a:avLst/>
          </a:prstGeom>
          <a:noFill/>
        </p:spPr>
        <p:txBody>
          <a:bodyPr wrap="none" rtlCol="0">
            <a:spAutoFit/>
          </a:bodyPr>
          <a:lstStyle/>
          <a:p>
            <a:r>
              <a:rPr lang="it-IT" sz="1200" dirty="0"/>
              <a:t>Grasso – Barra – Penati, </a:t>
            </a:r>
            <a:r>
              <a:rPr lang="it-IT" sz="1200" i="1" dirty="0"/>
              <a:t>Storia critica della televisione</a:t>
            </a:r>
            <a:endParaRPr lang="it-IT" sz="1200" dirty="0"/>
          </a:p>
        </p:txBody>
      </p:sp>
      <p:grpSp>
        <p:nvGrpSpPr>
          <p:cNvPr id="8" name="Gruppo 7">
            <a:extLst>
              <a:ext uri="{FF2B5EF4-FFF2-40B4-BE49-F238E27FC236}">
                <a16:creationId xmlns:a16="http://schemas.microsoft.com/office/drawing/2014/main" id="{A8A5B6AB-0266-7341-B265-73D21EBB9A81}"/>
              </a:ext>
            </a:extLst>
          </p:cNvPr>
          <p:cNvGrpSpPr>
            <a:grpSpLocks noChangeAspect="1"/>
          </p:cNvGrpSpPr>
          <p:nvPr/>
        </p:nvGrpSpPr>
        <p:grpSpPr>
          <a:xfrm>
            <a:off x="5481495" y="619843"/>
            <a:ext cx="554862" cy="540000"/>
            <a:chOff x="2084732" y="4506951"/>
            <a:chExt cx="755462" cy="735227"/>
          </a:xfrm>
        </p:grpSpPr>
        <p:sp>
          <p:nvSpPr>
            <p:cNvPr id="9" name="Forma a L 8">
              <a:extLst>
                <a:ext uri="{FF2B5EF4-FFF2-40B4-BE49-F238E27FC236}">
                  <a16:creationId xmlns:a16="http://schemas.microsoft.com/office/drawing/2014/main" id="{EE20AD62-56B3-364E-9509-0FD4714BAA19}"/>
                </a:ext>
              </a:extLst>
            </p:cNvPr>
            <p:cNvSpPr>
              <a:spLocks noChangeAspect="1"/>
            </p:cNvSpPr>
            <p:nvPr/>
          </p:nvSpPr>
          <p:spPr>
            <a:xfrm rot="5400000">
              <a:off x="2228194" y="4630178"/>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0" name="Gruppo 9">
              <a:extLst>
                <a:ext uri="{FF2B5EF4-FFF2-40B4-BE49-F238E27FC236}">
                  <a16:creationId xmlns:a16="http://schemas.microsoft.com/office/drawing/2014/main" id="{AE371B2A-4DDD-EA46-9DDE-FAF992B8E549}"/>
                </a:ext>
              </a:extLst>
            </p:cNvPr>
            <p:cNvGrpSpPr/>
            <p:nvPr/>
          </p:nvGrpSpPr>
          <p:grpSpPr>
            <a:xfrm>
              <a:off x="2084732" y="4506951"/>
              <a:ext cx="540000" cy="540000"/>
              <a:chOff x="2221186" y="1483775"/>
              <a:chExt cx="540000" cy="540000"/>
            </a:xfrm>
          </p:grpSpPr>
          <p:sp>
            <p:nvSpPr>
              <p:cNvPr id="11" name="Ovale 10">
                <a:extLst>
                  <a:ext uri="{FF2B5EF4-FFF2-40B4-BE49-F238E27FC236}">
                    <a16:creationId xmlns:a16="http://schemas.microsoft.com/office/drawing/2014/main" id="{3420BDA6-650B-084E-9D60-80BC4B87FBD6}"/>
                  </a:ext>
                </a:extLst>
              </p:cNvPr>
              <p:cNvSpPr>
                <a:spLocks noChangeAspect="1"/>
              </p:cNvSpPr>
              <p:nvPr/>
            </p:nvSpPr>
            <p:spPr>
              <a:xfrm>
                <a:off x="2221186" y="1483775"/>
                <a:ext cx="540000" cy="540000"/>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Elemento grafico 11" descr="Virgolette aperte con riempimento a tinta unita">
                <a:extLst>
                  <a:ext uri="{FF2B5EF4-FFF2-40B4-BE49-F238E27FC236}">
                    <a16:creationId xmlns:a16="http://schemas.microsoft.com/office/drawing/2014/main" id="{645C081C-90C9-0247-813F-DC538477D356}"/>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flipV="1">
                <a:off x="2221186" y="1483775"/>
                <a:ext cx="540000" cy="540000"/>
              </a:xfrm>
              <a:prstGeom prst="rect">
                <a:avLst/>
              </a:prstGeom>
            </p:spPr>
          </p:pic>
        </p:grpSp>
      </p:grpSp>
    </p:spTree>
    <p:extLst>
      <p:ext uri="{BB962C8B-B14F-4D97-AF65-F5344CB8AC3E}">
        <p14:creationId xmlns:p14="http://schemas.microsoft.com/office/powerpoint/2010/main" val="4021782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35185D5C-125C-CD43-BAD9-45502BC16E0C}"/>
              </a:ext>
            </a:extLst>
          </p:cNvPr>
          <p:cNvSpPr/>
          <p:nvPr/>
        </p:nvSpPr>
        <p:spPr>
          <a:xfrm>
            <a:off x="5690795" y="335846"/>
            <a:ext cx="6314738" cy="6263253"/>
          </a:xfrm>
          <a:prstGeom prst="rect">
            <a:avLst/>
          </a:prstGeom>
        </p:spPr>
        <p:txBody>
          <a:bodyPr wrap="square">
            <a:spAutoFit/>
          </a:bodyPr>
          <a:lstStyle/>
          <a:p>
            <a:pPr algn="just"/>
            <a:r>
              <a:rPr lang="it-IT" sz="1600" dirty="0"/>
              <a:t>A partire dal 19 ottobre, gli autori Stefano </a:t>
            </a:r>
            <a:r>
              <a:rPr lang="it-IT" sz="1600" dirty="0" err="1"/>
              <a:t>Rizzelli</a:t>
            </a:r>
            <a:r>
              <a:rPr lang="it-IT" sz="1600" dirty="0"/>
              <a:t>, Francesco </a:t>
            </a:r>
            <a:r>
              <a:rPr lang="it-IT" sz="1600" dirty="0" err="1"/>
              <a:t>Cirafici</a:t>
            </a:r>
            <a:r>
              <a:rPr lang="it-IT" sz="1600" dirty="0"/>
              <a:t> e Paolo Mieli propongono sugli schermi di Rai Tre un viaggio nella memoria che ripercorre i fatti salienti del Novecento. Il programma non segue all’inizio un’esposizione cronologica, ma tenta articolazioni suggestive in una sola puntata: l’elezione di papa Wojtyla e la morte di Che Guevara, l’intervista ad Aldo </a:t>
            </a:r>
            <a:r>
              <a:rPr lang="it-IT" sz="1600" dirty="0" err="1"/>
              <a:t>Brandirali</a:t>
            </a:r>
            <a:r>
              <a:rPr lang="it-IT" sz="1600" dirty="0"/>
              <a:t>, ex leader di Servire il popolo passato a Comunione e Liberazione, e il ritratto di Edgardo Sogno. Paolo Mieli apre il programma e lo chiude con un editoriale. All’edizione dedicata ai volti della storia (Adolf Hitler, Giulio Cesare, Fidel Castro, Giovanna d’Arco, Stalin, Pio ix, Martin Lutero, Robespierre, </a:t>
            </a:r>
            <a:r>
              <a:rPr lang="it-IT" sz="1600" dirty="0" err="1"/>
              <a:t>Pol</a:t>
            </a:r>
            <a:r>
              <a:rPr lang="it-IT" sz="1600" dirty="0"/>
              <a:t> </a:t>
            </a:r>
            <a:r>
              <a:rPr lang="it-IT" sz="1600" dirty="0" err="1"/>
              <a:t>Pot</a:t>
            </a:r>
            <a:r>
              <a:rPr lang="it-IT" sz="1600" dirty="0"/>
              <a:t>), in onda il </a:t>
            </a:r>
            <a:r>
              <a:rPr lang="it-IT" sz="1600" dirty="0" err="1"/>
              <a:t>giovedi</a:t>
            </a:r>
            <a:r>
              <a:rPr lang="it-IT" sz="1600" dirty="0"/>
              <a:t>̀ in seconda serata, segue, nel 2002, quella interamente consacrata alla Guerra fredda, con la presentazione dello straordinario documentario </a:t>
            </a:r>
            <a:r>
              <a:rPr lang="it-IT" sz="1600" i="1" dirty="0" err="1"/>
              <a:t>Cold</a:t>
            </a:r>
            <a:r>
              <a:rPr lang="it-IT" sz="1600" i="1" dirty="0"/>
              <a:t> War </a:t>
            </a:r>
            <a:r>
              <a:rPr lang="it-IT" sz="1600" dirty="0"/>
              <a:t>girato dal documentarista britannico Jeremy </a:t>
            </a:r>
            <a:r>
              <a:rPr lang="it-IT" sz="1600" dirty="0" err="1"/>
              <a:t>Isaacs</a:t>
            </a:r>
            <a:r>
              <a:rPr lang="it-IT" sz="1600" dirty="0"/>
              <a:t> per </a:t>
            </a:r>
            <a:r>
              <a:rPr lang="it-IT" sz="1600" dirty="0" err="1"/>
              <a:t>Cnn</a:t>
            </a:r>
            <a:r>
              <a:rPr lang="it-IT" sz="1600" dirty="0"/>
              <a:t>: realizzato in tre anni e 31 paesi con oltre 500 interviste e un notevole sforzo finanziario, racconta la Guerra fredda che ha diviso il mondo in due blocchi contrapposti, in modo avvincente e ottimamente documentato; la visione è impreziosita dai puntuali interventi in studio di Mieli, degli storici Ernesto Galli della Loggia e Luciano Canfora; la regia è di Andrea Bevilacqua. Il programma prosegue negli anni successivi collezionando puntate monografiche e cicli tematici, raccontando le due guerre mondiali, il dopoguerra, le evoluzioni nella Chiesa, i presidenti americani e quelli italiani, aprendosi talvolta al costume e alla cultura, all’arte e al cinema, persino alla televisione. </a:t>
            </a:r>
          </a:p>
          <a:p>
            <a:pPr algn="just"/>
            <a:endParaRPr lang="it-IT" sz="1700" dirty="0"/>
          </a:p>
        </p:txBody>
      </p:sp>
      <p:sp>
        <p:nvSpPr>
          <p:cNvPr id="4" name="CasellaDiTesto 3">
            <a:extLst>
              <a:ext uri="{FF2B5EF4-FFF2-40B4-BE49-F238E27FC236}">
                <a16:creationId xmlns:a16="http://schemas.microsoft.com/office/drawing/2014/main" id="{96A47991-FDEE-B64F-B132-9A75C07CD49F}"/>
              </a:ext>
            </a:extLst>
          </p:cNvPr>
          <p:cNvSpPr txBox="1"/>
          <p:nvPr/>
        </p:nvSpPr>
        <p:spPr>
          <a:xfrm>
            <a:off x="8118006" y="6245155"/>
            <a:ext cx="3736920" cy="276999"/>
          </a:xfrm>
          <a:prstGeom prst="rect">
            <a:avLst/>
          </a:prstGeom>
          <a:noFill/>
        </p:spPr>
        <p:txBody>
          <a:bodyPr wrap="none" rtlCol="0">
            <a:spAutoFit/>
          </a:bodyPr>
          <a:lstStyle/>
          <a:p>
            <a:r>
              <a:rPr lang="it-IT" sz="1200" dirty="0"/>
              <a:t>Grasso – Barra – Penati, </a:t>
            </a:r>
            <a:r>
              <a:rPr lang="it-IT" sz="1200" i="1" dirty="0"/>
              <a:t>Storia critica della televisione</a:t>
            </a:r>
            <a:endParaRPr lang="it-IT" sz="1200" dirty="0"/>
          </a:p>
        </p:txBody>
      </p:sp>
      <p:pic>
        <p:nvPicPr>
          <p:cNvPr id="4098" name="Picture 2" descr="Correva l'anno, Il Novecento raccontato da Paolo Mieli - Marida Caterini -  TV Intrattenimento Informazione Talk Show">
            <a:extLst>
              <a:ext uri="{FF2B5EF4-FFF2-40B4-BE49-F238E27FC236}">
                <a16:creationId xmlns:a16="http://schemas.microsoft.com/office/drawing/2014/main" id="{04530E74-29B0-414A-B8CA-B91BB95473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249" y="2010335"/>
            <a:ext cx="4642844" cy="283733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FA4C650F-B1A7-3245-9B58-A539E3D2B51C}"/>
              </a:ext>
            </a:extLst>
          </p:cNvPr>
          <p:cNvSpPr txBox="1"/>
          <p:nvPr/>
        </p:nvSpPr>
        <p:spPr>
          <a:xfrm>
            <a:off x="2700975" y="4948517"/>
            <a:ext cx="1435008" cy="369332"/>
          </a:xfrm>
          <a:prstGeom prst="rect">
            <a:avLst/>
          </a:prstGeom>
          <a:noFill/>
        </p:spPr>
        <p:txBody>
          <a:bodyPr wrap="none" rtlCol="0">
            <a:spAutoFit/>
          </a:bodyPr>
          <a:lstStyle/>
          <a:p>
            <a:r>
              <a:rPr lang="it-IT" dirty="0"/>
              <a:t>1999 - 2016</a:t>
            </a:r>
          </a:p>
        </p:txBody>
      </p:sp>
      <p:pic>
        <p:nvPicPr>
          <p:cNvPr id="7" name="Elemento grafico 6" descr="Dorso della mano con indice che punta verso destra con riempimento a tinta unita">
            <a:extLst>
              <a:ext uri="{FF2B5EF4-FFF2-40B4-BE49-F238E27FC236}">
                <a16:creationId xmlns:a16="http://schemas.microsoft.com/office/drawing/2014/main" id="{F9D20203-59AD-F34B-B07F-E34E5AF387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56707" y="4953183"/>
            <a:ext cx="360000" cy="360000"/>
          </a:xfrm>
          <a:prstGeom prst="rect">
            <a:avLst/>
          </a:prstGeom>
        </p:spPr>
      </p:pic>
      <p:grpSp>
        <p:nvGrpSpPr>
          <p:cNvPr id="8" name="Gruppo 7">
            <a:extLst>
              <a:ext uri="{FF2B5EF4-FFF2-40B4-BE49-F238E27FC236}">
                <a16:creationId xmlns:a16="http://schemas.microsoft.com/office/drawing/2014/main" id="{A4B188DF-D3AA-1340-80D0-FD74AEC3C943}"/>
              </a:ext>
            </a:extLst>
          </p:cNvPr>
          <p:cNvGrpSpPr>
            <a:grpSpLocks noChangeAspect="1"/>
          </p:cNvGrpSpPr>
          <p:nvPr/>
        </p:nvGrpSpPr>
        <p:grpSpPr>
          <a:xfrm>
            <a:off x="5413364" y="65846"/>
            <a:ext cx="554862" cy="540000"/>
            <a:chOff x="2084732" y="4506951"/>
            <a:chExt cx="755462" cy="735227"/>
          </a:xfrm>
        </p:grpSpPr>
        <p:sp>
          <p:nvSpPr>
            <p:cNvPr id="9" name="Forma a L 8">
              <a:extLst>
                <a:ext uri="{FF2B5EF4-FFF2-40B4-BE49-F238E27FC236}">
                  <a16:creationId xmlns:a16="http://schemas.microsoft.com/office/drawing/2014/main" id="{F1431128-E957-4B42-AEEC-4C44ED04E909}"/>
                </a:ext>
              </a:extLst>
            </p:cNvPr>
            <p:cNvSpPr>
              <a:spLocks noChangeAspect="1"/>
            </p:cNvSpPr>
            <p:nvPr/>
          </p:nvSpPr>
          <p:spPr>
            <a:xfrm rot="5400000">
              <a:off x="2228194" y="4630178"/>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0" name="Gruppo 9">
              <a:extLst>
                <a:ext uri="{FF2B5EF4-FFF2-40B4-BE49-F238E27FC236}">
                  <a16:creationId xmlns:a16="http://schemas.microsoft.com/office/drawing/2014/main" id="{8F90FB72-6400-0640-8CB0-77649F2AF96F}"/>
                </a:ext>
              </a:extLst>
            </p:cNvPr>
            <p:cNvGrpSpPr/>
            <p:nvPr/>
          </p:nvGrpSpPr>
          <p:grpSpPr>
            <a:xfrm>
              <a:off x="2084732" y="4506951"/>
              <a:ext cx="540000" cy="540000"/>
              <a:chOff x="2221186" y="1483775"/>
              <a:chExt cx="540000" cy="540000"/>
            </a:xfrm>
          </p:grpSpPr>
          <p:sp>
            <p:nvSpPr>
              <p:cNvPr id="11" name="Ovale 10">
                <a:extLst>
                  <a:ext uri="{FF2B5EF4-FFF2-40B4-BE49-F238E27FC236}">
                    <a16:creationId xmlns:a16="http://schemas.microsoft.com/office/drawing/2014/main" id="{3B690FDC-D6F1-DB4B-B3AB-B7341910DE0E}"/>
                  </a:ext>
                </a:extLst>
              </p:cNvPr>
              <p:cNvSpPr>
                <a:spLocks noChangeAspect="1"/>
              </p:cNvSpPr>
              <p:nvPr/>
            </p:nvSpPr>
            <p:spPr>
              <a:xfrm>
                <a:off x="2221186" y="1483775"/>
                <a:ext cx="540000" cy="540000"/>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Elemento grafico 11" descr="Virgolette aperte con riempimento a tinta unita">
                <a:extLst>
                  <a:ext uri="{FF2B5EF4-FFF2-40B4-BE49-F238E27FC236}">
                    <a16:creationId xmlns:a16="http://schemas.microsoft.com/office/drawing/2014/main" id="{0515F3A1-AF37-3A47-8EB1-25F19EDFA24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flipV="1">
                <a:off x="2221186" y="1483775"/>
                <a:ext cx="540000" cy="540000"/>
              </a:xfrm>
              <a:prstGeom prst="rect">
                <a:avLst/>
              </a:prstGeom>
            </p:spPr>
          </p:pic>
        </p:grpSp>
      </p:grpSp>
    </p:spTree>
    <p:extLst>
      <p:ext uri="{BB962C8B-B14F-4D97-AF65-F5344CB8AC3E}">
        <p14:creationId xmlns:p14="http://schemas.microsoft.com/office/powerpoint/2010/main" val="3717499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a storia siamo noi - Wikipedia">
            <a:extLst>
              <a:ext uri="{FF2B5EF4-FFF2-40B4-BE49-F238E27FC236}">
                <a16:creationId xmlns:a16="http://schemas.microsoft.com/office/drawing/2014/main" id="{95DAD571-7C8A-994B-B771-3145C3EFAD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783" y="1714273"/>
            <a:ext cx="6016625" cy="3429453"/>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E3ABD6D8-6944-6F4D-842C-CFD230C5D856}"/>
              </a:ext>
            </a:extLst>
          </p:cNvPr>
          <p:cNvSpPr txBox="1"/>
          <p:nvPr/>
        </p:nvSpPr>
        <p:spPr>
          <a:xfrm>
            <a:off x="7175350" y="1859339"/>
            <a:ext cx="4776396" cy="3139321"/>
          </a:xfrm>
          <a:prstGeom prst="rect">
            <a:avLst/>
          </a:prstGeom>
          <a:noFill/>
        </p:spPr>
        <p:txBody>
          <a:bodyPr wrap="square" rtlCol="0">
            <a:spAutoFit/>
          </a:bodyPr>
          <a:lstStyle/>
          <a:p>
            <a:r>
              <a:rPr lang="it-IT" dirty="0"/>
              <a:t>Il programma ha una storia articolata: ideato da Renato </a:t>
            </a:r>
            <a:r>
              <a:rPr lang="it-IT" dirty="0" err="1"/>
              <a:t>Parascandolo</a:t>
            </a:r>
            <a:r>
              <a:rPr lang="it-IT" dirty="0"/>
              <a:t> nel 1997 va dapprima in onda sui canali satellitari, per poi passare, dal 2002 e con la conduzione di Giovanni Minoli, sulle reti in chiaro.</a:t>
            </a:r>
          </a:p>
          <a:p>
            <a:r>
              <a:rPr lang="it-IT" dirty="0"/>
              <a:t>Anche il format cambia strada facendo, da un iniziale confronto con i materiali degli archivi Rai (una specie di confronto fra lo ieri e l’oggi) a documentari dei circuiti internazionali o realizzati appositamente, guidati e accompagnati dal forte protagonismo di Minoli.</a:t>
            </a:r>
          </a:p>
        </p:txBody>
      </p:sp>
      <p:sp>
        <p:nvSpPr>
          <p:cNvPr id="5" name="CasellaDiTesto 4">
            <a:extLst>
              <a:ext uri="{FF2B5EF4-FFF2-40B4-BE49-F238E27FC236}">
                <a16:creationId xmlns:a16="http://schemas.microsoft.com/office/drawing/2014/main" id="{055F55C1-B514-714A-8E1C-6B9AF4855D70}"/>
              </a:ext>
            </a:extLst>
          </p:cNvPr>
          <p:cNvSpPr txBox="1"/>
          <p:nvPr/>
        </p:nvSpPr>
        <p:spPr>
          <a:xfrm>
            <a:off x="3410980" y="5282003"/>
            <a:ext cx="1435008" cy="369332"/>
          </a:xfrm>
          <a:prstGeom prst="rect">
            <a:avLst/>
          </a:prstGeom>
          <a:noFill/>
        </p:spPr>
        <p:txBody>
          <a:bodyPr wrap="none" rtlCol="0">
            <a:spAutoFit/>
          </a:bodyPr>
          <a:lstStyle/>
          <a:p>
            <a:r>
              <a:rPr lang="it-IT" dirty="0"/>
              <a:t>1997 - 2013</a:t>
            </a:r>
          </a:p>
        </p:txBody>
      </p:sp>
      <p:pic>
        <p:nvPicPr>
          <p:cNvPr id="6" name="Elemento grafico 5" descr="Dorso della mano con indice che punta verso destra con riempimento a tinta unita">
            <a:extLst>
              <a:ext uri="{FF2B5EF4-FFF2-40B4-BE49-F238E27FC236}">
                <a16:creationId xmlns:a16="http://schemas.microsoft.com/office/drawing/2014/main" id="{AE00BDF8-DB62-364E-9715-C71FC2949C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66712" y="5286669"/>
            <a:ext cx="360000" cy="360000"/>
          </a:xfrm>
          <a:prstGeom prst="rect">
            <a:avLst/>
          </a:prstGeom>
        </p:spPr>
      </p:pic>
    </p:spTree>
    <p:extLst>
      <p:ext uri="{BB962C8B-B14F-4D97-AF65-F5344CB8AC3E}">
        <p14:creationId xmlns:p14="http://schemas.microsoft.com/office/powerpoint/2010/main" val="18489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l tempo e la storia&quot;, al via la nuova edizione - Spot and Web">
            <a:extLst>
              <a:ext uri="{FF2B5EF4-FFF2-40B4-BE49-F238E27FC236}">
                <a16:creationId xmlns:a16="http://schemas.microsoft.com/office/drawing/2014/main" id="{3AC2D154-38D4-DD47-B184-017F94148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003" y="186846"/>
            <a:ext cx="3517752" cy="203910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L TEMPO E LA STORIA – alteregomedia.it">
            <a:extLst>
              <a:ext uri="{FF2B5EF4-FFF2-40B4-BE49-F238E27FC236}">
                <a16:creationId xmlns:a16="http://schemas.microsoft.com/office/drawing/2014/main" id="{AF4E23B2-D869-4449-AB1E-24E2AEAFB5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03" y="2455584"/>
            <a:ext cx="3517752" cy="197873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assato e presente - Storia - Rai Cultura">
            <a:extLst>
              <a:ext uri="{FF2B5EF4-FFF2-40B4-BE49-F238E27FC236}">
                <a16:creationId xmlns:a16="http://schemas.microsoft.com/office/drawing/2014/main" id="{E6D8E0F5-16CE-5F49-B210-BBBBCB9E58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003" y="4663953"/>
            <a:ext cx="3517752" cy="2032215"/>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EE77560F-0531-0346-B9C1-2A59E7F2C5E1}"/>
              </a:ext>
            </a:extLst>
          </p:cNvPr>
          <p:cNvSpPr txBox="1"/>
          <p:nvPr/>
        </p:nvSpPr>
        <p:spPr>
          <a:xfrm>
            <a:off x="4636546" y="1443841"/>
            <a:ext cx="7304443" cy="3970318"/>
          </a:xfrm>
          <a:prstGeom prst="rect">
            <a:avLst/>
          </a:prstGeom>
          <a:noFill/>
        </p:spPr>
        <p:txBody>
          <a:bodyPr wrap="square" rtlCol="0">
            <a:spAutoFit/>
          </a:bodyPr>
          <a:lstStyle/>
          <a:p>
            <a:r>
              <a:rPr lang="it-IT" dirty="0"/>
              <a:t>Format nuovo, giornaliero, con doppia collocazione su Rai Tre e Rai Storia, che inizia nel 2013 e dura fino al 2017. </a:t>
            </a:r>
          </a:p>
          <a:p>
            <a:r>
              <a:rPr lang="it-IT" dirty="0"/>
              <a:t>Condotto inizialmente da Massimo Bernardini, al quale segue – dopo tre stagioni - Michela </a:t>
            </a:r>
            <a:r>
              <a:rPr lang="it-IT" dirty="0" err="1"/>
              <a:t>Ponzani</a:t>
            </a:r>
            <a:r>
              <a:rPr lang="it-IT" dirty="0"/>
              <a:t>, è costruito intorno ad un colloquio tra il conduttore e lo storico o la storica ospite. Il colloquio è articolato in tre blocchi, ciascuno introdotto da un breve documentario. Al termine l’ospite indica un libro, un film e un luogo che rimandano all’argomento del giorno.</a:t>
            </a:r>
          </a:p>
          <a:p>
            <a:r>
              <a:rPr lang="it-IT" dirty="0"/>
              <a:t> </a:t>
            </a:r>
          </a:p>
          <a:p>
            <a:r>
              <a:rPr lang="it-IT" dirty="0"/>
              <a:t>Dopo cinque stagioni il programma viene sostituito, nella stessa collocazione oraria, da </a:t>
            </a:r>
            <a:r>
              <a:rPr lang="it-IT" i="1" dirty="0"/>
              <a:t>Passato e presente</a:t>
            </a:r>
            <a:r>
              <a:rPr lang="it-IT" dirty="0"/>
              <a:t>. Condotto da Paolo Mieli, il nuovo format ha alcune, significative differenze, come la presenza in studio di tre giovani storici in formazione che aiutano il conduttore ad intervistare l’ospite.</a:t>
            </a:r>
          </a:p>
        </p:txBody>
      </p:sp>
    </p:spTree>
    <p:extLst>
      <p:ext uri="{BB962C8B-B14F-4D97-AF65-F5344CB8AC3E}">
        <p14:creationId xmlns:p14="http://schemas.microsoft.com/office/powerpoint/2010/main" val="1709575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9AB7FF-0AEE-BF4F-8BBE-1D1774BAE642}"/>
              </a:ext>
            </a:extLst>
          </p:cNvPr>
          <p:cNvSpPr>
            <a:spLocks noGrp="1"/>
          </p:cNvSpPr>
          <p:nvPr>
            <p:ph type="title"/>
          </p:nvPr>
        </p:nvSpPr>
        <p:spPr/>
        <p:txBody>
          <a:bodyPr/>
          <a:lstStyle/>
          <a:p>
            <a:r>
              <a:rPr lang="it-IT" dirty="0"/>
              <a:t>la storia della storia in televisione</a:t>
            </a:r>
          </a:p>
        </p:txBody>
      </p:sp>
    </p:spTree>
    <p:extLst>
      <p:ext uri="{BB962C8B-B14F-4D97-AF65-F5344CB8AC3E}">
        <p14:creationId xmlns:p14="http://schemas.microsoft.com/office/powerpoint/2010/main" val="1528637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CA8C76E-735E-A34D-A408-8DEA9C9A7DEA}"/>
              </a:ext>
            </a:extLst>
          </p:cNvPr>
          <p:cNvSpPr txBox="1"/>
          <p:nvPr/>
        </p:nvSpPr>
        <p:spPr>
          <a:xfrm rot="16200000">
            <a:off x="-2673795" y="3259723"/>
            <a:ext cx="5895781" cy="338554"/>
          </a:xfrm>
          <a:prstGeom prst="rect">
            <a:avLst/>
          </a:prstGeom>
          <a:noFill/>
        </p:spPr>
        <p:txBody>
          <a:bodyPr wrap="none" rtlCol="0">
            <a:spAutoFit/>
          </a:bodyPr>
          <a:lstStyle/>
          <a:p>
            <a:r>
              <a:rPr lang="it-IT" sz="1600" b="1" i="1" dirty="0">
                <a:latin typeface="+mj-lt"/>
              </a:rPr>
              <a:t>Le donne nella Resistenza</a:t>
            </a:r>
            <a:r>
              <a:rPr lang="it-IT" sz="1600" b="1" dirty="0">
                <a:latin typeface="+mj-lt"/>
              </a:rPr>
              <a:t> (Liliana Cavani, Secondo canale, 1965</a:t>
            </a:r>
          </a:p>
        </p:txBody>
      </p:sp>
      <p:sp>
        <p:nvSpPr>
          <p:cNvPr id="3" name="CasellaDiTesto 2">
            <a:extLst>
              <a:ext uri="{FF2B5EF4-FFF2-40B4-BE49-F238E27FC236}">
                <a16:creationId xmlns:a16="http://schemas.microsoft.com/office/drawing/2014/main" id="{6D7B9763-7972-4640-9DA2-7A45F6FC974D}"/>
              </a:ext>
            </a:extLst>
          </p:cNvPr>
          <p:cNvSpPr txBox="1"/>
          <p:nvPr/>
        </p:nvSpPr>
        <p:spPr>
          <a:xfrm>
            <a:off x="8806757" y="1119515"/>
            <a:ext cx="2974425" cy="4247317"/>
          </a:xfrm>
          <a:prstGeom prst="rect">
            <a:avLst/>
          </a:prstGeom>
          <a:noFill/>
        </p:spPr>
        <p:txBody>
          <a:bodyPr wrap="square" rtlCol="0">
            <a:spAutoFit/>
          </a:bodyPr>
          <a:lstStyle/>
          <a:p>
            <a:pPr algn="just"/>
            <a:r>
              <a:rPr lang="it-IT" dirty="0"/>
              <a:t>Liliana Cavani porta all’attenzione del grande pubblico un tema fino ad allora (e per molto tempo ancora) sottovalutato dalla storiografia, quello della partecipazione delle donne alla Resistenza, andando oltre lo stereotipo del sacrificio e costruendo un panorama sfaccettato e frastagliato, costruito su testimonianze che non hanno nulla di retorico o celebrativo</a:t>
            </a:r>
          </a:p>
        </p:txBody>
      </p:sp>
      <p:sp>
        <p:nvSpPr>
          <p:cNvPr id="4" name="Forma a L 3">
            <a:extLst>
              <a:ext uri="{FF2B5EF4-FFF2-40B4-BE49-F238E27FC236}">
                <a16:creationId xmlns:a16="http://schemas.microsoft.com/office/drawing/2014/main" id="{A5D73F0E-05D4-D043-806E-A98DBFE46ADD}"/>
              </a:ext>
            </a:extLst>
          </p:cNvPr>
          <p:cNvSpPr>
            <a:spLocks noChangeAspect="1"/>
          </p:cNvSpPr>
          <p:nvPr/>
        </p:nvSpPr>
        <p:spPr>
          <a:xfrm rot="16200000">
            <a:off x="11475182" y="5060833"/>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orma a L 4">
            <a:extLst>
              <a:ext uri="{FF2B5EF4-FFF2-40B4-BE49-F238E27FC236}">
                <a16:creationId xmlns:a16="http://schemas.microsoft.com/office/drawing/2014/main" id="{65DFBEAF-92F3-3547-916B-D37839CAA7E3}"/>
              </a:ext>
            </a:extLst>
          </p:cNvPr>
          <p:cNvSpPr>
            <a:spLocks noChangeAspect="1"/>
          </p:cNvSpPr>
          <p:nvPr/>
        </p:nvSpPr>
        <p:spPr>
          <a:xfrm rot="5400000">
            <a:off x="8500757" y="813514"/>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6" name="Elementi multimediali online 5" descr="Liliana Cavani   La donna nella Resistenza   1965   Documentario">
            <a:hlinkClick r:id="" action="ppaction://media"/>
            <a:extLst>
              <a:ext uri="{FF2B5EF4-FFF2-40B4-BE49-F238E27FC236}">
                <a16:creationId xmlns:a16="http://schemas.microsoft.com/office/drawing/2014/main" id="{B744B324-3BF0-414A-97F4-3377A6D6ADC7}"/>
              </a:ext>
            </a:extLst>
          </p:cNvPr>
          <p:cNvPicPr>
            <a:picLocks noRot="1" noChangeAspect="1"/>
          </p:cNvPicPr>
          <p:nvPr>
            <a:videoFile r:link="rId1"/>
          </p:nvPr>
        </p:nvPicPr>
        <p:blipFill>
          <a:blip r:embed="rId3"/>
          <a:stretch>
            <a:fillRect/>
          </a:stretch>
        </p:blipFill>
        <p:spPr>
          <a:xfrm>
            <a:off x="901266" y="367475"/>
            <a:ext cx="7503830" cy="5627873"/>
          </a:xfrm>
          <a:prstGeom prst="rect">
            <a:avLst/>
          </a:prstGeom>
        </p:spPr>
      </p:pic>
    </p:spTree>
    <p:extLst>
      <p:ext uri="{BB962C8B-B14F-4D97-AF65-F5344CB8AC3E}">
        <p14:creationId xmlns:p14="http://schemas.microsoft.com/office/powerpoint/2010/main" val="306395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AECEF1F-3F6E-EF43-BED5-07570AA56F18}"/>
              </a:ext>
            </a:extLst>
          </p:cNvPr>
          <p:cNvSpPr txBox="1"/>
          <p:nvPr/>
        </p:nvSpPr>
        <p:spPr>
          <a:xfrm rot="16200000">
            <a:off x="-2560404" y="3259723"/>
            <a:ext cx="5668988" cy="338554"/>
          </a:xfrm>
          <a:prstGeom prst="rect">
            <a:avLst/>
          </a:prstGeom>
          <a:noFill/>
        </p:spPr>
        <p:txBody>
          <a:bodyPr wrap="none" rtlCol="0">
            <a:spAutoFit/>
          </a:bodyPr>
          <a:lstStyle/>
          <a:p>
            <a:r>
              <a:rPr lang="it-IT" sz="1600" b="1" i="1" dirty="0">
                <a:latin typeface="+mj-lt"/>
              </a:rPr>
              <a:t>Nascita di una dittatura</a:t>
            </a:r>
            <a:r>
              <a:rPr lang="it-IT" sz="1600" b="1" dirty="0">
                <a:latin typeface="+mj-lt"/>
              </a:rPr>
              <a:t> (Sergio Zavoli, Canale nazionale, 1972)</a:t>
            </a:r>
            <a:endParaRPr lang="it-IT" sz="1600" b="1" i="1" dirty="0">
              <a:latin typeface="+mj-lt"/>
            </a:endParaRPr>
          </a:p>
        </p:txBody>
      </p:sp>
      <p:pic>
        <p:nvPicPr>
          <p:cNvPr id="3" name="Elementi multimediali online 2" descr="Nascita di una dittatura, di Sergio Zavoli - Puntata 1 (1972)">
            <a:hlinkClick r:id="" action="ppaction://media"/>
            <a:extLst>
              <a:ext uri="{FF2B5EF4-FFF2-40B4-BE49-F238E27FC236}">
                <a16:creationId xmlns:a16="http://schemas.microsoft.com/office/drawing/2014/main" id="{59429321-B755-DF4D-B6C5-14302C1CDF4A}"/>
              </a:ext>
            </a:extLst>
          </p:cNvPr>
          <p:cNvPicPr>
            <a:picLocks noRot="1" noChangeAspect="1"/>
          </p:cNvPicPr>
          <p:nvPr>
            <a:videoFile r:link="rId1"/>
          </p:nvPr>
        </p:nvPicPr>
        <p:blipFill>
          <a:blip r:embed="rId3"/>
          <a:stretch>
            <a:fillRect/>
          </a:stretch>
        </p:blipFill>
        <p:spPr>
          <a:xfrm>
            <a:off x="1255718" y="4416561"/>
            <a:ext cx="4099035" cy="2315955"/>
          </a:xfrm>
          <a:prstGeom prst="rect">
            <a:avLst/>
          </a:prstGeom>
        </p:spPr>
      </p:pic>
      <p:grpSp>
        <p:nvGrpSpPr>
          <p:cNvPr id="4" name="Gruppo 3">
            <a:extLst>
              <a:ext uri="{FF2B5EF4-FFF2-40B4-BE49-F238E27FC236}">
                <a16:creationId xmlns:a16="http://schemas.microsoft.com/office/drawing/2014/main" id="{4F88B13B-CEFD-AF43-BFDF-68C50CE459F2}"/>
              </a:ext>
            </a:extLst>
          </p:cNvPr>
          <p:cNvGrpSpPr/>
          <p:nvPr/>
        </p:nvGrpSpPr>
        <p:grpSpPr>
          <a:xfrm>
            <a:off x="806256" y="125484"/>
            <a:ext cx="755462" cy="735227"/>
            <a:chOff x="2084732" y="4506951"/>
            <a:chExt cx="755462" cy="735227"/>
          </a:xfrm>
        </p:grpSpPr>
        <p:sp>
          <p:nvSpPr>
            <p:cNvPr id="5" name="Forma a L 4">
              <a:extLst>
                <a:ext uri="{FF2B5EF4-FFF2-40B4-BE49-F238E27FC236}">
                  <a16:creationId xmlns:a16="http://schemas.microsoft.com/office/drawing/2014/main" id="{76E16B05-2354-DE41-86EA-4754B91DC0FD}"/>
                </a:ext>
              </a:extLst>
            </p:cNvPr>
            <p:cNvSpPr>
              <a:spLocks noChangeAspect="1"/>
            </p:cNvSpPr>
            <p:nvPr/>
          </p:nvSpPr>
          <p:spPr>
            <a:xfrm rot="5400000">
              <a:off x="2228194" y="4630178"/>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6" name="Gruppo 5">
              <a:extLst>
                <a:ext uri="{FF2B5EF4-FFF2-40B4-BE49-F238E27FC236}">
                  <a16:creationId xmlns:a16="http://schemas.microsoft.com/office/drawing/2014/main" id="{EA01AAAB-2069-E545-BECD-3D564DE513E2}"/>
                </a:ext>
              </a:extLst>
            </p:cNvPr>
            <p:cNvGrpSpPr/>
            <p:nvPr/>
          </p:nvGrpSpPr>
          <p:grpSpPr>
            <a:xfrm>
              <a:off x="2084732" y="4506951"/>
              <a:ext cx="540000" cy="540000"/>
              <a:chOff x="2221186" y="1483775"/>
              <a:chExt cx="540000" cy="540000"/>
            </a:xfrm>
          </p:grpSpPr>
          <p:sp>
            <p:nvSpPr>
              <p:cNvPr id="7" name="Ovale 6">
                <a:extLst>
                  <a:ext uri="{FF2B5EF4-FFF2-40B4-BE49-F238E27FC236}">
                    <a16:creationId xmlns:a16="http://schemas.microsoft.com/office/drawing/2014/main" id="{B048B8D7-D3F3-4E45-A96D-A9589FADC87B}"/>
                  </a:ext>
                </a:extLst>
              </p:cNvPr>
              <p:cNvSpPr>
                <a:spLocks noChangeAspect="1"/>
              </p:cNvSpPr>
              <p:nvPr/>
            </p:nvSpPr>
            <p:spPr>
              <a:xfrm>
                <a:off x="2221186" y="1483775"/>
                <a:ext cx="540000" cy="540000"/>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Elemento grafico 7" descr="Virgolette aperte con riempimento a tinta unita">
                <a:extLst>
                  <a:ext uri="{FF2B5EF4-FFF2-40B4-BE49-F238E27FC236}">
                    <a16:creationId xmlns:a16="http://schemas.microsoft.com/office/drawing/2014/main" id="{CED611B1-5F96-5543-9437-AFECEF4D57D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V="1">
                <a:off x="2221186" y="1483775"/>
                <a:ext cx="540000" cy="540000"/>
              </a:xfrm>
              <a:prstGeom prst="rect">
                <a:avLst/>
              </a:prstGeom>
            </p:spPr>
          </p:pic>
        </p:grpSp>
      </p:grpSp>
      <p:sp>
        <p:nvSpPr>
          <p:cNvPr id="9" name="Forma a L 8">
            <a:extLst>
              <a:ext uri="{FF2B5EF4-FFF2-40B4-BE49-F238E27FC236}">
                <a16:creationId xmlns:a16="http://schemas.microsoft.com/office/drawing/2014/main" id="{54F07D3F-7964-1B47-8FBA-CD395325E3DF}"/>
              </a:ext>
            </a:extLst>
          </p:cNvPr>
          <p:cNvSpPr>
            <a:spLocks noChangeAspect="1"/>
          </p:cNvSpPr>
          <p:nvPr/>
        </p:nvSpPr>
        <p:spPr>
          <a:xfrm rot="16200000">
            <a:off x="11455076" y="3665031"/>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12998FBD-5544-5A49-A0E9-CD30A0D090FF}"/>
              </a:ext>
            </a:extLst>
          </p:cNvPr>
          <p:cNvSpPr/>
          <p:nvPr/>
        </p:nvSpPr>
        <p:spPr>
          <a:xfrm>
            <a:off x="1255718" y="554711"/>
            <a:ext cx="10505358" cy="3416320"/>
          </a:xfrm>
          <a:prstGeom prst="rect">
            <a:avLst/>
          </a:prstGeom>
        </p:spPr>
        <p:txBody>
          <a:bodyPr wrap="square">
            <a:spAutoFit/>
          </a:bodyPr>
          <a:lstStyle/>
          <a:p>
            <a:pPr algn="just"/>
            <a:r>
              <a:rPr lang="it-IT" dirty="0">
                <a:latin typeface="MinionPro"/>
              </a:rPr>
              <a:t>In occasione del cinquantesimo anniversario della «marcia su Roma», Sergio Zavoli realizza un ciclo di sei trasmissioni, in onda da </a:t>
            </a:r>
            <a:r>
              <a:rPr lang="it-IT" dirty="0" err="1">
                <a:latin typeface="MinionPro"/>
              </a:rPr>
              <a:t>venerdi</a:t>
            </a:r>
            <a:r>
              <a:rPr lang="it-IT" dirty="0">
                <a:latin typeface="MinionPro"/>
              </a:rPr>
              <a:t>̀ 10 novembre alle 21 sul Nazionale, che ricostruiscono le complesse situazioni politiche, economiche e sociali che portarono alla dittatura fascista. Un rigoroso lavoro di ricerca storiografica e di coscienza critica impegna Zavoli, con cui collaborano i giornalisti </a:t>
            </a:r>
            <a:r>
              <a:rPr lang="it-IT" dirty="0" err="1">
                <a:latin typeface="MinionPro"/>
              </a:rPr>
              <a:t>Edek</a:t>
            </a:r>
            <a:r>
              <a:rPr lang="it-IT" dirty="0">
                <a:latin typeface="MinionPro"/>
              </a:rPr>
              <a:t> </a:t>
            </a:r>
            <a:r>
              <a:rPr lang="it-IT" dirty="0" err="1">
                <a:latin typeface="MinionPro"/>
              </a:rPr>
              <a:t>Osser</a:t>
            </a:r>
            <a:r>
              <a:rPr lang="it-IT" dirty="0">
                <a:latin typeface="MinionPro"/>
              </a:rPr>
              <a:t> e Luciano </a:t>
            </a:r>
            <a:r>
              <a:rPr lang="it-IT" dirty="0" err="1">
                <a:latin typeface="MinionPro"/>
              </a:rPr>
              <a:t>Onder</a:t>
            </a:r>
            <a:r>
              <a:rPr lang="it-IT" dirty="0">
                <a:latin typeface="MinionPro"/>
              </a:rPr>
              <a:t> e un pool di consulenti storici, tra cui Alberto </a:t>
            </a:r>
            <a:r>
              <a:rPr lang="it-IT" dirty="0" err="1">
                <a:latin typeface="MinionPro"/>
              </a:rPr>
              <a:t>Aquarone</a:t>
            </a:r>
            <a:r>
              <a:rPr lang="it-IT" dirty="0">
                <a:latin typeface="MinionPro"/>
              </a:rPr>
              <a:t>, Gaetano </a:t>
            </a:r>
            <a:r>
              <a:rPr lang="it-IT" dirty="0" err="1">
                <a:latin typeface="MinionPro"/>
              </a:rPr>
              <a:t>Arfe</a:t>
            </a:r>
            <a:r>
              <a:rPr lang="it-IT" dirty="0">
                <a:latin typeface="MinionPro"/>
              </a:rPr>
              <a:t>́, Renzo De Felice, Gabriele De Rosa, Gastone Manacorda e Salvatore </a:t>
            </a:r>
            <a:r>
              <a:rPr lang="it-IT" dirty="0" err="1">
                <a:latin typeface="MinionPro"/>
              </a:rPr>
              <a:t>Valitutti</a:t>
            </a:r>
            <a:r>
              <a:rPr lang="it-IT" dirty="0">
                <a:latin typeface="MinionPro"/>
              </a:rPr>
              <a:t>. Filmati d’epoca reperiti in cineteche italiane e straniere, e interviste inedite, come quella a donna Rachele, moglie di Mussolini, non sono solo immagini che evocano emozioni e atmosfere, ma assumono il valore di documenti storici. La ricerca dell’</a:t>
            </a:r>
            <a:r>
              <a:rPr lang="it-IT" dirty="0" err="1">
                <a:latin typeface="MinionPro"/>
              </a:rPr>
              <a:t>obiettivita</a:t>
            </a:r>
            <a:r>
              <a:rPr lang="it-IT" dirty="0">
                <a:latin typeface="MinionPro"/>
              </a:rPr>
              <a:t>̀ non impedisce a Zavoli di svelare la costruzione narrativa ed espositiva operata dalla macchina televisiva nei confronti del- la materia: la sigla sottolinea la presenza delle telecamere, dei monitor, dei maxischermi e indugia sull’allestimento dello studio, suggerendo implicitamente che, malgrado ogni sforzo di </a:t>
            </a:r>
            <a:r>
              <a:rPr lang="it-IT" dirty="0" err="1">
                <a:latin typeface="MinionPro"/>
              </a:rPr>
              <a:t>neutralita</a:t>
            </a:r>
            <a:r>
              <a:rPr lang="it-IT" dirty="0">
                <a:latin typeface="MinionPro"/>
              </a:rPr>
              <a:t>̀, qualunque </a:t>
            </a:r>
            <a:r>
              <a:rPr lang="it-IT" dirty="0" err="1">
                <a:latin typeface="MinionPro"/>
              </a:rPr>
              <a:t>realta</a:t>
            </a:r>
            <a:r>
              <a:rPr lang="it-IT" dirty="0">
                <a:latin typeface="MinionPro"/>
              </a:rPr>
              <a:t>̀ raccontata è frutto di un preciso e inevitabile lavoro di mediazione. Il programma è seguito in media da 9,2 milioni di spettatori </a:t>
            </a:r>
            <a:endParaRPr lang="it-IT" dirty="0"/>
          </a:p>
        </p:txBody>
      </p:sp>
      <p:sp>
        <p:nvSpPr>
          <p:cNvPr id="11" name="CasellaDiTesto 10">
            <a:extLst>
              <a:ext uri="{FF2B5EF4-FFF2-40B4-BE49-F238E27FC236}">
                <a16:creationId xmlns:a16="http://schemas.microsoft.com/office/drawing/2014/main" id="{42E706E8-4C75-AA4B-802F-A596CA632257}"/>
              </a:ext>
            </a:extLst>
          </p:cNvPr>
          <p:cNvSpPr txBox="1"/>
          <p:nvPr/>
        </p:nvSpPr>
        <p:spPr>
          <a:xfrm>
            <a:off x="6238583" y="4055296"/>
            <a:ext cx="5216493" cy="276999"/>
          </a:xfrm>
          <a:prstGeom prst="rect">
            <a:avLst/>
          </a:prstGeom>
          <a:noFill/>
        </p:spPr>
        <p:txBody>
          <a:bodyPr wrap="none" rtlCol="0">
            <a:spAutoFit/>
          </a:bodyPr>
          <a:lstStyle/>
          <a:p>
            <a:r>
              <a:rPr lang="it-IT" sz="1200" dirty="0"/>
              <a:t>Aldo Grasso, Luca Barra, Cecilia Penati, </a:t>
            </a:r>
            <a:r>
              <a:rPr lang="it-IT" sz="1200" i="1" dirty="0"/>
              <a:t>Storia critica della televisione italiana</a:t>
            </a:r>
          </a:p>
        </p:txBody>
      </p:sp>
      <p:pic>
        <p:nvPicPr>
          <p:cNvPr id="13" name="Elemento grafico 12" descr="Cerchio con freccia sinistra contorno">
            <a:extLst>
              <a:ext uri="{FF2B5EF4-FFF2-40B4-BE49-F238E27FC236}">
                <a16:creationId xmlns:a16="http://schemas.microsoft.com/office/drawing/2014/main" id="{826F2148-6BE9-5540-A9D7-7B275687FC4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33396" y="4405947"/>
            <a:ext cx="540000" cy="540000"/>
          </a:xfrm>
          <a:prstGeom prst="rect">
            <a:avLst/>
          </a:prstGeom>
        </p:spPr>
      </p:pic>
      <p:sp>
        <p:nvSpPr>
          <p:cNvPr id="14" name="CasellaDiTesto 13">
            <a:extLst>
              <a:ext uri="{FF2B5EF4-FFF2-40B4-BE49-F238E27FC236}">
                <a16:creationId xmlns:a16="http://schemas.microsoft.com/office/drawing/2014/main" id="{947777EB-1071-CA42-A6EB-D8AE790B94D7}"/>
              </a:ext>
            </a:extLst>
          </p:cNvPr>
          <p:cNvSpPr txBox="1"/>
          <p:nvPr/>
        </p:nvSpPr>
        <p:spPr>
          <a:xfrm>
            <a:off x="7010401" y="4491281"/>
            <a:ext cx="1091966" cy="369332"/>
          </a:xfrm>
          <a:prstGeom prst="rect">
            <a:avLst/>
          </a:prstGeom>
          <a:noFill/>
        </p:spPr>
        <p:txBody>
          <a:bodyPr wrap="none" rtlCol="0">
            <a:spAutoFit/>
          </a:bodyPr>
          <a:lstStyle/>
          <a:p>
            <a:r>
              <a:rPr lang="it-IT" dirty="0"/>
              <a:t>testimoni</a:t>
            </a:r>
          </a:p>
        </p:txBody>
      </p:sp>
      <p:pic>
        <p:nvPicPr>
          <p:cNvPr id="15" name="Elemento grafico 14" descr="Cerchio con freccia sinistra contorno">
            <a:extLst>
              <a:ext uri="{FF2B5EF4-FFF2-40B4-BE49-F238E27FC236}">
                <a16:creationId xmlns:a16="http://schemas.microsoft.com/office/drawing/2014/main" id="{B60CA801-D686-8745-8299-047907C2DF5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33396" y="4903925"/>
            <a:ext cx="540000" cy="540000"/>
          </a:xfrm>
          <a:prstGeom prst="rect">
            <a:avLst/>
          </a:prstGeom>
        </p:spPr>
      </p:pic>
      <p:sp>
        <p:nvSpPr>
          <p:cNvPr id="16" name="CasellaDiTesto 15">
            <a:extLst>
              <a:ext uri="{FF2B5EF4-FFF2-40B4-BE49-F238E27FC236}">
                <a16:creationId xmlns:a16="http://schemas.microsoft.com/office/drawing/2014/main" id="{54018D36-ABBD-5841-B6E7-EF2FED3AD113}"/>
              </a:ext>
            </a:extLst>
          </p:cNvPr>
          <p:cNvSpPr txBox="1"/>
          <p:nvPr/>
        </p:nvSpPr>
        <p:spPr>
          <a:xfrm>
            <a:off x="7010401" y="4989259"/>
            <a:ext cx="2851165" cy="369332"/>
          </a:xfrm>
          <a:prstGeom prst="rect">
            <a:avLst/>
          </a:prstGeom>
          <a:noFill/>
        </p:spPr>
        <p:txBody>
          <a:bodyPr wrap="none" rtlCol="0">
            <a:spAutoFit/>
          </a:bodyPr>
          <a:lstStyle/>
          <a:p>
            <a:r>
              <a:rPr lang="it-IT" dirty="0"/>
              <a:t>autonomia della televisione</a:t>
            </a:r>
          </a:p>
        </p:txBody>
      </p:sp>
      <p:pic>
        <p:nvPicPr>
          <p:cNvPr id="17" name="Elemento grafico 16" descr="Cerchio con freccia sinistra contorno">
            <a:extLst>
              <a:ext uri="{FF2B5EF4-FFF2-40B4-BE49-F238E27FC236}">
                <a16:creationId xmlns:a16="http://schemas.microsoft.com/office/drawing/2014/main" id="{442DD783-6035-5443-9C52-308CC0318CA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38650" y="5424185"/>
            <a:ext cx="552231" cy="540000"/>
          </a:xfrm>
          <a:prstGeom prst="rect">
            <a:avLst/>
          </a:prstGeom>
        </p:spPr>
      </p:pic>
      <p:sp>
        <p:nvSpPr>
          <p:cNvPr id="18" name="CasellaDiTesto 17">
            <a:extLst>
              <a:ext uri="{FF2B5EF4-FFF2-40B4-BE49-F238E27FC236}">
                <a16:creationId xmlns:a16="http://schemas.microsoft.com/office/drawing/2014/main" id="{52687F2D-B559-E54F-833A-BDE68895D04D}"/>
              </a:ext>
            </a:extLst>
          </p:cNvPr>
          <p:cNvSpPr txBox="1"/>
          <p:nvPr/>
        </p:nvSpPr>
        <p:spPr>
          <a:xfrm>
            <a:off x="7015656" y="5509519"/>
            <a:ext cx="4745419" cy="1200329"/>
          </a:xfrm>
          <a:prstGeom prst="rect">
            <a:avLst/>
          </a:prstGeom>
          <a:noFill/>
        </p:spPr>
        <p:txBody>
          <a:bodyPr wrap="square" rtlCol="0">
            <a:spAutoFit/>
          </a:bodyPr>
          <a:lstStyle/>
          <a:p>
            <a:pPr algn="just"/>
            <a:r>
              <a:rPr lang="it-IT" dirty="0"/>
              <a:t>critiche della stampa («ideologia televisione della falsa obiettività» per traghettare «la presenza di una cultura moderata che in realtà è inesistente o asfittica» [Bocca])</a:t>
            </a:r>
          </a:p>
        </p:txBody>
      </p:sp>
    </p:spTree>
    <p:extLst>
      <p:ext uri="{BB962C8B-B14F-4D97-AF65-F5344CB8AC3E}">
        <p14:creationId xmlns:p14="http://schemas.microsoft.com/office/powerpoint/2010/main" val="157553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sellaDiTesto 16">
            <a:extLst>
              <a:ext uri="{FF2B5EF4-FFF2-40B4-BE49-F238E27FC236}">
                <a16:creationId xmlns:a16="http://schemas.microsoft.com/office/drawing/2014/main" id="{C3D6F242-5B7F-D944-A93C-54DFA35E7DFD}"/>
              </a:ext>
            </a:extLst>
          </p:cNvPr>
          <p:cNvSpPr txBox="1"/>
          <p:nvPr/>
        </p:nvSpPr>
        <p:spPr>
          <a:xfrm>
            <a:off x="1183987" y="461568"/>
            <a:ext cx="4347540" cy="4247317"/>
          </a:xfrm>
          <a:prstGeom prst="rect">
            <a:avLst/>
          </a:prstGeom>
          <a:solidFill>
            <a:schemeClr val="accent2">
              <a:lumMod val="60000"/>
              <a:lumOff val="40000"/>
            </a:schemeClr>
          </a:solidFill>
        </p:spPr>
        <p:txBody>
          <a:bodyPr wrap="square" rtlCol="0">
            <a:spAutoFit/>
          </a:bodyPr>
          <a:lstStyle/>
          <a:p>
            <a:pPr algn="just"/>
            <a:r>
              <a:rPr lang="it-IT" dirty="0"/>
              <a:t>Da qualche tempo il ventennio fascista vende bene, dal cinema ai cartelloni pubblicitari alle cartoline ai fumetti, è una specie di come eravamo, uno sguardo rivolto al costume, agli aspetti esteriori del periodo, questo </a:t>
            </a:r>
            <a:r>
              <a:rPr lang="it-IT" i="1" dirty="0"/>
              <a:t>revival </a:t>
            </a:r>
            <a:r>
              <a:rPr lang="it-IT" dirty="0"/>
              <a:t>finirà per esaurirsi come è stato quello per gli anni ruggenti e come accade per ogni forma di consumismo culturale. Resterà tuttavia il problema storico, dunque non liquidabile come slogan di ubriacatura collettiva. Già nel 1962 Delio </a:t>
            </a:r>
            <a:r>
              <a:rPr lang="it-IT" dirty="0" err="1"/>
              <a:t>Cantimori</a:t>
            </a:r>
            <a:r>
              <a:rPr lang="it-IT" dirty="0"/>
              <a:t> scriveva che non si può parlare di fascismo come una balena, occorre distinguere le illusioni, le fantasie, le incoscienze</a:t>
            </a:r>
          </a:p>
        </p:txBody>
      </p:sp>
      <p:pic>
        <p:nvPicPr>
          <p:cNvPr id="5" name="Immagine 4" descr="Immagine che contiene testo, persona&#10;&#10;Descrizione generata automaticamente">
            <a:extLst>
              <a:ext uri="{FF2B5EF4-FFF2-40B4-BE49-F238E27FC236}">
                <a16:creationId xmlns:a16="http://schemas.microsoft.com/office/drawing/2014/main" id="{76EDB3E4-BDE5-5741-AE36-43DA9E62F397}"/>
              </a:ext>
            </a:extLst>
          </p:cNvPr>
          <p:cNvPicPr>
            <a:picLocks noChangeAspect="1"/>
          </p:cNvPicPr>
          <p:nvPr/>
        </p:nvPicPr>
        <p:blipFill>
          <a:blip r:embed="rId3"/>
          <a:stretch>
            <a:fillRect/>
          </a:stretch>
        </p:blipFill>
        <p:spPr>
          <a:xfrm>
            <a:off x="6039453" y="494340"/>
            <a:ext cx="5687438" cy="4181772"/>
          </a:xfrm>
          <a:prstGeom prst="rect">
            <a:avLst/>
          </a:prstGeom>
        </p:spPr>
      </p:pic>
      <p:sp>
        <p:nvSpPr>
          <p:cNvPr id="6" name="CasellaDiTesto 5">
            <a:extLst>
              <a:ext uri="{FF2B5EF4-FFF2-40B4-BE49-F238E27FC236}">
                <a16:creationId xmlns:a16="http://schemas.microsoft.com/office/drawing/2014/main" id="{E6068184-E84B-6442-80AA-F9084CF8B8A3}"/>
              </a:ext>
            </a:extLst>
          </p:cNvPr>
          <p:cNvSpPr txBox="1"/>
          <p:nvPr/>
        </p:nvSpPr>
        <p:spPr>
          <a:xfrm>
            <a:off x="1346257" y="5727209"/>
            <a:ext cx="10437181" cy="923330"/>
          </a:xfrm>
          <a:prstGeom prst="rect">
            <a:avLst/>
          </a:prstGeom>
          <a:noFill/>
        </p:spPr>
        <p:txBody>
          <a:bodyPr wrap="square" rtlCol="0">
            <a:spAutoFit/>
          </a:bodyPr>
          <a:lstStyle/>
          <a:p>
            <a:pPr algn="just"/>
            <a:r>
              <a:rPr lang="it-IT" dirty="0">
                <a:latin typeface="+mj-lt"/>
              </a:rPr>
              <a:t>la televisione arriva a conquistare un notevole livello di elaborazione problematica della storia: la discussione sulla storia si fa quasi storiografia, intervenendo in modo diretto sulla polemica tra due storici e due modi di raccontare il fascismo.</a:t>
            </a:r>
          </a:p>
        </p:txBody>
      </p:sp>
      <p:sp>
        <p:nvSpPr>
          <p:cNvPr id="10" name="Forma a L 9">
            <a:extLst>
              <a:ext uri="{FF2B5EF4-FFF2-40B4-BE49-F238E27FC236}">
                <a16:creationId xmlns:a16="http://schemas.microsoft.com/office/drawing/2014/main" id="{5C2CAE1D-D15E-2243-978F-367D58E9A7F6}"/>
              </a:ext>
            </a:extLst>
          </p:cNvPr>
          <p:cNvSpPr>
            <a:spLocks noChangeAspect="1"/>
          </p:cNvSpPr>
          <p:nvPr/>
        </p:nvSpPr>
        <p:spPr>
          <a:xfrm rot="16200000">
            <a:off x="11477439" y="6038539"/>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orma a L 10">
            <a:extLst>
              <a:ext uri="{FF2B5EF4-FFF2-40B4-BE49-F238E27FC236}">
                <a16:creationId xmlns:a16="http://schemas.microsoft.com/office/drawing/2014/main" id="{39B254AF-2D4F-8E42-8AAA-F6ECFFE00A24}"/>
              </a:ext>
            </a:extLst>
          </p:cNvPr>
          <p:cNvSpPr>
            <a:spLocks noChangeAspect="1"/>
          </p:cNvSpPr>
          <p:nvPr/>
        </p:nvSpPr>
        <p:spPr>
          <a:xfrm rot="5400000">
            <a:off x="1040256" y="5421209"/>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3" name="Gruppo 12">
            <a:extLst>
              <a:ext uri="{FF2B5EF4-FFF2-40B4-BE49-F238E27FC236}">
                <a16:creationId xmlns:a16="http://schemas.microsoft.com/office/drawing/2014/main" id="{90B7E9B7-626B-6143-A270-FC5E79787E99}"/>
              </a:ext>
            </a:extLst>
          </p:cNvPr>
          <p:cNvGrpSpPr/>
          <p:nvPr/>
        </p:nvGrpSpPr>
        <p:grpSpPr>
          <a:xfrm>
            <a:off x="806256" y="125484"/>
            <a:ext cx="755462" cy="735227"/>
            <a:chOff x="2084732" y="4506951"/>
            <a:chExt cx="755462" cy="735227"/>
          </a:xfrm>
        </p:grpSpPr>
        <p:sp>
          <p:nvSpPr>
            <p:cNvPr id="12" name="Forma a L 11">
              <a:extLst>
                <a:ext uri="{FF2B5EF4-FFF2-40B4-BE49-F238E27FC236}">
                  <a16:creationId xmlns:a16="http://schemas.microsoft.com/office/drawing/2014/main" id="{FD1C1A3F-9EC4-B449-971E-A0CA8DC51498}"/>
                </a:ext>
              </a:extLst>
            </p:cNvPr>
            <p:cNvSpPr>
              <a:spLocks noChangeAspect="1"/>
            </p:cNvSpPr>
            <p:nvPr/>
          </p:nvSpPr>
          <p:spPr>
            <a:xfrm rot="5400000">
              <a:off x="2228194" y="4630178"/>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7" name="Gruppo 6">
              <a:extLst>
                <a:ext uri="{FF2B5EF4-FFF2-40B4-BE49-F238E27FC236}">
                  <a16:creationId xmlns:a16="http://schemas.microsoft.com/office/drawing/2014/main" id="{A4E31B43-BC6F-2948-B426-4DA01EEB1A05}"/>
                </a:ext>
              </a:extLst>
            </p:cNvPr>
            <p:cNvGrpSpPr/>
            <p:nvPr/>
          </p:nvGrpSpPr>
          <p:grpSpPr>
            <a:xfrm>
              <a:off x="2084732" y="4506951"/>
              <a:ext cx="540000" cy="540000"/>
              <a:chOff x="2221186" y="1483775"/>
              <a:chExt cx="540000" cy="540000"/>
            </a:xfrm>
          </p:grpSpPr>
          <p:sp>
            <p:nvSpPr>
              <p:cNvPr id="8" name="Ovale 7">
                <a:extLst>
                  <a:ext uri="{FF2B5EF4-FFF2-40B4-BE49-F238E27FC236}">
                    <a16:creationId xmlns:a16="http://schemas.microsoft.com/office/drawing/2014/main" id="{4B6EDAF9-91D4-B24B-A34A-0B7F65AA38E0}"/>
                  </a:ext>
                </a:extLst>
              </p:cNvPr>
              <p:cNvSpPr>
                <a:spLocks noChangeAspect="1"/>
              </p:cNvSpPr>
              <p:nvPr/>
            </p:nvSpPr>
            <p:spPr>
              <a:xfrm>
                <a:off x="2221186" y="1483775"/>
                <a:ext cx="540000" cy="540000"/>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Elemento grafico 8" descr="Virgolette aperte con riempimento a tinta unita">
                <a:extLst>
                  <a:ext uri="{FF2B5EF4-FFF2-40B4-BE49-F238E27FC236}">
                    <a16:creationId xmlns:a16="http://schemas.microsoft.com/office/drawing/2014/main" id="{4FE6DF9E-7A81-7B4B-8670-99684133E87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V="1">
                <a:off x="2221186" y="1483775"/>
                <a:ext cx="540000" cy="540000"/>
              </a:xfrm>
              <a:prstGeom prst="rect">
                <a:avLst/>
              </a:prstGeom>
            </p:spPr>
          </p:pic>
        </p:grpSp>
      </p:grpSp>
      <p:sp>
        <p:nvSpPr>
          <p:cNvPr id="18" name="CasellaDiTesto 17">
            <a:extLst>
              <a:ext uri="{FF2B5EF4-FFF2-40B4-BE49-F238E27FC236}">
                <a16:creationId xmlns:a16="http://schemas.microsoft.com/office/drawing/2014/main" id="{82A8BD97-CD30-4F4B-A4E4-0FC664AFD873}"/>
              </a:ext>
            </a:extLst>
          </p:cNvPr>
          <p:cNvSpPr txBox="1"/>
          <p:nvPr/>
        </p:nvSpPr>
        <p:spPr>
          <a:xfrm>
            <a:off x="2144965" y="4625074"/>
            <a:ext cx="3071418" cy="276999"/>
          </a:xfrm>
          <a:prstGeom prst="rect">
            <a:avLst/>
          </a:prstGeom>
          <a:noFill/>
        </p:spPr>
        <p:txBody>
          <a:bodyPr wrap="none" rtlCol="0">
            <a:spAutoFit/>
          </a:bodyPr>
          <a:lstStyle/>
          <a:p>
            <a:r>
              <a:rPr lang="it-IT" sz="1200" dirty="0"/>
              <a:t>Sergio De </a:t>
            </a:r>
            <a:r>
              <a:rPr lang="it-IT" sz="1200" dirty="0" err="1"/>
              <a:t>Santis</a:t>
            </a:r>
            <a:r>
              <a:rPr lang="it-IT" sz="1200" dirty="0"/>
              <a:t>, conduttore del programma</a:t>
            </a:r>
          </a:p>
        </p:txBody>
      </p:sp>
      <p:sp>
        <p:nvSpPr>
          <p:cNvPr id="19" name="CasellaDiTesto 18">
            <a:extLst>
              <a:ext uri="{FF2B5EF4-FFF2-40B4-BE49-F238E27FC236}">
                <a16:creationId xmlns:a16="http://schemas.microsoft.com/office/drawing/2014/main" id="{C22B9FE2-D154-2444-B20F-B0C2FE1916A7}"/>
              </a:ext>
            </a:extLst>
          </p:cNvPr>
          <p:cNvSpPr txBox="1"/>
          <p:nvPr/>
        </p:nvSpPr>
        <p:spPr>
          <a:xfrm rot="16200000">
            <a:off x="-2889925" y="3259723"/>
            <a:ext cx="6328014" cy="338554"/>
          </a:xfrm>
          <a:prstGeom prst="rect">
            <a:avLst/>
          </a:prstGeom>
          <a:noFill/>
        </p:spPr>
        <p:txBody>
          <a:bodyPr wrap="none" rtlCol="0">
            <a:spAutoFit/>
          </a:bodyPr>
          <a:lstStyle/>
          <a:p>
            <a:r>
              <a:rPr lang="it-IT" sz="1600" b="1" i="1" dirty="0">
                <a:latin typeface="+mj-lt"/>
              </a:rPr>
              <a:t>De Felice Mack Smith: polemica sul fascismo</a:t>
            </a:r>
            <a:r>
              <a:rPr lang="it-IT" sz="1600" b="1" dirty="0">
                <a:latin typeface="+mj-lt"/>
              </a:rPr>
              <a:t> (Rai Due, 28 aprile 1976)</a:t>
            </a:r>
          </a:p>
        </p:txBody>
      </p:sp>
      <p:pic>
        <p:nvPicPr>
          <p:cNvPr id="22" name="Elemento grafico 21" descr="Freccia linea: curva antioraria con riempimento a tinta unita">
            <a:extLst>
              <a:ext uri="{FF2B5EF4-FFF2-40B4-BE49-F238E27FC236}">
                <a16:creationId xmlns:a16="http://schemas.microsoft.com/office/drawing/2014/main" id="{28B4E0C5-1E70-A543-8E34-D1A48DD940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389755">
            <a:off x="9589835" y="4306372"/>
            <a:ext cx="914400" cy="914400"/>
          </a:xfrm>
          <a:prstGeom prst="rect">
            <a:avLst/>
          </a:prstGeom>
        </p:spPr>
      </p:pic>
      <p:sp>
        <p:nvSpPr>
          <p:cNvPr id="23" name="CasellaDiTesto 22">
            <a:extLst>
              <a:ext uri="{FF2B5EF4-FFF2-40B4-BE49-F238E27FC236}">
                <a16:creationId xmlns:a16="http://schemas.microsoft.com/office/drawing/2014/main" id="{41FAFBAE-C00B-3B4E-B22C-17D7E1594BA5}"/>
              </a:ext>
            </a:extLst>
          </p:cNvPr>
          <p:cNvSpPr txBox="1"/>
          <p:nvPr/>
        </p:nvSpPr>
        <p:spPr>
          <a:xfrm>
            <a:off x="7025772" y="4902073"/>
            <a:ext cx="2788777" cy="369332"/>
          </a:xfrm>
          <a:prstGeom prst="rect">
            <a:avLst/>
          </a:prstGeom>
          <a:noFill/>
        </p:spPr>
        <p:txBody>
          <a:bodyPr wrap="none" rtlCol="0">
            <a:spAutoFit/>
          </a:bodyPr>
          <a:lstStyle/>
          <a:p>
            <a:r>
              <a:rPr lang="it-IT" dirty="0"/>
              <a:t>autonomia formale della tv</a:t>
            </a:r>
          </a:p>
        </p:txBody>
      </p:sp>
      <p:cxnSp>
        <p:nvCxnSpPr>
          <p:cNvPr id="25" name="Connettore 1 24">
            <a:extLst>
              <a:ext uri="{FF2B5EF4-FFF2-40B4-BE49-F238E27FC236}">
                <a16:creationId xmlns:a16="http://schemas.microsoft.com/office/drawing/2014/main" id="{AAE4023E-A95D-B04E-99B2-3230FE4BB3AD}"/>
              </a:ext>
            </a:extLst>
          </p:cNvPr>
          <p:cNvCxnSpPr/>
          <p:nvPr/>
        </p:nvCxnSpPr>
        <p:spPr>
          <a:xfrm>
            <a:off x="9829476" y="4902073"/>
            <a:ext cx="0" cy="425408"/>
          </a:xfrm>
          <a:prstGeom prst="line">
            <a:avLst/>
          </a:prstGeom>
          <a:ln w="69850" cap="rnd">
            <a:solidFill>
              <a:srgbClr val="FF0000"/>
            </a:solidFill>
            <a:bevel/>
          </a:ln>
        </p:spPr>
        <p:style>
          <a:lnRef idx="1">
            <a:schemeClr val="accent1"/>
          </a:lnRef>
          <a:fillRef idx="0">
            <a:schemeClr val="accent1"/>
          </a:fillRef>
          <a:effectRef idx="0">
            <a:schemeClr val="accent1"/>
          </a:effectRef>
          <a:fontRef idx="minor">
            <a:schemeClr val="tx1"/>
          </a:fontRef>
        </p:style>
      </p:cxnSp>
      <p:grpSp>
        <p:nvGrpSpPr>
          <p:cNvPr id="20" name="Gruppo 19">
            <a:extLst>
              <a:ext uri="{FF2B5EF4-FFF2-40B4-BE49-F238E27FC236}">
                <a16:creationId xmlns:a16="http://schemas.microsoft.com/office/drawing/2014/main" id="{330058D1-83B1-F04B-8DD7-224021E4AD43}"/>
              </a:ext>
            </a:extLst>
          </p:cNvPr>
          <p:cNvGrpSpPr/>
          <p:nvPr/>
        </p:nvGrpSpPr>
        <p:grpSpPr>
          <a:xfrm rot="10800000">
            <a:off x="5153796" y="4308498"/>
            <a:ext cx="755462" cy="735227"/>
            <a:chOff x="2084732" y="4506951"/>
            <a:chExt cx="755462" cy="735227"/>
          </a:xfrm>
        </p:grpSpPr>
        <p:sp>
          <p:nvSpPr>
            <p:cNvPr id="21" name="Forma a L 20">
              <a:extLst>
                <a:ext uri="{FF2B5EF4-FFF2-40B4-BE49-F238E27FC236}">
                  <a16:creationId xmlns:a16="http://schemas.microsoft.com/office/drawing/2014/main" id="{091BEB8E-1C3F-1447-BA1B-7BBE9EEEA7EC}"/>
                </a:ext>
              </a:extLst>
            </p:cNvPr>
            <p:cNvSpPr>
              <a:spLocks noChangeAspect="1"/>
            </p:cNvSpPr>
            <p:nvPr/>
          </p:nvSpPr>
          <p:spPr>
            <a:xfrm rot="5400000">
              <a:off x="2228194" y="4630178"/>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4" name="Gruppo 23">
              <a:extLst>
                <a:ext uri="{FF2B5EF4-FFF2-40B4-BE49-F238E27FC236}">
                  <a16:creationId xmlns:a16="http://schemas.microsoft.com/office/drawing/2014/main" id="{4CFB50CC-C474-2C44-84F9-51344CFD81F9}"/>
                </a:ext>
              </a:extLst>
            </p:cNvPr>
            <p:cNvGrpSpPr/>
            <p:nvPr/>
          </p:nvGrpSpPr>
          <p:grpSpPr>
            <a:xfrm>
              <a:off x="2084732" y="4506951"/>
              <a:ext cx="540000" cy="540000"/>
              <a:chOff x="2221186" y="1483775"/>
              <a:chExt cx="540000" cy="540000"/>
            </a:xfrm>
          </p:grpSpPr>
          <p:sp>
            <p:nvSpPr>
              <p:cNvPr id="26" name="Ovale 25">
                <a:extLst>
                  <a:ext uri="{FF2B5EF4-FFF2-40B4-BE49-F238E27FC236}">
                    <a16:creationId xmlns:a16="http://schemas.microsoft.com/office/drawing/2014/main" id="{E580FA06-85C3-CB48-BA7A-FF6838CE66C2}"/>
                  </a:ext>
                </a:extLst>
              </p:cNvPr>
              <p:cNvSpPr>
                <a:spLocks noChangeAspect="1"/>
              </p:cNvSpPr>
              <p:nvPr/>
            </p:nvSpPr>
            <p:spPr>
              <a:xfrm>
                <a:off x="2221186" y="1483775"/>
                <a:ext cx="540000" cy="540000"/>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7" name="Elemento grafico 26" descr="Virgolette aperte con riempimento a tinta unita">
                <a:extLst>
                  <a:ext uri="{FF2B5EF4-FFF2-40B4-BE49-F238E27FC236}">
                    <a16:creationId xmlns:a16="http://schemas.microsoft.com/office/drawing/2014/main" id="{F6F27C5A-C644-F44C-A1C4-38C6B75FBEA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V="1">
                <a:off x="2221186" y="1483775"/>
                <a:ext cx="540000" cy="540000"/>
              </a:xfrm>
              <a:prstGeom prst="rect">
                <a:avLst/>
              </a:prstGeom>
            </p:spPr>
          </p:pic>
        </p:grpSp>
      </p:grpSp>
    </p:spTree>
    <p:extLst>
      <p:ext uri="{BB962C8B-B14F-4D97-AF65-F5344CB8AC3E}">
        <p14:creationId xmlns:p14="http://schemas.microsoft.com/office/powerpoint/2010/main" val="1694822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a a L 3">
            <a:extLst>
              <a:ext uri="{FF2B5EF4-FFF2-40B4-BE49-F238E27FC236}">
                <a16:creationId xmlns:a16="http://schemas.microsoft.com/office/drawing/2014/main" id="{BB363234-986F-CF4F-A053-D9726F368D91}"/>
              </a:ext>
            </a:extLst>
          </p:cNvPr>
          <p:cNvSpPr>
            <a:spLocks noChangeAspect="1"/>
          </p:cNvSpPr>
          <p:nvPr/>
        </p:nvSpPr>
        <p:spPr>
          <a:xfrm rot="5400000">
            <a:off x="3622579" y="178871"/>
            <a:ext cx="612000" cy="612000"/>
          </a:xfrm>
          <a:prstGeom prst="corner">
            <a:avLst>
              <a:gd name="adj1" fmla="val 23902"/>
              <a:gd name="adj2" fmla="val 23936"/>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92E1011A-E6F3-8B43-9636-7194C07F8751}"/>
              </a:ext>
            </a:extLst>
          </p:cNvPr>
          <p:cNvSpPr txBox="1"/>
          <p:nvPr/>
        </p:nvSpPr>
        <p:spPr>
          <a:xfrm>
            <a:off x="3928579" y="267651"/>
            <a:ext cx="4334841" cy="523220"/>
          </a:xfrm>
          <a:prstGeom prst="rect">
            <a:avLst/>
          </a:prstGeom>
          <a:noFill/>
        </p:spPr>
        <p:txBody>
          <a:bodyPr wrap="none" rtlCol="0">
            <a:spAutoFit/>
          </a:bodyPr>
          <a:lstStyle/>
          <a:p>
            <a:r>
              <a:rPr lang="it-IT" sz="2800" b="1" dirty="0">
                <a:latin typeface="+mj-lt"/>
              </a:rPr>
              <a:t>La svolta degli anni Ottanta</a:t>
            </a:r>
            <a:endParaRPr lang="it-IT" sz="2000" b="1" dirty="0">
              <a:latin typeface="+mj-lt"/>
            </a:endParaRPr>
          </a:p>
        </p:txBody>
      </p:sp>
      <p:sp>
        <p:nvSpPr>
          <p:cNvPr id="6" name="Forma a L 5">
            <a:extLst>
              <a:ext uri="{FF2B5EF4-FFF2-40B4-BE49-F238E27FC236}">
                <a16:creationId xmlns:a16="http://schemas.microsoft.com/office/drawing/2014/main" id="{00EB1E33-4FEE-474A-8EAA-C3A7FA7D9D4B}"/>
              </a:ext>
            </a:extLst>
          </p:cNvPr>
          <p:cNvSpPr>
            <a:spLocks noChangeAspect="1"/>
          </p:cNvSpPr>
          <p:nvPr/>
        </p:nvSpPr>
        <p:spPr>
          <a:xfrm rot="16200000">
            <a:off x="7957420" y="267651"/>
            <a:ext cx="612000" cy="612000"/>
          </a:xfrm>
          <a:prstGeom prst="corner">
            <a:avLst>
              <a:gd name="adj1" fmla="val 23902"/>
              <a:gd name="adj2" fmla="val 23936"/>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BEA3F2BB-1243-734C-87C1-47578064F789}"/>
              </a:ext>
            </a:extLst>
          </p:cNvPr>
          <p:cNvSpPr txBox="1"/>
          <p:nvPr/>
        </p:nvSpPr>
        <p:spPr>
          <a:xfrm>
            <a:off x="1183986" y="924149"/>
            <a:ext cx="5098479" cy="5355312"/>
          </a:xfrm>
          <a:prstGeom prst="rect">
            <a:avLst/>
          </a:prstGeom>
          <a:solidFill>
            <a:schemeClr val="accent2">
              <a:lumMod val="60000"/>
              <a:lumOff val="40000"/>
            </a:schemeClr>
          </a:solidFill>
        </p:spPr>
        <p:txBody>
          <a:bodyPr wrap="square" rtlCol="0">
            <a:spAutoFit/>
          </a:bodyPr>
          <a:lstStyle/>
          <a:p>
            <a:pPr algn="just"/>
            <a:r>
              <a:rPr lang="it-IT" dirty="0"/>
              <a:t>…mediante film, montaggi di repertorio e d’archivio e dibattiti all’interno di un discorso pubblico sempre più asservito alle esigenze della politica, si finisce col veicolare il racconto televisivo della storia. Storia che diventa un pretesto per raccontare storie in prima persona singolare per cui la personificazione della materia porta come conseguenza diretta un appiattimento generale di temi e ragioni storiografiche. (…) La storia acquista una dimensione privata, individuale, che diventa paradigmatica di una più generale svolta che potremmo definire conservatrice nella visione del passato da parte dell’azienda televisiva pubblica: conservatrice poiché affida al punto di vista del singolo protagonista delle storie che racconta lo sguardo sugli eventi narrati, senza alzare mai lo sguardo, senza osare mai un affresco collettivo che non sia consolatorio o peggio chiaramente revisionista.</a:t>
            </a:r>
          </a:p>
        </p:txBody>
      </p:sp>
      <p:grpSp>
        <p:nvGrpSpPr>
          <p:cNvPr id="8" name="Gruppo 7">
            <a:extLst>
              <a:ext uri="{FF2B5EF4-FFF2-40B4-BE49-F238E27FC236}">
                <a16:creationId xmlns:a16="http://schemas.microsoft.com/office/drawing/2014/main" id="{5F841657-DB15-7943-98EC-D5F3B31242E3}"/>
              </a:ext>
            </a:extLst>
          </p:cNvPr>
          <p:cNvGrpSpPr/>
          <p:nvPr/>
        </p:nvGrpSpPr>
        <p:grpSpPr>
          <a:xfrm>
            <a:off x="806256" y="588065"/>
            <a:ext cx="755462" cy="735227"/>
            <a:chOff x="2084732" y="4506951"/>
            <a:chExt cx="755462" cy="735227"/>
          </a:xfrm>
        </p:grpSpPr>
        <p:sp>
          <p:nvSpPr>
            <p:cNvPr id="9" name="Forma a L 8">
              <a:extLst>
                <a:ext uri="{FF2B5EF4-FFF2-40B4-BE49-F238E27FC236}">
                  <a16:creationId xmlns:a16="http://schemas.microsoft.com/office/drawing/2014/main" id="{4FACA222-4117-E445-A5A9-D7B88DFAF645}"/>
                </a:ext>
              </a:extLst>
            </p:cNvPr>
            <p:cNvSpPr>
              <a:spLocks noChangeAspect="1"/>
            </p:cNvSpPr>
            <p:nvPr/>
          </p:nvSpPr>
          <p:spPr>
            <a:xfrm rot="5400000">
              <a:off x="2228194" y="4630178"/>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0" name="Gruppo 9">
              <a:extLst>
                <a:ext uri="{FF2B5EF4-FFF2-40B4-BE49-F238E27FC236}">
                  <a16:creationId xmlns:a16="http://schemas.microsoft.com/office/drawing/2014/main" id="{3AE6BBC9-6CF5-8E44-BA5D-C9B850F80E2F}"/>
                </a:ext>
              </a:extLst>
            </p:cNvPr>
            <p:cNvGrpSpPr/>
            <p:nvPr/>
          </p:nvGrpSpPr>
          <p:grpSpPr>
            <a:xfrm>
              <a:off x="2084732" y="4506951"/>
              <a:ext cx="540000" cy="540000"/>
              <a:chOff x="2221186" y="1483775"/>
              <a:chExt cx="540000" cy="540000"/>
            </a:xfrm>
          </p:grpSpPr>
          <p:sp>
            <p:nvSpPr>
              <p:cNvPr id="11" name="Ovale 10">
                <a:extLst>
                  <a:ext uri="{FF2B5EF4-FFF2-40B4-BE49-F238E27FC236}">
                    <a16:creationId xmlns:a16="http://schemas.microsoft.com/office/drawing/2014/main" id="{B32BF763-5D8D-BB45-89DB-72BE229F07F1}"/>
                  </a:ext>
                </a:extLst>
              </p:cNvPr>
              <p:cNvSpPr>
                <a:spLocks noChangeAspect="1"/>
              </p:cNvSpPr>
              <p:nvPr/>
            </p:nvSpPr>
            <p:spPr>
              <a:xfrm>
                <a:off x="2221186" y="1483775"/>
                <a:ext cx="540000" cy="540000"/>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Elemento grafico 11" descr="Virgolette aperte con riempimento a tinta unita">
                <a:extLst>
                  <a:ext uri="{FF2B5EF4-FFF2-40B4-BE49-F238E27FC236}">
                    <a16:creationId xmlns:a16="http://schemas.microsoft.com/office/drawing/2014/main" id="{63EF1AEC-8FDB-1647-B53D-EB798B7EDA0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V="1">
                <a:off x="2221186" y="1483775"/>
                <a:ext cx="540000" cy="540000"/>
              </a:xfrm>
              <a:prstGeom prst="rect">
                <a:avLst/>
              </a:prstGeom>
            </p:spPr>
          </p:pic>
        </p:grpSp>
      </p:grpSp>
      <p:sp>
        <p:nvSpPr>
          <p:cNvPr id="14" name="CasellaDiTesto 13">
            <a:extLst>
              <a:ext uri="{FF2B5EF4-FFF2-40B4-BE49-F238E27FC236}">
                <a16:creationId xmlns:a16="http://schemas.microsoft.com/office/drawing/2014/main" id="{6626A7F5-90FE-294D-A475-656AB74A28A3}"/>
              </a:ext>
            </a:extLst>
          </p:cNvPr>
          <p:cNvSpPr txBox="1"/>
          <p:nvPr/>
        </p:nvSpPr>
        <p:spPr>
          <a:xfrm>
            <a:off x="1183986" y="6214906"/>
            <a:ext cx="4709989" cy="600164"/>
          </a:xfrm>
          <a:prstGeom prst="rect">
            <a:avLst/>
          </a:prstGeom>
          <a:noFill/>
        </p:spPr>
        <p:txBody>
          <a:bodyPr wrap="square" rtlCol="0">
            <a:spAutoFit/>
          </a:bodyPr>
          <a:lstStyle/>
          <a:p>
            <a:pPr algn="r"/>
            <a:r>
              <a:rPr lang="it-IT" sz="1100" dirty="0"/>
              <a:t>Vanessa Roghi, </a:t>
            </a:r>
            <a:r>
              <a:rPr lang="it-IT" sz="1100" i="1" dirty="0"/>
              <a:t>La fabbrica dell’immaginario storico contemporaneo. Televisione e programmi di storia (1961-1994)</a:t>
            </a:r>
            <a:r>
              <a:rPr lang="it-IT" sz="1100" dirty="0"/>
              <a:t>, </a:t>
            </a:r>
          </a:p>
          <a:p>
            <a:pPr algn="r"/>
            <a:r>
              <a:rPr lang="it-IT" sz="1100" dirty="0"/>
              <a:t>in Garofalo – Roghi, </a:t>
            </a:r>
            <a:r>
              <a:rPr lang="it-IT" sz="1100" i="1" dirty="0"/>
              <a:t>Televisione. Storia, immaginario, memoria</a:t>
            </a:r>
            <a:r>
              <a:rPr lang="it-IT" sz="1100" dirty="0"/>
              <a:t> </a:t>
            </a:r>
          </a:p>
        </p:txBody>
      </p:sp>
      <p:pic>
        <p:nvPicPr>
          <p:cNvPr id="1026" name="Picture 2" descr="Il regime delle parole: la bonifica linguistica di Mussolini raccontata in  un film (anzi, una “pellicola”) – La Voce di New York">
            <a:extLst>
              <a:ext uri="{FF2B5EF4-FFF2-40B4-BE49-F238E27FC236}">
                <a16:creationId xmlns:a16="http://schemas.microsoft.com/office/drawing/2014/main" id="{E481C0CB-569B-274D-BC2E-8718D1B009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924" y="924149"/>
            <a:ext cx="4851699" cy="3434349"/>
          </a:xfrm>
          <a:prstGeom prst="rect">
            <a:avLst/>
          </a:prstGeom>
          <a:noFill/>
          <a:extLst>
            <a:ext uri="{909E8E84-426E-40DD-AFC4-6F175D3DCCD1}">
              <a14:hiddenFill xmlns:a14="http://schemas.microsoft.com/office/drawing/2010/main">
                <a:solidFill>
                  <a:srgbClr val="FFFFFF"/>
                </a:solidFill>
              </a14:hiddenFill>
            </a:ext>
          </a:extLst>
        </p:spPr>
      </p:pic>
      <p:pic>
        <p:nvPicPr>
          <p:cNvPr id="16" name="Elemento grafico 15" descr="Cerchio con freccia sinistra contorno">
            <a:extLst>
              <a:ext uri="{FF2B5EF4-FFF2-40B4-BE49-F238E27FC236}">
                <a16:creationId xmlns:a16="http://schemas.microsoft.com/office/drawing/2014/main" id="{FFE52375-6F15-8A49-9D60-7C58BD6AD5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99441" y="5118678"/>
            <a:ext cx="360000" cy="360000"/>
          </a:xfrm>
          <a:prstGeom prst="rect">
            <a:avLst/>
          </a:prstGeom>
        </p:spPr>
      </p:pic>
      <p:sp>
        <p:nvSpPr>
          <p:cNvPr id="15" name="CasellaDiTesto 14">
            <a:extLst>
              <a:ext uri="{FF2B5EF4-FFF2-40B4-BE49-F238E27FC236}">
                <a16:creationId xmlns:a16="http://schemas.microsoft.com/office/drawing/2014/main" id="{2AFCBFFB-2869-D541-B7BF-2185F0C3C3A4}"/>
              </a:ext>
            </a:extLst>
          </p:cNvPr>
          <p:cNvSpPr txBox="1"/>
          <p:nvPr/>
        </p:nvSpPr>
        <p:spPr>
          <a:xfrm>
            <a:off x="7659441" y="5106389"/>
            <a:ext cx="2465931" cy="369332"/>
          </a:xfrm>
          <a:prstGeom prst="rect">
            <a:avLst/>
          </a:prstGeom>
          <a:noFill/>
        </p:spPr>
        <p:txBody>
          <a:bodyPr wrap="none" rtlCol="0">
            <a:spAutoFit/>
          </a:bodyPr>
          <a:lstStyle/>
          <a:p>
            <a:r>
              <a:rPr lang="it-IT" i="1" dirty="0"/>
              <a:t>Serata Mussolini</a:t>
            </a:r>
            <a:r>
              <a:rPr lang="it-IT" dirty="0"/>
              <a:t>, 1983</a:t>
            </a:r>
          </a:p>
        </p:txBody>
      </p:sp>
      <p:pic>
        <p:nvPicPr>
          <p:cNvPr id="18" name="Elemento grafico 17" descr="Cerchio con freccia sinistra contorno">
            <a:extLst>
              <a:ext uri="{FF2B5EF4-FFF2-40B4-BE49-F238E27FC236}">
                <a16:creationId xmlns:a16="http://schemas.microsoft.com/office/drawing/2014/main" id="{F6C9EE26-2509-DD4B-B45F-F89F6BBD3A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99441" y="5614836"/>
            <a:ext cx="360000" cy="360000"/>
          </a:xfrm>
          <a:prstGeom prst="rect">
            <a:avLst/>
          </a:prstGeom>
        </p:spPr>
      </p:pic>
      <p:sp>
        <p:nvSpPr>
          <p:cNvPr id="19" name="CasellaDiTesto 18">
            <a:extLst>
              <a:ext uri="{FF2B5EF4-FFF2-40B4-BE49-F238E27FC236}">
                <a16:creationId xmlns:a16="http://schemas.microsoft.com/office/drawing/2014/main" id="{4C318459-D1B9-9C45-BCFD-F52D68B02226}"/>
              </a:ext>
            </a:extLst>
          </p:cNvPr>
          <p:cNvSpPr txBox="1"/>
          <p:nvPr/>
        </p:nvSpPr>
        <p:spPr>
          <a:xfrm>
            <a:off x="7659441" y="5602547"/>
            <a:ext cx="4111190" cy="369332"/>
          </a:xfrm>
          <a:prstGeom prst="rect">
            <a:avLst/>
          </a:prstGeom>
          <a:noFill/>
        </p:spPr>
        <p:txBody>
          <a:bodyPr wrap="none" rtlCol="0">
            <a:spAutoFit/>
          </a:bodyPr>
          <a:lstStyle/>
          <a:p>
            <a:r>
              <a:rPr lang="it-IT" i="1" dirty="0"/>
              <a:t>Parla Mussolini</a:t>
            </a:r>
            <a:r>
              <a:rPr lang="it-IT" dirty="0"/>
              <a:t>, Nicola Caracciolo, 1997</a:t>
            </a:r>
          </a:p>
        </p:txBody>
      </p:sp>
      <p:grpSp>
        <p:nvGrpSpPr>
          <p:cNvPr id="20" name="Gruppo 19">
            <a:extLst>
              <a:ext uri="{FF2B5EF4-FFF2-40B4-BE49-F238E27FC236}">
                <a16:creationId xmlns:a16="http://schemas.microsoft.com/office/drawing/2014/main" id="{57722B7B-4268-4D4A-9DB4-C11CA153E615}"/>
              </a:ext>
            </a:extLst>
          </p:cNvPr>
          <p:cNvGrpSpPr/>
          <p:nvPr/>
        </p:nvGrpSpPr>
        <p:grpSpPr>
          <a:xfrm rot="10800000">
            <a:off x="5893975" y="5856368"/>
            <a:ext cx="755462" cy="735227"/>
            <a:chOff x="2084732" y="4506951"/>
            <a:chExt cx="755462" cy="735227"/>
          </a:xfrm>
        </p:grpSpPr>
        <p:sp>
          <p:nvSpPr>
            <p:cNvPr id="21" name="Forma a L 20">
              <a:extLst>
                <a:ext uri="{FF2B5EF4-FFF2-40B4-BE49-F238E27FC236}">
                  <a16:creationId xmlns:a16="http://schemas.microsoft.com/office/drawing/2014/main" id="{D7FEA92D-1C1A-C54A-8828-71DD5334A327}"/>
                </a:ext>
              </a:extLst>
            </p:cNvPr>
            <p:cNvSpPr>
              <a:spLocks noChangeAspect="1"/>
            </p:cNvSpPr>
            <p:nvPr/>
          </p:nvSpPr>
          <p:spPr>
            <a:xfrm rot="5400000">
              <a:off x="2228194" y="4630178"/>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2" name="Gruppo 21">
              <a:extLst>
                <a:ext uri="{FF2B5EF4-FFF2-40B4-BE49-F238E27FC236}">
                  <a16:creationId xmlns:a16="http://schemas.microsoft.com/office/drawing/2014/main" id="{B0FEE0FF-A94B-BB4F-866D-FB24B0E07763}"/>
                </a:ext>
              </a:extLst>
            </p:cNvPr>
            <p:cNvGrpSpPr/>
            <p:nvPr/>
          </p:nvGrpSpPr>
          <p:grpSpPr>
            <a:xfrm>
              <a:off x="2084732" y="4506951"/>
              <a:ext cx="540000" cy="540000"/>
              <a:chOff x="2221186" y="1483775"/>
              <a:chExt cx="540000" cy="540000"/>
            </a:xfrm>
          </p:grpSpPr>
          <p:sp>
            <p:nvSpPr>
              <p:cNvPr id="23" name="Ovale 22">
                <a:extLst>
                  <a:ext uri="{FF2B5EF4-FFF2-40B4-BE49-F238E27FC236}">
                    <a16:creationId xmlns:a16="http://schemas.microsoft.com/office/drawing/2014/main" id="{61BAD1EA-FA92-7E46-B71D-DC0698B058B1}"/>
                  </a:ext>
                </a:extLst>
              </p:cNvPr>
              <p:cNvSpPr>
                <a:spLocks noChangeAspect="1"/>
              </p:cNvSpPr>
              <p:nvPr/>
            </p:nvSpPr>
            <p:spPr>
              <a:xfrm>
                <a:off x="2221186" y="1483775"/>
                <a:ext cx="540000" cy="540000"/>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4" name="Elemento grafico 23" descr="Virgolette aperte con riempimento a tinta unita">
                <a:extLst>
                  <a:ext uri="{FF2B5EF4-FFF2-40B4-BE49-F238E27FC236}">
                    <a16:creationId xmlns:a16="http://schemas.microsoft.com/office/drawing/2014/main" id="{5C1B410A-3FEE-AF45-AF45-71E60D20EF2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flipV="1">
                <a:off x="2221186" y="1483775"/>
                <a:ext cx="540000" cy="540000"/>
              </a:xfrm>
              <a:prstGeom prst="rect">
                <a:avLst/>
              </a:prstGeom>
            </p:spPr>
          </p:pic>
        </p:grpSp>
      </p:grpSp>
    </p:spTree>
    <p:extLst>
      <p:ext uri="{BB962C8B-B14F-4D97-AF65-F5344CB8AC3E}">
        <p14:creationId xmlns:p14="http://schemas.microsoft.com/office/powerpoint/2010/main" val="2204147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a notte della Repubblica. La puntata sulla strage di Bologna - Storia -  Rai Cultura">
            <a:extLst>
              <a:ext uri="{FF2B5EF4-FFF2-40B4-BE49-F238E27FC236}">
                <a16:creationId xmlns:a16="http://schemas.microsoft.com/office/drawing/2014/main" id="{EE53A89C-88B5-F746-AFEB-5282E7F62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2466" y="299708"/>
            <a:ext cx="5456891" cy="2732230"/>
          </a:xfrm>
          <a:prstGeom prst="rect">
            <a:avLst/>
          </a:prstGeom>
          <a:noFill/>
          <a:extLst>
            <a:ext uri="{909E8E84-426E-40DD-AFC4-6F175D3DCCD1}">
              <a14:hiddenFill xmlns:a14="http://schemas.microsoft.com/office/drawing/2010/main">
                <a:solidFill>
                  <a:srgbClr val="FFFFFF"/>
                </a:solidFill>
              </a14:hiddenFill>
            </a:ext>
          </a:extLst>
        </p:spPr>
      </p:pic>
      <p:sp>
        <p:nvSpPr>
          <p:cNvPr id="3" name="Forma a L 2">
            <a:extLst>
              <a:ext uri="{FF2B5EF4-FFF2-40B4-BE49-F238E27FC236}">
                <a16:creationId xmlns:a16="http://schemas.microsoft.com/office/drawing/2014/main" id="{CDC61830-A93F-FF40-854B-9BEA546C2D52}"/>
              </a:ext>
            </a:extLst>
          </p:cNvPr>
          <p:cNvSpPr>
            <a:spLocks noChangeAspect="1"/>
          </p:cNvSpPr>
          <p:nvPr/>
        </p:nvSpPr>
        <p:spPr>
          <a:xfrm rot="5400000">
            <a:off x="1167090" y="299708"/>
            <a:ext cx="612000" cy="612000"/>
          </a:xfrm>
          <a:prstGeom prst="corner">
            <a:avLst>
              <a:gd name="adj1" fmla="val 23902"/>
              <a:gd name="adj2" fmla="val 23936"/>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D532B034-2A71-614F-9FD1-F57CD75917D0}"/>
              </a:ext>
            </a:extLst>
          </p:cNvPr>
          <p:cNvSpPr txBox="1"/>
          <p:nvPr/>
        </p:nvSpPr>
        <p:spPr>
          <a:xfrm>
            <a:off x="1473090" y="388488"/>
            <a:ext cx="4037580" cy="523220"/>
          </a:xfrm>
          <a:prstGeom prst="rect">
            <a:avLst/>
          </a:prstGeom>
          <a:noFill/>
        </p:spPr>
        <p:txBody>
          <a:bodyPr wrap="none" rtlCol="0">
            <a:spAutoFit/>
          </a:bodyPr>
          <a:lstStyle/>
          <a:p>
            <a:r>
              <a:rPr lang="it-IT" sz="2800" b="1" dirty="0">
                <a:latin typeface="+mj-lt"/>
                <a:hlinkClick r:id="rId3"/>
              </a:rPr>
              <a:t>La notte della Repubblica</a:t>
            </a:r>
            <a:endParaRPr lang="it-IT" sz="2000" b="1" dirty="0">
              <a:latin typeface="+mj-lt"/>
            </a:endParaRPr>
          </a:p>
        </p:txBody>
      </p:sp>
      <p:sp>
        <p:nvSpPr>
          <p:cNvPr id="5" name="Forma a L 4">
            <a:extLst>
              <a:ext uri="{FF2B5EF4-FFF2-40B4-BE49-F238E27FC236}">
                <a16:creationId xmlns:a16="http://schemas.microsoft.com/office/drawing/2014/main" id="{D52F2736-842E-4244-9FDE-17C096437E63}"/>
              </a:ext>
            </a:extLst>
          </p:cNvPr>
          <p:cNvSpPr>
            <a:spLocks noChangeAspect="1"/>
          </p:cNvSpPr>
          <p:nvPr/>
        </p:nvSpPr>
        <p:spPr>
          <a:xfrm rot="16200000">
            <a:off x="5080766" y="388488"/>
            <a:ext cx="612000" cy="612000"/>
          </a:xfrm>
          <a:prstGeom prst="corner">
            <a:avLst>
              <a:gd name="adj1" fmla="val 23902"/>
              <a:gd name="adj2" fmla="val 23936"/>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a:extLst>
              <a:ext uri="{FF2B5EF4-FFF2-40B4-BE49-F238E27FC236}">
                <a16:creationId xmlns:a16="http://schemas.microsoft.com/office/drawing/2014/main" id="{6AB3ED11-A5D9-8B48-A2D3-B56AED7304BC}"/>
              </a:ext>
            </a:extLst>
          </p:cNvPr>
          <p:cNvSpPr/>
          <p:nvPr/>
        </p:nvSpPr>
        <p:spPr>
          <a:xfrm>
            <a:off x="967658" y="1233757"/>
            <a:ext cx="4928910" cy="5324535"/>
          </a:xfrm>
          <a:prstGeom prst="rect">
            <a:avLst/>
          </a:prstGeom>
        </p:spPr>
        <p:txBody>
          <a:bodyPr wrap="square">
            <a:spAutoFit/>
          </a:bodyPr>
          <a:lstStyle/>
          <a:p>
            <a:pPr algn="just"/>
            <a:r>
              <a:rPr lang="it-IT" sz="1700" dirty="0"/>
              <a:t>Il terrorismo italiano degli anni sessanta-ottanta è il tema dell’indagine che Sergio Zavoli affronta in </a:t>
            </a:r>
            <a:r>
              <a:rPr lang="it-IT" sz="1700" i="1" dirty="0"/>
              <a:t>La notte della Repubblica</a:t>
            </a:r>
            <a:r>
              <a:rPr lang="it-IT" sz="1700" dirty="0"/>
              <a:t>, in onda su Raidue dal 12 dicembre, giorno del ventesimo anniversario della strage di piazza Fontana, all’11 aprile 1990. In 18 puntate di due ore e mezza – articolate in tre parti: i filmati e le testimonianze per ricostruire l’evento o il periodo, l’intervista a un protagonista e il dibattito conclusivo in studio – i protagonisti degli anni di piombo ripercorrono il difficile cammino del- la democrazia con la sua lunga scia di sangue: la strage a Milano, le sentenze controverse, il processo di Catanzaro, l’autunno caldo e il golpismo strisciante. Un po’ retorico e ingessato il procedere di Zavoli all’interno di un’inchiesta che ha richiesto due anni di preparazione (con la collabo- razione di Piero Di Pasquale e Paolo </a:t>
            </a:r>
            <a:r>
              <a:rPr lang="it-IT" sz="1700" dirty="0" err="1"/>
              <a:t>Graldi</a:t>
            </a:r>
            <a:r>
              <a:rPr lang="it-IT" sz="1700" dirty="0"/>
              <a:t>) e si segnala per </a:t>
            </a:r>
            <a:r>
              <a:rPr lang="it-IT" sz="1700" dirty="0" err="1"/>
              <a:t>profondita</a:t>
            </a:r>
            <a:r>
              <a:rPr lang="it-IT" sz="1700" dirty="0"/>
              <a:t>̀ e onestà riflessiva. Uno straordinario documento rovinato dal dibattito finale, che tutto annacqua, tutto sfarina. </a:t>
            </a:r>
          </a:p>
        </p:txBody>
      </p:sp>
      <p:grpSp>
        <p:nvGrpSpPr>
          <p:cNvPr id="8" name="Gruppo 7">
            <a:extLst>
              <a:ext uri="{FF2B5EF4-FFF2-40B4-BE49-F238E27FC236}">
                <a16:creationId xmlns:a16="http://schemas.microsoft.com/office/drawing/2014/main" id="{35E85E58-0AD8-1145-B7A3-8A2144D3ABC4}"/>
              </a:ext>
            </a:extLst>
          </p:cNvPr>
          <p:cNvGrpSpPr>
            <a:grpSpLocks noChangeAspect="1"/>
          </p:cNvGrpSpPr>
          <p:nvPr/>
        </p:nvGrpSpPr>
        <p:grpSpPr>
          <a:xfrm>
            <a:off x="690227" y="1000488"/>
            <a:ext cx="554862" cy="540000"/>
            <a:chOff x="2084732" y="4506951"/>
            <a:chExt cx="755462" cy="735227"/>
          </a:xfrm>
        </p:grpSpPr>
        <p:sp>
          <p:nvSpPr>
            <p:cNvPr id="9" name="Forma a L 8">
              <a:extLst>
                <a:ext uri="{FF2B5EF4-FFF2-40B4-BE49-F238E27FC236}">
                  <a16:creationId xmlns:a16="http://schemas.microsoft.com/office/drawing/2014/main" id="{C2AE2893-A986-884A-9A78-690990A517EF}"/>
                </a:ext>
              </a:extLst>
            </p:cNvPr>
            <p:cNvSpPr>
              <a:spLocks noChangeAspect="1"/>
            </p:cNvSpPr>
            <p:nvPr/>
          </p:nvSpPr>
          <p:spPr>
            <a:xfrm rot="5400000">
              <a:off x="2228194" y="4630178"/>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0" name="Gruppo 9">
              <a:extLst>
                <a:ext uri="{FF2B5EF4-FFF2-40B4-BE49-F238E27FC236}">
                  <a16:creationId xmlns:a16="http://schemas.microsoft.com/office/drawing/2014/main" id="{43BB38CA-F88F-934A-915D-781C289B9F58}"/>
                </a:ext>
              </a:extLst>
            </p:cNvPr>
            <p:cNvGrpSpPr/>
            <p:nvPr/>
          </p:nvGrpSpPr>
          <p:grpSpPr>
            <a:xfrm>
              <a:off x="2084732" y="4506951"/>
              <a:ext cx="540000" cy="540000"/>
              <a:chOff x="2221186" y="1483775"/>
              <a:chExt cx="540000" cy="540000"/>
            </a:xfrm>
          </p:grpSpPr>
          <p:sp>
            <p:nvSpPr>
              <p:cNvPr id="11" name="Ovale 10">
                <a:extLst>
                  <a:ext uri="{FF2B5EF4-FFF2-40B4-BE49-F238E27FC236}">
                    <a16:creationId xmlns:a16="http://schemas.microsoft.com/office/drawing/2014/main" id="{6559C0AB-6F53-7F4F-896B-3BCBC5B75E5D}"/>
                  </a:ext>
                </a:extLst>
              </p:cNvPr>
              <p:cNvSpPr>
                <a:spLocks noChangeAspect="1"/>
              </p:cNvSpPr>
              <p:nvPr/>
            </p:nvSpPr>
            <p:spPr>
              <a:xfrm>
                <a:off x="2221186" y="1483775"/>
                <a:ext cx="540000" cy="540000"/>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Elemento grafico 11" descr="Virgolette aperte con riempimento a tinta unita">
                <a:extLst>
                  <a:ext uri="{FF2B5EF4-FFF2-40B4-BE49-F238E27FC236}">
                    <a16:creationId xmlns:a16="http://schemas.microsoft.com/office/drawing/2014/main" id="{A211C714-BC5E-534D-8E81-8F4E6A10187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V="1">
                <a:off x="2221186" y="1483775"/>
                <a:ext cx="540000" cy="540000"/>
              </a:xfrm>
              <a:prstGeom prst="rect">
                <a:avLst/>
              </a:prstGeom>
            </p:spPr>
          </p:pic>
        </p:grpSp>
      </p:grpSp>
      <p:grpSp>
        <p:nvGrpSpPr>
          <p:cNvPr id="14" name="Gruppo 13">
            <a:extLst>
              <a:ext uri="{FF2B5EF4-FFF2-40B4-BE49-F238E27FC236}">
                <a16:creationId xmlns:a16="http://schemas.microsoft.com/office/drawing/2014/main" id="{79EA9727-7733-274F-9C0E-75A0374C1EC4}"/>
              </a:ext>
            </a:extLst>
          </p:cNvPr>
          <p:cNvGrpSpPr>
            <a:grpSpLocks noChangeAspect="1"/>
          </p:cNvGrpSpPr>
          <p:nvPr/>
        </p:nvGrpSpPr>
        <p:grpSpPr>
          <a:xfrm rot="10800000">
            <a:off x="5619137" y="6018292"/>
            <a:ext cx="554862" cy="540000"/>
            <a:chOff x="2084732" y="4506951"/>
            <a:chExt cx="755462" cy="735227"/>
          </a:xfrm>
        </p:grpSpPr>
        <p:sp>
          <p:nvSpPr>
            <p:cNvPr id="15" name="Forma a L 14">
              <a:extLst>
                <a:ext uri="{FF2B5EF4-FFF2-40B4-BE49-F238E27FC236}">
                  <a16:creationId xmlns:a16="http://schemas.microsoft.com/office/drawing/2014/main" id="{E344F882-2AAB-ED4B-AF48-AAA31417FECD}"/>
                </a:ext>
              </a:extLst>
            </p:cNvPr>
            <p:cNvSpPr>
              <a:spLocks noChangeAspect="1"/>
            </p:cNvSpPr>
            <p:nvPr/>
          </p:nvSpPr>
          <p:spPr>
            <a:xfrm rot="5400000">
              <a:off x="2228194" y="4630178"/>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6" name="Gruppo 15">
              <a:extLst>
                <a:ext uri="{FF2B5EF4-FFF2-40B4-BE49-F238E27FC236}">
                  <a16:creationId xmlns:a16="http://schemas.microsoft.com/office/drawing/2014/main" id="{66AF5FC5-E5FC-AE4A-B18C-3A6681FDD662}"/>
                </a:ext>
              </a:extLst>
            </p:cNvPr>
            <p:cNvGrpSpPr/>
            <p:nvPr/>
          </p:nvGrpSpPr>
          <p:grpSpPr>
            <a:xfrm>
              <a:off x="2084732" y="4506951"/>
              <a:ext cx="540000" cy="540000"/>
              <a:chOff x="2221186" y="1483775"/>
              <a:chExt cx="540000" cy="540000"/>
            </a:xfrm>
          </p:grpSpPr>
          <p:sp>
            <p:nvSpPr>
              <p:cNvPr id="17" name="Ovale 16">
                <a:extLst>
                  <a:ext uri="{FF2B5EF4-FFF2-40B4-BE49-F238E27FC236}">
                    <a16:creationId xmlns:a16="http://schemas.microsoft.com/office/drawing/2014/main" id="{E2BA47AC-54DF-E946-95AB-973761F48585}"/>
                  </a:ext>
                </a:extLst>
              </p:cNvPr>
              <p:cNvSpPr>
                <a:spLocks noChangeAspect="1"/>
              </p:cNvSpPr>
              <p:nvPr/>
            </p:nvSpPr>
            <p:spPr>
              <a:xfrm>
                <a:off x="2221186" y="1483775"/>
                <a:ext cx="540000" cy="540000"/>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8" name="Elemento grafico 17" descr="Virgolette aperte con riempimento a tinta unita">
                <a:extLst>
                  <a:ext uri="{FF2B5EF4-FFF2-40B4-BE49-F238E27FC236}">
                    <a16:creationId xmlns:a16="http://schemas.microsoft.com/office/drawing/2014/main" id="{89789DA0-A28E-C945-8BE6-66745D676EF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V="1">
                <a:off x="2221186" y="1483775"/>
                <a:ext cx="540000" cy="540000"/>
              </a:xfrm>
              <a:prstGeom prst="rect">
                <a:avLst/>
              </a:prstGeom>
            </p:spPr>
          </p:pic>
        </p:grpSp>
      </p:grpSp>
      <p:sp>
        <p:nvSpPr>
          <p:cNvPr id="7" name="Rettangolo 6">
            <a:extLst>
              <a:ext uri="{FF2B5EF4-FFF2-40B4-BE49-F238E27FC236}">
                <a16:creationId xmlns:a16="http://schemas.microsoft.com/office/drawing/2014/main" id="{86AB8C14-D260-F149-8AC4-FCDFD31E3FD8}"/>
              </a:ext>
            </a:extLst>
          </p:cNvPr>
          <p:cNvSpPr/>
          <p:nvPr/>
        </p:nvSpPr>
        <p:spPr>
          <a:xfrm>
            <a:off x="967658" y="6424056"/>
            <a:ext cx="3736920" cy="276999"/>
          </a:xfrm>
          <a:prstGeom prst="rect">
            <a:avLst/>
          </a:prstGeom>
        </p:spPr>
        <p:txBody>
          <a:bodyPr wrap="none">
            <a:spAutoFit/>
          </a:bodyPr>
          <a:lstStyle/>
          <a:p>
            <a:r>
              <a:rPr lang="it-IT" sz="1200" dirty="0"/>
              <a:t>Grasso – Barra – Penati, </a:t>
            </a:r>
            <a:r>
              <a:rPr lang="it-IT" sz="1200" i="1" dirty="0"/>
              <a:t>Storia critica della televisione</a:t>
            </a:r>
            <a:endParaRPr lang="it-IT" sz="1200" dirty="0"/>
          </a:p>
        </p:txBody>
      </p:sp>
      <p:sp>
        <p:nvSpPr>
          <p:cNvPr id="19" name="CasellaDiTesto 18">
            <a:extLst>
              <a:ext uri="{FF2B5EF4-FFF2-40B4-BE49-F238E27FC236}">
                <a16:creationId xmlns:a16="http://schemas.microsoft.com/office/drawing/2014/main" id="{93E7B86F-59E1-B24E-BFAC-B20D231095E5}"/>
              </a:ext>
            </a:extLst>
          </p:cNvPr>
          <p:cNvSpPr txBox="1"/>
          <p:nvPr/>
        </p:nvSpPr>
        <p:spPr>
          <a:xfrm>
            <a:off x="6873594" y="3299358"/>
            <a:ext cx="4274633" cy="2862322"/>
          </a:xfrm>
          <a:prstGeom prst="rect">
            <a:avLst/>
          </a:prstGeom>
          <a:solidFill>
            <a:schemeClr val="accent3">
              <a:lumMod val="60000"/>
              <a:lumOff val="40000"/>
            </a:schemeClr>
          </a:solidFill>
        </p:spPr>
        <p:txBody>
          <a:bodyPr wrap="square" rtlCol="0">
            <a:spAutoFit/>
          </a:bodyPr>
          <a:lstStyle/>
          <a:p>
            <a:pPr algn="just"/>
            <a:r>
              <a:rPr lang="it-IT" dirty="0"/>
              <a:t>Fra indagine giornalistica, cronaca e storia, il programma di Zavoli è estremamente influente, sia sul piano dell’interpretazione (è uno dei primi «studi» sul terrorismo, e ne segnerà a lungo la strada), sia sul piano televisivo, con il protagonismo dei protagonisti: si può quasi dire che con questo programma inizi l’«era del testimone» nel racconto degli anni Settanta</a:t>
            </a:r>
          </a:p>
        </p:txBody>
      </p:sp>
    </p:spTree>
    <p:extLst>
      <p:ext uri="{BB962C8B-B14F-4D97-AF65-F5344CB8AC3E}">
        <p14:creationId xmlns:p14="http://schemas.microsoft.com/office/powerpoint/2010/main" val="2474696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A74429F6-048B-B049-A7E4-B6798DBAB2D3}"/>
              </a:ext>
            </a:extLst>
          </p:cNvPr>
          <p:cNvPicPr>
            <a:picLocks noChangeAspect="1"/>
          </p:cNvPicPr>
          <p:nvPr/>
        </p:nvPicPr>
        <p:blipFill rotWithShape="1">
          <a:blip r:embed="rId2"/>
          <a:srcRect t="1725" r="10261" b="10589"/>
          <a:stretch/>
        </p:blipFill>
        <p:spPr>
          <a:xfrm>
            <a:off x="6960198" y="102376"/>
            <a:ext cx="5115621" cy="6653248"/>
          </a:xfrm>
          <a:prstGeom prst="rect">
            <a:avLst/>
          </a:prstGeom>
        </p:spPr>
      </p:pic>
      <p:sp>
        <p:nvSpPr>
          <p:cNvPr id="4" name="Forma a L 3">
            <a:extLst>
              <a:ext uri="{FF2B5EF4-FFF2-40B4-BE49-F238E27FC236}">
                <a16:creationId xmlns:a16="http://schemas.microsoft.com/office/drawing/2014/main" id="{922C084F-8E83-9F41-BD25-3F976A718501}"/>
              </a:ext>
            </a:extLst>
          </p:cNvPr>
          <p:cNvSpPr>
            <a:spLocks noChangeAspect="1"/>
          </p:cNvSpPr>
          <p:nvPr/>
        </p:nvSpPr>
        <p:spPr>
          <a:xfrm rot="5400000">
            <a:off x="1890549" y="242225"/>
            <a:ext cx="612000" cy="612000"/>
          </a:xfrm>
          <a:prstGeom prst="corner">
            <a:avLst>
              <a:gd name="adj1" fmla="val 23902"/>
              <a:gd name="adj2" fmla="val 23936"/>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EFCC6DF4-1C05-A043-9701-B9128E5FFED5}"/>
              </a:ext>
            </a:extLst>
          </p:cNvPr>
          <p:cNvSpPr txBox="1"/>
          <p:nvPr/>
        </p:nvSpPr>
        <p:spPr>
          <a:xfrm>
            <a:off x="2196549" y="331005"/>
            <a:ext cx="3035254" cy="523220"/>
          </a:xfrm>
          <a:prstGeom prst="rect">
            <a:avLst/>
          </a:prstGeom>
          <a:noFill/>
        </p:spPr>
        <p:txBody>
          <a:bodyPr wrap="none" rtlCol="0">
            <a:spAutoFit/>
          </a:bodyPr>
          <a:lstStyle/>
          <a:p>
            <a:r>
              <a:rPr lang="it-IT" sz="2800" b="1" dirty="0">
                <a:latin typeface="+mj-lt"/>
              </a:rPr>
              <a:t>1994: Combat film</a:t>
            </a:r>
            <a:endParaRPr lang="it-IT" sz="2000" b="1" dirty="0">
              <a:latin typeface="+mj-lt"/>
            </a:endParaRPr>
          </a:p>
        </p:txBody>
      </p:sp>
      <p:sp>
        <p:nvSpPr>
          <p:cNvPr id="6" name="Forma a L 5">
            <a:extLst>
              <a:ext uri="{FF2B5EF4-FFF2-40B4-BE49-F238E27FC236}">
                <a16:creationId xmlns:a16="http://schemas.microsoft.com/office/drawing/2014/main" id="{0EF12E2E-9B2B-854C-8C2E-3D1B78E6AB53}"/>
              </a:ext>
            </a:extLst>
          </p:cNvPr>
          <p:cNvSpPr>
            <a:spLocks noChangeAspect="1"/>
          </p:cNvSpPr>
          <p:nvPr/>
        </p:nvSpPr>
        <p:spPr>
          <a:xfrm rot="16200000">
            <a:off x="4796068" y="331005"/>
            <a:ext cx="612000" cy="612000"/>
          </a:xfrm>
          <a:prstGeom prst="corner">
            <a:avLst>
              <a:gd name="adj1" fmla="val 23902"/>
              <a:gd name="adj2" fmla="val 23936"/>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a:extLst>
              <a:ext uri="{FF2B5EF4-FFF2-40B4-BE49-F238E27FC236}">
                <a16:creationId xmlns:a16="http://schemas.microsoft.com/office/drawing/2014/main" id="{80C3A1CE-BC68-CF45-9BA3-96E44A9F2979}"/>
              </a:ext>
            </a:extLst>
          </p:cNvPr>
          <p:cNvSpPr txBox="1"/>
          <p:nvPr/>
        </p:nvSpPr>
        <p:spPr>
          <a:xfrm>
            <a:off x="1207644" y="2136338"/>
            <a:ext cx="5013063" cy="2585323"/>
          </a:xfrm>
          <a:prstGeom prst="rect">
            <a:avLst/>
          </a:prstGeom>
          <a:noFill/>
        </p:spPr>
        <p:txBody>
          <a:bodyPr wrap="square" rtlCol="0">
            <a:spAutoFit/>
          </a:bodyPr>
          <a:lstStyle/>
          <a:p>
            <a:pPr algn="just"/>
            <a:r>
              <a:rPr lang="it-IT" dirty="0"/>
              <a:t>inizia una fase di riscrittura del passato fondata su una sorta di «compromesso storico» della memoria o, meglio, di una «pacificazione» forzata alla quale contribuiscono sia il mutato clima politico del paese, sia i nuovi format televisivi come «La grande storia in prima serata», che inizia nel 1997, e che, per sua stessa natura e collocazione editoriale, tende ad essere ecumenica</a:t>
            </a:r>
          </a:p>
        </p:txBody>
      </p:sp>
      <p:sp>
        <p:nvSpPr>
          <p:cNvPr id="8" name="Forma a L 7">
            <a:extLst>
              <a:ext uri="{FF2B5EF4-FFF2-40B4-BE49-F238E27FC236}">
                <a16:creationId xmlns:a16="http://schemas.microsoft.com/office/drawing/2014/main" id="{5C0E38CE-1B50-6646-82A4-E3A520C3C601}"/>
              </a:ext>
            </a:extLst>
          </p:cNvPr>
          <p:cNvSpPr>
            <a:spLocks noChangeAspect="1"/>
          </p:cNvSpPr>
          <p:nvPr/>
        </p:nvSpPr>
        <p:spPr>
          <a:xfrm rot="5400000">
            <a:off x="901644" y="1830338"/>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orma a L 8">
            <a:extLst>
              <a:ext uri="{FF2B5EF4-FFF2-40B4-BE49-F238E27FC236}">
                <a16:creationId xmlns:a16="http://schemas.microsoft.com/office/drawing/2014/main" id="{F5F8CF66-0E1A-8C49-A7D5-0A107070B837}"/>
              </a:ext>
            </a:extLst>
          </p:cNvPr>
          <p:cNvSpPr>
            <a:spLocks noChangeAspect="1"/>
          </p:cNvSpPr>
          <p:nvPr/>
        </p:nvSpPr>
        <p:spPr>
          <a:xfrm rot="16200000">
            <a:off x="5914707" y="4415661"/>
            <a:ext cx="612000" cy="612000"/>
          </a:xfrm>
          <a:prstGeom prst="corner">
            <a:avLst>
              <a:gd name="adj1" fmla="val 36207"/>
              <a:gd name="adj2" fmla="val 34483"/>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2" name="Gruppo 11">
            <a:extLst>
              <a:ext uri="{FF2B5EF4-FFF2-40B4-BE49-F238E27FC236}">
                <a16:creationId xmlns:a16="http://schemas.microsoft.com/office/drawing/2014/main" id="{2001C11E-6DBF-2F4F-B744-A88018C2540D}"/>
              </a:ext>
            </a:extLst>
          </p:cNvPr>
          <p:cNvGrpSpPr/>
          <p:nvPr/>
        </p:nvGrpSpPr>
        <p:grpSpPr>
          <a:xfrm>
            <a:off x="1688781" y="5319864"/>
            <a:ext cx="4050787" cy="1190259"/>
            <a:chOff x="2048156" y="5347091"/>
            <a:chExt cx="4050787" cy="1190259"/>
          </a:xfrm>
        </p:grpSpPr>
        <p:pic>
          <p:nvPicPr>
            <p:cNvPr id="2050" name="Picture 2" descr="The History Channel | Brands of the World™ | Download vector logos and  logotypes">
              <a:extLst>
                <a:ext uri="{FF2B5EF4-FFF2-40B4-BE49-F238E27FC236}">
                  <a16:creationId xmlns:a16="http://schemas.microsoft.com/office/drawing/2014/main" id="{10C1BB67-28C5-BC43-A222-23F939EE9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8156" y="5347091"/>
              <a:ext cx="1190259" cy="1190259"/>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7F80F1E6-E8CB-C342-8D15-6EF1D7F091BD}"/>
                </a:ext>
              </a:extLst>
            </p:cNvPr>
            <p:cNvSpPr txBox="1"/>
            <p:nvPr/>
          </p:nvSpPr>
          <p:spPr>
            <a:xfrm>
              <a:off x="3230883" y="5357444"/>
              <a:ext cx="2868060" cy="1169551"/>
            </a:xfrm>
            <a:prstGeom prst="rect">
              <a:avLst/>
            </a:prstGeom>
            <a:noFill/>
          </p:spPr>
          <p:txBody>
            <a:bodyPr wrap="square" rtlCol="0">
              <a:spAutoFit/>
            </a:bodyPr>
            <a:lstStyle/>
            <a:p>
              <a:r>
                <a:rPr lang="it-IT" sz="1400" dirty="0"/>
                <a:t>nel 1995 nasce </a:t>
              </a:r>
              <a:r>
                <a:rPr lang="it-IT" sz="1400" i="1" dirty="0"/>
                <a:t>The </a:t>
              </a:r>
              <a:r>
                <a:rPr lang="it-IT" sz="1400" i="1" dirty="0" err="1"/>
                <a:t>History</a:t>
              </a:r>
              <a:r>
                <a:rPr lang="it-IT" sz="1400" i="1" dirty="0"/>
                <a:t> Channel</a:t>
              </a:r>
              <a:r>
                <a:rPr lang="it-IT" sz="1400" dirty="0"/>
                <a:t>, che arriva in Italia nel 2005, e che porta la storia in una dimensione sempre più spettacolare</a:t>
              </a:r>
            </a:p>
          </p:txBody>
        </p:sp>
      </p:grpSp>
    </p:spTree>
    <p:extLst>
      <p:ext uri="{BB962C8B-B14F-4D97-AF65-F5344CB8AC3E}">
        <p14:creationId xmlns:p14="http://schemas.microsoft.com/office/powerpoint/2010/main" val="692818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1CCFB5-9CF5-924E-A859-513FF600F3AA}"/>
              </a:ext>
            </a:extLst>
          </p:cNvPr>
          <p:cNvSpPr>
            <a:spLocks noGrp="1"/>
          </p:cNvSpPr>
          <p:nvPr>
            <p:ph type="title"/>
          </p:nvPr>
        </p:nvSpPr>
        <p:spPr/>
        <p:txBody>
          <a:bodyPr/>
          <a:lstStyle/>
          <a:p>
            <a:r>
              <a:rPr lang="it-IT" dirty="0"/>
              <a:t>format</a:t>
            </a:r>
          </a:p>
        </p:txBody>
      </p:sp>
    </p:spTree>
    <p:extLst>
      <p:ext uri="{BB962C8B-B14F-4D97-AF65-F5344CB8AC3E}">
        <p14:creationId xmlns:p14="http://schemas.microsoft.com/office/powerpoint/2010/main" val="3592048362"/>
      </p:ext>
    </p:extLst>
  </p:cSld>
  <p:clrMapOvr>
    <a:masterClrMapping/>
  </p:clrMapOvr>
</p:sld>
</file>

<file path=ppt/theme/theme1.xml><?xml version="1.0" encoding="utf-8"?>
<a:theme xmlns:a="http://schemas.openxmlformats.org/drawingml/2006/main" name="Ritaglio">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Ritaglio</Template>
  <TotalTime>419</TotalTime>
  <Words>1831</Words>
  <Application>Microsoft Macintosh PowerPoint</Application>
  <PresentationFormat>Widescreen</PresentationFormat>
  <Paragraphs>45</Paragraphs>
  <Slides>13</Slides>
  <Notes>1</Notes>
  <HiddenSlides>0</HiddenSlides>
  <MMClips>2</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13</vt:i4>
      </vt:variant>
    </vt:vector>
  </HeadingPairs>
  <TitlesOfParts>
    <vt:vector size="18" baseType="lpstr">
      <vt:lpstr>Arial</vt:lpstr>
      <vt:lpstr>Calibri</vt:lpstr>
      <vt:lpstr>Franklin Gothic Book</vt:lpstr>
      <vt:lpstr>MinionPro</vt:lpstr>
      <vt:lpstr>Ritaglio</vt:lpstr>
      <vt:lpstr>La storia in televisione</vt:lpstr>
      <vt:lpstr>la storia della storia in televisione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format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storia in televisione</dc:title>
  <dc:creator>Andrea Sangiovanni</dc:creator>
  <cp:lastModifiedBy>Andrea Sangiovanni</cp:lastModifiedBy>
  <cp:revision>26</cp:revision>
  <dcterms:created xsi:type="dcterms:W3CDTF">2021-03-10T14:42:29Z</dcterms:created>
  <dcterms:modified xsi:type="dcterms:W3CDTF">2021-03-11T18:07:26Z</dcterms:modified>
</cp:coreProperties>
</file>