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03" r:id="rId3"/>
    <p:sldId id="306" r:id="rId4"/>
    <p:sldId id="313" r:id="rId5"/>
    <p:sldId id="315" r:id="rId6"/>
    <p:sldId id="316" r:id="rId7"/>
    <p:sldId id="317" r:id="rId8"/>
    <p:sldId id="318" r:id="rId9"/>
    <p:sldId id="319" r:id="rId10"/>
    <p:sldId id="320" r:id="rId11"/>
    <p:sldId id="32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5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711200" y="1873573"/>
            <a:ext cx="5388013" cy="163501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Danni risarcibili – CLC 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242390" y="3939308"/>
            <a:ext cx="10330773" cy="145241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I, paragrafo 6: ogni perdita o danno causato al di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fuori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nave che trasporta idrocarburi. 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 definizione è estesa a costi e conseguenze dannose delle misure preventive (definite tali quelle misure adottate da un soggetto per prevenire o ridurre il danno).</a:t>
            </a:r>
          </a:p>
        </p:txBody>
      </p:sp>
      <p:sp>
        <p:nvSpPr>
          <p:cNvPr id="7" name="Freccia circolare a destra 6"/>
          <p:cNvSpPr/>
          <p:nvPr/>
        </p:nvSpPr>
        <p:spPr>
          <a:xfrm>
            <a:off x="406400" y="3426690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145309" y="5638799"/>
            <a:ext cx="10330773" cy="8820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Estensione dell’applicazione anche alla zona economica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esclusiva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387927" y="5079999"/>
            <a:ext cx="646546" cy="1117600"/>
          </a:xfrm>
          <a:prstGeom prst="curvedRightArrow">
            <a:avLst>
              <a:gd name="adj1" fmla="val 25000"/>
              <a:gd name="adj2" fmla="val 50000"/>
              <a:gd name="adj3" fmla="val 6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con angoli arrotondati 6">
            <a:extLst>
              <a:ext uri="{FF2B5EF4-FFF2-40B4-BE49-F238E27FC236}">
                <a16:creationId xmlns:a16="http://schemas.microsoft.com/office/drawing/2014/main" xmlns="" id="{13D6D984-DE1F-4AEC-AA95-946E3BAC5F95}"/>
              </a:ext>
            </a:extLst>
          </p:cNvPr>
          <p:cNvSpPr/>
          <p:nvPr/>
        </p:nvSpPr>
        <p:spPr>
          <a:xfrm>
            <a:off x="7832901" y="1791673"/>
            <a:ext cx="3860336" cy="17169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Esclusa la risarcibilità del danno all’ambiente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marino.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Eccezione: le perdite di profitto derivanti dall’inquinamento. 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6404287" y="2404752"/>
            <a:ext cx="1207705" cy="572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922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711200" y="1873573"/>
            <a:ext cx="5388013" cy="163501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Fondo internazionale di indennizzo integrativo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242390" y="3939308"/>
            <a:ext cx="10330773" cy="145241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finalità dei Fondi è quella di assicurare che coloro che risultano danneggiati, da una delle ipotesi previste nelle Convenzioni, siano poi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risarciti, con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particolare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riguardo ai soggetti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non si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trovino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nelle condizioni di ottenere l’integrale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risarcimento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406400" y="3426690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145309" y="5638799"/>
            <a:ext cx="10330773" cy="8820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 ordinario di individuazione dell’obbligato alla contribuzione: ricezione «fisica» del carico da parte di un determinato soggetto, direttamente o tramite altro soggetto </a:t>
            </a:r>
            <a:r>
              <a:rPr lang="it-IT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it-IT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 in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di chi sta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operando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387927" y="5079999"/>
            <a:ext cx="646546" cy="1117600"/>
          </a:xfrm>
          <a:prstGeom prst="curvedRightArrow">
            <a:avLst>
              <a:gd name="adj1" fmla="val 25000"/>
              <a:gd name="adj2" fmla="val 50000"/>
              <a:gd name="adj3" fmla="val 6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con angoli arrotondati 6">
            <a:extLst>
              <a:ext uri="{FF2B5EF4-FFF2-40B4-BE49-F238E27FC236}">
                <a16:creationId xmlns:a16="http://schemas.microsoft.com/office/drawing/2014/main" xmlns="" id="{13D6D984-DE1F-4AEC-AA95-946E3BAC5F95}"/>
              </a:ext>
            </a:extLst>
          </p:cNvPr>
          <p:cNvSpPr/>
          <p:nvPr/>
        </p:nvSpPr>
        <p:spPr>
          <a:xfrm>
            <a:off x="7832901" y="1684224"/>
            <a:ext cx="3860336" cy="201370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Creazione di un ulteriore Fondo complementare, con riferimento al risarcimento di un danno subito a causa </a:t>
            </a:r>
            <a:r>
              <a:rPr lang="it-IT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dell’inquinamento, </a:t>
            </a:r>
            <a:r>
              <a:rPr lang="it-I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senza che tale risarcimento sia </a:t>
            </a:r>
            <a:r>
              <a:rPr lang="it-IT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stato completo </a:t>
            </a:r>
            <a:r>
              <a:rPr lang="it-I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it-IT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adeguato.</a:t>
            </a:r>
            <a:endParaRPr lang="it-IT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 Fondo ha personalità giuridica</a:t>
            </a:r>
            <a:endParaRPr lang="it-IT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6404287" y="2404752"/>
            <a:ext cx="1207705" cy="572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57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681018" y="2327564"/>
            <a:ext cx="9402618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VII – Responsabilità extracontrattuale nel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Diritto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dei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Trasporti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 nel diritto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154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7"/>
            <a:ext cx="10560375" cy="213500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internazionale sulla responsabilità civile per i danni </a:t>
            </a:r>
            <a:r>
              <a:rPr lang="it-I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derivanti da 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inquinamento da idrocarburi </a:t>
            </a:r>
            <a:r>
              <a:rPr lang="it-I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Bruxelles, 29 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novembre 1969 </a:t>
            </a:r>
            <a:endParaRPr lang="it-IT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CLC </a:t>
            </a:r>
            <a:r>
              <a:rPr lang="it-IT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680226" y="4368800"/>
            <a:ext cx="8793809" cy="2198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Modificata dai Protocolli di Londra del 1976, di Londra del 1984, di Londra del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711200" y="3870036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0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7"/>
            <a:ext cx="10560375" cy="213500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sulla responsabilità nel trasporto marittimo di sostanze pericolose e nocive (HNS </a:t>
            </a:r>
            <a:r>
              <a:rPr lang="it-IT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1996)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680226" y="4368800"/>
            <a:ext cx="8793809" cy="17456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ancora entrata in vigore!!!</a:t>
            </a:r>
          </a:p>
        </p:txBody>
      </p:sp>
      <p:sp>
        <p:nvSpPr>
          <p:cNvPr id="7" name="Freccia circolare a destra 6"/>
          <p:cNvSpPr/>
          <p:nvPr/>
        </p:nvSpPr>
        <p:spPr>
          <a:xfrm>
            <a:off x="711200" y="3870036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9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7"/>
            <a:ext cx="10560375" cy="213500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Londra del 2001 sulla responsabilità civile per danni </a:t>
            </a:r>
            <a:r>
              <a:rPr lang="it-I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derivanti dall’inquinamento determinato dal 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carburante delle navi </a:t>
            </a:r>
            <a:r>
              <a:rPr lang="it-I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Bunker </a:t>
            </a:r>
            <a:r>
              <a:rPr lang="it-IT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it-IT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Convention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680226" y="4368800"/>
            <a:ext cx="8793809" cy="17456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riferimento al carburante destinato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propulsione della </a:t>
            </a:r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</a:t>
            </a:r>
            <a:endParaRPr lang="it-I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711200" y="3870036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4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8"/>
            <a:ext cx="5388013" cy="172860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Regime di responsabilità (CLC e Bunker </a:t>
            </a:r>
            <a:r>
              <a:rPr lang="it-IT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Convention)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292298" y="4294909"/>
            <a:ext cx="8793809" cy="17456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verso il proprietario della nave con cui è eseguito il trasporto, </a:t>
            </a:r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identificarsi nel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soggetto che è indicato nei registri di immatricolazione della stessa </a:t>
            </a:r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</a:t>
            </a:r>
            <a:endParaRPr lang="it-I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277091" y="3038763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6">
            <a:extLst>
              <a:ext uri="{FF2B5EF4-FFF2-40B4-BE49-F238E27FC236}">
                <a16:creationId xmlns:a16="http://schemas.microsoft.com/office/drawing/2014/main" xmlns="" id="{13D6D984-DE1F-4AEC-AA95-946E3BAC5F95}"/>
              </a:ext>
            </a:extLst>
          </p:cNvPr>
          <p:cNvSpPr/>
          <p:nvPr/>
        </p:nvSpPr>
        <p:spPr>
          <a:xfrm>
            <a:off x="7832901" y="1551528"/>
            <a:ext cx="3860336" cy="17169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oggettiva, ma non assoluta.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previste ipotesi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esonerative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6262254" y="2119041"/>
            <a:ext cx="1302327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99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7"/>
            <a:ext cx="5388013" cy="163501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Regime di responsabilità</a:t>
            </a:r>
          </a:p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(CLC e Bunker </a:t>
            </a:r>
            <a:r>
              <a:rPr lang="it-IT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Convention)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292298" y="3939309"/>
            <a:ext cx="8793809" cy="25538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 essere fornita la prova che l’evento dannoso 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sia derivato da:</a:t>
            </a:r>
          </a:p>
          <a:p>
            <a:pPr algn="ctr"/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tto </a:t>
            </a: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guerra, belligeranza, guerra civile, insurrezione o fenomeno naturale con valenza eccezionale, inevitabile e irresistibile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tto </a:t>
            </a: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omissione di terzo, compiuti volutamente per causare il danno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>
              <a:buFontTx/>
              <a:buChar char="-"/>
            </a:pP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omportamento </a:t>
            </a: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negligente o non corretto di un governo o altro soggetto incaricato 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dell’attività </a:t>
            </a: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manutenzione di fari o aiuti alla 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277091" y="3038763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6">
            <a:extLst>
              <a:ext uri="{FF2B5EF4-FFF2-40B4-BE49-F238E27FC236}">
                <a16:creationId xmlns:a16="http://schemas.microsoft.com/office/drawing/2014/main" xmlns="" id="{13D6D984-DE1F-4AEC-AA95-946E3BAC5F95}"/>
              </a:ext>
            </a:extLst>
          </p:cNvPr>
          <p:cNvSpPr/>
          <p:nvPr/>
        </p:nvSpPr>
        <p:spPr>
          <a:xfrm>
            <a:off x="7832901" y="1551528"/>
            <a:ext cx="3860336" cy="17169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Ipotesi esonerative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6262254" y="2119041"/>
            <a:ext cx="1302327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11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7"/>
            <a:ext cx="5388013" cy="163501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Limitazione 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501009" y="3673763"/>
            <a:ext cx="8793809" cy="2332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previsto il diritto del proprietario della nave di limitare il risarcimento complessivo a suo carico in base alla disciplina definita in ciascuna convenzione,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della stazza lorda della </a:t>
            </a:r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</a:t>
            </a:r>
            <a:endParaRPr lang="it-I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277091" y="3038763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3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128259"/>
            <a:ext cx="9587345" cy="1829849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nel trasporto marittimo di idrocarburi e di sostanze pericolose e nocive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D526CC1-B701-4E3A-8116-7F3ED1DFFB47}"/>
              </a:ext>
            </a:extLst>
          </p:cNvPr>
          <p:cNvSpPr/>
          <p:nvPr/>
        </p:nvSpPr>
        <p:spPr>
          <a:xfrm>
            <a:off x="597151" y="1633427"/>
            <a:ext cx="5388013" cy="163501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Copertura assicurativa </a:t>
            </a:r>
          </a:p>
        </p:txBody>
      </p:sp>
      <p:sp>
        <p:nvSpPr>
          <p:cNvPr id="6" name="Rettangolo con angoli arrotondati 10">
            <a:extLst>
              <a:ext uri="{FF2B5EF4-FFF2-40B4-BE49-F238E27FC236}">
                <a16:creationId xmlns:a16="http://schemas.microsoft.com/office/drawing/2014/main" xmlns="" id="{2AF32DF1-7E58-4804-804A-0BCFAB4CFE2F}"/>
              </a:ext>
            </a:extLst>
          </p:cNvPr>
          <p:cNvSpPr/>
          <p:nvPr/>
        </p:nvSpPr>
        <p:spPr>
          <a:xfrm>
            <a:off x="1501009" y="3673763"/>
            <a:ext cx="8793809" cy="2332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navi adibite al trasporto di idrocarburi e quelle adibite al trasporto di sostanze pericolose e nocive sono soggette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copertura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assicurativa obbligatoria 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obbligo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 in capo al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proprietario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277091" y="3038763"/>
            <a:ext cx="868218" cy="1801091"/>
          </a:xfrm>
          <a:prstGeom prst="curvedRightArrow">
            <a:avLst>
              <a:gd name="adj1" fmla="val 25000"/>
              <a:gd name="adj2" fmla="val 50000"/>
              <a:gd name="adj3" fmla="val 62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4393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2072</TotalTime>
  <Words>630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  <vt:lpstr>Responsabilità nel trasporto marittimo di idrocarburi e di sostanze pericolose e nocive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202</cp:revision>
  <dcterms:created xsi:type="dcterms:W3CDTF">2019-06-28T16:40:01Z</dcterms:created>
  <dcterms:modified xsi:type="dcterms:W3CDTF">2020-12-09T08:18:48Z</dcterms:modified>
</cp:coreProperties>
</file>