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51"/>
  </p:normalViewPr>
  <p:slideViewPr>
    <p:cSldViewPr snapToGrid="0">
      <p:cViewPr>
        <p:scale>
          <a:sx n="63" d="100"/>
          <a:sy n="63" d="100"/>
        </p:scale>
        <p:origin x="133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6610F-B9DE-4CA1-E5A2-BA5C22613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D2C54E-7F4B-C375-EE6D-729D0D6B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0C0CD8-8CEC-1140-9D4B-01B1D3B0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0EF45A-6A2D-F7D4-6EB3-B5197712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03A306-DA0A-34CA-FF3C-73252B95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65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AA69D1-D89A-C79D-0ECD-0125A4DA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139BEF-5826-A075-512C-99140C098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6CEDC1-F30F-118F-27DC-E1FDF10B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1C5FCD-AEA7-F681-F419-EDD0D906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4BE6F2-C04F-97F0-F379-4314E53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2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5D3A29-CFF1-BF52-21A3-1E766004C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43E9E2-6D0F-C43B-2AC3-548799323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4925F3-EA52-5B7B-33EC-090785B4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3EBA83-D753-934D-C367-4F895D51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FE125-A784-3B86-ED36-752F7066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9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1EAB5-2535-F158-B854-378DBB2F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D08AED-C147-7278-6F9C-8EC68F4A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D182F4-FF4B-5774-50C4-EF3A99A3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301AF-C707-E5AE-AAEC-A8F65EC3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18EF70-DA29-86A9-D120-5D7B22E5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63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F3D7B-38C2-6725-76CA-2666B311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106742-230E-3B0C-282A-046E4A9D9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ECD80B-85E7-F3E5-614F-2C104907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89DE5D-71FA-8800-6FEF-3EAD138C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405E6C-4A4F-EFF4-E22C-541255F6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2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94A82-9C66-66AA-CACD-9376657F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F4D88D-6D2A-875B-9766-185337F2E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12D3AA-213F-1366-EBB6-A31C6E62F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8BB4A8-C80D-28FE-33CF-B3624549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E551F6-E063-D229-2AE6-AED8295A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B28BCE-12AA-641D-19FA-DA3BC1F9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69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EE7BE-A856-0A09-988A-F9E6E739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86491D-584E-E37B-547B-580DE51C9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A86063-5BCF-F0BB-A3E3-A767DA32E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DDEC83-41AB-1ECA-8638-CE0D19678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31C699-D498-513F-6A49-0BE1C7E44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A23A189-36E7-7121-4279-7FA7DE61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B95CBA-58A7-54E7-5556-986219AC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6B54E9-992B-DEC8-4ABB-32A775EA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2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154CE-5093-3D1B-6969-D9E84492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59E4A4-E90E-4CB7-3DF0-9479EA53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E531B7-8E8A-98BB-39F5-F5FBDBAF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014915-BC4C-A70A-A1D8-15D53526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23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9400B9C-F32E-18FD-A497-01052B35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6CE882-F14D-7872-EF08-CEFB03B7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118640-D339-DE96-F639-D48ED9DD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2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052DB3-52C4-958B-E96B-05CB6DA2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DD755-5550-F901-F199-7A983B2F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8ADF55-94F8-744F-EF9A-72E236AE0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5ABCE5-38C1-3E86-81A9-D97F2B00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2916B9-0A1E-9462-E34E-52A6BA68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D46BA5-A47F-2180-5DF1-D8886A86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08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6FF814-3008-5656-DAA3-59317C3C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65BCD5A-C778-5BEB-5D34-B1A9865C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54C228-B37A-6EE7-2EA7-244FCBBAB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C9C088-C467-4AA4-E8B0-2DB56C16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FE7416-5730-C2C9-1257-F9177131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A7ACD4-51CB-AB07-E3AB-6E0EEB0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01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059068-CBAB-EB80-FC49-BA8DE0AC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ECF6C6-FC1E-ECF0-9C1C-19C42D63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44A52B-92C8-83AB-2DD4-53E67ECC2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319F-9248-9F43-A7CB-EE0C9C7320A9}" type="datetimeFigureOut">
              <a:rPr lang="it-IT" smtClean="0"/>
              <a:t>03/12/25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9E89AF-D487-4E0F-0CAA-3A305CD55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47895F-7C92-88D1-13F4-19A100BEB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188E-D4C3-3D4B-8CAE-3639CDE55A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8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D0C543-4E76-F15C-09E5-38C45C71886A}"/>
              </a:ext>
            </a:extLst>
          </p:cNvPr>
          <p:cNvSpPr txBox="1"/>
          <p:nvPr/>
        </p:nvSpPr>
        <p:spPr>
          <a:xfrm>
            <a:off x="3169558" y="657629"/>
            <a:ext cx="5852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RICONOSCIMENTO</a:t>
            </a:r>
          </a:p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è questo personaggio? Qual è il suo ruolo nella storia?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A2902A-9FD7-CBBA-2818-EEC99E039EC4}"/>
              </a:ext>
            </a:extLst>
          </p:cNvPr>
          <p:cNvSpPr txBox="1"/>
          <p:nvPr/>
        </p:nvSpPr>
        <p:spPr>
          <a:xfrm>
            <a:off x="457201" y="2175164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– Lost (ABC, 2004)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Subito riconoscibile come: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eroe classico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medico, competente, altruista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affidabile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mezzo al caos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primo personaggio che vediamo nella serie: lo spettatore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lui nell’isola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incarna l’ordine contro la catastrofe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pilot costruisce Jack come punto fermo, leader naturale, “colui che salva”.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8A5F80-69B9-2C86-26C0-5C132A486A2C}"/>
              </a:ext>
            </a:extLst>
          </p:cNvPr>
          <p:cNvSpPr txBox="1"/>
          <p:nvPr/>
        </p:nvSpPr>
        <p:spPr>
          <a:xfrm>
            <a:off x="6331528" y="2175164"/>
            <a:ext cx="5189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 – Dexter (Showtime, 2006)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Subito riconoscibile come: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tecnico forense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parte del sistema, razionale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 killer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natura segreta e mostruosa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doppia: un volto sociale e un volto oscuro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personaggio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inammissibile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la TV generalista, tipico cable premium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pilot presenta Dexter come una contraddizione vivente: scienziato e predatore.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6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0ACEE-06C8-CA7E-E308-B31125DA1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0CE87E-189B-0C35-209D-A7DBBE0C2210}"/>
              </a:ext>
            </a:extLst>
          </p:cNvPr>
          <p:cNvSpPr txBox="1"/>
          <p:nvPr/>
        </p:nvSpPr>
        <p:spPr>
          <a:xfrm>
            <a:off x="3381955" y="2400360"/>
            <a:ext cx="54280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 strutturale nel riconoscimento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facilita l’ingresso nello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storyworld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destabilizza l’ingresso nello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storyworld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organizza il caos;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caos nascosto sotto l’ordine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5BFD54A-6759-E143-8229-A2A48189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840" y="264160"/>
            <a:ext cx="2887980" cy="38506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B3487DE-8382-74A0-F0F7-885986222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" y="2526031"/>
            <a:ext cx="2887979" cy="433196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ACA0DE0-9CFA-79D7-E732-8CAE4D91B6E0}"/>
              </a:ext>
            </a:extLst>
          </p:cNvPr>
          <p:cNvSpPr/>
          <p:nvPr/>
        </p:nvSpPr>
        <p:spPr>
          <a:xfrm>
            <a:off x="-284480" y="2357120"/>
            <a:ext cx="3381955" cy="491744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880DEC5-389F-99D7-ABF4-1294F0633812}"/>
              </a:ext>
            </a:extLst>
          </p:cNvPr>
          <p:cNvSpPr/>
          <p:nvPr/>
        </p:nvSpPr>
        <p:spPr>
          <a:xfrm>
            <a:off x="9054492" y="-609600"/>
            <a:ext cx="3381955" cy="4917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3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8C70A-5AC8-9EE5-ED39-42EC4A2B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FAC6B3-78DC-AC24-2CAD-57536699B807}"/>
              </a:ext>
            </a:extLst>
          </p:cNvPr>
          <p:cNvSpPr txBox="1"/>
          <p:nvPr/>
        </p:nvSpPr>
        <p:spPr>
          <a:xfrm>
            <a:off x="2652235" y="467360"/>
            <a:ext cx="68875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ALLINEAMENTO</a:t>
            </a:r>
          </a:p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quale prospettiva vediamo la storia? A cosa ci dà accesso la serie?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75AE87-F72A-60B1-2948-F1BE18DBC0A5}"/>
              </a:ext>
            </a:extLst>
          </p:cNvPr>
          <p:cNvSpPr txBox="1"/>
          <p:nvPr/>
        </p:nvSpPr>
        <p:spPr>
          <a:xfrm>
            <a:off x="325121" y="2235200"/>
            <a:ext cx="558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– Lost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pilot usa: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soggettiva (l’occhio che si apre nella giungla)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narrativo coerente (gran parte del pilot segue Jack)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 scienza/competenza come guida del pubblico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dialoghi che chiariscono il suo ruolo di leadership</a:t>
            </a:r>
          </a:p>
          <a:p>
            <a:endParaRPr lang="it-IT" sz="20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L’allineamento è sensoriale ed emotivo: la serie ci dà accesso al suo sguardo e alla sua urgenza.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Siamo “con lui” mentre salva vite, esplora l’isola, gestisce il panico.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A06983-A1A1-03A3-E1D4-22DA13829636}"/>
              </a:ext>
            </a:extLst>
          </p:cNvPr>
          <p:cNvSpPr txBox="1"/>
          <p:nvPr/>
        </p:nvSpPr>
        <p:spPr>
          <a:xfrm>
            <a:off x="6095999" y="2235200"/>
            <a:ext cx="5425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 – Dexter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pilot usa: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voce narrante interiore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accesso totale alla sua mente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monologhi disturbanti che rivelano desideri omicidi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flashback traumatici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estetica soggettiva (inquadrature “predatorie”)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ironia psicopatica come filtro percettivo</a:t>
            </a:r>
          </a:p>
          <a:p>
            <a:endParaRPr lang="it-IT" sz="20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L’allineamento è cognitivo, psicologico e perverso: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serie ci fa vedere il mondo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 mente di un assassino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non da quella di un eroe.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7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249D5-7C64-9589-5B66-5E5B4F042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68D255-B5D4-6F86-5B7A-04A7C4AA7F8A}"/>
              </a:ext>
            </a:extLst>
          </p:cNvPr>
          <p:cNvSpPr txBox="1"/>
          <p:nvPr/>
        </p:nvSpPr>
        <p:spPr>
          <a:xfrm>
            <a:off x="3546444" y="1843950"/>
            <a:ext cx="5341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 strutturale nell’allineamento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allineamento empatico tradizionale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allineamento cognitivo “pericoloso”, anti-morale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usa l’allineamento per costruire comunità;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usa per isolare il protagonista dal mondo.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B7221C-F1C4-42BA-2A70-AEA2BBC4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840" y="264160"/>
            <a:ext cx="2887980" cy="38506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70C2583-7697-5A5F-AF44-D8415D3EC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" y="2526031"/>
            <a:ext cx="2887979" cy="433196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268D1BE-588D-C5E6-C0CE-5E7293643CBD}"/>
              </a:ext>
            </a:extLst>
          </p:cNvPr>
          <p:cNvSpPr/>
          <p:nvPr/>
        </p:nvSpPr>
        <p:spPr>
          <a:xfrm>
            <a:off x="-284480" y="2357120"/>
            <a:ext cx="3381955" cy="491744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7D8ECBA-F358-5698-07E3-C46C4A689AC4}"/>
              </a:ext>
            </a:extLst>
          </p:cNvPr>
          <p:cNvSpPr/>
          <p:nvPr/>
        </p:nvSpPr>
        <p:spPr>
          <a:xfrm>
            <a:off x="9054492" y="-609600"/>
            <a:ext cx="3381955" cy="4917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52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0E39F-E24B-58A5-0461-2EF86EAAB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CD67F4-D123-95DB-2EF5-1CC058126335}"/>
              </a:ext>
            </a:extLst>
          </p:cNvPr>
          <p:cNvSpPr txBox="1"/>
          <p:nvPr/>
        </p:nvSpPr>
        <p:spPr>
          <a:xfrm>
            <a:off x="2827605" y="589280"/>
            <a:ext cx="6536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ATTACCAMENTO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 lo spettatore si affeziona? Quanto lo sostiene moralmente?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171434-1385-0869-3EBD-59F5D71B269C}"/>
              </a:ext>
            </a:extLst>
          </p:cNvPr>
          <p:cNvSpPr txBox="1"/>
          <p:nvPr/>
        </p:nvSpPr>
        <p:spPr>
          <a:xfrm>
            <a:off x="568961" y="1907103"/>
            <a:ext cx="53441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– Lost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 vite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competente e altruista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centrale della comunità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trauma (la ricerca del padre) emerge gradualmente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costruito per facilitare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l’identificazione morale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L’attaccamento è immediato: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= eroe morale + punto di riferimento emotivo.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BBDC2D-3CB9-80A1-94DF-FE0EF69DB9EA}"/>
              </a:ext>
            </a:extLst>
          </p:cNvPr>
          <p:cNvSpPr txBox="1"/>
          <p:nvPr/>
        </p:nvSpPr>
        <p:spPr>
          <a:xfrm>
            <a:off x="6095999" y="1907103"/>
            <a:ext cx="5527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 – Dexter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uccide persone fin dalla prima scena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 del piacere di uccidere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 una doppia vita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completamente isolato sul piano emotivo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“codice” è una giustificazione narrativa, non morale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L’attaccamento è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intellettuale e paradossale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non morale.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serie invita lo spettatore ad “approvare” un assassino regolato da un codice.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2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71906-B22B-A248-C19E-08B119CA6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5321B2-B827-F6C7-B3CF-16C583FE7514}"/>
              </a:ext>
            </a:extLst>
          </p:cNvPr>
          <p:cNvSpPr txBox="1"/>
          <p:nvPr/>
        </p:nvSpPr>
        <p:spPr>
          <a:xfrm>
            <a:off x="3425134" y="1849120"/>
            <a:ext cx="75853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 strutturale nell’attaccamento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eroe ammirevole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antieroe inquietante, ma affascinante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 comunità con lo spettatore;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 complicità segreta con lo spettatore.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insegna allo spettatore a seguire un eroe in un mondo misterioso.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insegna allo spettatore a entrare nella mente del mostro.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8CA43D-8676-FB7D-0806-2B99439B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840" y="264160"/>
            <a:ext cx="2887980" cy="38506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EF0380-C579-96BB-7D8C-DDF853DFF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" y="2526031"/>
            <a:ext cx="2887979" cy="433196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DC07CCE-8A4E-492C-3953-F150FA4FE6AF}"/>
              </a:ext>
            </a:extLst>
          </p:cNvPr>
          <p:cNvSpPr/>
          <p:nvPr/>
        </p:nvSpPr>
        <p:spPr>
          <a:xfrm>
            <a:off x="-284480" y="2357120"/>
            <a:ext cx="3381955" cy="491744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43CF498-4997-FD6B-990F-C2861AD00D97}"/>
              </a:ext>
            </a:extLst>
          </p:cNvPr>
          <p:cNvSpPr/>
          <p:nvPr/>
        </p:nvSpPr>
        <p:spPr>
          <a:xfrm>
            <a:off x="9054492" y="-609600"/>
            <a:ext cx="3381955" cy="4917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432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533</Words>
  <Application>Microsoft Macintosh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De Nicola</dc:creator>
  <cp:lastModifiedBy>Alberto De Nicola</cp:lastModifiedBy>
  <cp:revision>2</cp:revision>
  <dcterms:created xsi:type="dcterms:W3CDTF">2025-12-03T09:27:31Z</dcterms:created>
  <dcterms:modified xsi:type="dcterms:W3CDTF">2025-12-03T09:49:58Z</dcterms:modified>
</cp:coreProperties>
</file>