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9" r:id="rId15"/>
    <p:sldId id="286" r:id="rId16"/>
    <p:sldId id="278" r:id="rId17"/>
    <p:sldId id="259" r:id="rId18"/>
    <p:sldId id="274" r:id="rId19"/>
    <p:sldId id="280" r:id="rId20"/>
    <p:sldId id="275" r:id="rId21"/>
    <p:sldId id="281" r:id="rId22"/>
    <p:sldId id="276" r:id="rId23"/>
    <p:sldId id="282" r:id="rId24"/>
    <p:sldId id="277" r:id="rId25"/>
    <p:sldId id="284" r:id="rId26"/>
    <p:sldId id="285" r:id="rId27"/>
    <p:sldId id="287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75" d="100"/>
          <a:sy n="75" d="100"/>
        </p:scale>
        <p:origin x="-123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81A2-E975-4BC4-908E-4ACE7CB4A29A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BD6E-D9DD-4BD9-98AA-ABFFB65A9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5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81A2-E975-4BC4-908E-4ACE7CB4A29A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BD6E-D9DD-4BD9-98AA-ABFFB65A9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25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81A2-E975-4BC4-908E-4ACE7CB4A29A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BD6E-D9DD-4BD9-98AA-ABFFB65A9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43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81A2-E975-4BC4-908E-4ACE7CB4A29A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BD6E-D9DD-4BD9-98AA-ABFFB65A9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0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81A2-E975-4BC4-908E-4ACE7CB4A29A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BD6E-D9DD-4BD9-98AA-ABFFB65A9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40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81A2-E975-4BC4-908E-4ACE7CB4A29A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BD6E-D9DD-4BD9-98AA-ABFFB65A9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27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81A2-E975-4BC4-908E-4ACE7CB4A29A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BD6E-D9DD-4BD9-98AA-ABFFB65A9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4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81A2-E975-4BC4-908E-4ACE7CB4A29A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BD6E-D9DD-4BD9-98AA-ABFFB65A9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61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81A2-E975-4BC4-908E-4ACE7CB4A29A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BD6E-D9DD-4BD9-98AA-ABFFB65A9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52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81A2-E975-4BC4-908E-4ACE7CB4A29A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BD6E-D9DD-4BD9-98AA-ABFFB65A9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90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81A2-E975-4BC4-908E-4ACE7CB4A29A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BD6E-D9DD-4BD9-98AA-ABFFB65A9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8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81A2-E975-4BC4-908E-4ACE7CB4A29A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BD6E-D9DD-4BD9-98AA-ABFFB65A9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4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Corso di citopatologia </a:t>
            </a:r>
            <a:br>
              <a:rPr lang="it-IT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</a:br>
            <a:r>
              <a:rPr lang="it-IT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parte II</a:t>
            </a:r>
            <a:endParaRPr lang="it-IT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Morfologia cellulare e criteri di malignità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51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Morfologia nucleare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u="sng" dirty="0" smtClean="0"/>
              <a:t>NUCLEOLO</a:t>
            </a:r>
            <a:r>
              <a:rPr lang="it-IT" dirty="0" smtClean="0"/>
              <a:t>: </a:t>
            </a:r>
            <a:r>
              <a:rPr lang="it-IT" sz="2400" dirty="0" smtClean="0"/>
              <a:t>nucleolo si dice prominente quando diviene facilmente riconoscibile all’interno del nucleo, ciò è dovuto all’intensa attività cellulare collegata alla sintesi proteica.  Si presenta coma una struttura centrale, tonda e di colore più intenso rispetto al nucleo. ATT: epatociti e </a:t>
            </a:r>
            <a:r>
              <a:rPr lang="it-IT" sz="2400" dirty="0" err="1" smtClean="0"/>
              <a:t>immunoblasti</a:t>
            </a:r>
            <a:r>
              <a:rPr lang="it-IT" sz="2400" dirty="0" smtClean="0"/>
              <a:t>!!!!</a:t>
            </a:r>
          </a:p>
          <a:p>
            <a:r>
              <a:rPr lang="it-IT" u="sng" dirty="0" smtClean="0"/>
              <a:t>MITOSI</a:t>
            </a:r>
            <a:r>
              <a:rPr lang="it-IT" sz="2400" dirty="0" smtClean="0"/>
              <a:t>: divisione cellulare. Comprende tutte le fasi morfologiche della mitosi. E’ legato alla tipologia cellulare a cui si riferisce: normale nei </a:t>
            </a:r>
            <a:r>
              <a:rPr lang="it-IT" sz="2400" dirty="0" err="1" smtClean="0"/>
              <a:t>citotipi</a:t>
            </a:r>
            <a:r>
              <a:rPr lang="it-IT" sz="2400" dirty="0" smtClean="0"/>
              <a:t> ad attività di divisione elevata (</a:t>
            </a:r>
            <a:r>
              <a:rPr lang="it-IT" sz="2400" dirty="0" err="1" smtClean="0"/>
              <a:t>immunoblasto</a:t>
            </a:r>
            <a:r>
              <a:rPr lang="it-IT" sz="2400" dirty="0" smtClean="0"/>
              <a:t>); è una atipia nei </a:t>
            </a:r>
            <a:r>
              <a:rPr lang="it-IT" sz="2400" dirty="0" err="1" smtClean="0"/>
              <a:t>citotipi</a:t>
            </a:r>
            <a:r>
              <a:rPr lang="it-IT" sz="2400" dirty="0" smtClean="0"/>
              <a:t> a bassa attività di divisione (</a:t>
            </a:r>
            <a:r>
              <a:rPr lang="it-IT" sz="2400" dirty="0" err="1" smtClean="0"/>
              <a:t>epiteliocita</a:t>
            </a:r>
            <a:r>
              <a:rPr lang="it-IT" sz="2400" dirty="0" smtClean="0"/>
              <a:t> squamoso).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803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Morfologia citoplasmatica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smtClean="0"/>
              <a:t>Rappresenta l’insieme delle caratteristiche del citoplasma: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Colore;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Aspetto;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Presenza di strutture.</a:t>
            </a:r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u="sng" dirty="0" smtClean="0"/>
              <a:t>COLORE</a:t>
            </a:r>
            <a:r>
              <a:rPr lang="it-IT" sz="2400" dirty="0" smtClean="0"/>
              <a:t>: varia da grigio, blu a rosa. I termini basofilo e acidofilo sono usati erroneamente in citologia. </a:t>
            </a:r>
          </a:p>
          <a:p>
            <a:r>
              <a:rPr lang="it-IT" u="sng" dirty="0" smtClean="0"/>
              <a:t>ASPETTO</a:t>
            </a:r>
            <a:r>
              <a:rPr lang="it-IT" sz="2400" dirty="0" smtClean="0"/>
              <a:t>: o trama. Può andare dal liscio, omogeneo al granuloso, increspato.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47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Morfologia  citoplasmatica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u="sng" dirty="0" smtClean="0"/>
              <a:t>STRUTTURE</a:t>
            </a:r>
            <a:r>
              <a:rPr lang="it-IT" dirty="0" smtClean="0"/>
              <a:t>: </a:t>
            </a:r>
            <a:r>
              <a:rPr lang="it-IT" sz="2400" dirty="0" smtClean="0"/>
              <a:t>all’interno del citoplasma possono essere presenti strutture visibili, quali vacuoli, pigmenti, materiale fagocitato…possono essere di forma e grandezza diverse. Solitamente sono indice di differenziamento.</a:t>
            </a:r>
          </a:p>
        </p:txBody>
      </p:sp>
      <p:sp>
        <p:nvSpPr>
          <p:cNvPr id="4" name="Ovale 3"/>
          <p:cNvSpPr/>
          <p:nvPr/>
        </p:nvSpPr>
        <p:spPr>
          <a:xfrm>
            <a:off x="2992264" y="3573016"/>
            <a:ext cx="3168352" cy="21602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347864" y="4511836"/>
            <a:ext cx="504056" cy="5040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331686" y="5085184"/>
            <a:ext cx="128110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59893" y="5330699"/>
            <a:ext cx="143585" cy="1018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459796" y="5381648"/>
            <a:ext cx="151972" cy="1355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 flipH="1" flipV="1">
            <a:off x="4576440" y="5207496"/>
            <a:ext cx="118244" cy="138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932040" y="4234284"/>
            <a:ext cx="967916" cy="86409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067944" y="3933056"/>
            <a:ext cx="45719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6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</a:t>
            </a:r>
            <a:r>
              <a:rPr lang="it-IT" dirty="0" smtClean="0"/>
              <a:t>ondo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smtClean="0"/>
              <a:t>Materiale presente a contatto con le cellule. Spesso è dato da una qualche matrice organica. Può essere: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Assente;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Ematico;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Costituito da matrice: 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dirty="0" smtClean="0"/>
              <a:t>Grassa: micelle lipidiche; 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dirty="0" err="1" smtClean="0"/>
              <a:t>Proteinacea</a:t>
            </a:r>
            <a:r>
              <a:rPr lang="it-IT" sz="2400" dirty="0" smtClean="0"/>
              <a:t>: diffusa, rosa, compatta o corpuscolata; 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dirty="0" err="1" smtClean="0"/>
              <a:t>Mucinosa</a:t>
            </a:r>
            <a:r>
              <a:rPr lang="it-IT" sz="2400" dirty="0" smtClean="0"/>
              <a:t>: localizzata, filamenti, limiti netti, rosata; 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dirty="0" err="1" smtClean="0"/>
              <a:t>Collagenosa</a:t>
            </a:r>
            <a:r>
              <a:rPr lang="it-IT" sz="2400" dirty="0" smtClean="0"/>
              <a:t>: multifocale (fibroblasti), rosa, fibrillare; 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dirty="0" smtClean="0"/>
              <a:t>Osteoide: focale, omogenea, a volte fibrillare (osteoblasti);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dirty="0" smtClean="0"/>
              <a:t>Condroide: diffusa, </a:t>
            </a:r>
            <a:r>
              <a:rPr lang="it-IT" sz="2400" dirty="0" err="1" smtClean="0"/>
              <a:t>simil</a:t>
            </a:r>
            <a:r>
              <a:rPr lang="it-IT" sz="2400" dirty="0" smtClean="0"/>
              <a:t> acquosa, non fibrillare (</a:t>
            </a:r>
            <a:r>
              <a:rPr lang="it-IT" sz="2400" dirty="0" err="1" smtClean="0"/>
              <a:t>condroblasti</a:t>
            </a:r>
            <a:r>
              <a:rPr lang="it-IT" sz="2400" dirty="0" smtClean="0"/>
              <a:t>).</a:t>
            </a:r>
          </a:p>
          <a:p>
            <a:pPr marL="457200" indent="-457200">
              <a:buFont typeface="+mj-lt"/>
              <a:buAutoNum type="alphaLcParenR"/>
            </a:pPr>
            <a:endParaRPr lang="it-IT" sz="2400" dirty="0" smtClean="0"/>
          </a:p>
          <a:p>
            <a:pPr marL="457200" indent="-457200">
              <a:buFont typeface="+mj-lt"/>
              <a:buAutoNum type="alphaLcParenR"/>
            </a:pPr>
            <a:endParaRPr lang="it-IT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36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Iperplasia/adenoma ghiandole salivari, matrice grassa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C:\Users\sabry\Desktop\ANAT PAT\BOLOGNA\CASI CLINICI BO\adenoma-iperp\gh salivari\Aden-iperpl gh salivari AP 7009 (13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760"/>
          <a:stretch>
            <a:fillRect/>
          </a:stretch>
        </p:blipFill>
        <p:spPr bwMode="auto"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Matrice </a:t>
            </a:r>
            <a:r>
              <a:rPr lang="it-IT" dirty="0" err="1" smtClean="0"/>
              <a:t>mucinosa</a:t>
            </a:r>
            <a:r>
              <a:rPr lang="it-IT" dirty="0" smtClean="0"/>
              <a:t>, foto </a:t>
            </a:r>
            <a:r>
              <a:rPr lang="it-IT" dirty="0" err="1" smtClean="0"/>
              <a:t>Cowell</a:t>
            </a:r>
            <a:r>
              <a:rPr lang="it-IT" dirty="0" smtClean="0"/>
              <a:t> et al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3" r="5723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Matrice condroide, condrosarcoma cane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sabry\Desktop\bologna 2\20150506_1625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2" r="18462"/>
          <a:stretch>
            <a:fillRect/>
          </a:stretch>
        </p:blipFill>
        <p:spPr bwMode="auto"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Criteri di atipia/malignità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Sono le caratteristiche morfologiche della cellula che si discostano dal normale </a:t>
            </a:r>
            <a:r>
              <a:rPr lang="it-IT" sz="2400" dirty="0" err="1" smtClean="0"/>
              <a:t>citotipo</a:t>
            </a:r>
            <a:r>
              <a:rPr lang="it-IT" sz="2400" dirty="0" smtClean="0"/>
              <a:t>. Possono essere alterazioni displastiche, in seguito a processo infiammatorio, o alterazioni da fenomeni progressivi iperplastici o neoplastici. </a:t>
            </a:r>
          </a:p>
          <a:p>
            <a:pPr marL="0" indent="0">
              <a:buNone/>
            </a:pPr>
            <a:r>
              <a:rPr lang="it-IT" sz="2400" dirty="0" smtClean="0"/>
              <a:t>Spesso fenomeni di iperplasia, cosi come le neoplasie benigne, possono mostrare caratteri di atipia sovrapponibili.</a:t>
            </a:r>
          </a:p>
          <a:p>
            <a:pPr marL="0" indent="0">
              <a:buNone/>
            </a:pPr>
            <a:r>
              <a:rPr lang="it-IT" sz="2400" dirty="0" smtClean="0"/>
              <a:t>L’osservazione di più criteri di malignità (solitamente &gt;3) a carico di più cellule dello stesso </a:t>
            </a:r>
            <a:r>
              <a:rPr lang="it-IT" sz="2400" dirty="0" err="1" smtClean="0"/>
              <a:t>citotipo</a:t>
            </a:r>
            <a:r>
              <a:rPr lang="it-IT" sz="2400" dirty="0" smtClean="0"/>
              <a:t> è indice di trasformazione neoplastica maligna.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525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Atipie cellulari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Sono quei caratteri che coinvolgono la cellula in toto: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err="1" smtClean="0"/>
              <a:t>Ipercellularità</a:t>
            </a:r>
            <a:r>
              <a:rPr lang="it-IT" sz="2400" dirty="0" smtClean="0"/>
              <a:t>: </a:t>
            </a:r>
            <a:r>
              <a:rPr lang="it-IT" sz="2000" dirty="0" smtClean="0"/>
              <a:t>tipo di campionamento, facilità ad esfoliare, ma </a:t>
            </a:r>
            <a:r>
              <a:rPr lang="it-IT" sz="2000" dirty="0" err="1" smtClean="0"/>
              <a:t>spt</a:t>
            </a:r>
            <a:r>
              <a:rPr lang="it-IT" sz="2000" dirty="0" smtClean="0"/>
              <a:t> l’effettivo n° di cellule del </a:t>
            </a:r>
            <a:r>
              <a:rPr lang="it-IT" sz="2000" dirty="0" err="1" smtClean="0"/>
              <a:t>citotipo</a:t>
            </a:r>
            <a:r>
              <a:rPr lang="it-IT" sz="2000" dirty="0" smtClean="0"/>
              <a:t> e processi di </a:t>
            </a:r>
            <a:r>
              <a:rPr lang="it-IT" sz="2000" dirty="0" err="1" smtClean="0"/>
              <a:t>sdfifferenziamento</a:t>
            </a:r>
            <a:r>
              <a:rPr lang="it-IT" sz="2000" dirty="0" smtClean="0"/>
              <a:t>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Pleomorfismo: </a:t>
            </a:r>
            <a:r>
              <a:rPr lang="it-IT" sz="2000" dirty="0" smtClean="0"/>
              <a:t>alterazioni di forma a carico dello stesso </a:t>
            </a:r>
            <a:r>
              <a:rPr lang="it-IT" sz="2000" dirty="0" err="1" smtClean="0"/>
              <a:t>citotipo</a:t>
            </a:r>
            <a:r>
              <a:rPr lang="it-IT" sz="2000" dirty="0" smtClean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Anisocitosi : </a:t>
            </a:r>
            <a:r>
              <a:rPr lang="it-IT" sz="2000" dirty="0" smtClean="0"/>
              <a:t>cellule dello stesso </a:t>
            </a:r>
            <a:r>
              <a:rPr lang="it-IT" sz="2000" dirty="0" err="1" smtClean="0"/>
              <a:t>citotipo</a:t>
            </a:r>
            <a:r>
              <a:rPr lang="it-IT" sz="2000" dirty="0" smtClean="0"/>
              <a:t>, ma con dimensioni differenti tra di loro. Macrocitosi o gigantismo!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err="1" smtClean="0"/>
              <a:t>Citotipo</a:t>
            </a:r>
            <a:r>
              <a:rPr lang="it-IT" sz="2400" dirty="0" smtClean="0"/>
              <a:t> ectopico: </a:t>
            </a:r>
            <a:r>
              <a:rPr lang="it-IT" sz="2000" dirty="0" smtClean="0"/>
              <a:t>comparsa di un </a:t>
            </a:r>
            <a:r>
              <a:rPr lang="it-IT" sz="2000" dirty="0" err="1" smtClean="0"/>
              <a:t>citotipo</a:t>
            </a:r>
            <a:r>
              <a:rPr lang="it-IT" sz="2000" dirty="0" smtClean="0"/>
              <a:t> in una sede non tipica. Alterazione tipica dei processi neoplastici METASTATICI;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Rapporto N/C: </a:t>
            </a:r>
            <a:r>
              <a:rPr lang="it-IT" sz="2000" dirty="0" smtClean="0"/>
              <a:t>in particolare l’aumento del rapporto in un </a:t>
            </a:r>
            <a:r>
              <a:rPr lang="it-IT" sz="2000" dirty="0" err="1" smtClean="0"/>
              <a:t>citotipo</a:t>
            </a:r>
            <a:r>
              <a:rPr lang="it-IT" sz="2000" dirty="0" smtClean="0"/>
              <a:t> in cui solitamente è basso, è un indice di </a:t>
            </a:r>
            <a:r>
              <a:rPr lang="it-IT" sz="2000" dirty="0" err="1" smtClean="0"/>
              <a:t>retrodifferenziamento</a:t>
            </a:r>
            <a:r>
              <a:rPr lang="it-IT" sz="2000" dirty="0" smtClean="0"/>
              <a:t> a una forma più immatura.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33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Adenocarcinoma polmonare, foto </a:t>
            </a:r>
            <a:r>
              <a:rPr lang="it-IT" dirty="0" err="1"/>
              <a:t>R</a:t>
            </a:r>
            <a:r>
              <a:rPr lang="it-IT" dirty="0" err="1" smtClean="0"/>
              <a:t>askin</a:t>
            </a:r>
            <a:r>
              <a:rPr lang="it-IT" dirty="0" smtClean="0"/>
              <a:t> et al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r="5246"/>
          <a:stretch>
            <a:fillRect/>
          </a:stretch>
        </p:blipFill>
        <p:spPr bwMode="auto">
          <a:xfrm>
            <a:off x="1792288" y="612775"/>
            <a:ext cx="5299992" cy="3974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7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Morfologia cellulare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 smtClean="0"/>
              <a:t>Include le caratteristiche morfologiche della cellula. In particolare: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Dimensione;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Forma;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Rapporto N/C;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Presenza di strutture specializzate.</a:t>
            </a:r>
          </a:p>
          <a:p>
            <a:r>
              <a:rPr lang="it-IT" u="sng" dirty="0" smtClean="0"/>
              <a:t>DIMENSIONE</a:t>
            </a:r>
            <a:r>
              <a:rPr lang="it-IT" dirty="0" smtClean="0"/>
              <a:t>: </a:t>
            </a:r>
            <a:r>
              <a:rPr lang="it-IT" sz="2400" dirty="0" smtClean="0"/>
              <a:t>si parte dai 6-7 micron di diametro dell’eritrocita </a:t>
            </a:r>
            <a:endParaRPr lang="it-IT" sz="2400" dirty="0"/>
          </a:p>
        </p:txBody>
      </p:sp>
      <p:sp>
        <p:nvSpPr>
          <p:cNvPr id="4" name="Ovale 3"/>
          <p:cNvSpPr/>
          <p:nvPr/>
        </p:nvSpPr>
        <p:spPr>
          <a:xfrm>
            <a:off x="5004048" y="5013176"/>
            <a:ext cx="1008112" cy="864096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220072" y="5193196"/>
            <a:ext cx="576064" cy="504056"/>
          </a:xfrm>
          <a:prstGeom prst="ellipse">
            <a:avLst/>
          </a:prstGeom>
          <a:solidFill>
            <a:srgbClr val="FB4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arentesi graffa chiusa 11"/>
          <p:cNvSpPr/>
          <p:nvPr/>
        </p:nvSpPr>
        <p:spPr>
          <a:xfrm>
            <a:off x="6156176" y="5013176"/>
            <a:ext cx="216024" cy="86409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>
            <a:off x="3563888" y="5445224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3563888" y="530120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4499992" y="5301208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8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Atipie nucleari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smtClean="0"/>
              <a:t>Sono le alterazioni che interessano la morfologia del nucleo e delle sue strutture.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Bi-</a:t>
            </a:r>
            <a:r>
              <a:rPr lang="it-IT" sz="2400" dirty="0" err="1" smtClean="0"/>
              <a:t>multinucleazione</a:t>
            </a:r>
            <a:r>
              <a:rPr lang="it-IT" sz="2400" dirty="0" smtClean="0"/>
              <a:t>: </a:t>
            </a:r>
            <a:r>
              <a:rPr lang="it-IT" sz="2000" dirty="0" smtClean="0"/>
              <a:t>presenza di un numero elevato di nuclei, spesso in </a:t>
            </a:r>
            <a:r>
              <a:rPr lang="it-IT" sz="2000" dirty="0" err="1" smtClean="0"/>
              <a:t>anisocariosi</a:t>
            </a:r>
            <a:r>
              <a:rPr lang="it-IT" sz="2000" dirty="0" smtClean="0"/>
              <a:t>, indice di scorretta divisione cellulare, cellule a testa d’insetto e </a:t>
            </a:r>
            <a:r>
              <a:rPr lang="it-IT" sz="2000" dirty="0" err="1" smtClean="0"/>
              <a:t>micronucleoli</a:t>
            </a:r>
            <a:r>
              <a:rPr lang="it-IT" sz="2000" dirty="0" smtClean="0"/>
              <a:t>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err="1" smtClean="0"/>
              <a:t>Anisocariosi</a:t>
            </a:r>
            <a:r>
              <a:rPr lang="it-IT" sz="2400" dirty="0" smtClean="0"/>
              <a:t>: </a:t>
            </a:r>
            <a:r>
              <a:rPr lang="it-IT" sz="2000" dirty="0" smtClean="0"/>
              <a:t>dimensioni diverse dei nuclei di cellule dello stesso </a:t>
            </a:r>
            <a:r>
              <a:rPr lang="it-IT" sz="2000" dirty="0" err="1" smtClean="0"/>
              <a:t>citotipo</a:t>
            </a:r>
            <a:r>
              <a:rPr lang="it-IT" sz="2000" dirty="0" smtClean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Pleomorfismo: </a:t>
            </a:r>
            <a:r>
              <a:rPr lang="it-IT" sz="2000" dirty="0" smtClean="0"/>
              <a:t>variazione di forma del nucleo all’interno dello stesso </a:t>
            </a:r>
            <a:r>
              <a:rPr lang="it-IT" sz="2000" dirty="0" err="1" smtClean="0"/>
              <a:t>citotipo</a:t>
            </a:r>
            <a:r>
              <a:rPr lang="it-IT" sz="2000" dirty="0" smtClean="0"/>
              <a:t>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Indentature: </a:t>
            </a:r>
            <a:r>
              <a:rPr lang="it-IT" sz="2000" dirty="0" smtClean="0"/>
              <a:t>ripiegature del nucleo verso l’interno e </a:t>
            </a:r>
            <a:r>
              <a:rPr lang="it-IT" sz="2000" dirty="0" err="1" smtClean="0"/>
              <a:t>lobulazioni</a:t>
            </a:r>
            <a:r>
              <a:rPr lang="it-IT" sz="2000" dirty="0" smtClean="0"/>
              <a:t> o convoluzioni dello stesso;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Cromatina: </a:t>
            </a:r>
            <a:r>
              <a:rPr lang="it-IT" sz="2000" dirty="0" smtClean="0"/>
              <a:t>verso una forma più immatura rispetto al normale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025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Carcinoma, foto </a:t>
            </a:r>
            <a:r>
              <a:rPr lang="it-IT" dirty="0" err="1" smtClean="0"/>
              <a:t>Cowell</a:t>
            </a:r>
            <a:r>
              <a:rPr lang="it-IT" dirty="0" smtClean="0"/>
              <a:t> et al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6" b="6686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6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Atipie citoplasmatiche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Alterazioni della normale morfologia citoplasmatica.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err="1" smtClean="0"/>
              <a:t>Microvacuolizzazione</a:t>
            </a:r>
            <a:r>
              <a:rPr lang="it-IT" sz="2400" dirty="0" smtClean="0"/>
              <a:t>: </a:t>
            </a:r>
            <a:r>
              <a:rPr lang="it-IT" sz="2000" dirty="0" smtClean="0"/>
              <a:t>talvolta solo in distretti specifici (zona </a:t>
            </a:r>
            <a:r>
              <a:rPr lang="it-IT" sz="2000" dirty="0" err="1" smtClean="0"/>
              <a:t>perinucleare</a:t>
            </a:r>
            <a:r>
              <a:rPr lang="it-IT" sz="2000" dirty="0" smtClean="0"/>
              <a:t>);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/>
              <a:t>C</a:t>
            </a:r>
            <a:r>
              <a:rPr lang="it-IT" sz="2400" dirty="0" smtClean="0"/>
              <a:t>annibalismo cellulare:</a:t>
            </a:r>
            <a:r>
              <a:rPr lang="it-IT" sz="2000" dirty="0" smtClean="0"/>
              <a:t> in cellule che normalmente non mostrano questa attività;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Metaplasia</a:t>
            </a:r>
            <a:r>
              <a:rPr lang="it-IT" sz="2000" dirty="0" smtClean="0"/>
              <a:t>: la trasformazione di un </a:t>
            </a:r>
            <a:r>
              <a:rPr lang="it-IT" sz="2000" dirty="0" err="1" smtClean="0"/>
              <a:t>citotipo</a:t>
            </a:r>
            <a:r>
              <a:rPr lang="it-IT" sz="2000" dirty="0" smtClean="0"/>
              <a:t> in un corrispondente </a:t>
            </a:r>
            <a:r>
              <a:rPr lang="it-IT" sz="2000" dirty="0" err="1" smtClean="0"/>
              <a:t>citotipo</a:t>
            </a:r>
            <a:r>
              <a:rPr lang="it-IT" sz="2000" dirty="0" smtClean="0"/>
              <a:t> più differenziato, spesso nei fenomeni iperplastici;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Sdifferenziamento:</a:t>
            </a:r>
            <a:r>
              <a:rPr lang="it-IT" sz="2000" dirty="0" smtClean="0"/>
              <a:t> riduzione o assenza delle strutture tipiche di un certo differenziamento cellulare (mastociti);</a:t>
            </a:r>
          </a:p>
          <a:p>
            <a:pPr marL="0" indent="0">
              <a:buNone/>
            </a:pPr>
            <a:endParaRPr lang="it-IT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059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TVT, </a:t>
            </a:r>
            <a:r>
              <a:rPr lang="it-IT" dirty="0" err="1" smtClean="0"/>
              <a:t>Cowell</a:t>
            </a:r>
            <a:r>
              <a:rPr lang="it-IT" dirty="0" smtClean="0"/>
              <a:t> et al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" b="1449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Artefatti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Polvere dei guanti</a:t>
            </a:r>
            <a:endParaRPr lang="it-IT" dirty="0"/>
          </a:p>
        </p:txBody>
      </p:sp>
      <p:pic>
        <p:nvPicPr>
          <p:cNvPr id="6146" name="Picture 2" descr="C:\Users\sabry\Desktop\bologna 2\20150430_113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139457" cy="3446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Artefatti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Capelli/peli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5061273" cy="38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Artefatti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Detriti amorfi 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37" y="2420938"/>
            <a:ext cx="4623747" cy="3672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9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Artefatti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Gel da ecografie </a:t>
            </a:r>
            <a:endParaRPr lang="it-IT" dirty="0"/>
          </a:p>
        </p:txBody>
      </p:sp>
      <p:pic>
        <p:nvPicPr>
          <p:cNvPr id="1026" name="Picture 2" descr="C:\Users\sabry\Desktop\citologia_a_19-371-800-600-100-wm-right_bottom-100-wmp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9716"/>
            <a:ext cx="4608758" cy="3384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6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Morfologia cellulare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u="sng" dirty="0" smtClean="0"/>
              <a:t>FORMA</a:t>
            </a:r>
            <a:r>
              <a:rPr lang="it-IT" dirty="0" smtClean="0"/>
              <a:t>: </a:t>
            </a:r>
            <a:r>
              <a:rPr lang="it-IT" sz="2600" dirty="0" smtClean="0"/>
              <a:t>o figura che assume il contorno della cellula.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000" dirty="0" smtClean="0"/>
              <a:t>Rotonda;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000" dirty="0"/>
              <a:t>O</a:t>
            </a:r>
            <a:r>
              <a:rPr lang="it-IT" sz="3000" dirty="0" smtClean="0"/>
              <a:t>voidale;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000" dirty="0" smtClean="0"/>
              <a:t>Colonnare;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000" dirty="0" smtClean="0"/>
              <a:t>Fusata;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000" dirty="0" smtClean="0"/>
              <a:t>Cuboidale;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000" dirty="0" smtClean="0"/>
              <a:t>Poligonale;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000" dirty="0" smtClean="0"/>
              <a:t>Stellata;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000" dirty="0" smtClean="0"/>
              <a:t>Piriforme.</a:t>
            </a:r>
          </a:p>
          <a:p>
            <a:pPr marL="514350" indent="-514350">
              <a:buFont typeface="+mj-lt"/>
              <a:buAutoNum type="alphaLcParenR"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3240090" y="2332332"/>
            <a:ext cx="792088" cy="764677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184068" y="2714670"/>
            <a:ext cx="648072" cy="1129829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6772070" y="2348878"/>
            <a:ext cx="360040" cy="1107531"/>
          </a:xfrm>
          <a:prstGeom prst="roundRect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4716016" y="4485202"/>
            <a:ext cx="648072" cy="720080"/>
          </a:xfrm>
          <a:prstGeom prst="roundRect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Esagono 7"/>
          <p:cNvSpPr/>
          <p:nvPr/>
        </p:nvSpPr>
        <p:spPr>
          <a:xfrm>
            <a:off x="6667884" y="4568206"/>
            <a:ext cx="928452" cy="828092"/>
          </a:xfrm>
          <a:prstGeom prst="hexagon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igura a mano libera 25"/>
          <p:cNvSpPr/>
          <p:nvPr/>
        </p:nvSpPr>
        <p:spPr>
          <a:xfrm>
            <a:off x="3636134" y="4149080"/>
            <a:ext cx="232158" cy="1666345"/>
          </a:xfrm>
          <a:custGeom>
            <a:avLst/>
            <a:gdLst>
              <a:gd name="connsiteX0" fmla="*/ 114300 w 457229"/>
              <a:gd name="connsiteY0" fmla="*/ 1346200 h 1666345"/>
              <a:gd name="connsiteX1" fmla="*/ 177800 w 457229"/>
              <a:gd name="connsiteY1" fmla="*/ 1295400 h 1666345"/>
              <a:gd name="connsiteX2" fmla="*/ 190500 w 457229"/>
              <a:gd name="connsiteY2" fmla="*/ 1257300 h 1666345"/>
              <a:gd name="connsiteX3" fmla="*/ 228600 w 457229"/>
              <a:gd name="connsiteY3" fmla="*/ 1219200 h 1666345"/>
              <a:gd name="connsiteX4" fmla="*/ 254000 w 457229"/>
              <a:gd name="connsiteY4" fmla="*/ 1155700 h 1666345"/>
              <a:gd name="connsiteX5" fmla="*/ 266700 w 457229"/>
              <a:gd name="connsiteY5" fmla="*/ 1117600 h 1666345"/>
              <a:gd name="connsiteX6" fmla="*/ 292100 w 457229"/>
              <a:gd name="connsiteY6" fmla="*/ 1079500 h 1666345"/>
              <a:gd name="connsiteX7" fmla="*/ 266700 w 457229"/>
              <a:gd name="connsiteY7" fmla="*/ 952500 h 1666345"/>
              <a:gd name="connsiteX8" fmla="*/ 254000 w 457229"/>
              <a:gd name="connsiteY8" fmla="*/ 889000 h 1666345"/>
              <a:gd name="connsiteX9" fmla="*/ 228600 w 457229"/>
              <a:gd name="connsiteY9" fmla="*/ 850900 h 1666345"/>
              <a:gd name="connsiteX10" fmla="*/ 215900 w 457229"/>
              <a:gd name="connsiteY10" fmla="*/ 812800 h 1666345"/>
              <a:gd name="connsiteX11" fmla="*/ 165100 w 457229"/>
              <a:gd name="connsiteY11" fmla="*/ 736600 h 1666345"/>
              <a:gd name="connsiteX12" fmla="*/ 139700 w 457229"/>
              <a:gd name="connsiteY12" fmla="*/ 698500 h 1666345"/>
              <a:gd name="connsiteX13" fmla="*/ 114300 w 457229"/>
              <a:gd name="connsiteY13" fmla="*/ 660400 h 1666345"/>
              <a:gd name="connsiteX14" fmla="*/ 101600 w 457229"/>
              <a:gd name="connsiteY14" fmla="*/ 622300 h 1666345"/>
              <a:gd name="connsiteX15" fmla="*/ 50800 w 457229"/>
              <a:gd name="connsiteY15" fmla="*/ 546100 h 1666345"/>
              <a:gd name="connsiteX16" fmla="*/ 25400 w 457229"/>
              <a:gd name="connsiteY16" fmla="*/ 508000 h 1666345"/>
              <a:gd name="connsiteX17" fmla="*/ 12700 w 457229"/>
              <a:gd name="connsiteY17" fmla="*/ 457200 h 1666345"/>
              <a:gd name="connsiteX18" fmla="*/ 0 w 457229"/>
              <a:gd name="connsiteY18" fmla="*/ 419100 h 1666345"/>
              <a:gd name="connsiteX19" fmla="*/ 12700 w 457229"/>
              <a:gd name="connsiteY19" fmla="*/ 266700 h 1666345"/>
              <a:gd name="connsiteX20" fmla="*/ 50800 w 457229"/>
              <a:gd name="connsiteY20" fmla="*/ 127000 h 1666345"/>
              <a:gd name="connsiteX21" fmla="*/ 63500 w 457229"/>
              <a:gd name="connsiteY21" fmla="*/ 76200 h 1666345"/>
              <a:gd name="connsiteX22" fmla="*/ 76200 w 457229"/>
              <a:gd name="connsiteY22" fmla="*/ 38100 h 1666345"/>
              <a:gd name="connsiteX23" fmla="*/ 63500 w 457229"/>
              <a:gd name="connsiteY23" fmla="*/ 0 h 1666345"/>
              <a:gd name="connsiteX24" fmla="*/ 76200 w 457229"/>
              <a:gd name="connsiteY24" fmla="*/ 241300 h 1666345"/>
              <a:gd name="connsiteX25" fmla="*/ 88900 w 457229"/>
              <a:gd name="connsiteY25" fmla="*/ 279400 h 1666345"/>
              <a:gd name="connsiteX26" fmla="*/ 114300 w 457229"/>
              <a:gd name="connsiteY26" fmla="*/ 317500 h 1666345"/>
              <a:gd name="connsiteX27" fmla="*/ 127000 w 457229"/>
              <a:gd name="connsiteY27" fmla="*/ 355600 h 1666345"/>
              <a:gd name="connsiteX28" fmla="*/ 177800 w 457229"/>
              <a:gd name="connsiteY28" fmla="*/ 431800 h 1666345"/>
              <a:gd name="connsiteX29" fmla="*/ 254000 w 457229"/>
              <a:gd name="connsiteY29" fmla="*/ 482600 h 1666345"/>
              <a:gd name="connsiteX30" fmla="*/ 279400 w 457229"/>
              <a:gd name="connsiteY30" fmla="*/ 520700 h 1666345"/>
              <a:gd name="connsiteX31" fmla="*/ 317500 w 457229"/>
              <a:gd name="connsiteY31" fmla="*/ 546100 h 1666345"/>
              <a:gd name="connsiteX32" fmla="*/ 368300 w 457229"/>
              <a:gd name="connsiteY32" fmla="*/ 622300 h 1666345"/>
              <a:gd name="connsiteX33" fmla="*/ 393700 w 457229"/>
              <a:gd name="connsiteY33" fmla="*/ 660400 h 1666345"/>
              <a:gd name="connsiteX34" fmla="*/ 419100 w 457229"/>
              <a:gd name="connsiteY34" fmla="*/ 698500 h 1666345"/>
              <a:gd name="connsiteX35" fmla="*/ 444500 w 457229"/>
              <a:gd name="connsiteY35" fmla="*/ 787400 h 1666345"/>
              <a:gd name="connsiteX36" fmla="*/ 431800 w 457229"/>
              <a:gd name="connsiteY36" fmla="*/ 1041400 h 1666345"/>
              <a:gd name="connsiteX37" fmla="*/ 381000 w 457229"/>
              <a:gd name="connsiteY37" fmla="*/ 1117600 h 1666345"/>
              <a:gd name="connsiteX38" fmla="*/ 355600 w 457229"/>
              <a:gd name="connsiteY38" fmla="*/ 1219200 h 1666345"/>
              <a:gd name="connsiteX39" fmla="*/ 304800 w 457229"/>
              <a:gd name="connsiteY39" fmla="*/ 1295400 h 1666345"/>
              <a:gd name="connsiteX40" fmla="*/ 279400 w 457229"/>
              <a:gd name="connsiteY40" fmla="*/ 1333500 h 1666345"/>
              <a:gd name="connsiteX41" fmla="*/ 241300 w 457229"/>
              <a:gd name="connsiteY41" fmla="*/ 1358900 h 1666345"/>
              <a:gd name="connsiteX42" fmla="*/ 177800 w 457229"/>
              <a:gd name="connsiteY42" fmla="*/ 1473200 h 1666345"/>
              <a:gd name="connsiteX43" fmla="*/ 114300 w 457229"/>
              <a:gd name="connsiteY43" fmla="*/ 1549400 h 1666345"/>
              <a:gd name="connsiteX44" fmla="*/ 88900 w 457229"/>
              <a:gd name="connsiteY44" fmla="*/ 1625600 h 1666345"/>
              <a:gd name="connsiteX45" fmla="*/ 76200 w 457229"/>
              <a:gd name="connsiteY45" fmla="*/ 1663700 h 1666345"/>
              <a:gd name="connsiteX46" fmla="*/ 88900 w 457229"/>
              <a:gd name="connsiteY46" fmla="*/ 1612900 h 1666345"/>
              <a:gd name="connsiteX47" fmla="*/ 88900 w 457229"/>
              <a:gd name="connsiteY47" fmla="*/ 1397000 h 1666345"/>
              <a:gd name="connsiteX48" fmla="*/ 114300 w 457229"/>
              <a:gd name="connsiteY48" fmla="*/ 1346200 h 166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57229" h="1666345">
                <a:moveTo>
                  <a:pt x="114300" y="1346200"/>
                </a:moveTo>
                <a:cubicBezTo>
                  <a:pt x="129117" y="1329267"/>
                  <a:pt x="160159" y="1315981"/>
                  <a:pt x="177800" y="1295400"/>
                </a:cubicBezTo>
                <a:cubicBezTo>
                  <a:pt x="186512" y="1285236"/>
                  <a:pt x="183074" y="1268439"/>
                  <a:pt x="190500" y="1257300"/>
                </a:cubicBezTo>
                <a:cubicBezTo>
                  <a:pt x="200463" y="1242356"/>
                  <a:pt x="215900" y="1231900"/>
                  <a:pt x="228600" y="1219200"/>
                </a:cubicBezTo>
                <a:cubicBezTo>
                  <a:pt x="237067" y="1198033"/>
                  <a:pt x="245995" y="1177046"/>
                  <a:pt x="254000" y="1155700"/>
                </a:cubicBezTo>
                <a:cubicBezTo>
                  <a:pt x="258700" y="1143165"/>
                  <a:pt x="260713" y="1129574"/>
                  <a:pt x="266700" y="1117600"/>
                </a:cubicBezTo>
                <a:cubicBezTo>
                  <a:pt x="273526" y="1103948"/>
                  <a:pt x="283633" y="1092200"/>
                  <a:pt x="292100" y="1079500"/>
                </a:cubicBezTo>
                <a:cubicBezTo>
                  <a:pt x="260985" y="861697"/>
                  <a:pt x="296255" y="1070719"/>
                  <a:pt x="266700" y="952500"/>
                </a:cubicBezTo>
                <a:cubicBezTo>
                  <a:pt x="261465" y="931559"/>
                  <a:pt x="261579" y="909211"/>
                  <a:pt x="254000" y="889000"/>
                </a:cubicBezTo>
                <a:cubicBezTo>
                  <a:pt x="248641" y="874708"/>
                  <a:pt x="235426" y="864552"/>
                  <a:pt x="228600" y="850900"/>
                </a:cubicBezTo>
                <a:cubicBezTo>
                  <a:pt x="222613" y="838926"/>
                  <a:pt x="222401" y="824502"/>
                  <a:pt x="215900" y="812800"/>
                </a:cubicBezTo>
                <a:cubicBezTo>
                  <a:pt x="201075" y="786115"/>
                  <a:pt x="182033" y="762000"/>
                  <a:pt x="165100" y="736600"/>
                </a:cubicBezTo>
                <a:lnTo>
                  <a:pt x="139700" y="698500"/>
                </a:lnTo>
                <a:cubicBezTo>
                  <a:pt x="131233" y="685800"/>
                  <a:pt x="119127" y="674880"/>
                  <a:pt x="114300" y="660400"/>
                </a:cubicBezTo>
                <a:cubicBezTo>
                  <a:pt x="110067" y="647700"/>
                  <a:pt x="108101" y="634002"/>
                  <a:pt x="101600" y="622300"/>
                </a:cubicBezTo>
                <a:cubicBezTo>
                  <a:pt x="86775" y="595615"/>
                  <a:pt x="67733" y="571500"/>
                  <a:pt x="50800" y="546100"/>
                </a:cubicBezTo>
                <a:lnTo>
                  <a:pt x="25400" y="508000"/>
                </a:lnTo>
                <a:cubicBezTo>
                  <a:pt x="21167" y="491067"/>
                  <a:pt x="17495" y="473983"/>
                  <a:pt x="12700" y="457200"/>
                </a:cubicBezTo>
                <a:cubicBezTo>
                  <a:pt x="9022" y="444328"/>
                  <a:pt x="0" y="432487"/>
                  <a:pt x="0" y="419100"/>
                </a:cubicBezTo>
                <a:cubicBezTo>
                  <a:pt x="0" y="368124"/>
                  <a:pt x="7628" y="317423"/>
                  <a:pt x="12700" y="266700"/>
                </a:cubicBezTo>
                <a:cubicBezTo>
                  <a:pt x="23860" y="155105"/>
                  <a:pt x="8004" y="191195"/>
                  <a:pt x="50800" y="127000"/>
                </a:cubicBezTo>
                <a:cubicBezTo>
                  <a:pt x="55033" y="110067"/>
                  <a:pt x="58705" y="92983"/>
                  <a:pt x="63500" y="76200"/>
                </a:cubicBezTo>
                <a:cubicBezTo>
                  <a:pt x="67178" y="63328"/>
                  <a:pt x="76200" y="51487"/>
                  <a:pt x="76200" y="38100"/>
                </a:cubicBezTo>
                <a:cubicBezTo>
                  <a:pt x="76200" y="24713"/>
                  <a:pt x="67733" y="12700"/>
                  <a:pt x="63500" y="0"/>
                </a:cubicBezTo>
                <a:cubicBezTo>
                  <a:pt x="33637" y="89590"/>
                  <a:pt x="26589" y="92468"/>
                  <a:pt x="76200" y="241300"/>
                </a:cubicBezTo>
                <a:cubicBezTo>
                  <a:pt x="80433" y="254000"/>
                  <a:pt x="82913" y="267426"/>
                  <a:pt x="88900" y="279400"/>
                </a:cubicBezTo>
                <a:cubicBezTo>
                  <a:pt x="95726" y="293052"/>
                  <a:pt x="107474" y="303848"/>
                  <a:pt x="114300" y="317500"/>
                </a:cubicBezTo>
                <a:cubicBezTo>
                  <a:pt x="120287" y="329474"/>
                  <a:pt x="120499" y="343898"/>
                  <a:pt x="127000" y="355600"/>
                </a:cubicBezTo>
                <a:cubicBezTo>
                  <a:pt x="141825" y="382285"/>
                  <a:pt x="152400" y="414867"/>
                  <a:pt x="177800" y="431800"/>
                </a:cubicBezTo>
                <a:lnTo>
                  <a:pt x="254000" y="482600"/>
                </a:lnTo>
                <a:cubicBezTo>
                  <a:pt x="262467" y="495300"/>
                  <a:pt x="268607" y="509907"/>
                  <a:pt x="279400" y="520700"/>
                </a:cubicBezTo>
                <a:cubicBezTo>
                  <a:pt x="290193" y="531493"/>
                  <a:pt x="307449" y="534613"/>
                  <a:pt x="317500" y="546100"/>
                </a:cubicBezTo>
                <a:cubicBezTo>
                  <a:pt x="337602" y="569074"/>
                  <a:pt x="351367" y="596900"/>
                  <a:pt x="368300" y="622300"/>
                </a:cubicBezTo>
                <a:lnTo>
                  <a:pt x="393700" y="660400"/>
                </a:lnTo>
                <a:cubicBezTo>
                  <a:pt x="402167" y="673100"/>
                  <a:pt x="414273" y="684020"/>
                  <a:pt x="419100" y="698500"/>
                </a:cubicBezTo>
                <a:cubicBezTo>
                  <a:pt x="437320" y="753159"/>
                  <a:pt x="428553" y="723613"/>
                  <a:pt x="444500" y="787400"/>
                </a:cubicBezTo>
                <a:cubicBezTo>
                  <a:pt x="454425" y="896576"/>
                  <a:pt x="472609" y="939377"/>
                  <a:pt x="431800" y="1041400"/>
                </a:cubicBezTo>
                <a:cubicBezTo>
                  <a:pt x="420463" y="1069744"/>
                  <a:pt x="381000" y="1117600"/>
                  <a:pt x="381000" y="1117600"/>
                </a:cubicBezTo>
                <a:cubicBezTo>
                  <a:pt x="372533" y="1151467"/>
                  <a:pt x="374964" y="1190154"/>
                  <a:pt x="355600" y="1219200"/>
                </a:cubicBezTo>
                <a:lnTo>
                  <a:pt x="304800" y="1295400"/>
                </a:lnTo>
                <a:cubicBezTo>
                  <a:pt x="296333" y="1308100"/>
                  <a:pt x="292100" y="1325033"/>
                  <a:pt x="279400" y="1333500"/>
                </a:cubicBezTo>
                <a:lnTo>
                  <a:pt x="241300" y="1358900"/>
                </a:lnTo>
                <a:cubicBezTo>
                  <a:pt x="225330" y="1406810"/>
                  <a:pt x="221469" y="1429531"/>
                  <a:pt x="177800" y="1473200"/>
                </a:cubicBezTo>
                <a:cubicBezTo>
                  <a:pt x="153874" y="1497126"/>
                  <a:pt x="128445" y="1517574"/>
                  <a:pt x="114300" y="1549400"/>
                </a:cubicBezTo>
                <a:cubicBezTo>
                  <a:pt x="103426" y="1573866"/>
                  <a:pt x="97367" y="1600200"/>
                  <a:pt x="88900" y="1625600"/>
                </a:cubicBezTo>
                <a:cubicBezTo>
                  <a:pt x="84667" y="1638300"/>
                  <a:pt x="72953" y="1676687"/>
                  <a:pt x="76200" y="1663700"/>
                </a:cubicBezTo>
                <a:lnTo>
                  <a:pt x="88900" y="1612900"/>
                </a:lnTo>
                <a:cubicBezTo>
                  <a:pt x="73578" y="1505643"/>
                  <a:pt x="68397" y="1520016"/>
                  <a:pt x="88900" y="1397000"/>
                </a:cubicBezTo>
                <a:cubicBezTo>
                  <a:pt x="90456" y="1387663"/>
                  <a:pt x="99483" y="1363133"/>
                  <a:pt x="114300" y="134620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9525"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733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Morfologia cellulare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8965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it-IT" sz="11200" u="sng" dirty="0" smtClean="0"/>
              <a:t>RAPPORTO N/C</a:t>
            </a:r>
            <a:r>
              <a:rPr lang="it-IT" sz="8000" dirty="0" smtClean="0"/>
              <a:t>: lo spazio occupato dal nucleo rispetto al citoplasma. Tendenzialmente nello stadio immaturo la quasi totalità dell’area cellulare è occupata dal nucleo, successivamente con la maturazione della cellula, le strutture citoplasmatiche abbassano questo rapporto. (ATT: piccolo linfocita)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3800" dirty="0" smtClean="0"/>
              <a:t>             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3800" dirty="0" smtClean="0"/>
              <a:t> </a:t>
            </a:r>
            <a:r>
              <a:rPr lang="it-IT" sz="4000" dirty="0"/>
              <a:t> </a:t>
            </a:r>
            <a:r>
              <a:rPr lang="it-IT" sz="4000" dirty="0" smtClean="0"/>
              <a:t>                                                         </a:t>
            </a:r>
            <a:r>
              <a:rPr lang="it-IT" sz="8000" dirty="0" smtClean="0"/>
              <a:t>Elevato </a:t>
            </a:r>
            <a:endParaRPr lang="it-IT" sz="8000" dirty="0"/>
          </a:p>
          <a:p>
            <a:pPr marL="0" indent="0">
              <a:lnSpc>
                <a:spcPct val="120000"/>
              </a:lnSpc>
              <a:buNone/>
            </a:pPr>
            <a:r>
              <a:rPr lang="it-IT" sz="4000" dirty="0" smtClean="0"/>
              <a:t>                                                                                                                                                    </a:t>
            </a:r>
            <a:r>
              <a:rPr lang="it-IT" sz="8000" dirty="0" smtClean="0"/>
              <a:t> Basso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400" dirty="0" smtClean="0"/>
              <a:t>   </a:t>
            </a:r>
          </a:p>
          <a:p>
            <a:pPr marL="0" indent="0">
              <a:buNone/>
            </a:pPr>
            <a:endParaRPr lang="it-IT" sz="7400" dirty="0"/>
          </a:p>
          <a:p>
            <a:pPr marL="0" indent="0">
              <a:buNone/>
            </a:pPr>
            <a:r>
              <a:rPr lang="it-IT" sz="7400" dirty="0" smtClean="0"/>
              <a:t>                                                                                                                                                                                                    </a:t>
            </a:r>
            <a:endParaRPr lang="it-IT" sz="7400" dirty="0"/>
          </a:p>
          <a:p>
            <a:pPr marL="0" indent="0">
              <a:buNone/>
            </a:pPr>
            <a:r>
              <a:rPr lang="it-IT" sz="7400" dirty="0"/>
              <a:t> </a:t>
            </a:r>
            <a:r>
              <a:rPr lang="it-IT" sz="7400" dirty="0" smtClean="0"/>
              <a:t> 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                           </a:t>
            </a:r>
            <a:r>
              <a:rPr lang="it-IT" sz="3800" dirty="0" smtClean="0"/>
              <a:t>     </a:t>
            </a:r>
          </a:p>
          <a:p>
            <a:pPr marL="0" indent="0">
              <a:buNone/>
            </a:pPr>
            <a:r>
              <a:rPr lang="it-IT" sz="3800" dirty="0" smtClean="0"/>
              <a:t>                                                                       </a:t>
            </a:r>
            <a:r>
              <a:rPr lang="it-IT" sz="6000" dirty="0" smtClean="0"/>
              <a:t> </a:t>
            </a:r>
            <a:r>
              <a:rPr lang="it-IT" sz="8000" dirty="0"/>
              <a:t>Paritario</a:t>
            </a:r>
          </a:p>
          <a:p>
            <a:pPr marL="0" indent="0">
              <a:buNone/>
            </a:pPr>
            <a:r>
              <a:rPr lang="it-IT" sz="6000" dirty="0"/>
              <a:t>                                 </a:t>
            </a:r>
          </a:p>
          <a:p>
            <a:pPr marL="0" indent="0" algn="r">
              <a:buNone/>
            </a:pPr>
            <a:r>
              <a:rPr lang="it-IT" sz="8800" dirty="0"/>
              <a:t>                                 </a:t>
            </a:r>
            <a:r>
              <a:rPr lang="it-IT" sz="4000" dirty="0" smtClean="0"/>
              <a:t>                                                                                    </a:t>
            </a:r>
            <a:endParaRPr lang="it-IT" sz="4000" dirty="0"/>
          </a:p>
          <a:p>
            <a:pPr marL="0" indent="0">
              <a:buNone/>
            </a:pPr>
            <a:endParaRPr lang="it-IT" sz="4000" dirty="0"/>
          </a:p>
          <a:p>
            <a:pPr marL="0" indent="0">
              <a:buNone/>
            </a:pPr>
            <a:endParaRPr lang="it-IT" sz="3800" dirty="0" smtClean="0"/>
          </a:p>
          <a:p>
            <a:pPr marL="0" indent="0" algn="r">
              <a:buNone/>
            </a:pPr>
            <a:r>
              <a:rPr lang="it-IT" sz="6000" dirty="0"/>
              <a:t> </a:t>
            </a:r>
            <a:r>
              <a:rPr lang="it-IT" sz="6000" dirty="0" smtClean="0"/>
              <a:t>                                </a:t>
            </a:r>
            <a:endParaRPr lang="it-IT" sz="2400" dirty="0"/>
          </a:p>
        </p:txBody>
      </p:sp>
      <p:sp>
        <p:nvSpPr>
          <p:cNvPr id="4" name="Ovale 3"/>
          <p:cNvSpPr/>
          <p:nvPr/>
        </p:nvSpPr>
        <p:spPr>
          <a:xfrm>
            <a:off x="1835696" y="3800450"/>
            <a:ext cx="1584176" cy="12961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364088" y="3800450"/>
            <a:ext cx="1584176" cy="12961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551188" y="5049180"/>
            <a:ext cx="1584176" cy="12961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868144" y="3991198"/>
            <a:ext cx="576064" cy="4452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779912" y="5157192"/>
            <a:ext cx="1152128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051720" y="3979577"/>
            <a:ext cx="1152128" cy="9378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8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Morfologia cellulare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u="sng" dirty="0" smtClean="0"/>
              <a:t>STRUTTURE SPECIALIZZATE</a:t>
            </a:r>
            <a:r>
              <a:rPr lang="it-IT" dirty="0" smtClean="0"/>
              <a:t>: </a:t>
            </a:r>
            <a:r>
              <a:rPr lang="it-IT" sz="2800" dirty="0" err="1" smtClean="0"/>
              <a:t>cilia</a:t>
            </a:r>
            <a:r>
              <a:rPr lang="it-IT" sz="2800" dirty="0" smtClean="0"/>
              <a:t>, microvilli, piastre basali, flagelli </a:t>
            </a:r>
            <a:r>
              <a:rPr lang="it-IT" sz="2800" dirty="0" err="1" smtClean="0"/>
              <a:t>etc</a:t>
            </a:r>
            <a:r>
              <a:rPr lang="it-IT" sz="2800" dirty="0" smtClean="0"/>
              <a:t>…rappresentano il differenziamento in senso funzionale della cellula. </a:t>
            </a:r>
            <a:endParaRPr lang="it-IT" sz="2800" dirty="0"/>
          </a:p>
        </p:txBody>
      </p:sp>
      <p:pic>
        <p:nvPicPr>
          <p:cNvPr id="1026" name="Picture 2" descr="C:\Users\sabry\Desktop\ANAT PAT\BOLOGNA\CASI CLINICI BO\rinite\AP 6199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1601" y="2605103"/>
            <a:ext cx="3530931" cy="46026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Morfologia nucleare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L’insieme delle caratteristiche morfologiche del nucleo e delle  strutture associate. Si valutano: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Posizione;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Forma;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Numero;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Cromatina;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Nucleolo e n°;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 smtClean="0"/>
              <a:t>Mitosi.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40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Morfologia nucleare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it-IT" u="sng" dirty="0" smtClean="0"/>
              <a:t>POSIZIONE</a:t>
            </a:r>
            <a:r>
              <a:rPr lang="it-IT" dirty="0" smtClean="0"/>
              <a:t>: </a:t>
            </a:r>
            <a:r>
              <a:rPr lang="it-IT" sz="2400" dirty="0" smtClean="0"/>
              <a:t>in base alla polarità funzionale le strutture citoplasmatiche si ammassano ad un polo della cellula.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000" dirty="0" smtClean="0"/>
              <a:t>Centrale;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000" dirty="0" smtClean="0"/>
              <a:t>Paracentrale;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000" dirty="0" smtClean="0"/>
              <a:t>Terminale;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000" dirty="0" err="1" smtClean="0"/>
              <a:t>Pounched</a:t>
            </a:r>
            <a:r>
              <a:rPr lang="it-IT" sz="2000" dirty="0" smtClean="0"/>
              <a:t> out.</a:t>
            </a:r>
          </a:p>
          <a:p>
            <a:r>
              <a:rPr lang="it-IT" sz="2800" u="sng" dirty="0" smtClean="0"/>
              <a:t>FORMA</a:t>
            </a:r>
            <a:r>
              <a:rPr lang="it-IT" sz="2800" dirty="0" smtClean="0"/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000" dirty="0" smtClean="0"/>
              <a:t>Rotonda;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000" dirty="0" smtClean="0"/>
              <a:t>Ovoidale;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000" dirty="0" smtClean="0"/>
              <a:t>Fusata;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000" dirty="0" smtClean="0"/>
              <a:t>Reniforme; 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000" dirty="0" smtClean="0"/>
              <a:t>Indentata;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000" dirty="0" smtClean="0"/>
              <a:t>Polilobata…..</a:t>
            </a:r>
          </a:p>
          <a:p>
            <a:pPr marL="514350" indent="-514350">
              <a:buFont typeface="+mj-lt"/>
              <a:buAutoNum type="alphaLcParenR"/>
            </a:pPr>
            <a:endParaRPr lang="it-IT" sz="2000" dirty="0" smtClean="0"/>
          </a:p>
          <a:p>
            <a:pPr marL="514350" indent="-514350">
              <a:buFont typeface="+mj-lt"/>
              <a:buAutoNum type="alphaLcParenR"/>
            </a:pPr>
            <a:endParaRPr lang="it-IT" sz="28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3721348" y="2330016"/>
            <a:ext cx="1584176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6010200" y="2290428"/>
            <a:ext cx="1584176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750320" y="3702794"/>
            <a:ext cx="1584176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026224" y="3688556"/>
            <a:ext cx="1584176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157712" y="2578460"/>
            <a:ext cx="720080" cy="5760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676900" y="2650468"/>
            <a:ext cx="720080" cy="5040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585444" y="3976588"/>
            <a:ext cx="720080" cy="5760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7036940" y="3948112"/>
            <a:ext cx="720080" cy="6045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4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Morfologia nucleare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u="sng" dirty="0" smtClean="0"/>
              <a:t>NUMERO</a:t>
            </a:r>
            <a:r>
              <a:rPr lang="it-IT" dirty="0" smtClean="0"/>
              <a:t>: </a:t>
            </a:r>
            <a:r>
              <a:rPr lang="it-IT" sz="2400" dirty="0" smtClean="0"/>
              <a:t>normalmente possiedono un solo nucleo….eccezioni: globulo rosso, epatociti, osteoclasti.</a:t>
            </a:r>
            <a:endParaRPr lang="it-IT" sz="2400" dirty="0"/>
          </a:p>
          <a:p>
            <a:pPr marL="514350" indent="-514350">
              <a:buFont typeface="+mj-lt"/>
              <a:buAutoNum type="alphaLcParenR"/>
            </a:pPr>
            <a:r>
              <a:rPr lang="it-IT" sz="2400" dirty="0" smtClean="0"/>
              <a:t>Anucleate;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400" dirty="0" smtClean="0"/>
              <a:t>Mononucleate;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400" dirty="0" smtClean="0"/>
              <a:t>Binucleate;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400" dirty="0" smtClean="0"/>
              <a:t>Multinucleate. </a:t>
            </a:r>
            <a:endParaRPr lang="it-IT" sz="2400" dirty="0"/>
          </a:p>
        </p:txBody>
      </p:sp>
      <p:sp>
        <p:nvSpPr>
          <p:cNvPr id="4" name="Ovale 3"/>
          <p:cNvSpPr/>
          <p:nvPr/>
        </p:nvSpPr>
        <p:spPr>
          <a:xfrm>
            <a:off x="3491880" y="2780928"/>
            <a:ext cx="648072" cy="5760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4644008" y="2708920"/>
            <a:ext cx="1224136" cy="10464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932040" y="2944118"/>
            <a:ext cx="648072" cy="5760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444207" y="2780928"/>
            <a:ext cx="1518281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 rot="20577151">
            <a:off x="6552220" y="2970413"/>
            <a:ext cx="648072" cy="7054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 rot="20641850">
            <a:off x="7152342" y="3398773"/>
            <a:ext cx="648072" cy="7009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848248" y="4378424"/>
            <a:ext cx="3280308" cy="20162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290776" y="4822304"/>
            <a:ext cx="648072" cy="5760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779912" y="4509120"/>
            <a:ext cx="648072" cy="7368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 rot="2487565">
            <a:off x="3509020" y="5229200"/>
            <a:ext cx="648072" cy="7920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 rot="19252125">
            <a:off x="4242721" y="4694416"/>
            <a:ext cx="648072" cy="7067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4103948" y="5229200"/>
            <a:ext cx="648072" cy="7920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 rot="18161693">
            <a:off x="4705197" y="5065616"/>
            <a:ext cx="648072" cy="8787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4756708" y="4669904"/>
            <a:ext cx="648072" cy="7166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Morfologia nucleare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u="sng" dirty="0" smtClean="0"/>
              <a:t>CROMATINA</a:t>
            </a:r>
            <a:r>
              <a:rPr lang="it-IT" dirty="0" smtClean="0"/>
              <a:t>: </a:t>
            </a:r>
            <a:r>
              <a:rPr lang="it-IT" sz="2400" dirty="0" smtClean="0"/>
              <a:t>nella fase di riposo cellulare è compatta (</a:t>
            </a:r>
            <a:r>
              <a:rPr lang="it-IT" sz="2400" dirty="0" err="1" smtClean="0"/>
              <a:t>eterocromatina</a:t>
            </a:r>
            <a:r>
              <a:rPr lang="it-IT" sz="2400" dirty="0" smtClean="0"/>
              <a:t>), nelle fasi di sintesi proteica le aree compatte lasciano il posto a zone più chiare, meno colorate, con pattern cromatinici più fini e sottili (</a:t>
            </a:r>
            <a:r>
              <a:rPr lang="it-IT" sz="2400" dirty="0" err="1" smtClean="0"/>
              <a:t>eucromatina</a:t>
            </a:r>
            <a:r>
              <a:rPr lang="it-IT" sz="2400" dirty="0" smtClean="0"/>
              <a:t>).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dirty="0" smtClean="0"/>
              <a:t>Finemente granulare;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dirty="0" smtClean="0"/>
              <a:t>Granulare;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dirty="0" smtClean="0"/>
              <a:t>Reticolare;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dirty="0" smtClean="0"/>
              <a:t>Cordoniforme;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dirty="0" smtClean="0"/>
              <a:t>A grosse zolle;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400" dirty="0" smtClean="0"/>
              <a:t>Compatto.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06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989</Words>
  <Application>Microsoft Office PowerPoint</Application>
  <PresentationFormat>Presentazione su schermo (4:3)</PresentationFormat>
  <Paragraphs>139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Corso di citopatologia  parte II</vt:lpstr>
      <vt:lpstr>Morfologia cellulare </vt:lpstr>
      <vt:lpstr>Morfologia cellulare </vt:lpstr>
      <vt:lpstr>Morfologia cellulare </vt:lpstr>
      <vt:lpstr>Morfologia cellulare</vt:lpstr>
      <vt:lpstr>Morfologia nucleare</vt:lpstr>
      <vt:lpstr>Morfologia nucleare</vt:lpstr>
      <vt:lpstr>Morfologia nucleare</vt:lpstr>
      <vt:lpstr>Morfologia nucleare</vt:lpstr>
      <vt:lpstr>Morfologia nucleare</vt:lpstr>
      <vt:lpstr>Morfologia citoplasmatica </vt:lpstr>
      <vt:lpstr>Morfologia  citoplasmatica</vt:lpstr>
      <vt:lpstr>Fondo</vt:lpstr>
      <vt:lpstr>Iperplasia/adenoma ghiandole salivari, matrice grassa </vt:lpstr>
      <vt:lpstr>Matrice mucinosa, foto Cowell et al </vt:lpstr>
      <vt:lpstr>Matrice condroide, condrosarcoma cane </vt:lpstr>
      <vt:lpstr>Criteri di atipia/malignità</vt:lpstr>
      <vt:lpstr>Atipie cellulari</vt:lpstr>
      <vt:lpstr>Adenocarcinoma polmonare, foto Raskin et al </vt:lpstr>
      <vt:lpstr>Atipie nucleari</vt:lpstr>
      <vt:lpstr>Carcinoma, foto Cowell et al</vt:lpstr>
      <vt:lpstr>Atipie citoplasmatiche </vt:lpstr>
      <vt:lpstr>TVT, Cowell et al </vt:lpstr>
      <vt:lpstr>Artefatti </vt:lpstr>
      <vt:lpstr>Artefatti </vt:lpstr>
      <vt:lpstr>Artefatti </vt:lpstr>
      <vt:lpstr>Artefatti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citopatologia </dc:title>
  <dc:creator>sabry</dc:creator>
  <cp:lastModifiedBy>sabry</cp:lastModifiedBy>
  <cp:revision>36</cp:revision>
  <dcterms:created xsi:type="dcterms:W3CDTF">2015-04-27T11:06:22Z</dcterms:created>
  <dcterms:modified xsi:type="dcterms:W3CDTF">2015-05-12T18:45:31Z</dcterms:modified>
</cp:coreProperties>
</file>