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257" r:id="rId2"/>
    <p:sldId id="259" r:id="rId3"/>
    <p:sldId id="260" r:id="rId4"/>
    <p:sldId id="294" r:id="rId5"/>
    <p:sldId id="295" r:id="rId6"/>
    <p:sldId id="296" r:id="rId7"/>
    <p:sldId id="337" r:id="rId8"/>
    <p:sldId id="439" r:id="rId9"/>
    <p:sldId id="297" r:id="rId10"/>
    <p:sldId id="338" r:id="rId11"/>
    <p:sldId id="300" r:id="rId12"/>
    <p:sldId id="301" r:id="rId13"/>
    <p:sldId id="302" r:id="rId14"/>
    <p:sldId id="339" r:id="rId15"/>
    <p:sldId id="438" r:id="rId16"/>
    <p:sldId id="309" r:id="rId17"/>
    <p:sldId id="310" r:id="rId18"/>
    <p:sldId id="341" r:id="rId19"/>
    <p:sldId id="312" r:id="rId20"/>
    <p:sldId id="313" r:id="rId21"/>
    <p:sldId id="342" r:id="rId22"/>
    <p:sldId id="315" r:id="rId23"/>
    <p:sldId id="316" r:id="rId24"/>
    <p:sldId id="343" r:id="rId25"/>
    <p:sldId id="344" r:id="rId26"/>
    <p:sldId id="317" r:id="rId27"/>
    <p:sldId id="335" r:id="rId28"/>
    <p:sldId id="442" r:id="rId29"/>
    <p:sldId id="443" r:id="rId30"/>
    <p:sldId id="444" r:id="rId31"/>
    <p:sldId id="445" r:id="rId32"/>
    <p:sldId id="446" r:id="rId33"/>
    <p:sldId id="447" r:id="rId3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10"/>
    <p:restoredTop sz="94646"/>
  </p:normalViewPr>
  <p:slideViewPr>
    <p:cSldViewPr snapToGrid="0">
      <p:cViewPr varScale="1">
        <p:scale>
          <a:sx n="98" d="100"/>
          <a:sy n="98" d="100"/>
        </p:scale>
        <p:origin x="77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AA0196-FEE2-E24F-B3D9-A20BC6486FFB}" type="datetimeFigureOut">
              <a:rPr lang="it-IT" smtClean="0"/>
              <a:t>07/07/26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29596-19C1-6848-9E62-E1CFDA07B5E5}" type="slidenum">
              <a:rPr lang="it-IT" smtClean="0"/>
              <a:t>‹N›</a:t>
            </a:fld>
            <a:endParaRPr lang="it-IT"/>
          </a:p>
        </p:txBody>
      </p:sp>
    </p:spTree>
    <p:extLst>
      <p:ext uri="{BB962C8B-B14F-4D97-AF65-F5344CB8AC3E}">
        <p14:creationId xmlns:p14="http://schemas.microsoft.com/office/powerpoint/2010/main" val="2508296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0" name="Google Shape;320;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5950D6-56C7-A2CC-BA4F-B7A7817DF0B3}"/>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C62FD9B-EE5A-8D6C-1E02-8D46C23ED0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68DA0C9-3ABA-50D0-B16B-79135AD6078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BC03CF4-D5A9-136A-E813-CCDA5D1F42B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4D56477-ECB2-E44A-BBD4-D41BB1D71147}"/>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674327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1FA259-F806-7668-7343-5403107BB6C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F1DFF25-F0E2-D26D-2B20-F94FF6258B1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FABA6DB-5CB2-2D83-444C-3AE49B473CF3}"/>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DE038FAD-EBDB-D9BA-672A-8B79ABE9EF4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8EB89C8-F049-BFDE-9F0F-FFDD95D6686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072409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0550139-BF6A-F43B-19B8-D7539FA42C5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1D4F21B-BC2A-F8A6-ECF3-11E6A68E373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C96C021-7EF8-F102-0D62-D0CE375EBC0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FFA4B833-79A3-5DE2-EED9-DF1A4745141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64CE5DE-7603-2CBE-BF90-F87085D1DBB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510705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olo e contenuto">
  <p:cSld name="1_Titolo e contenuto">
    <p:spTree>
      <p:nvGrpSpPr>
        <p:cNvPr id="1" name="Shape 80"/>
        <p:cNvGrpSpPr/>
        <p:nvPr/>
      </p:nvGrpSpPr>
      <p:grpSpPr>
        <a:xfrm>
          <a:off x="0" y="0"/>
          <a:ext cx="0" cy="0"/>
          <a:chOff x="0" y="0"/>
          <a:chExt cx="0" cy="0"/>
        </a:xfrm>
      </p:grpSpPr>
      <p:sp>
        <p:nvSpPr>
          <p:cNvPr id="81" name="Google Shape;81;p49"/>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3A70"/>
              </a:buClr>
              <a:buSzPts val="26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49"/>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lvl1pPr marL="457200" lvl="0" indent="-431800" algn="l">
              <a:lnSpc>
                <a:spcPct val="110000"/>
              </a:lnSpc>
              <a:spcBef>
                <a:spcPts val="1800"/>
              </a:spcBef>
              <a:spcAft>
                <a:spcPts val="0"/>
              </a:spcAft>
              <a:buClr>
                <a:srgbClr val="595959"/>
              </a:buClr>
              <a:buSzPts val="3200"/>
              <a:buChar char="•"/>
              <a:defRPr sz="3200">
                <a:solidFill>
                  <a:srgbClr val="595959"/>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49"/>
          <p:cNvSpPr txBox="1">
            <a:spLocks noGrp="1"/>
          </p:cNvSpPr>
          <p:nvPr>
            <p:ph type="dt" idx="10"/>
          </p:nvPr>
        </p:nvSpPr>
        <p:spPr>
          <a:xfrm>
            <a:off x="8445500" y="6224587"/>
            <a:ext cx="2286000" cy="365125"/>
          </a:xfrm>
          <a:prstGeom prst="rect">
            <a:avLst/>
          </a:prstGeom>
          <a:noFill/>
          <a:ln>
            <a:noFill/>
          </a:ln>
        </p:spPr>
        <p:txBody>
          <a:bodyPr spcFirstLastPara="1" wrap="square" lIns="72000" tIns="0" rIns="7200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49"/>
          <p:cNvSpPr txBox="1">
            <a:spLocks noGrp="1"/>
          </p:cNvSpPr>
          <p:nvPr>
            <p:ph type="ftr" idx="11"/>
          </p:nvPr>
        </p:nvSpPr>
        <p:spPr>
          <a:xfrm>
            <a:off x="2572692" y="6224587"/>
            <a:ext cx="5707708" cy="365125"/>
          </a:xfrm>
          <a:prstGeom prst="rect">
            <a:avLst/>
          </a:prstGeom>
          <a:noFill/>
          <a:ln>
            <a:noFill/>
          </a:ln>
        </p:spPr>
        <p:txBody>
          <a:bodyPr spcFirstLastPara="1" wrap="square" lIns="72000" tIns="0" rIns="7200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49"/>
          <p:cNvSpPr txBox="1">
            <a:spLocks noGrp="1"/>
          </p:cNvSpPr>
          <p:nvPr>
            <p:ph type="sldNum" idx="12"/>
          </p:nvPr>
        </p:nvSpPr>
        <p:spPr>
          <a:xfrm>
            <a:off x="10896600" y="6224587"/>
            <a:ext cx="858838" cy="365125"/>
          </a:xfrm>
          <a:prstGeom prst="rect">
            <a:avLst/>
          </a:prstGeom>
          <a:noFill/>
          <a:ln>
            <a:noFill/>
          </a:ln>
        </p:spPr>
        <p:txBody>
          <a:bodyPr spcFirstLastPara="1" wrap="square" lIns="72000" tIns="0" rIns="7200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pic>
        <p:nvPicPr>
          <p:cNvPr id="86" name="Google Shape;86;p49"/>
          <p:cNvPicPr preferRelativeResize="0"/>
          <p:nvPr/>
        </p:nvPicPr>
        <p:blipFill rotWithShape="1">
          <a:blip r:embed="rId2">
            <a:alphaModFix/>
          </a:blip>
          <a:srcRect/>
          <a:stretch/>
        </p:blipFill>
        <p:spPr>
          <a:xfrm>
            <a:off x="515508" y="6250912"/>
            <a:ext cx="1714284" cy="288000"/>
          </a:xfrm>
          <a:prstGeom prst="rect">
            <a:avLst/>
          </a:prstGeom>
          <a:noFill/>
          <a:ln>
            <a:noFill/>
          </a:ln>
        </p:spPr>
      </p:pic>
    </p:spTree>
    <p:extLst>
      <p:ext uri="{BB962C8B-B14F-4D97-AF65-F5344CB8AC3E}">
        <p14:creationId xmlns:p14="http://schemas.microsoft.com/office/powerpoint/2010/main" val="2826240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9AA324-A95F-8CBD-A734-FE91AF1CDF6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52997B3-38C8-6BC9-4245-5271AE8007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54E39E-C709-FD92-7797-861968FB450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AA139CF-B78A-1E10-8F6F-A7DB30E7BA2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4DBCF18-E7EB-6000-24E0-9D1EABEFA43F}"/>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1471914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0B9DF1-0095-CB28-6CB2-998E3372B5F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88A6D92-BE42-B472-39BC-D5F313D3817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1701B8E-0D6E-E308-C10F-50B8584E1C61}"/>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C8CA2F42-28A2-8E06-4FDB-88AB680F60E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F8A9F1A-FB7D-3D1F-C679-CB8304D84B1E}"/>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873497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5986E0-E81F-5C12-C789-57BF65880CF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352B8A7-7631-C018-3071-6C12C965FE2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B364E01-1AE9-0E01-F8AF-B9FD2BD49D9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95F7847-C509-667B-AC62-87780C11C71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FD8DE594-019A-5D35-13DF-28E08ED4E33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67FE778-AABB-C6E4-238D-2C8946DB3AD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416210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885527-7CD4-04EF-B9D9-E7D66A1AAD0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9958CB3-B484-91B6-6D30-0D6981121A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7DD56450-5CC2-8BD7-0B2B-05C0CE7F395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DBC9E67-957C-379B-CF50-EE11074A56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7BA1B4B-F128-5FE4-462A-1E05EC93D81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BA69BDA-F931-98AD-5A51-6B860814538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8" name="Segnaposto piè di pagina 7">
            <a:extLst>
              <a:ext uri="{FF2B5EF4-FFF2-40B4-BE49-F238E27FC236}">
                <a16:creationId xmlns:a16="http://schemas.microsoft.com/office/drawing/2014/main" id="{BE42341C-BCFD-0A63-CFA9-5F5C0C14A2B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C006EC5-AD80-A762-FCBB-694BF8AA5876}"/>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291135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1A576A-AE27-B056-4050-021BA60C6D7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4DB659A-CC04-7A3E-CE35-079BB49C9792}"/>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4" name="Segnaposto piè di pagina 3">
            <a:extLst>
              <a:ext uri="{FF2B5EF4-FFF2-40B4-BE49-F238E27FC236}">
                <a16:creationId xmlns:a16="http://schemas.microsoft.com/office/drawing/2014/main" id="{8441FC3A-0783-634A-C200-E65C0B790B8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83F0589-698F-9E3E-803A-CD0D14CB4141}"/>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5448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69EAF40-0146-2834-CFAB-8DC2F1ED172C}"/>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3" name="Segnaposto piè di pagina 2">
            <a:extLst>
              <a:ext uri="{FF2B5EF4-FFF2-40B4-BE49-F238E27FC236}">
                <a16:creationId xmlns:a16="http://schemas.microsoft.com/office/drawing/2014/main" id="{FF786243-5D34-D544-8710-796193D5EEF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A2BAE84-961A-FD3C-C6EE-D19AEDB68ACB}"/>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886928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3256B2-ACD0-AC35-E301-4BE48062D2B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F62F23-8A95-BE07-716F-7F4184C7F4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3F28487-D342-BF30-5DDE-D269CE1D1B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491AE65-C0C7-CE63-1651-EA29D74FD51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18DF7167-7F08-C48B-3495-76C76354346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3EDD65A-BA54-1F63-BD20-7A432C090D5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154060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5193DE-5286-B392-6426-B15DE45E05C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0B4B74D-5E9D-EE4C-4C7A-8634B5E89B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3AFEC88-1FB5-FE12-2361-B74D362031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28E1533-5C5C-BB3E-498C-A65655251765}"/>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DC7F4A25-0E69-4C76-999E-EA7E2996411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DC93194-7EC4-4EDA-C904-42A85AF5F695}"/>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291422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508F8DDF-511A-5058-8E8C-9ED1D0576E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0B630F6-7BD4-61CB-0B8E-84C0F86C7C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DE9CC77-C35C-0945-C07D-6C214EEF5C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736259A4-7620-C773-5430-478A7FCACB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B34CD0EB-6118-4027-5438-5585E98141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90FC41C-4AF3-E444-8488-E788A42BBE8E}" type="slidenum">
              <a:rPr lang="it-IT" smtClean="0"/>
              <a:t>‹N›</a:t>
            </a:fld>
            <a:endParaRPr lang="it-IT"/>
          </a:p>
        </p:txBody>
      </p:sp>
    </p:spTree>
    <p:extLst>
      <p:ext uri="{BB962C8B-B14F-4D97-AF65-F5344CB8AC3E}">
        <p14:creationId xmlns:p14="http://schemas.microsoft.com/office/powerpoint/2010/main" val="3127425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eur-lex.europa.eu/legal-content/IT/TXT/?uri=LEGISSUM:310401_2"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8" Type="http://schemas.openxmlformats.org/officeDocument/2006/relationships/hyperlink" Target="http://eur-lex.europa.eu/legal-content/IT/TXT/?uri=LEGISSUM:c11205" TargetMode="External"/><Relationship Id="rId3" Type="http://schemas.openxmlformats.org/officeDocument/2006/relationships/hyperlink" Target="http://eur-lex.europa.eu/IT/legal-content/glossary/non-discrimination-the-principle-of.html" TargetMode="External"/><Relationship Id="rId7" Type="http://schemas.openxmlformats.org/officeDocument/2006/relationships/hyperlink" Target="http://eur-lex.europa.eu/legal-content/IT/TXT/?uri=LEGISSUM:c10817"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hyperlink" Target="http://eur-lex.europa.eu/legal-content/IT/TXT/?uri=LEGISSUM:4532503" TargetMode="External"/><Relationship Id="rId11" Type="http://schemas.openxmlformats.org/officeDocument/2006/relationships/hyperlink" Target="http://eur-lex.europa.eu/IT/legal-content/glossary/consumer-protection.html" TargetMode="External"/><Relationship Id="rId5" Type="http://schemas.openxmlformats.org/officeDocument/2006/relationships/hyperlink" Target="http://eur-lex.europa.eu/legal-content/IT/TXT/?uri=LEGISSUM:4540916" TargetMode="External"/><Relationship Id="rId10" Type="http://schemas.openxmlformats.org/officeDocument/2006/relationships/hyperlink" Target="http://eur-lex.europa.eu/summary/glossary/services_general_economic_interest.html" TargetMode="External"/><Relationship Id="rId4" Type="http://schemas.openxmlformats.org/officeDocument/2006/relationships/hyperlink" Target="http://eur-lex.europa.eu/summary/glossary/equal_treatment.html" TargetMode="External"/><Relationship Id="rId9" Type="http://schemas.openxmlformats.org/officeDocument/2006/relationships/hyperlink" Target="http://eur-lex.europa.eu/legal-content/IT/TXT/?uri=LEGISSUM:4413650"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eur-lex.europa.eu/legal-content/IT/TXT/?uri=LEGISSUM:l33152" TargetMode="External"/><Relationship Id="rId3" Type="http://schemas.openxmlformats.org/officeDocument/2006/relationships/hyperlink" Target="http://eur-lex.europa.eu/legal-content/IT/TXT/?uri=LEGISSUM:l23025" TargetMode="External"/><Relationship Id="rId7" Type="http://schemas.openxmlformats.org/officeDocument/2006/relationships/hyperlink" Target="http://eur-lex.europa.eu/summary/glossary/petitions.html"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hyperlink" Target="http://eur-lex.europa.eu/summary/glossary/ombudsman.html" TargetMode="External"/><Relationship Id="rId5" Type="http://schemas.openxmlformats.org/officeDocument/2006/relationships/hyperlink" Target="http://eur-lex.europa.eu/IT/legal-content/glossary/transparency-access-to-documents.html" TargetMode="External"/><Relationship Id="rId10" Type="http://schemas.openxmlformats.org/officeDocument/2006/relationships/hyperlink" Target="http://eur-lex.europa.eu/legal-content/IT/TXT/?uri=LEGISSUM:130107_3" TargetMode="External"/><Relationship Id="rId4" Type="http://schemas.openxmlformats.org/officeDocument/2006/relationships/hyperlink" Target="http://eur-lex.europa.eu/legal-content/IT/TXT/?uri=LEGISSUM:l23026" TargetMode="External"/><Relationship Id="rId9" Type="http://schemas.openxmlformats.org/officeDocument/2006/relationships/hyperlink" Target="http://eur-lex.europa.eu/legal-content/IT/TXT/?uri=LEGISSUM:230505_1"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eur-lex.europa.eu/summary/glossary/eu_institutions.html"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hyperlink" Target="http://eur-lex.europa.eu/IT/legal-content/glossary/european-convention-on-human-rights-echr.html" TargetMode="External"/><Relationship Id="rId5" Type="http://schemas.openxmlformats.org/officeDocument/2006/relationships/hyperlink" Target="http://eur-lex.europa.eu/summary/glossary/treaties.html" TargetMode="External"/><Relationship Id="rId4" Type="http://schemas.openxmlformats.org/officeDocument/2006/relationships/hyperlink" Target="http://eur-lex.europa.eu/summary/glossary/eu_agencies.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279400"/>
            <a:ext cx="9144000" cy="1662135"/>
          </a:xfrm>
        </p:spPr>
        <p:txBody>
          <a:bodyPr>
            <a:noAutofit/>
          </a:bodyPr>
          <a:lstStyle/>
          <a:p>
            <a:pPr algn="l"/>
            <a:r>
              <a:rPr lang="it-IT" sz="3600" b="1" i="0" u="none" strike="noStrike" dirty="0">
                <a:solidFill>
                  <a:srgbClr val="0070C0"/>
                </a:solidFill>
                <a:effectLst/>
                <a:highlight>
                  <a:srgbClr val="FFFFFF"/>
                </a:highlight>
                <a:latin typeface="+mn-lt"/>
              </a:rPr>
              <a:t>Diritto dell’Integrazione europea</a:t>
            </a:r>
            <a:br>
              <a:rPr lang="it-IT" sz="4000" b="1" dirty="0">
                <a:solidFill>
                  <a:srgbClr val="00B0F0"/>
                </a:solidFill>
              </a:rPr>
            </a:br>
            <a:r>
              <a:rPr lang="it-IT" sz="4000" b="1" dirty="0">
                <a:solidFill>
                  <a:srgbClr val="00B0F0"/>
                </a:solidFill>
              </a:rPr>
              <a:t>Prof.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normAutofit/>
          </a:bodyPr>
          <a:lstStyle/>
          <a:p>
            <a:endParaRPr lang="it-IT" sz="3600" b="1" dirty="0">
              <a:solidFill>
                <a:srgbClr val="00B050"/>
              </a:solidFill>
            </a:endParaRPr>
          </a:p>
          <a:p>
            <a:r>
              <a:rPr lang="it-IT" sz="3600" b="1" dirty="0">
                <a:solidFill>
                  <a:srgbClr val="0070C0"/>
                </a:solidFill>
              </a:rPr>
              <a:t>Settimana 7</a:t>
            </a:r>
          </a:p>
          <a:p>
            <a:r>
              <a:rPr lang="it-IT" b="1" i="1" dirty="0">
                <a:solidFill>
                  <a:srgbClr val="00B0F0"/>
                </a:solidFill>
                <a:effectLst/>
                <a:ea typeface="Arial" panose="020B0604020202020204" pitchFamily="34" charset="0"/>
              </a:rPr>
              <a:t>Libera circolazione dei lavoratori autonomi e il distacco dei lavoratori</a:t>
            </a:r>
            <a:endParaRPr lang="it-IT" sz="4400" b="1" dirty="0">
              <a:solidFill>
                <a:srgbClr val="00B0F0"/>
              </a:solidFill>
            </a:endParaRPr>
          </a:p>
        </p:txBody>
      </p:sp>
      <p:pic>
        <p:nvPicPr>
          <p:cNvPr id="7" name="Immagine 6">
            <a:extLst>
              <a:ext uri="{FF2B5EF4-FFF2-40B4-BE49-F238E27FC236}">
                <a16:creationId xmlns:a16="http://schemas.microsoft.com/office/drawing/2014/main" id="{728E83C0-5B68-8240-2A2D-3BEC5CDAD1B3}"/>
              </a:ext>
            </a:extLst>
          </p:cNvPr>
          <p:cNvPicPr>
            <a:picLocks noChangeAspect="1"/>
          </p:cNvPicPr>
          <p:nvPr/>
        </p:nvPicPr>
        <p:blipFill>
          <a:blip r:embed="rId2"/>
          <a:stretch>
            <a:fillRect/>
          </a:stretch>
        </p:blipFill>
        <p:spPr>
          <a:xfrm>
            <a:off x="8887725" y="0"/>
            <a:ext cx="3304275" cy="1339306"/>
          </a:xfrm>
          <a:prstGeom prst="rect">
            <a:avLst/>
          </a:prstGeom>
        </p:spPr>
      </p:pic>
      <p:pic>
        <p:nvPicPr>
          <p:cNvPr id="8" name="Immagine 7">
            <a:extLst>
              <a:ext uri="{FF2B5EF4-FFF2-40B4-BE49-F238E27FC236}">
                <a16:creationId xmlns:a16="http://schemas.microsoft.com/office/drawing/2014/main" id="{2CDBFDDD-99C0-0B17-ECF6-CB10F08DD456}"/>
              </a:ext>
            </a:extLst>
          </p:cNvPr>
          <p:cNvPicPr>
            <a:picLocks noChangeAspect="1"/>
          </p:cNvPicPr>
          <p:nvPr/>
        </p:nvPicPr>
        <p:blipFill>
          <a:blip r:embed="rId3"/>
          <a:stretch>
            <a:fillRect/>
          </a:stretch>
        </p:blipFill>
        <p:spPr>
          <a:xfrm>
            <a:off x="2209800" y="4902200"/>
            <a:ext cx="7772400" cy="153911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06E1E3-533A-BFCE-E52B-B683AF57C1A2}"/>
              </a:ext>
            </a:extLst>
          </p:cNvPr>
          <p:cNvSpPr>
            <a:spLocks noGrp="1"/>
          </p:cNvSpPr>
          <p:nvPr>
            <p:ph type="title"/>
          </p:nvPr>
        </p:nvSpPr>
        <p:spPr>
          <a:xfrm>
            <a:off x="926926" y="365125"/>
            <a:ext cx="10426874" cy="1019175"/>
          </a:xfrm>
        </p:spPr>
        <p:txBody>
          <a:bodyPr/>
          <a:lstStyle/>
          <a:p>
            <a:r>
              <a:rPr lang="it-IT" sz="3200" b="1" dirty="0">
                <a:solidFill>
                  <a:srgbClr val="0070C0"/>
                </a:solidFill>
              </a:rPr>
              <a:t>I Trattati UE</a:t>
            </a:r>
            <a:endParaRPr lang="it-IT" sz="3200" dirty="0">
              <a:solidFill>
                <a:srgbClr val="0070C0"/>
              </a:solidFill>
            </a:endParaRPr>
          </a:p>
        </p:txBody>
      </p:sp>
      <p:sp>
        <p:nvSpPr>
          <p:cNvPr id="3" name="Segnaposto contenuto 2">
            <a:extLst>
              <a:ext uri="{FF2B5EF4-FFF2-40B4-BE49-F238E27FC236}">
                <a16:creationId xmlns:a16="http://schemas.microsoft.com/office/drawing/2014/main" id="{CD965262-FFA6-A1CF-C8BE-DDD6D9644030}"/>
              </a:ext>
            </a:extLst>
          </p:cNvPr>
          <p:cNvSpPr>
            <a:spLocks noGrp="1"/>
          </p:cNvSpPr>
          <p:nvPr>
            <p:ph idx="1"/>
          </p:nvPr>
        </p:nvSpPr>
        <p:spPr>
          <a:xfrm>
            <a:off x="838200" y="1511300"/>
            <a:ext cx="10515600" cy="4876800"/>
          </a:xfrm>
        </p:spPr>
        <p:txBody>
          <a:bodyPr>
            <a:normAutofit lnSpcReduction="10000"/>
          </a:bodyPr>
          <a:lstStyle/>
          <a:p>
            <a:pPr>
              <a:defRPr/>
            </a:pPr>
            <a:r>
              <a:rPr lang="it-IT" altLang="it-IT" sz="3100" dirty="0">
                <a:solidFill>
                  <a:schemeClr val="bg1">
                    <a:lumMod val="50000"/>
                  </a:schemeClr>
                </a:solidFill>
              </a:rPr>
              <a:t>I Trattati hanno un carattere rigido dei Trattati, il contenuto può essere modificato solo attraverso le procedure di revisione:</a:t>
            </a:r>
            <a:endParaRPr lang="it-IT" altLang="it-IT" sz="3100" b="1" dirty="0">
              <a:solidFill>
                <a:schemeClr val="bg1">
                  <a:lumMod val="50000"/>
                </a:schemeClr>
              </a:solidFill>
            </a:endParaRPr>
          </a:p>
          <a:p>
            <a:pPr>
              <a:defRPr/>
            </a:pPr>
            <a:r>
              <a:rPr lang="it-IT" altLang="it-IT" sz="2800" dirty="0">
                <a:solidFill>
                  <a:schemeClr val="bg1">
                    <a:lumMod val="50000"/>
                  </a:schemeClr>
                </a:solidFill>
              </a:rPr>
              <a:t>Procedura di revisione </a:t>
            </a:r>
            <a:r>
              <a:rPr lang="it-IT" altLang="it-IT" sz="2800" b="1" dirty="0">
                <a:solidFill>
                  <a:srgbClr val="00B0F0"/>
                </a:solidFill>
              </a:rPr>
              <a:t>ordinaria</a:t>
            </a:r>
            <a:r>
              <a:rPr lang="it-IT" altLang="it-IT" sz="2800" dirty="0"/>
              <a:t>;</a:t>
            </a:r>
          </a:p>
          <a:p>
            <a:pPr>
              <a:defRPr/>
            </a:pPr>
            <a:r>
              <a:rPr lang="it-IT" altLang="it-IT" sz="2800" dirty="0">
                <a:solidFill>
                  <a:schemeClr val="bg1">
                    <a:lumMod val="50000"/>
                  </a:schemeClr>
                </a:solidFill>
              </a:rPr>
              <a:t>Procedure di revisione </a:t>
            </a:r>
            <a:r>
              <a:rPr lang="it-IT" altLang="it-IT" sz="2800" b="1" dirty="0">
                <a:solidFill>
                  <a:srgbClr val="00B0F0"/>
                </a:solidFill>
              </a:rPr>
              <a:t>semplificate</a:t>
            </a:r>
            <a:r>
              <a:rPr lang="it-IT" altLang="it-IT" sz="2800" dirty="0"/>
              <a:t>.</a:t>
            </a:r>
          </a:p>
          <a:p>
            <a:pPr algn="just"/>
            <a:r>
              <a:rPr lang="it-IT" altLang="it-IT" dirty="0">
                <a:solidFill>
                  <a:schemeClr val="bg1">
                    <a:lumMod val="50000"/>
                  </a:schemeClr>
                </a:solidFill>
              </a:rPr>
              <a:t>Il governo di qualsiasi Stato membro, il Parlamento europeo o la Commissione possono sottoporre al Consiglio progetti intesi a modificare i trattati (Art. 48 TUE)</a:t>
            </a:r>
          </a:p>
          <a:p>
            <a:pPr algn="just"/>
            <a:r>
              <a:rPr lang="it-IT" altLang="it-IT" dirty="0">
                <a:solidFill>
                  <a:schemeClr val="bg1">
                    <a:lumMod val="50000"/>
                  </a:schemeClr>
                </a:solidFill>
              </a:rPr>
              <a:t>I progetti possono essere intesi ad accrescere o ridurre le competenze attribuite all'Unione nei trattati. Tali progetti sono trasmessi dal Consiglio al Consiglio europeo e notificati ai parlamenti nazionali (Art. 48 TUE)</a:t>
            </a:r>
          </a:p>
          <a:p>
            <a:endParaRPr lang="it-IT" dirty="0"/>
          </a:p>
        </p:txBody>
      </p:sp>
    </p:spTree>
    <p:extLst>
      <p:ext uri="{BB962C8B-B14F-4D97-AF65-F5344CB8AC3E}">
        <p14:creationId xmlns:p14="http://schemas.microsoft.com/office/powerpoint/2010/main" val="2936309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A4F6CF-55D4-DD9C-6318-F5B82F022E78}"/>
              </a:ext>
            </a:extLst>
          </p:cNvPr>
          <p:cNvSpPr>
            <a:spLocks noGrp="1"/>
          </p:cNvSpPr>
          <p:nvPr>
            <p:ph type="title"/>
          </p:nvPr>
        </p:nvSpPr>
        <p:spPr>
          <a:xfrm>
            <a:off x="838200" y="365125"/>
            <a:ext cx="10515600" cy="955675"/>
          </a:xfrm>
        </p:spPr>
        <p:txBody>
          <a:bodyPr/>
          <a:lstStyle/>
          <a:p>
            <a:r>
              <a:rPr lang="it-IT" sz="3200" b="1" dirty="0">
                <a:solidFill>
                  <a:srgbClr val="0070C0"/>
                </a:solidFill>
              </a:rPr>
              <a:t>I Trattati UE</a:t>
            </a:r>
            <a:endParaRPr lang="it-IT" sz="3200" dirty="0">
              <a:solidFill>
                <a:srgbClr val="0070C0"/>
              </a:solidFill>
            </a:endParaRPr>
          </a:p>
        </p:txBody>
      </p:sp>
      <p:sp>
        <p:nvSpPr>
          <p:cNvPr id="3" name="Segnaposto contenuto 2">
            <a:extLst>
              <a:ext uri="{FF2B5EF4-FFF2-40B4-BE49-F238E27FC236}">
                <a16:creationId xmlns:a16="http://schemas.microsoft.com/office/drawing/2014/main" id="{63246F7D-463D-E81E-5D74-1BC3B0A7793D}"/>
              </a:ext>
            </a:extLst>
          </p:cNvPr>
          <p:cNvSpPr>
            <a:spLocks noGrp="1"/>
          </p:cNvSpPr>
          <p:nvPr>
            <p:ph idx="1"/>
          </p:nvPr>
        </p:nvSpPr>
        <p:spPr>
          <a:xfrm>
            <a:off x="838200" y="1651000"/>
            <a:ext cx="10515600" cy="4686300"/>
          </a:xfrm>
        </p:spPr>
        <p:txBody>
          <a:bodyPr>
            <a:normAutofit fontScale="92500" lnSpcReduction="10000"/>
          </a:bodyPr>
          <a:lstStyle/>
          <a:p>
            <a:pPr algn="just"/>
            <a:r>
              <a:rPr lang="it-IT" sz="3100" dirty="0">
                <a:solidFill>
                  <a:schemeClr val="bg1">
                    <a:lumMod val="50000"/>
                  </a:schemeClr>
                </a:solidFill>
              </a:rPr>
              <a:t>La procedura di revisione ordinaria riguarda le modifiche più importanti apportate ai trattati, quali l’aumento o la riduzione delle competenze dell’UE.</a:t>
            </a:r>
            <a:endParaRPr lang="it-IT" altLang="it-IT" sz="3100" dirty="0">
              <a:solidFill>
                <a:schemeClr val="bg1">
                  <a:lumMod val="50000"/>
                </a:schemeClr>
              </a:solidFill>
            </a:endParaRPr>
          </a:p>
          <a:p>
            <a:pPr algn="just"/>
            <a:r>
              <a:rPr lang="it-IT" altLang="it-IT" sz="3100" dirty="0">
                <a:solidFill>
                  <a:schemeClr val="bg1">
                    <a:lumMod val="50000"/>
                  </a:schemeClr>
                </a:solidFill>
              </a:rPr>
              <a:t>Procedura di revisione ordinaria (</a:t>
            </a:r>
            <a:r>
              <a:rPr lang="it-IT" altLang="it-IT" sz="3100" b="1" dirty="0">
                <a:solidFill>
                  <a:schemeClr val="bg1">
                    <a:lumMod val="50000"/>
                  </a:schemeClr>
                </a:solidFill>
              </a:rPr>
              <a:t>Parte a</a:t>
            </a:r>
            <a:r>
              <a:rPr lang="it-IT" altLang="it-IT" sz="3100" dirty="0">
                <a:solidFill>
                  <a:schemeClr val="bg1">
                    <a:lumMod val="50000"/>
                  </a:schemeClr>
                </a:solidFill>
              </a:rPr>
              <a:t>):</a:t>
            </a:r>
          </a:p>
          <a:p>
            <a:pPr algn="just"/>
            <a:r>
              <a:rPr lang="it-IT" altLang="it-IT" sz="3100" dirty="0">
                <a:solidFill>
                  <a:schemeClr val="bg1">
                    <a:lumMod val="50000"/>
                  </a:schemeClr>
                </a:solidFill>
              </a:rPr>
              <a:t>1) Consultazione PE e Commissione;</a:t>
            </a:r>
          </a:p>
          <a:p>
            <a:pPr algn="just"/>
            <a:r>
              <a:rPr lang="it-IT" altLang="it-IT" sz="3100" dirty="0">
                <a:solidFill>
                  <a:schemeClr val="bg1">
                    <a:lumMod val="50000"/>
                  </a:schemeClr>
                </a:solidFill>
              </a:rPr>
              <a:t>2) Decisione CE a maggioranza semplice;</a:t>
            </a:r>
          </a:p>
          <a:p>
            <a:pPr algn="just"/>
            <a:r>
              <a:rPr lang="it-IT" altLang="it-IT" sz="3100" dirty="0">
                <a:solidFill>
                  <a:schemeClr val="bg1">
                    <a:lumMod val="50000"/>
                  </a:schemeClr>
                </a:solidFill>
              </a:rPr>
              <a:t>3) Convocazione di una </a:t>
            </a:r>
            <a:r>
              <a:rPr lang="it-IT" altLang="it-IT" sz="3100" b="1" dirty="0">
                <a:solidFill>
                  <a:schemeClr val="bg1">
                    <a:lumMod val="50000"/>
                  </a:schemeClr>
                </a:solidFill>
              </a:rPr>
              <a:t>Convenzione. </a:t>
            </a:r>
            <a:r>
              <a:rPr lang="it-IT" altLang="it-IT" sz="3100" dirty="0">
                <a:solidFill>
                  <a:schemeClr val="bg1">
                    <a:lumMod val="50000"/>
                  </a:schemeClr>
                </a:solidFill>
              </a:rPr>
              <a:t>Tale convenzione è composta 	dai rappresentanti dei 	parlamenti nazionali, dei capi di Stato o di 	governo, del PE e della Commissione. </a:t>
            </a:r>
          </a:p>
          <a:p>
            <a:pPr algn="just"/>
            <a:r>
              <a:rPr lang="it-IT" altLang="it-IT" sz="3100" dirty="0">
                <a:solidFill>
                  <a:schemeClr val="bg1">
                    <a:lumMod val="50000"/>
                  </a:schemeClr>
                </a:solidFill>
              </a:rPr>
              <a:t>4) La Convenzione sviluppa una Raccomandazione che viene adottata per consenso dai suoi membri</a:t>
            </a:r>
          </a:p>
          <a:p>
            <a:endParaRPr lang="it-IT" dirty="0"/>
          </a:p>
        </p:txBody>
      </p:sp>
    </p:spTree>
    <p:extLst>
      <p:ext uri="{BB962C8B-B14F-4D97-AF65-F5344CB8AC3E}">
        <p14:creationId xmlns:p14="http://schemas.microsoft.com/office/powerpoint/2010/main" val="4212557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4C0DE8-70DD-80AB-F113-BD7C8DD502E7}"/>
              </a:ext>
            </a:extLst>
          </p:cNvPr>
          <p:cNvSpPr>
            <a:spLocks noGrp="1"/>
          </p:cNvSpPr>
          <p:nvPr>
            <p:ph type="title"/>
          </p:nvPr>
        </p:nvSpPr>
        <p:spPr>
          <a:xfrm>
            <a:off x="838200" y="365125"/>
            <a:ext cx="10515600" cy="1069975"/>
          </a:xfrm>
        </p:spPr>
        <p:txBody>
          <a:bodyPr/>
          <a:lstStyle/>
          <a:p>
            <a:r>
              <a:rPr lang="it-IT" sz="3200" b="1" dirty="0">
                <a:solidFill>
                  <a:srgbClr val="0070C0"/>
                </a:solidFill>
              </a:rPr>
              <a:t>I Trattati UE</a:t>
            </a:r>
            <a:endParaRPr lang="it-IT" sz="3200" dirty="0">
              <a:solidFill>
                <a:srgbClr val="0070C0"/>
              </a:solidFill>
            </a:endParaRPr>
          </a:p>
        </p:txBody>
      </p:sp>
      <p:sp>
        <p:nvSpPr>
          <p:cNvPr id="3" name="Segnaposto contenuto 2">
            <a:extLst>
              <a:ext uri="{FF2B5EF4-FFF2-40B4-BE49-F238E27FC236}">
                <a16:creationId xmlns:a16="http://schemas.microsoft.com/office/drawing/2014/main" id="{D440E9EC-8922-E75D-B0E9-9470782034B9}"/>
              </a:ext>
            </a:extLst>
          </p:cNvPr>
          <p:cNvSpPr>
            <a:spLocks noGrp="1"/>
          </p:cNvSpPr>
          <p:nvPr>
            <p:ph idx="1"/>
          </p:nvPr>
        </p:nvSpPr>
        <p:spPr>
          <a:xfrm>
            <a:off x="838200" y="1265129"/>
            <a:ext cx="10515600" cy="5227746"/>
          </a:xfrm>
        </p:spPr>
        <p:txBody>
          <a:bodyPr>
            <a:normAutofit/>
          </a:bodyPr>
          <a:lstStyle/>
          <a:p>
            <a:r>
              <a:rPr lang="it-IT" altLang="it-IT" dirty="0"/>
              <a:t>Procedura di revisione ordinaria (</a:t>
            </a:r>
            <a:r>
              <a:rPr lang="it-IT" altLang="it-IT" b="1" dirty="0">
                <a:solidFill>
                  <a:srgbClr val="00B0F0"/>
                </a:solidFill>
              </a:rPr>
              <a:t>Parte b</a:t>
            </a:r>
            <a:r>
              <a:rPr lang="it-IT" altLang="it-IT" dirty="0"/>
              <a:t>):</a:t>
            </a:r>
          </a:p>
          <a:p>
            <a:r>
              <a:rPr lang="it-IT" altLang="it-IT" sz="2800" dirty="0"/>
              <a:t>5) Convocazione di una Conferenza intergovernativa, che adotta 	il progetto di revisione. </a:t>
            </a:r>
            <a:r>
              <a:rPr lang="it-IT" altLang="it-IT" dirty="0"/>
              <a:t>Tale progetto ha la natura giuridica di </a:t>
            </a:r>
            <a:r>
              <a:rPr lang="it-IT" altLang="it-IT" sz="2800" dirty="0"/>
              <a:t>un accordo internazionale.</a:t>
            </a:r>
          </a:p>
          <a:p>
            <a:r>
              <a:rPr lang="it-IT" altLang="it-IT" sz="2800" dirty="0"/>
              <a:t>6) L’accordo è sottoposto alla ratifica da parte degli SM.</a:t>
            </a:r>
          </a:p>
          <a:p>
            <a:r>
              <a:rPr lang="it-IT" altLang="it-IT" sz="2800" dirty="0"/>
              <a:t>7) Le modifiche entrano in vigore dopo la ratifica da parte di tutti gli Stati membri.</a:t>
            </a:r>
          </a:p>
          <a:p>
            <a:endParaRPr lang="it-IT" dirty="0"/>
          </a:p>
        </p:txBody>
      </p:sp>
    </p:spTree>
    <p:extLst>
      <p:ext uri="{BB962C8B-B14F-4D97-AF65-F5344CB8AC3E}">
        <p14:creationId xmlns:p14="http://schemas.microsoft.com/office/powerpoint/2010/main" val="2889826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B8EC9E-3C14-73A3-43F1-22B84205C7B1}"/>
              </a:ext>
            </a:extLst>
          </p:cNvPr>
          <p:cNvSpPr>
            <a:spLocks noGrp="1"/>
          </p:cNvSpPr>
          <p:nvPr>
            <p:ph type="title"/>
          </p:nvPr>
        </p:nvSpPr>
        <p:spPr>
          <a:xfrm>
            <a:off x="838200" y="365125"/>
            <a:ext cx="10802938" cy="993775"/>
          </a:xfrm>
        </p:spPr>
        <p:txBody>
          <a:bodyPr/>
          <a:lstStyle/>
          <a:p>
            <a:r>
              <a:rPr lang="it-IT" sz="3200" b="1" dirty="0">
                <a:solidFill>
                  <a:srgbClr val="0070C0"/>
                </a:solidFill>
              </a:rPr>
              <a:t>I Trattati UE</a:t>
            </a:r>
            <a:endParaRPr lang="it-IT" sz="3200" dirty="0">
              <a:solidFill>
                <a:srgbClr val="0070C0"/>
              </a:solidFill>
            </a:endParaRPr>
          </a:p>
        </p:txBody>
      </p:sp>
      <p:sp>
        <p:nvSpPr>
          <p:cNvPr id="3" name="Segnaposto contenuto 2">
            <a:extLst>
              <a:ext uri="{FF2B5EF4-FFF2-40B4-BE49-F238E27FC236}">
                <a16:creationId xmlns:a16="http://schemas.microsoft.com/office/drawing/2014/main" id="{A0A9A1AC-4348-DDDD-FD3D-D80A52B194EE}"/>
              </a:ext>
            </a:extLst>
          </p:cNvPr>
          <p:cNvSpPr>
            <a:spLocks noGrp="1"/>
          </p:cNvSpPr>
          <p:nvPr>
            <p:ph idx="1"/>
          </p:nvPr>
        </p:nvSpPr>
        <p:spPr>
          <a:xfrm>
            <a:off x="838200" y="1358900"/>
            <a:ext cx="10515600" cy="5133975"/>
          </a:xfrm>
        </p:spPr>
        <p:txBody>
          <a:bodyPr>
            <a:normAutofit fontScale="92500" lnSpcReduction="20000"/>
          </a:bodyPr>
          <a:lstStyle/>
          <a:p>
            <a:pPr algn="just"/>
            <a:endParaRPr lang="it-IT" sz="2600" b="1" dirty="0">
              <a:solidFill>
                <a:srgbClr val="00B0F0"/>
              </a:solidFill>
            </a:endParaRPr>
          </a:p>
          <a:p>
            <a:pPr algn="just"/>
            <a:r>
              <a:rPr lang="it-IT" sz="2600" b="1" dirty="0">
                <a:solidFill>
                  <a:srgbClr val="00B0F0"/>
                </a:solidFill>
              </a:rPr>
              <a:t>Procedura di revisione semplificata</a:t>
            </a:r>
            <a:r>
              <a:rPr lang="it-IT" sz="2600" dirty="0">
                <a:solidFill>
                  <a:srgbClr val="00B0F0"/>
                </a:solidFill>
              </a:rPr>
              <a:t>:</a:t>
            </a:r>
          </a:p>
          <a:p>
            <a:pPr algn="just"/>
            <a:r>
              <a:rPr lang="it-IT" sz="2600" dirty="0"/>
              <a:t>Il trattato di Lisbona istituisce una procedura semplificata per la revisione delle politiche e azioni interne dell’UE(riguardanti ad esempio l’agricoltura e la pesca, il mercato interno, i controlli alle frontiere, la politica economica e monetaria).</a:t>
            </a:r>
          </a:p>
          <a:p>
            <a:pPr algn="just"/>
            <a:r>
              <a:rPr lang="it-IT" sz="2600" dirty="0"/>
              <a:t>L’obiettivo è agevolare una sempre maggiore integrazione europea in questi settori.</a:t>
            </a:r>
          </a:p>
          <a:p>
            <a:pPr algn="just"/>
            <a:r>
              <a:rPr lang="it-IT" sz="2600" dirty="0"/>
              <a:t>Tale procedura evita che ci sia la necessità di convocare una convenzione europea e una conferenza intergovernativa.</a:t>
            </a:r>
          </a:p>
          <a:p>
            <a:pPr algn="just"/>
            <a:r>
              <a:rPr lang="it-IT" altLang="it-IT" sz="2600" dirty="0"/>
              <a:t>Il Consiglio europeo può adottare una decisione che modifica in tutto o in parte le disposizioni della parte terza del trattato sul funzionamento dell'Unione europea. </a:t>
            </a:r>
            <a:r>
              <a:rPr lang="it-IT" altLang="it-IT" sz="2600" dirty="0">
                <a:solidFill>
                  <a:srgbClr val="00B0F0"/>
                </a:solidFill>
              </a:rPr>
              <a:t>(</a:t>
            </a:r>
            <a:r>
              <a:rPr lang="it-IT" altLang="it-IT" sz="2600" b="1" dirty="0">
                <a:solidFill>
                  <a:srgbClr val="00B0F0"/>
                </a:solidFill>
              </a:rPr>
              <a:t>Art. 48.6 TUE)</a:t>
            </a:r>
          </a:p>
          <a:p>
            <a:pPr algn="just"/>
            <a:r>
              <a:rPr lang="it-IT" altLang="it-IT" sz="2600" dirty="0"/>
              <a:t>Il Consiglio europeo delibera all'unanimità previa consultazione PE, Commissione e, in caso di modifiche istituzionali nel settore monetario, della BCE. </a:t>
            </a:r>
            <a:r>
              <a:rPr lang="it-IT" altLang="it-IT" sz="2600" dirty="0">
                <a:solidFill>
                  <a:srgbClr val="00B0F0"/>
                </a:solidFill>
              </a:rPr>
              <a:t>(</a:t>
            </a:r>
            <a:r>
              <a:rPr lang="it-IT" altLang="it-IT" sz="2600" b="1" dirty="0">
                <a:solidFill>
                  <a:srgbClr val="00B0F0"/>
                </a:solidFill>
              </a:rPr>
              <a:t>Art. 48.6 TUE)</a:t>
            </a:r>
          </a:p>
          <a:p>
            <a:pPr marL="0" indent="0">
              <a:buFontTx/>
              <a:buNone/>
            </a:pPr>
            <a:endParaRPr lang="it-IT" altLang="it-IT" sz="2400" dirty="0"/>
          </a:p>
          <a:p>
            <a:endParaRPr lang="it-IT" dirty="0"/>
          </a:p>
        </p:txBody>
      </p:sp>
    </p:spTree>
    <p:extLst>
      <p:ext uri="{BB962C8B-B14F-4D97-AF65-F5344CB8AC3E}">
        <p14:creationId xmlns:p14="http://schemas.microsoft.com/office/powerpoint/2010/main" val="1261424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56935F-0C9A-658F-7CDC-A7D0A3AA228E}"/>
              </a:ext>
            </a:extLst>
          </p:cNvPr>
          <p:cNvSpPr>
            <a:spLocks noGrp="1"/>
          </p:cNvSpPr>
          <p:nvPr>
            <p:ph type="title"/>
          </p:nvPr>
        </p:nvSpPr>
        <p:spPr>
          <a:xfrm>
            <a:off x="838200" y="365125"/>
            <a:ext cx="10802937" cy="993775"/>
          </a:xfrm>
        </p:spPr>
        <p:txBody>
          <a:bodyPr/>
          <a:lstStyle/>
          <a:p>
            <a:r>
              <a:rPr lang="it-IT" sz="3200" b="1" dirty="0">
                <a:solidFill>
                  <a:srgbClr val="0070C0"/>
                </a:solidFill>
              </a:rPr>
              <a:t>I Trattati UE</a:t>
            </a:r>
            <a:endParaRPr lang="it-IT" sz="3200" dirty="0">
              <a:solidFill>
                <a:srgbClr val="0070C0"/>
              </a:solidFill>
            </a:endParaRPr>
          </a:p>
        </p:txBody>
      </p:sp>
      <p:sp>
        <p:nvSpPr>
          <p:cNvPr id="3" name="Segnaposto contenuto 2">
            <a:extLst>
              <a:ext uri="{FF2B5EF4-FFF2-40B4-BE49-F238E27FC236}">
                <a16:creationId xmlns:a16="http://schemas.microsoft.com/office/drawing/2014/main" id="{ECC43BB3-7606-28D0-03B6-0B69B3317A72}"/>
              </a:ext>
            </a:extLst>
          </p:cNvPr>
          <p:cNvSpPr>
            <a:spLocks noGrp="1"/>
          </p:cNvSpPr>
          <p:nvPr>
            <p:ph idx="1"/>
          </p:nvPr>
        </p:nvSpPr>
        <p:spPr>
          <a:xfrm>
            <a:off x="838200" y="1358900"/>
            <a:ext cx="10515600" cy="5133975"/>
          </a:xfrm>
        </p:spPr>
        <p:txBody>
          <a:bodyPr>
            <a:normAutofit fontScale="92500" lnSpcReduction="10000"/>
          </a:bodyPr>
          <a:lstStyle/>
          <a:p>
            <a:pPr>
              <a:defRPr/>
            </a:pPr>
            <a:r>
              <a:rPr lang="it-IT" altLang="it-IT" dirty="0"/>
              <a:t>L’Art. 48, par. 7 TFUE prevede le c.d. clausole </a:t>
            </a:r>
            <a:r>
              <a:rPr lang="it-IT" altLang="it-IT" b="1" dirty="0">
                <a:solidFill>
                  <a:srgbClr val="00B0F0"/>
                </a:solidFill>
              </a:rPr>
              <a:t>passerella</a:t>
            </a:r>
            <a:r>
              <a:rPr lang="it-IT" altLang="it-IT" dirty="0"/>
              <a:t>.</a:t>
            </a:r>
            <a:endParaRPr lang="it-IT" dirty="0"/>
          </a:p>
          <a:p>
            <a:pPr algn="just"/>
            <a:r>
              <a:rPr lang="it-IT" dirty="0"/>
              <a:t>Le clausole passerelle sono la seconda procedura di revisione semplificata.</a:t>
            </a:r>
          </a:p>
          <a:p>
            <a:pPr algn="just"/>
            <a:r>
              <a:rPr lang="it-IT" dirty="0"/>
              <a:t>La clausola passerella generale (art. 8, par. 7 TFUE) riguarda i due casi seguenti:</a:t>
            </a:r>
          </a:p>
          <a:p>
            <a:pPr algn="just"/>
            <a:r>
              <a:rPr lang="it-IT" dirty="0"/>
              <a:t>quando i trattati prevedono che un atto sia adottato dal Consiglio all’unanimità , il Consiglio europeo può adottare una decisione che autorizza il Consiglio a deliberare a maggioranza qualificata. Tale possibilità non si applica alle decisioni con implicazioni militari e riguardanti il settore della difesa;</a:t>
            </a:r>
          </a:p>
          <a:p>
            <a:pPr algn="just"/>
            <a:r>
              <a:rPr lang="it-IT" dirty="0"/>
              <a:t>quando i trattati prevedono che taluni atti siano adottati secondo una procedura legislativa speciale, il Consiglio europeo può adottare una decisione che autorizza l’adozione di tali atti secondo la procedura legislativa ordinaria.</a:t>
            </a:r>
          </a:p>
          <a:p>
            <a:endParaRPr lang="it-IT" dirty="0"/>
          </a:p>
        </p:txBody>
      </p:sp>
    </p:spTree>
    <p:extLst>
      <p:ext uri="{BB962C8B-B14F-4D97-AF65-F5344CB8AC3E}">
        <p14:creationId xmlns:p14="http://schemas.microsoft.com/office/powerpoint/2010/main" val="1147567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87A26-D2C0-AC5A-627D-08BF980C244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7EA3949-126B-8525-77E3-5A5ED6929FD0}"/>
              </a:ext>
            </a:extLst>
          </p:cNvPr>
          <p:cNvSpPr>
            <a:spLocks noGrp="1"/>
          </p:cNvSpPr>
          <p:nvPr>
            <p:ph type="ctrTitle"/>
          </p:nvPr>
        </p:nvSpPr>
        <p:spPr/>
        <p:txBody>
          <a:bodyPr>
            <a:normAutofit/>
          </a:bodyPr>
          <a:lstStyle/>
          <a:p>
            <a:r>
              <a:rPr lang="it-IT" dirty="0">
                <a:solidFill>
                  <a:srgbClr val="00B0F0"/>
                </a:solidFill>
              </a:rPr>
              <a:t>Fonti di diritto primario: Principi dell’ordinamento UE</a:t>
            </a:r>
          </a:p>
        </p:txBody>
      </p:sp>
      <p:sp>
        <p:nvSpPr>
          <p:cNvPr id="3" name="Sottotitolo 2">
            <a:extLst>
              <a:ext uri="{FF2B5EF4-FFF2-40B4-BE49-F238E27FC236}">
                <a16:creationId xmlns:a16="http://schemas.microsoft.com/office/drawing/2014/main" id="{EAE18AB0-49E1-A711-BE59-782EA94A97C2}"/>
              </a:ext>
            </a:extLst>
          </p:cNvPr>
          <p:cNvSpPr>
            <a:spLocks noGrp="1"/>
          </p:cNvSpPr>
          <p:nvPr>
            <p:ph type="subTitle" idx="1"/>
          </p:nvPr>
        </p:nvSpPr>
        <p:spPr/>
        <p:txBody>
          <a:bodyPr/>
          <a:lstStyle/>
          <a:p>
            <a:r>
              <a:rPr lang="it-IT" dirty="0">
                <a:solidFill>
                  <a:srgbClr val="0070C0"/>
                </a:solidFill>
              </a:rPr>
              <a:t>Lezione 20</a:t>
            </a:r>
          </a:p>
          <a:p>
            <a:endParaRPr lang="it-IT" dirty="0"/>
          </a:p>
        </p:txBody>
      </p:sp>
    </p:spTree>
    <p:extLst>
      <p:ext uri="{BB962C8B-B14F-4D97-AF65-F5344CB8AC3E}">
        <p14:creationId xmlns:p14="http://schemas.microsoft.com/office/powerpoint/2010/main" val="1589033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EAD271-98AE-9AA3-88C3-6E1C0A8F8157}"/>
              </a:ext>
            </a:extLst>
          </p:cNvPr>
          <p:cNvSpPr>
            <a:spLocks noGrp="1"/>
          </p:cNvSpPr>
          <p:nvPr>
            <p:ph type="title"/>
          </p:nvPr>
        </p:nvSpPr>
        <p:spPr>
          <a:xfrm>
            <a:off x="876822" y="365125"/>
            <a:ext cx="10764316" cy="993775"/>
          </a:xfrm>
        </p:spPr>
        <p:txBody>
          <a:bodyPr>
            <a:normAutofit/>
          </a:bodyPr>
          <a:lstStyle/>
          <a:p>
            <a:r>
              <a:rPr lang="it-IT" sz="3200" b="1" i="0" u="none" strike="noStrike" dirty="0">
                <a:solidFill>
                  <a:srgbClr val="0070C0"/>
                </a:solidFill>
                <a:effectLst/>
              </a:rPr>
              <a:t>I principi dell’ordinamento dell’Unione europea</a:t>
            </a:r>
            <a:endParaRPr lang="it-IT" sz="3200" b="1" dirty="0">
              <a:solidFill>
                <a:srgbClr val="0070C0"/>
              </a:solidFill>
            </a:endParaRPr>
          </a:p>
        </p:txBody>
      </p:sp>
      <p:sp>
        <p:nvSpPr>
          <p:cNvPr id="3" name="Segnaposto contenuto 2">
            <a:extLst>
              <a:ext uri="{FF2B5EF4-FFF2-40B4-BE49-F238E27FC236}">
                <a16:creationId xmlns:a16="http://schemas.microsoft.com/office/drawing/2014/main" id="{49E48801-8C63-0ADF-8582-66746A8D8062}"/>
              </a:ext>
            </a:extLst>
          </p:cNvPr>
          <p:cNvSpPr>
            <a:spLocks noGrp="1"/>
          </p:cNvSpPr>
          <p:nvPr>
            <p:ph idx="1"/>
          </p:nvPr>
        </p:nvSpPr>
        <p:spPr>
          <a:xfrm>
            <a:off x="989556" y="1202500"/>
            <a:ext cx="10651582" cy="4674426"/>
          </a:xfrm>
        </p:spPr>
        <p:txBody>
          <a:bodyPr>
            <a:normAutofit/>
          </a:bodyPr>
          <a:lstStyle/>
          <a:p>
            <a:r>
              <a:rPr lang="it-IT" dirty="0">
                <a:solidFill>
                  <a:srgbClr val="00B0F0"/>
                </a:solidFill>
              </a:rPr>
              <a:t>Principi come collante dell’ordinamento UE:</a:t>
            </a:r>
          </a:p>
          <a:p>
            <a:r>
              <a:rPr lang="it-IT" dirty="0"/>
              <a:t>Conferiscono omogeneità ed unità al sistema;</a:t>
            </a:r>
          </a:p>
          <a:p>
            <a:r>
              <a:rPr lang="it-IT" dirty="0"/>
              <a:t>Contribuiscono ad affermare un ordinamento giuridico caratterizzato da propria autonomia e coerenza interna;</a:t>
            </a:r>
          </a:p>
          <a:p>
            <a:r>
              <a:rPr lang="it-IT" dirty="0">
                <a:solidFill>
                  <a:srgbClr val="00B0F0"/>
                </a:solidFill>
              </a:rPr>
              <a:t>Doppia natura:</a:t>
            </a:r>
          </a:p>
          <a:p>
            <a:r>
              <a:rPr lang="it-IT" dirty="0"/>
              <a:t>Principi propri dell’ordinamento UE;</a:t>
            </a:r>
          </a:p>
          <a:p>
            <a:r>
              <a:rPr lang="it-IT" dirty="0"/>
              <a:t>Principi derivati dagli ordinamenti nazionali.</a:t>
            </a:r>
          </a:p>
          <a:p>
            <a:r>
              <a:rPr lang="it-IT" dirty="0">
                <a:solidFill>
                  <a:srgbClr val="00B0F0"/>
                </a:solidFill>
              </a:rPr>
              <a:t>Ricostruzione pretoria: Corte di giustizia UE</a:t>
            </a:r>
          </a:p>
        </p:txBody>
      </p:sp>
    </p:spTree>
    <p:extLst>
      <p:ext uri="{BB962C8B-B14F-4D97-AF65-F5344CB8AC3E}">
        <p14:creationId xmlns:p14="http://schemas.microsoft.com/office/powerpoint/2010/main" val="2239452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7715A5-A296-109C-74C0-ABBAA385A6BB}"/>
              </a:ext>
            </a:extLst>
          </p:cNvPr>
          <p:cNvSpPr>
            <a:spLocks noGrp="1"/>
          </p:cNvSpPr>
          <p:nvPr>
            <p:ph type="title"/>
          </p:nvPr>
        </p:nvSpPr>
        <p:spPr>
          <a:xfrm>
            <a:off x="838200" y="365126"/>
            <a:ext cx="10515600" cy="787270"/>
          </a:xfrm>
        </p:spPr>
        <p:txBody>
          <a:bodyPr>
            <a:normAutofit/>
          </a:bodyPr>
          <a:lstStyle/>
          <a:p>
            <a:pPr algn="just"/>
            <a:r>
              <a:rPr lang="it-IT" sz="3200" b="1" i="0" u="none" strike="noStrike" dirty="0">
                <a:solidFill>
                  <a:srgbClr val="0070C0"/>
                </a:solidFill>
                <a:effectLst/>
              </a:rPr>
              <a:t>I principi dell’ordinamento dell’Unione europea</a:t>
            </a:r>
            <a:endParaRPr lang="it-IT" sz="3200" dirty="0">
              <a:solidFill>
                <a:srgbClr val="0070C0"/>
              </a:solidFill>
            </a:endParaRPr>
          </a:p>
        </p:txBody>
      </p:sp>
      <p:sp>
        <p:nvSpPr>
          <p:cNvPr id="3" name="Segnaposto contenuto 2">
            <a:extLst>
              <a:ext uri="{FF2B5EF4-FFF2-40B4-BE49-F238E27FC236}">
                <a16:creationId xmlns:a16="http://schemas.microsoft.com/office/drawing/2014/main" id="{111ED720-0BF1-8420-23CC-0407EA8F109A}"/>
              </a:ext>
            </a:extLst>
          </p:cNvPr>
          <p:cNvSpPr>
            <a:spLocks noGrp="1"/>
          </p:cNvSpPr>
          <p:nvPr>
            <p:ph idx="1"/>
          </p:nvPr>
        </p:nvSpPr>
        <p:spPr>
          <a:xfrm>
            <a:off x="1027134" y="1152396"/>
            <a:ext cx="10614004" cy="4724529"/>
          </a:xfrm>
        </p:spPr>
        <p:txBody>
          <a:bodyPr>
            <a:normAutofit lnSpcReduction="10000"/>
          </a:bodyPr>
          <a:lstStyle/>
          <a:p>
            <a:r>
              <a:rPr lang="it-IT" dirty="0">
                <a:solidFill>
                  <a:srgbClr val="00B0F0"/>
                </a:solidFill>
              </a:rPr>
              <a:t>Posto nella gerarchia della fonti:</a:t>
            </a:r>
          </a:p>
          <a:p>
            <a:r>
              <a:rPr lang="it-IT" dirty="0"/>
              <a:t>Superiore rispetto agli atti normativi;</a:t>
            </a:r>
          </a:p>
          <a:p>
            <a:r>
              <a:rPr lang="it-IT" dirty="0"/>
              <a:t>Si impongono all’osservanza sia delle istituzioni che degli Stati membri quando questi agiscono nel capo del diritto UE o adottano misure di applicazione del medesimo;</a:t>
            </a:r>
          </a:p>
          <a:p>
            <a:r>
              <a:rPr lang="it-IT" dirty="0"/>
              <a:t>Costituiscono parametri per il giudizio di legittimità degli atti normativi derivati come anche del comportamento degli Stati membri allorquando agiscono nel cono d’ombra del diritto UE;</a:t>
            </a:r>
          </a:p>
          <a:p>
            <a:r>
              <a:rPr lang="it-IT" dirty="0"/>
              <a:t>Incombe agli Stati membri il dovere di interpretare gli atti derivati in armonia con i diritti fondamentali e i principi generali dell’ordinamento UE.</a:t>
            </a:r>
          </a:p>
        </p:txBody>
      </p:sp>
    </p:spTree>
    <p:extLst>
      <p:ext uri="{BB962C8B-B14F-4D97-AF65-F5344CB8AC3E}">
        <p14:creationId xmlns:p14="http://schemas.microsoft.com/office/powerpoint/2010/main" val="237861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F79771-569E-B00F-8D00-FBFDA0F68C86}"/>
              </a:ext>
            </a:extLst>
          </p:cNvPr>
          <p:cNvSpPr>
            <a:spLocks noGrp="1"/>
          </p:cNvSpPr>
          <p:nvPr>
            <p:ph type="title"/>
          </p:nvPr>
        </p:nvSpPr>
        <p:spPr>
          <a:xfrm>
            <a:off x="838200" y="365125"/>
            <a:ext cx="10515600" cy="879475"/>
          </a:xfrm>
        </p:spPr>
        <p:txBody>
          <a:bodyPr>
            <a:normAutofit/>
          </a:bodyPr>
          <a:lstStyle/>
          <a:p>
            <a:r>
              <a:rPr lang="it-IT" sz="3200" b="1" i="0" u="none" strike="noStrike" dirty="0">
                <a:solidFill>
                  <a:srgbClr val="0070C0"/>
                </a:solidFill>
                <a:effectLst/>
              </a:rPr>
              <a:t>I principi dell’ordinamento dell’Unione europea</a:t>
            </a:r>
            <a:endParaRPr lang="it-IT" sz="3200" dirty="0">
              <a:solidFill>
                <a:srgbClr val="0070C0"/>
              </a:solidFill>
            </a:endParaRPr>
          </a:p>
        </p:txBody>
      </p:sp>
      <p:sp>
        <p:nvSpPr>
          <p:cNvPr id="3" name="Segnaposto contenuto 2">
            <a:extLst>
              <a:ext uri="{FF2B5EF4-FFF2-40B4-BE49-F238E27FC236}">
                <a16:creationId xmlns:a16="http://schemas.microsoft.com/office/drawing/2014/main" id="{64EABE1A-C281-A37C-6370-940D6F458657}"/>
              </a:ext>
            </a:extLst>
          </p:cNvPr>
          <p:cNvSpPr>
            <a:spLocks noGrp="1"/>
          </p:cNvSpPr>
          <p:nvPr>
            <p:ph idx="1"/>
          </p:nvPr>
        </p:nvSpPr>
        <p:spPr>
          <a:xfrm>
            <a:off x="926926" y="1536970"/>
            <a:ext cx="10714212" cy="4339955"/>
          </a:xfrm>
        </p:spPr>
        <p:txBody>
          <a:bodyPr>
            <a:normAutofit/>
          </a:bodyPr>
          <a:lstStyle/>
          <a:p>
            <a:r>
              <a:rPr lang="it-IT" dirty="0">
                <a:solidFill>
                  <a:srgbClr val="00B0F0"/>
                </a:solidFill>
              </a:rPr>
              <a:t>Rinvio specifico ai principi generali: </a:t>
            </a:r>
          </a:p>
          <a:p>
            <a:r>
              <a:rPr lang="it-IT" dirty="0">
                <a:solidFill>
                  <a:srgbClr val="00B0F0"/>
                </a:solidFill>
              </a:rPr>
              <a:t>Art. 6. par. 3, TUE:</a:t>
            </a:r>
          </a:p>
          <a:p>
            <a:r>
              <a:rPr lang="it-IT" dirty="0"/>
              <a:t>Diritti fondamentali, e norme CEDU fanno parte dei principi generali;</a:t>
            </a:r>
          </a:p>
          <a:p>
            <a:r>
              <a:rPr lang="it-IT" dirty="0">
                <a:solidFill>
                  <a:srgbClr val="00B0F0"/>
                </a:solidFill>
              </a:rPr>
              <a:t>Art. 340 TFUE:</a:t>
            </a:r>
          </a:p>
          <a:p>
            <a:r>
              <a:rPr lang="it-IT" dirty="0"/>
              <a:t>prevede il ricorso ai principi generali comuni degli Stati membri per stabilire le regole della responsabilità extra contrattuale dell’UE.</a:t>
            </a:r>
          </a:p>
        </p:txBody>
      </p:sp>
    </p:spTree>
    <p:extLst>
      <p:ext uri="{BB962C8B-B14F-4D97-AF65-F5344CB8AC3E}">
        <p14:creationId xmlns:p14="http://schemas.microsoft.com/office/powerpoint/2010/main" val="282383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3AA31E-BF1E-52A7-0CAC-11F727083D83}"/>
              </a:ext>
            </a:extLst>
          </p:cNvPr>
          <p:cNvSpPr>
            <a:spLocks noGrp="1"/>
          </p:cNvSpPr>
          <p:nvPr>
            <p:ph type="title"/>
          </p:nvPr>
        </p:nvSpPr>
        <p:spPr>
          <a:xfrm>
            <a:off x="901874" y="365125"/>
            <a:ext cx="10739264" cy="993775"/>
          </a:xfrm>
        </p:spPr>
        <p:txBody>
          <a:bodyPr>
            <a:normAutofit/>
          </a:bodyPr>
          <a:lstStyle/>
          <a:p>
            <a:r>
              <a:rPr lang="it-IT" sz="3200" b="1" i="0" u="none" strike="noStrike" dirty="0">
                <a:solidFill>
                  <a:srgbClr val="0070C0"/>
                </a:solidFill>
                <a:effectLst/>
              </a:rPr>
              <a:t>I principi dell’ordinamento dell’Unione europea</a:t>
            </a:r>
            <a:endParaRPr lang="it-IT" sz="3200" dirty="0">
              <a:solidFill>
                <a:srgbClr val="0070C0"/>
              </a:solidFill>
            </a:endParaRPr>
          </a:p>
        </p:txBody>
      </p:sp>
      <p:sp>
        <p:nvSpPr>
          <p:cNvPr id="3" name="Segnaposto contenuto 2">
            <a:extLst>
              <a:ext uri="{FF2B5EF4-FFF2-40B4-BE49-F238E27FC236}">
                <a16:creationId xmlns:a16="http://schemas.microsoft.com/office/drawing/2014/main" id="{5471A012-9532-0A87-3FD1-90114D70E11E}"/>
              </a:ext>
            </a:extLst>
          </p:cNvPr>
          <p:cNvSpPr>
            <a:spLocks noGrp="1"/>
          </p:cNvSpPr>
          <p:nvPr>
            <p:ph idx="1"/>
          </p:nvPr>
        </p:nvSpPr>
        <p:spPr>
          <a:xfrm>
            <a:off x="989556" y="1358900"/>
            <a:ext cx="10651582" cy="4641067"/>
          </a:xfrm>
        </p:spPr>
        <p:txBody>
          <a:bodyPr>
            <a:normAutofit fontScale="92500"/>
          </a:bodyPr>
          <a:lstStyle/>
          <a:p>
            <a:endParaRPr lang="it-IT" dirty="0"/>
          </a:p>
          <a:p>
            <a:r>
              <a:rPr lang="it-IT" dirty="0"/>
              <a:t>Dal lavoro interpretativo della Corte di Giustizia è possibile riconosce:</a:t>
            </a:r>
          </a:p>
          <a:p>
            <a:r>
              <a:rPr lang="it-IT" dirty="0">
                <a:solidFill>
                  <a:srgbClr val="00B0F0"/>
                </a:solidFill>
              </a:rPr>
              <a:t>Principi generali di diritto relativi a ogni sistema giuridico (I):</a:t>
            </a:r>
          </a:p>
          <a:p>
            <a:r>
              <a:rPr lang="it-IT" dirty="0"/>
              <a:t>Quelli comuni desunti dagli ordinamenti degli Stati membri e recepiti nell’ordinamento UE, che rappresentano il comune sostrato giuridico dell’ordinamento integrato;</a:t>
            </a:r>
          </a:p>
          <a:p>
            <a:r>
              <a:rPr lang="it-IT" dirty="0">
                <a:solidFill>
                  <a:srgbClr val="00B0F0"/>
                </a:solidFill>
              </a:rPr>
              <a:t>Lista</a:t>
            </a:r>
            <a:r>
              <a:rPr lang="it-IT" dirty="0"/>
              <a:t>:</a:t>
            </a:r>
          </a:p>
          <a:p>
            <a:r>
              <a:rPr lang="it-IT" i="1" dirty="0"/>
              <a:t>Principio di legalità</a:t>
            </a:r>
            <a:r>
              <a:rPr lang="it-IT" dirty="0"/>
              <a:t>: (es. equo processo; rispetto dei diritti di difesa);</a:t>
            </a:r>
          </a:p>
          <a:p>
            <a:r>
              <a:rPr lang="it-IT" i="1" dirty="0"/>
              <a:t>Diritto alla riservatezza</a:t>
            </a:r>
          </a:p>
          <a:p>
            <a:r>
              <a:rPr lang="it-IT" i="1" dirty="0"/>
              <a:t>Non retroattività delle norme penali</a:t>
            </a:r>
          </a:p>
          <a:p>
            <a:endParaRPr lang="it-IT" dirty="0"/>
          </a:p>
        </p:txBody>
      </p:sp>
    </p:spTree>
    <p:extLst>
      <p:ext uri="{BB962C8B-B14F-4D97-AF65-F5344CB8AC3E}">
        <p14:creationId xmlns:p14="http://schemas.microsoft.com/office/powerpoint/2010/main" val="3096582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8C699C-F0DA-D57C-FAE3-FB5DE6F454D1}"/>
              </a:ext>
            </a:extLst>
          </p:cNvPr>
          <p:cNvSpPr>
            <a:spLocks noGrp="1"/>
          </p:cNvSpPr>
          <p:nvPr>
            <p:ph type="title"/>
          </p:nvPr>
        </p:nvSpPr>
        <p:spPr/>
        <p:txBody>
          <a:bodyPr/>
          <a:lstStyle/>
          <a:p>
            <a:r>
              <a:rPr lang="it-IT" dirty="0">
                <a:solidFill>
                  <a:srgbClr val="0070C0"/>
                </a:solidFill>
              </a:rPr>
              <a:t>Indice </a:t>
            </a:r>
          </a:p>
        </p:txBody>
      </p:sp>
      <p:sp>
        <p:nvSpPr>
          <p:cNvPr id="3" name="Segnaposto contenuto 2">
            <a:extLst>
              <a:ext uri="{FF2B5EF4-FFF2-40B4-BE49-F238E27FC236}">
                <a16:creationId xmlns:a16="http://schemas.microsoft.com/office/drawing/2014/main" id="{B7C5BDD6-AD93-29C9-9839-6186D3364FE9}"/>
              </a:ext>
            </a:extLst>
          </p:cNvPr>
          <p:cNvSpPr>
            <a:spLocks noGrp="1"/>
          </p:cNvSpPr>
          <p:nvPr>
            <p:ph idx="1"/>
          </p:nvPr>
        </p:nvSpPr>
        <p:spPr/>
        <p:txBody>
          <a:bodyPr/>
          <a:lstStyle/>
          <a:p>
            <a:r>
              <a:rPr lang="it-IT" dirty="0">
                <a:solidFill>
                  <a:srgbClr val="0070C0"/>
                </a:solidFill>
              </a:rPr>
              <a:t>Lezione 19</a:t>
            </a:r>
          </a:p>
          <a:p>
            <a:r>
              <a:rPr lang="it-IT" dirty="0">
                <a:solidFill>
                  <a:srgbClr val="00B0F0"/>
                </a:solidFill>
              </a:rPr>
              <a:t>Fonti di diritto primario: Trattati UE </a:t>
            </a:r>
          </a:p>
          <a:p>
            <a:endParaRPr lang="it-IT" dirty="0"/>
          </a:p>
          <a:p>
            <a:r>
              <a:rPr lang="it-IT" dirty="0">
                <a:solidFill>
                  <a:srgbClr val="0070C0"/>
                </a:solidFill>
              </a:rPr>
              <a:t>Lezione 20</a:t>
            </a:r>
          </a:p>
          <a:p>
            <a:r>
              <a:rPr lang="it-IT" dirty="0">
                <a:solidFill>
                  <a:srgbClr val="00B0F0"/>
                </a:solidFill>
              </a:rPr>
              <a:t>Fonti di diritto primario: Principi dell’ordinamento UE</a:t>
            </a:r>
          </a:p>
          <a:p>
            <a:endParaRPr lang="it-IT" dirty="0"/>
          </a:p>
          <a:p>
            <a:r>
              <a:rPr lang="it-IT" dirty="0">
                <a:solidFill>
                  <a:srgbClr val="0070C0"/>
                </a:solidFill>
              </a:rPr>
              <a:t>Lezione 21</a:t>
            </a:r>
          </a:p>
          <a:p>
            <a:r>
              <a:rPr lang="it-IT" dirty="0">
                <a:solidFill>
                  <a:srgbClr val="00B0F0"/>
                </a:solidFill>
              </a:rPr>
              <a:t>Fonti di diritto primario: Carta dei diritti fondamentali UE </a:t>
            </a:r>
          </a:p>
        </p:txBody>
      </p:sp>
    </p:spTree>
    <p:extLst>
      <p:ext uri="{BB962C8B-B14F-4D97-AF65-F5344CB8AC3E}">
        <p14:creationId xmlns:p14="http://schemas.microsoft.com/office/powerpoint/2010/main" val="3380746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E687A1-F158-D28E-F8E6-5C75B52DB360}"/>
              </a:ext>
            </a:extLst>
          </p:cNvPr>
          <p:cNvSpPr>
            <a:spLocks noGrp="1"/>
          </p:cNvSpPr>
          <p:nvPr>
            <p:ph type="title"/>
          </p:nvPr>
        </p:nvSpPr>
        <p:spPr>
          <a:xfrm>
            <a:off x="977030" y="365125"/>
            <a:ext cx="10376770" cy="904875"/>
          </a:xfrm>
        </p:spPr>
        <p:txBody>
          <a:bodyPr>
            <a:normAutofit/>
          </a:bodyPr>
          <a:lstStyle/>
          <a:p>
            <a:r>
              <a:rPr lang="it-IT" sz="3200" b="1" i="0" u="none" strike="noStrike" dirty="0">
                <a:solidFill>
                  <a:srgbClr val="0070C0"/>
                </a:solidFill>
                <a:effectLst/>
              </a:rPr>
              <a:t>I principi dell’ordinamento dell’Unione europea</a:t>
            </a:r>
            <a:endParaRPr lang="it-IT" sz="3200" dirty="0">
              <a:solidFill>
                <a:srgbClr val="0070C0"/>
              </a:solidFill>
            </a:endParaRPr>
          </a:p>
        </p:txBody>
      </p:sp>
      <p:sp>
        <p:nvSpPr>
          <p:cNvPr id="3" name="Segnaposto contenuto 2">
            <a:extLst>
              <a:ext uri="{FF2B5EF4-FFF2-40B4-BE49-F238E27FC236}">
                <a16:creationId xmlns:a16="http://schemas.microsoft.com/office/drawing/2014/main" id="{F7A3F0DB-34B2-D936-EFE3-87EA7F24C9A5}"/>
              </a:ext>
            </a:extLst>
          </p:cNvPr>
          <p:cNvSpPr>
            <a:spLocks noGrp="1"/>
          </p:cNvSpPr>
          <p:nvPr>
            <p:ph idx="1"/>
          </p:nvPr>
        </p:nvSpPr>
        <p:spPr>
          <a:xfrm>
            <a:off x="977030" y="1270000"/>
            <a:ext cx="10376770" cy="4906963"/>
          </a:xfrm>
        </p:spPr>
        <p:txBody>
          <a:bodyPr>
            <a:normAutofit fontScale="92500" lnSpcReduction="10000"/>
          </a:bodyPr>
          <a:lstStyle/>
          <a:p>
            <a:r>
              <a:rPr lang="it-IT" b="1" i="1" dirty="0">
                <a:solidFill>
                  <a:srgbClr val="00B0F0"/>
                </a:solidFill>
              </a:rPr>
              <a:t>Certezza del diritto: </a:t>
            </a:r>
          </a:p>
          <a:p>
            <a:pPr algn="just"/>
            <a:r>
              <a:rPr lang="it-IT" dirty="0"/>
              <a:t>impone che tanto le norme UE quanto quelle degli Stati membri, nelle materie disciplinate dal diritto UE, devono essere formulate in modo non equivoco al fine di consentire ai soggetti interessati di conoscere i loro diritti e obblighi in modo chiaro, preciso e prevedibile, e ai giudici di garantirne l’osservanza, in particolare quando comportino conseguenze finanziarie. (Si v. sentenza </a:t>
            </a:r>
            <a:r>
              <a:rPr lang="it-IT" i="1" dirty="0"/>
              <a:t>Irlanda c. Commissione</a:t>
            </a:r>
            <a:r>
              <a:rPr lang="it-IT" dirty="0"/>
              <a:t>, causa C-325/85).</a:t>
            </a:r>
          </a:p>
          <a:p>
            <a:pPr algn="just"/>
            <a:r>
              <a:rPr lang="it-IT" b="1" i="1" dirty="0">
                <a:solidFill>
                  <a:srgbClr val="00B0F0"/>
                </a:solidFill>
              </a:rPr>
              <a:t>Legittimo affidamento:</a:t>
            </a:r>
          </a:p>
          <a:p>
            <a:pPr algn="just"/>
            <a:r>
              <a:rPr lang="it-IT" dirty="0"/>
              <a:t>Gli amministrati devono poter contare sul mantenimento di una situazione di una situazione giuridica di fronte a una sua modifica improvvisa che non potevano ragionevolmente aspettarsi. (Si v. </a:t>
            </a:r>
            <a:r>
              <a:rPr lang="it-IT" dirty="0" err="1"/>
              <a:t>Lemmerz-Werke</a:t>
            </a:r>
            <a:r>
              <a:rPr lang="it-IT" dirty="0"/>
              <a:t>, causa C-111/63).</a:t>
            </a:r>
          </a:p>
        </p:txBody>
      </p:sp>
    </p:spTree>
    <p:extLst>
      <p:ext uri="{BB962C8B-B14F-4D97-AF65-F5344CB8AC3E}">
        <p14:creationId xmlns:p14="http://schemas.microsoft.com/office/powerpoint/2010/main" val="27237512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FA77E8-CC03-2631-5A17-B36827B61A45}"/>
              </a:ext>
            </a:extLst>
          </p:cNvPr>
          <p:cNvSpPr>
            <a:spLocks noGrp="1"/>
          </p:cNvSpPr>
          <p:nvPr>
            <p:ph type="title"/>
          </p:nvPr>
        </p:nvSpPr>
        <p:spPr>
          <a:xfrm>
            <a:off x="864296" y="365125"/>
            <a:ext cx="10776842" cy="993775"/>
          </a:xfrm>
        </p:spPr>
        <p:txBody>
          <a:bodyPr/>
          <a:lstStyle/>
          <a:p>
            <a:r>
              <a:rPr lang="it-IT" sz="3200" b="1" i="0" u="none" strike="noStrike" dirty="0">
                <a:solidFill>
                  <a:srgbClr val="0070C0"/>
                </a:solidFill>
                <a:effectLst/>
              </a:rPr>
              <a:t>I principi dell’ordinamento dell’Unione europea</a:t>
            </a:r>
            <a:endParaRPr lang="it-IT" sz="3200" dirty="0">
              <a:solidFill>
                <a:srgbClr val="0070C0"/>
              </a:solidFill>
            </a:endParaRPr>
          </a:p>
        </p:txBody>
      </p:sp>
      <p:sp>
        <p:nvSpPr>
          <p:cNvPr id="3" name="Segnaposto contenuto 2">
            <a:extLst>
              <a:ext uri="{FF2B5EF4-FFF2-40B4-BE49-F238E27FC236}">
                <a16:creationId xmlns:a16="http://schemas.microsoft.com/office/drawing/2014/main" id="{004AB92B-DAD8-45EF-60B3-4EED3CC6D1E9}"/>
              </a:ext>
            </a:extLst>
          </p:cNvPr>
          <p:cNvSpPr>
            <a:spLocks noGrp="1"/>
          </p:cNvSpPr>
          <p:nvPr>
            <p:ph idx="1"/>
          </p:nvPr>
        </p:nvSpPr>
        <p:spPr>
          <a:xfrm>
            <a:off x="864296" y="1227552"/>
            <a:ext cx="10776842" cy="4649374"/>
          </a:xfrm>
        </p:spPr>
        <p:txBody>
          <a:bodyPr>
            <a:normAutofit/>
          </a:bodyPr>
          <a:lstStyle/>
          <a:p>
            <a:r>
              <a:rPr lang="it-IT" dirty="0">
                <a:solidFill>
                  <a:srgbClr val="00B0F0"/>
                </a:solidFill>
              </a:rPr>
              <a:t>Caratteristiche: </a:t>
            </a:r>
          </a:p>
          <a:p>
            <a:r>
              <a:rPr lang="it-IT" dirty="0"/>
              <a:t>Selezionati in funzione della loro compatibilità con l’ordinamento UE;</a:t>
            </a:r>
          </a:p>
          <a:p>
            <a:r>
              <a:rPr lang="it-IT" dirty="0"/>
              <a:t>Orientano l’interpretazione del diritto derivato da parte della CGE o per colmare le sue lacune ed assicurare la coerenza generale del sistema giuridico UE e di questo con gli ordinamenti nazionali.</a:t>
            </a:r>
          </a:p>
          <a:p>
            <a:r>
              <a:rPr lang="it-IT" dirty="0"/>
              <a:t>In sintesi, carattere strumentale.</a:t>
            </a:r>
          </a:p>
        </p:txBody>
      </p:sp>
    </p:spTree>
    <p:extLst>
      <p:ext uri="{BB962C8B-B14F-4D97-AF65-F5344CB8AC3E}">
        <p14:creationId xmlns:p14="http://schemas.microsoft.com/office/powerpoint/2010/main" val="37412863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858C3E-129B-0B68-E0A8-6F402DA20183}"/>
              </a:ext>
            </a:extLst>
          </p:cNvPr>
          <p:cNvSpPr>
            <a:spLocks noGrp="1"/>
          </p:cNvSpPr>
          <p:nvPr>
            <p:ph type="title"/>
          </p:nvPr>
        </p:nvSpPr>
        <p:spPr>
          <a:xfrm>
            <a:off x="838200" y="365125"/>
            <a:ext cx="10515600" cy="968375"/>
          </a:xfrm>
        </p:spPr>
        <p:txBody>
          <a:bodyPr>
            <a:normAutofit/>
          </a:bodyPr>
          <a:lstStyle/>
          <a:p>
            <a:r>
              <a:rPr lang="it-IT" sz="3200" b="1" i="0" u="none" strike="noStrike" dirty="0">
                <a:solidFill>
                  <a:srgbClr val="0070C0"/>
                </a:solidFill>
                <a:effectLst/>
              </a:rPr>
              <a:t>I principi dell’ordinamento dell’Unione europea</a:t>
            </a:r>
            <a:endParaRPr lang="it-IT" sz="3200" dirty="0">
              <a:solidFill>
                <a:srgbClr val="0070C0"/>
              </a:solidFill>
            </a:endParaRPr>
          </a:p>
        </p:txBody>
      </p:sp>
      <p:sp>
        <p:nvSpPr>
          <p:cNvPr id="3" name="Segnaposto contenuto 2">
            <a:extLst>
              <a:ext uri="{FF2B5EF4-FFF2-40B4-BE49-F238E27FC236}">
                <a16:creationId xmlns:a16="http://schemas.microsoft.com/office/drawing/2014/main" id="{37D7B11B-1775-7123-243D-91D415701E44}"/>
              </a:ext>
            </a:extLst>
          </p:cNvPr>
          <p:cNvSpPr>
            <a:spLocks noGrp="1"/>
          </p:cNvSpPr>
          <p:nvPr>
            <p:ph idx="1"/>
          </p:nvPr>
        </p:nvSpPr>
        <p:spPr>
          <a:xfrm>
            <a:off x="838200" y="1536970"/>
            <a:ext cx="10802938" cy="4339955"/>
          </a:xfrm>
        </p:spPr>
        <p:txBody>
          <a:bodyPr>
            <a:normAutofit fontScale="92500" lnSpcReduction="20000"/>
          </a:bodyPr>
          <a:lstStyle/>
          <a:p>
            <a:r>
              <a:rPr lang="it-IT" dirty="0">
                <a:solidFill>
                  <a:srgbClr val="00B0F0"/>
                </a:solidFill>
              </a:rPr>
              <a:t>Principi generali propri del diritto UE (II):</a:t>
            </a:r>
          </a:p>
          <a:p>
            <a:r>
              <a:rPr lang="it-IT" dirty="0"/>
              <a:t>Ricavati in modo autonomo dal sistema delle fonti UE e attinenti in modo specifico a questo ordinamento, sono ritenuti espressione di regole più generali, o desunti dalla stessa natura, struttura e finalità dell’UE:</a:t>
            </a:r>
          </a:p>
          <a:p>
            <a:r>
              <a:rPr lang="it-IT" dirty="0">
                <a:solidFill>
                  <a:srgbClr val="00B0F0"/>
                </a:solidFill>
              </a:rPr>
              <a:t>Lista:</a:t>
            </a:r>
          </a:p>
          <a:p>
            <a:r>
              <a:rPr lang="it-IT" i="1" dirty="0"/>
              <a:t>Solidarietà</a:t>
            </a:r>
          </a:p>
          <a:p>
            <a:r>
              <a:rPr lang="it-IT" i="1" dirty="0"/>
              <a:t>Leale collaborazione </a:t>
            </a:r>
            <a:r>
              <a:rPr lang="it-IT" dirty="0"/>
              <a:t>(attuale art. 4 TUE)</a:t>
            </a:r>
          </a:p>
          <a:p>
            <a:r>
              <a:rPr lang="it-IT" i="1" dirty="0"/>
              <a:t>Equilibrio istituzionale</a:t>
            </a:r>
          </a:p>
          <a:p>
            <a:r>
              <a:rPr lang="it-IT" i="1" dirty="0"/>
              <a:t>Proporzionalità e sussidiarietà</a:t>
            </a:r>
          </a:p>
          <a:p>
            <a:r>
              <a:rPr lang="it-IT" i="1" dirty="0"/>
              <a:t>Effetto utile: </a:t>
            </a:r>
            <a:r>
              <a:rPr lang="it-IT" dirty="0"/>
              <a:t>impone una interpretazione dell’atto normativo UE funzionale al raggiungimento della finalità perseguita.</a:t>
            </a:r>
            <a:endParaRPr lang="it-IT" i="1" dirty="0"/>
          </a:p>
        </p:txBody>
      </p:sp>
    </p:spTree>
    <p:extLst>
      <p:ext uri="{BB962C8B-B14F-4D97-AF65-F5344CB8AC3E}">
        <p14:creationId xmlns:p14="http://schemas.microsoft.com/office/powerpoint/2010/main" val="11919941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8C97F1-7613-A814-F4AC-C0FA34A07FD9}"/>
              </a:ext>
            </a:extLst>
          </p:cNvPr>
          <p:cNvSpPr>
            <a:spLocks noGrp="1"/>
          </p:cNvSpPr>
          <p:nvPr>
            <p:ph type="title"/>
          </p:nvPr>
        </p:nvSpPr>
        <p:spPr>
          <a:xfrm>
            <a:off x="839244" y="365125"/>
            <a:ext cx="10801894" cy="993775"/>
          </a:xfrm>
        </p:spPr>
        <p:txBody>
          <a:bodyPr>
            <a:normAutofit/>
          </a:bodyPr>
          <a:lstStyle/>
          <a:p>
            <a:r>
              <a:rPr lang="it-IT" sz="3200" b="1" i="0" u="none" strike="noStrike" dirty="0">
                <a:solidFill>
                  <a:srgbClr val="0070C0"/>
                </a:solidFill>
                <a:effectLst/>
              </a:rPr>
              <a:t>I principi dell’ordinamento dell’Unione europea</a:t>
            </a:r>
            <a:endParaRPr lang="it-IT" sz="3200" dirty="0">
              <a:solidFill>
                <a:srgbClr val="0070C0"/>
              </a:solidFill>
            </a:endParaRPr>
          </a:p>
        </p:txBody>
      </p:sp>
      <p:sp>
        <p:nvSpPr>
          <p:cNvPr id="3" name="Segnaposto contenuto 2">
            <a:extLst>
              <a:ext uri="{FF2B5EF4-FFF2-40B4-BE49-F238E27FC236}">
                <a16:creationId xmlns:a16="http://schemas.microsoft.com/office/drawing/2014/main" id="{B690F08C-46E8-A5D1-80DA-F50369C03F15}"/>
              </a:ext>
            </a:extLst>
          </p:cNvPr>
          <p:cNvSpPr>
            <a:spLocks noGrp="1"/>
          </p:cNvSpPr>
          <p:nvPr>
            <p:ph idx="1"/>
          </p:nvPr>
        </p:nvSpPr>
        <p:spPr>
          <a:xfrm>
            <a:off x="1052186" y="1240078"/>
            <a:ext cx="10588952" cy="4636848"/>
          </a:xfrm>
        </p:spPr>
        <p:txBody>
          <a:bodyPr>
            <a:normAutofit/>
          </a:bodyPr>
          <a:lstStyle/>
          <a:p>
            <a:endParaRPr lang="it-IT" i="1" dirty="0"/>
          </a:p>
          <a:p>
            <a:r>
              <a:rPr lang="it-IT" i="1" dirty="0"/>
              <a:t>Mutuo riconoscimento</a:t>
            </a:r>
          </a:p>
          <a:p>
            <a:r>
              <a:rPr lang="it-IT" i="1" dirty="0"/>
              <a:t>Principio di uguaglianza; </a:t>
            </a:r>
          </a:p>
          <a:p>
            <a:r>
              <a:rPr lang="it-IT" i="1" dirty="0"/>
              <a:t>Parità di trattamento;</a:t>
            </a:r>
          </a:p>
          <a:p>
            <a:r>
              <a:rPr lang="it-IT" i="1" dirty="0"/>
              <a:t>Principio di non discriminazione;</a:t>
            </a:r>
          </a:p>
          <a:p>
            <a:r>
              <a:rPr lang="it-IT" b="1" i="1" dirty="0">
                <a:solidFill>
                  <a:srgbClr val="00B0F0"/>
                </a:solidFill>
              </a:rPr>
              <a:t>Responsabilità dello Stato membro </a:t>
            </a:r>
            <a:r>
              <a:rPr lang="it-IT" dirty="0"/>
              <a:t>per danni derivanti agli individui dalla violazione ad esso imputabile di un obbligo imposto dal diritto UE. (Si v. sentenza </a:t>
            </a:r>
            <a:r>
              <a:rPr lang="it-IT" i="1" dirty="0"/>
              <a:t>Francovich</a:t>
            </a:r>
            <a:r>
              <a:rPr lang="it-IT" dirty="0"/>
              <a:t>)</a:t>
            </a:r>
          </a:p>
          <a:p>
            <a:endParaRPr lang="it-IT" dirty="0"/>
          </a:p>
        </p:txBody>
      </p:sp>
    </p:spTree>
    <p:extLst>
      <p:ext uri="{BB962C8B-B14F-4D97-AF65-F5344CB8AC3E}">
        <p14:creationId xmlns:p14="http://schemas.microsoft.com/office/powerpoint/2010/main" val="38495924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E0B750-2499-66D6-AE29-D892644E0AA6}"/>
              </a:ext>
            </a:extLst>
          </p:cNvPr>
          <p:cNvSpPr>
            <a:spLocks noGrp="1"/>
          </p:cNvSpPr>
          <p:nvPr>
            <p:ph type="title"/>
          </p:nvPr>
        </p:nvSpPr>
        <p:spPr/>
        <p:txBody>
          <a:bodyPr/>
          <a:lstStyle/>
          <a:p>
            <a:r>
              <a:rPr lang="it-IT" sz="2800" b="1" dirty="0">
                <a:solidFill>
                  <a:srgbClr val="0070C0"/>
                </a:solidFill>
              </a:rPr>
              <a:t>I principi dell’ordinamento dell’Unione europea</a:t>
            </a:r>
            <a:endParaRPr lang="it-IT" dirty="0"/>
          </a:p>
        </p:txBody>
      </p:sp>
      <p:sp>
        <p:nvSpPr>
          <p:cNvPr id="3" name="Segnaposto contenuto 2">
            <a:extLst>
              <a:ext uri="{FF2B5EF4-FFF2-40B4-BE49-F238E27FC236}">
                <a16:creationId xmlns:a16="http://schemas.microsoft.com/office/drawing/2014/main" id="{4E8FA04C-A606-4335-879E-549620B60B8A}"/>
              </a:ext>
            </a:extLst>
          </p:cNvPr>
          <p:cNvSpPr>
            <a:spLocks noGrp="1"/>
          </p:cNvSpPr>
          <p:nvPr>
            <p:ph idx="1"/>
          </p:nvPr>
        </p:nvSpPr>
        <p:spPr>
          <a:xfrm>
            <a:off x="419100" y="1181100"/>
            <a:ext cx="11222038" cy="4695825"/>
          </a:xfrm>
        </p:spPr>
        <p:txBody>
          <a:bodyPr>
            <a:normAutofit fontScale="92500" lnSpcReduction="10000"/>
          </a:bodyPr>
          <a:lstStyle/>
          <a:p>
            <a:endParaRPr lang="it-IT" i="1" dirty="0"/>
          </a:p>
          <a:p>
            <a:r>
              <a:rPr lang="it-IT" b="1" dirty="0">
                <a:solidFill>
                  <a:schemeClr val="tx1"/>
                </a:solidFill>
              </a:rPr>
              <a:t>Mutuo riconoscimento:</a:t>
            </a:r>
          </a:p>
          <a:p>
            <a:r>
              <a:rPr lang="it-IT" dirty="0"/>
              <a:t>l principio nasce dalla sentenza della </a:t>
            </a:r>
            <a:r>
              <a:rPr lang="it-IT" b="1" dirty="0">
                <a:solidFill>
                  <a:srgbClr val="00B0F0"/>
                </a:solidFill>
              </a:rPr>
              <a:t>Cassis de </a:t>
            </a:r>
            <a:r>
              <a:rPr lang="it-IT" b="1" dirty="0" err="1">
                <a:solidFill>
                  <a:srgbClr val="00B0F0"/>
                </a:solidFill>
              </a:rPr>
              <a:t>Dijon</a:t>
            </a:r>
            <a:r>
              <a:rPr lang="it-IT" b="1" dirty="0">
                <a:solidFill>
                  <a:srgbClr val="00B0F0"/>
                </a:solidFill>
              </a:rPr>
              <a:t> </a:t>
            </a:r>
            <a:r>
              <a:rPr lang="it-IT" b="1" dirty="0"/>
              <a:t>(</a:t>
            </a:r>
            <a:r>
              <a:rPr lang="it-IT" dirty="0"/>
              <a:t>C-120/78).</a:t>
            </a:r>
          </a:p>
          <a:p>
            <a:r>
              <a:rPr lang="it-IT" dirty="0"/>
              <a:t>In questo caso la Corte stabilì che:</a:t>
            </a:r>
          </a:p>
          <a:p>
            <a:r>
              <a:rPr lang="it-IT" dirty="0"/>
              <a:t>se un </a:t>
            </a:r>
            <a:r>
              <a:rPr lang="it-IT" b="1" dirty="0">
                <a:solidFill>
                  <a:srgbClr val="00B0F0"/>
                </a:solidFill>
              </a:rPr>
              <a:t>prodotto è legalmente fabbricato e commercializzato in uno Stato membro</a:t>
            </a:r>
            <a:r>
              <a:rPr lang="it-IT" dirty="0"/>
              <a:t>,</a:t>
            </a:r>
          </a:p>
          <a:p>
            <a:r>
              <a:rPr lang="it-IT" b="1" dirty="0">
                <a:solidFill>
                  <a:srgbClr val="00B0F0"/>
                </a:solidFill>
              </a:rPr>
              <a:t>deve poter essere venduto anche negli altri Stati membri</a:t>
            </a:r>
            <a:r>
              <a:rPr lang="it-IT" dirty="0"/>
              <a:t>.</a:t>
            </a:r>
          </a:p>
          <a:p>
            <a:r>
              <a:rPr lang="it-IT" dirty="0"/>
              <a:t>Questo serve a </a:t>
            </a:r>
            <a:r>
              <a:rPr lang="it-IT" b="1" dirty="0">
                <a:solidFill>
                  <a:srgbClr val="00B0F0"/>
                </a:solidFill>
              </a:rPr>
              <a:t>evitare barriere commerciali</a:t>
            </a:r>
            <a:r>
              <a:rPr lang="it-IT" dirty="0">
                <a:solidFill>
                  <a:srgbClr val="00B0F0"/>
                </a:solidFill>
              </a:rPr>
              <a:t> </a:t>
            </a:r>
            <a:r>
              <a:rPr lang="it-IT" dirty="0"/>
              <a:t>tra i paesi dell’UE.</a:t>
            </a:r>
          </a:p>
          <a:p>
            <a:r>
              <a:rPr lang="it-IT" dirty="0"/>
              <a:t>Il principio è legato alla </a:t>
            </a:r>
            <a:r>
              <a:rPr lang="it-IT" b="1" dirty="0">
                <a:solidFill>
                  <a:schemeClr val="tx1"/>
                </a:solidFill>
              </a:rPr>
              <a:t>libera circolazione delle merci</a:t>
            </a:r>
            <a:r>
              <a:rPr lang="it-IT" dirty="0">
                <a:solidFill>
                  <a:schemeClr val="tx1"/>
                </a:solidFill>
              </a:rPr>
              <a:t> </a:t>
            </a:r>
            <a:r>
              <a:rPr lang="it-IT" dirty="0"/>
              <a:t>(Artt. 34-35 TFUE) che vietano restrizioni quantitative e misure di effetto equivalente tra Stati membri.</a:t>
            </a:r>
          </a:p>
          <a:p>
            <a:endParaRPr lang="it-IT" dirty="0"/>
          </a:p>
        </p:txBody>
      </p:sp>
      <p:sp>
        <p:nvSpPr>
          <p:cNvPr id="4" name="Segnaposto data 3">
            <a:extLst>
              <a:ext uri="{FF2B5EF4-FFF2-40B4-BE49-F238E27FC236}">
                <a16:creationId xmlns:a16="http://schemas.microsoft.com/office/drawing/2014/main" id="{E899AD72-845C-13E7-4EDD-5D59F8AD542A}"/>
              </a:ext>
            </a:extLst>
          </p:cNvPr>
          <p:cNvSpPr>
            <a:spLocks noGrp="1"/>
          </p:cNvSpPr>
          <p:nvPr>
            <p:ph type="dt" sz="half" idx="10"/>
          </p:nvPr>
        </p:nvSpPr>
        <p:spPr/>
        <p:txBody>
          <a:bodyPr/>
          <a:lstStyle/>
          <a:p>
            <a:fld id="{2721728E-09D1-294C-815A-88BEBB89DB06}" type="datetime4">
              <a:rPr lang="it-IT" smtClean="0"/>
              <a:t>7 luglio 2026</a:t>
            </a:fld>
            <a:endParaRPr lang="it-IT"/>
          </a:p>
        </p:txBody>
      </p:sp>
      <p:sp>
        <p:nvSpPr>
          <p:cNvPr id="5" name="Segnaposto piè di pagina 4">
            <a:extLst>
              <a:ext uri="{FF2B5EF4-FFF2-40B4-BE49-F238E27FC236}">
                <a16:creationId xmlns:a16="http://schemas.microsoft.com/office/drawing/2014/main" id="{68EEB732-5B85-7372-53BD-7E36C8389BB1}"/>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CA7358B9-90F8-C302-02FF-EEA39303EBF4}"/>
              </a:ext>
            </a:extLst>
          </p:cNvPr>
          <p:cNvSpPr>
            <a:spLocks noGrp="1"/>
          </p:cNvSpPr>
          <p:nvPr>
            <p:ph type="sldNum" sz="quarter" idx="12"/>
          </p:nvPr>
        </p:nvSpPr>
        <p:spPr/>
        <p:txBody>
          <a:bodyPr/>
          <a:lstStyle/>
          <a:p>
            <a:fld id="{DD589A36-170F-7348-BCDB-23CF9D860473}" type="slidenum">
              <a:rPr lang="it-IT" smtClean="0"/>
              <a:t>24</a:t>
            </a:fld>
            <a:endParaRPr lang="it-IT"/>
          </a:p>
        </p:txBody>
      </p:sp>
    </p:spTree>
    <p:extLst>
      <p:ext uri="{BB962C8B-B14F-4D97-AF65-F5344CB8AC3E}">
        <p14:creationId xmlns:p14="http://schemas.microsoft.com/office/powerpoint/2010/main" val="1381914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EB12AF-02AB-231A-F8AE-A5059EB4B4F2}"/>
              </a:ext>
            </a:extLst>
          </p:cNvPr>
          <p:cNvSpPr>
            <a:spLocks noGrp="1"/>
          </p:cNvSpPr>
          <p:nvPr>
            <p:ph type="title"/>
          </p:nvPr>
        </p:nvSpPr>
        <p:spPr/>
        <p:txBody>
          <a:bodyPr/>
          <a:lstStyle/>
          <a:p>
            <a:r>
              <a:rPr lang="it-IT" sz="2400" b="1" dirty="0">
                <a:solidFill>
                  <a:srgbClr val="0070C0"/>
                </a:solidFill>
              </a:rPr>
              <a:t>I principi dell’ordinamento dell’Unione europea</a:t>
            </a:r>
            <a:endParaRPr lang="it-IT" dirty="0"/>
          </a:p>
        </p:txBody>
      </p:sp>
      <p:sp>
        <p:nvSpPr>
          <p:cNvPr id="3" name="Segnaposto contenuto 2">
            <a:extLst>
              <a:ext uri="{FF2B5EF4-FFF2-40B4-BE49-F238E27FC236}">
                <a16:creationId xmlns:a16="http://schemas.microsoft.com/office/drawing/2014/main" id="{63E0AA9F-A08E-BCD5-75C9-0244846F8547}"/>
              </a:ext>
            </a:extLst>
          </p:cNvPr>
          <p:cNvSpPr>
            <a:spLocks noGrp="1"/>
          </p:cNvSpPr>
          <p:nvPr>
            <p:ph idx="1"/>
          </p:nvPr>
        </p:nvSpPr>
        <p:spPr>
          <a:xfrm>
            <a:off x="419100" y="1358900"/>
            <a:ext cx="11222038" cy="4518025"/>
          </a:xfrm>
        </p:spPr>
        <p:txBody>
          <a:bodyPr>
            <a:normAutofit lnSpcReduction="10000"/>
          </a:bodyPr>
          <a:lstStyle/>
          <a:p>
            <a:endParaRPr lang="it-IT" b="1" dirty="0"/>
          </a:p>
          <a:p>
            <a:r>
              <a:rPr lang="it-IT" b="1" dirty="0">
                <a:solidFill>
                  <a:schemeClr val="tx1"/>
                </a:solidFill>
              </a:rPr>
              <a:t>Principio di non discriminazione (Art. 18 TFUE):</a:t>
            </a:r>
          </a:p>
          <a:p>
            <a:r>
              <a:rPr lang="it-IT" b="1" dirty="0">
                <a:solidFill>
                  <a:srgbClr val="00B0F0"/>
                </a:solidFill>
              </a:rPr>
              <a:t>Garantisce che i cittadini degli Stati membri siano trattati in modo uguale nell’ambito di applicazione del diritto dell’Unione</a:t>
            </a:r>
            <a:r>
              <a:rPr lang="it-IT" dirty="0"/>
              <a:t>, senza discriminazioni basate sulla nazionalità o su altri fattori.</a:t>
            </a:r>
          </a:p>
          <a:p>
            <a:r>
              <a:rPr lang="it-IT" dirty="0"/>
              <a:t>Nel diritto dell’UE si distinguono principalmente:</a:t>
            </a:r>
          </a:p>
          <a:p>
            <a:r>
              <a:rPr lang="it-IT" b="1" dirty="0">
                <a:solidFill>
                  <a:srgbClr val="00B0F0"/>
                </a:solidFill>
              </a:rPr>
              <a:t>discriminazione diretta</a:t>
            </a:r>
            <a:r>
              <a:rPr lang="it-IT" dirty="0">
                <a:solidFill>
                  <a:srgbClr val="00B0F0"/>
                </a:solidFill>
              </a:rPr>
              <a:t>: </a:t>
            </a:r>
            <a:r>
              <a:rPr lang="it-IT" dirty="0"/>
              <a:t>quando una norma tratta esplicitamente in modo diverso una persona per la sua nazionalità o altra caratteristica;</a:t>
            </a:r>
          </a:p>
          <a:p>
            <a:r>
              <a:rPr lang="it-IT" b="1" dirty="0">
                <a:solidFill>
                  <a:srgbClr val="00B0F0"/>
                </a:solidFill>
              </a:rPr>
              <a:t>discriminazione indiretta</a:t>
            </a:r>
            <a:r>
              <a:rPr lang="it-IT" dirty="0">
                <a:solidFill>
                  <a:srgbClr val="00B0F0"/>
                </a:solidFill>
              </a:rPr>
              <a:t>: </a:t>
            </a:r>
            <a:r>
              <a:rPr lang="it-IT" dirty="0"/>
              <a:t>quando una norma apparentemente neutra </a:t>
            </a:r>
            <a:r>
              <a:rPr lang="it-IT" b="1" dirty="0">
                <a:solidFill>
                  <a:srgbClr val="00B0F0"/>
                </a:solidFill>
              </a:rPr>
              <a:t>svantaggia di fatto</a:t>
            </a:r>
            <a:r>
              <a:rPr lang="it-IT" dirty="0">
                <a:solidFill>
                  <a:srgbClr val="00B0F0"/>
                </a:solidFill>
              </a:rPr>
              <a:t> </a:t>
            </a:r>
            <a:r>
              <a:rPr lang="it-IT" dirty="0"/>
              <a:t>determinate persone o gruppi.</a:t>
            </a:r>
          </a:p>
          <a:p>
            <a:endParaRPr lang="it-IT" b="1" dirty="0"/>
          </a:p>
          <a:p>
            <a:endParaRPr lang="it-IT" dirty="0"/>
          </a:p>
        </p:txBody>
      </p:sp>
      <p:sp>
        <p:nvSpPr>
          <p:cNvPr id="4" name="Segnaposto data 3">
            <a:extLst>
              <a:ext uri="{FF2B5EF4-FFF2-40B4-BE49-F238E27FC236}">
                <a16:creationId xmlns:a16="http://schemas.microsoft.com/office/drawing/2014/main" id="{804F6D16-18A1-8354-B00D-C0C80BC35764}"/>
              </a:ext>
            </a:extLst>
          </p:cNvPr>
          <p:cNvSpPr>
            <a:spLocks noGrp="1"/>
          </p:cNvSpPr>
          <p:nvPr>
            <p:ph type="dt" sz="half" idx="10"/>
          </p:nvPr>
        </p:nvSpPr>
        <p:spPr/>
        <p:txBody>
          <a:bodyPr/>
          <a:lstStyle/>
          <a:p>
            <a:fld id="{2721728E-09D1-294C-815A-88BEBB89DB06}" type="datetime4">
              <a:rPr lang="it-IT" smtClean="0"/>
              <a:t>7 luglio 2026</a:t>
            </a:fld>
            <a:endParaRPr lang="it-IT"/>
          </a:p>
        </p:txBody>
      </p:sp>
      <p:sp>
        <p:nvSpPr>
          <p:cNvPr id="5" name="Segnaposto piè di pagina 4">
            <a:extLst>
              <a:ext uri="{FF2B5EF4-FFF2-40B4-BE49-F238E27FC236}">
                <a16:creationId xmlns:a16="http://schemas.microsoft.com/office/drawing/2014/main" id="{67603FC9-E027-3A49-BFEF-F6B26A289F7A}"/>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671F4994-B209-BF2B-EBBD-8FD35A3F0249}"/>
              </a:ext>
            </a:extLst>
          </p:cNvPr>
          <p:cNvSpPr>
            <a:spLocks noGrp="1"/>
          </p:cNvSpPr>
          <p:nvPr>
            <p:ph type="sldNum" sz="quarter" idx="12"/>
          </p:nvPr>
        </p:nvSpPr>
        <p:spPr/>
        <p:txBody>
          <a:bodyPr/>
          <a:lstStyle/>
          <a:p>
            <a:fld id="{DD589A36-170F-7348-BCDB-23CF9D860473}" type="slidenum">
              <a:rPr lang="it-IT" smtClean="0"/>
              <a:t>25</a:t>
            </a:fld>
            <a:endParaRPr lang="it-IT"/>
          </a:p>
        </p:txBody>
      </p:sp>
    </p:spTree>
    <p:extLst>
      <p:ext uri="{BB962C8B-B14F-4D97-AF65-F5344CB8AC3E}">
        <p14:creationId xmlns:p14="http://schemas.microsoft.com/office/powerpoint/2010/main" val="12442476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3DF44F-A12B-9EA7-1666-214FB406BBD9}"/>
              </a:ext>
            </a:extLst>
          </p:cNvPr>
          <p:cNvSpPr>
            <a:spLocks noGrp="1"/>
          </p:cNvSpPr>
          <p:nvPr>
            <p:ph type="title"/>
          </p:nvPr>
        </p:nvSpPr>
        <p:spPr>
          <a:xfrm>
            <a:off x="826718" y="365125"/>
            <a:ext cx="10814420" cy="993775"/>
          </a:xfrm>
        </p:spPr>
        <p:txBody>
          <a:bodyPr>
            <a:normAutofit/>
          </a:bodyPr>
          <a:lstStyle/>
          <a:p>
            <a:r>
              <a:rPr lang="it-IT" sz="3200" b="1" i="0" u="none" strike="noStrike" dirty="0">
                <a:solidFill>
                  <a:srgbClr val="0070C0"/>
                </a:solidFill>
                <a:effectLst/>
              </a:rPr>
              <a:t>I principi dell’ordinamento dell’Unione europea</a:t>
            </a:r>
            <a:endParaRPr lang="it-IT" sz="3200" dirty="0">
              <a:solidFill>
                <a:srgbClr val="0070C0"/>
              </a:solidFill>
            </a:endParaRPr>
          </a:p>
        </p:txBody>
      </p:sp>
      <p:sp>
        <p:nvSpPr>
          <p:cNvPr id="3" name="Segnaposto contenuto 2">
            <a:extLst>
              <a:ext uri="{FF2B5EF4-FFF2-40B4-BE49-F238E27FC236}">
                <a16:creationId xmlns:a16="http://schemas.microsoft.com/office/drawing/2014/main" id="{9A61E5FE-06F2-5C6A-EA08-6A871A97FFB1}"/>
              </a:ext>
            </a:extLst>
          </p:cNvPr>
          <p:cNvSpPr>
            <a:spLocks noGrp="1"/>
          </p:cNvSpPr>
          <p:nvPr>
            <p:ph idx="1"/>
          </p:nvPr>
        </p:nvSpPr>
        <p:spPr>
          <a:xfrm>
            <a:off x="989556" y="1189974"/>
            <a:ext cx="10651582" cy="4686952"/>
          </a:xfrm>
        </p:spPr>
        <p:txBody>
          <a:bodyPr>
            <a:normAutofit/>
          </a:bodyPr>
          <a:lstStyle/>
          <a:p>
            <a:r>
              <a:rPr lang="it-IT" dirty="0">
                <a:solidFill>
                  <a:srgbClr val="00B0F0"/>
                </a:solidFill>
              </a:rPr>
              <a:t>Caratteristiche:</a:t>
            </a:r>
          </a:p>
          <a:p>
            <a:r>
              <a:rPr lang="it-IT" dirty="0"/>
              <a:t>I principi del diritto UE possono dunque porsi come limiti all’esercizio delle competenze proprie degli Stati membri quando queste incidano su situazioni giuridiche soggettive tutelate dal diritto UE.</a:t>
            </a:r>
          </a:p>
          <a:p>
            <a:r>
              <a:rPr lang="it-IT" dirty="0"/>
              <a:t>Essi possono esplicare effetti diretti negli ordinamenti nazionali </a:t>
            </a:r>
          </a:p>
          <a:p>
            <a:r>
              <a:rPr lang="it-IT" dirty="0"/>
              <a:t>Arricchiscono gli ordinamenti interni di nuovi principi generali.</a:t>
            </a:r>
          </a:p>
        </p:txBody>
      </p:sp>
    </p:spTree>
    <p:extLst>
      <p:ext uri="{BB962C8B-B14F-4D97-AF65-F5344CB8AC3E}">
        <p14:creationId xmlns:p14="http://schemas.microsoft.com/office/powerpoint/2010/main" val="19234278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3CAA3C-3735-F473-9A17-6AE96C08A295}"/>
              </a:ext>
            </a:extLst>
          </p:cNvPr>
          <p:cNvSpPr>
            <a:spLocks noGrp="1"/>
          </p:cNvSpPr>
          <p:nvPr>
            <p:ph type="ctrTitle"/>
          </p:nvPr>
        </p:nvSpPr>
        <p:spPr/>
        <p:txBody>
          <a:bodyPr>
            <a:normAutofit fontScale="90000"/>
          </a:bodyPr>
          <a:lstStyle/>
          <a:p>
            <a:br>
              <a:rPr lang="it-IT" dirty="0">
                <a:solidFill>
                  <a:srgbClr val="0070C0"/>
                </a:solidFill>
              </a:rPr>
            </a:br>
            <a:br>
              <a:rPr lang="it-IT" dirty="0">
                <a:solidFill>
                  <a:srgbClr val="0070C0"/>
                </a:solidFill>
              </a:rPr>
            </a:br>
            <a:br>
              <a:rPr lang="it-IT" dirty="0">
                <a:solidFill>
                  <a:srgbClr val="0070C0"/>
                </a:solidFill>
              </a:rPr>
            </a:br>
            <a:br>
              <a:rPr lang="it-IT" dirty="0">
                <a:solidFill>
                  <a:srgbClr val="0070C0"/>
                </a:solidFill>
              </a:rPr>
            </a:br>
            <a:br>
              <a:rPr lang="it-IT" dirty="0">
                <a:solidFill>
                  <a:srgbClr val="0070C0"/>
                </a:solidFill>
              </a:rPr>
            </a:br>
            <a:br>
              <a:rPr lang="it-IT" dirty="0">
                <a:solidFill>
                  <a:srgbClr val="0070C0"/>
                </a:solidFill>
              </a:rPr>
            </a:br>
            <a:br>
              <a:rPr lang="it-IT" dirty="0">
                <a:solidFill>
                  <a:srgbClr val="0070C0"/>
                </a:solidFill>
              </a:rPr>
            </a:br>
            <a:br>
              <a:rPr lang="it-IT" dirty="0">
                <a:solidFill>
                  <a:srgbClr val="0070C0"/>
                </a:solidFill>
              </a:rPr>
            </a:br>
            <a:r>
              <a:rPr lang="it-IT" dirty="0">
                <a:solidFill>
                  <a:srgbClr val="00B0F0"/>
                </a:solidFill>
              </a:rPr>
              <a:t>Fonti di diritto primario: Carta dei diritti fondamentali UE </a:t>
            </a:r>
            <a:br>
              <a:rPr lang="it-IT" dirty="0">
                <a:solidFill>
                  <a:srgbClr val="00B0F0"/>
                </a:solidFill>
              </a:rPr>
            </a:br>
            <a:endParaRPr lang="it-IT" dirty="0"/>
          </a:p>
        </p:txBody>
      </p:sp>
      <p:sp>
        <p:nvSpPr>
          <p:cNvPr id="3" name="Sottotitolo 2">
            <a:extLst>
              <a:ext uri="{FF2B5EF4-FFF2-40B4-BE49-F238E27FC236}">
                <a16:creationId xmlns:a16="http://schemas.microsoft.com/office/drawing/2014/main" id="{DE95A411-051F-EC2E-69DF-F21EE727C805}"/>
              </a:ext>
            </a:extLst>
          </p:cNvPr>
          <p:cNvSpPr>
            <a:spLocks noGrp="1"/>
          </p:cNvSpPr>
          <p:nvPr>
            <p:ph type="subTitle" idx="1"/>
          </p:nvPr>
        </p:nvSpPr>
        <p:spPr/>
        <p:txBody>
          <a:bodyPr/>
          <a:lstStyle/>
          <a:p>
            <a:r>
              <a:rPr lang="it-IT" dirty="0">
                <a:solidFill>
                  <a:srgbClr val="0070C0"/>
                </a:solidFill>
              </a:rPr>
              <a:t>Lezione 21</a:t>
            </a:r>
          </a:p>
        </p:txBody>
      </p:sp>
    </p:spTree>
    <p:extLst>
      <p:ext uri="{BB962C8B-B14F-4D97-AF65-F5344CB8AC3E}">
        <p14:creationId xmlns:p14="http://schemas.microsoft.com/office/powerpoint/2010/main" val="12455669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39"/>
          <p:cNvSpPr txBox="1">
            <a:spLocks noGrp="1"/>
          </p:cNvSpPr>
          <p:nvPr>
            <p:ph type="title"/>
          </p:nvPr>
        </p:nvSpPr>
        <p:spPr>
          <a:xfrm>
            <a:off x="901874" y="313151"/>
            <a:ext cx="10739264" cy="6679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Diritti fondamentali UE</a:t>
            </a:r>
            <a:endParaRPr/>
          </a:p>
        </p:txBody>
      </p:sp>
      <p:sp>
        <p:nvSpPr>
          <p:cNvPr id="305" name="Google Shape;305;p39"/>
          <p:cNvSpPr txBox="1">
            <a:spLocks noGrp="1"/>
          </p:cNvSpPr>
          <p:nvPr>
            <p:ph type="body" idx="1"/>
          </p:nvPr>
        </p:nvSpPr>
        <p:spPr>
          <a:xfrm>
            <a:off x="901874" y="1215025"/>
            <a:ext cx="10739264" cy="4661901"/>
          </a:xfrm>
          <a:prstGeom prst="rect">
            <a:avLst/>
          </a:prstGeom>
          <a:noFill/>
          <a:ln>
            <a:noFill/>
          </a:ln>
        </p:spPr>
        <p:txBody>
          <a:bodyPr spcFirstLastPara="1" wrap="square" lIns="91425" tIns="45700" rIns="91425" bIns="45700" anchor="ctr" anchorCtr="0">
            <a:normAutofit fontScale="92500" lnSpcReduction="10000"/>
          </a:bodyPr>
          <a:lstStyle/>
          <a:p>
            <a:pPr marL="228600" lvl="0" indent="-40639" algn="l" rtl="0">
              <a:lnSpc>
                <a:spcPct val="110000"/>
              </a:lnSpc>
              <a:spcBef>
                <a:spcPts val="0"/>
              </a:spcBef>
              <a:spcAft>
                <a:spcPts val="0"/>
              </a:spcAft>
              <a:buClr>
                <a:srgbClr val="595959"/>
              </a:buClr>
              <a:buSzPct val="100000"/>
              <a:buNone/>
            </a:pPr>
            <a:endParaRPr>
              <a:solidFill>
                <a:srgbClr val="00B0F0"/>
              </a:solidFill>
            </a:endParaRPr>
          </a:p>
          <a:p>
            <a:pPr marL="228600" lvl="0" indent="-228600" algn="l" rtl="0">
              <a:lnSpc>
                <a:spcPct val="110000"/>
              </a:lnSpc>
              <a:spcBef>
                <a:spcPts val="1800"/>
              </a:spcBef>
              <a:spcAft>
                <a:spcPts val="0"/>
              </a:spcAft>
              <a:buClr>
                <a:srgbClr val="00B0F0"/>
              </a:buClr>
              <a:buSzPct val="100000"/>
              <a:buChar char="•"/>
            </a:pPr>
            <a:r>
              <a:rPr lang="it-IT">
                <a:solidFill>
                  <a:srgbClr val="00B0F0"/>
                </a:solidFill>
              </a:rPr>
              <a:t>Diritti fondamentali e l’UE:</a:t>
            </a:r>
            <a:endParaRPr/>
          </a:p>
          <a:p>
            <a:pPr marL="228600" lvl="0" indent="-228600" algn="l" rtl="0">
              <a:lnSpc>
                <a:spcPct val="110000"/>
              </a:lnSpc>
              <a:spcBef>
                <a:spcPts val="1800"/>
              </a:spcBef>
              <a:spcAft>
                <a:spcPts val="0"/>
              </a:spcAft>
              <a:buClr>
                <a:srgbClr val="595959"/>
              </a:buClr>
              <a:buSzPct val="100000"/>
              <a:buChar char="•"/>
            </a:pPr>
            <a:r>
              <a:rPr lang="it-IT" b="1"/>
              <a:t>I diritti fondamentali fanno parte integrante dei principi generali del diritto</a:t>
            </a:r>
            <a:r>
              <a:rPr lang="it-IT"/>
              <a:t>, di cui essa garantisce l’osservanza. </a:t>
            </a:r>
            <a:endParaRPr/>
          </a:p>
          <a:p>
            <a:pPr marL="228600" lvl="0" indent="-228600" algn="l" rtl="0">
              <a:lnSpc>
                <a:spcPct val="110000"/>
              </a:lnSpc>
              <a:spcBef>
                <a:spcPts val="1800"/>
              </a:spcBef>
              <a:spcAft>
                <a:spcPts val="0"/>
              </a:spcAft>
              <a:buClr>
                <a:srgbClr val="595959"/>
              </a:buClr>
              <a:buSzPct val="100000"/>
              <a:buChar char="•"/>
            </a:pPr>
            <a:r>
              <a:rPr lang="it-IT"/>
              <a:t>La Corte, garantendo la tutela di tali diritti, è tenuta ad ispirarsi alle tradizioni costituzionali comuni agli SM e ai trattati internazionali relativi alla tutela dei diritti dell’uomo, cui gli SM hanno aderito. [CGUE, sentenza </a:t>
            </a:r>
            <a:r>
              <a:rPr lang="it-IT" i="1"/>
              <a:t>Nold </a:t>
            </a:r>
            <a:r>
              <a:rPr lang="it-IT"/>
              <a:t>(1974)]</a:t>
            </a:r>
            <a:endParaRPr/>
          </a:p>
          <a:p>
            <a:pPr marL="228600" lvl="0" indent="-40639" algn="l" rtl="0">
              <a:lnSpc>
                <a:spcPct val="110000"/>
              </a:lnSpc>
              <a:spcBef>
                <a:spcPts val="1800"/>
              </a:spcBef>
              <a:spcAft>
                <a:spcPts val="0"/>
              </a:spcAft>
              <a:buClr>
                <a:srgbClr val="595959"/>
              </a:buClr>
              <a:buSzPct val="100000"/>
              <a:buNone/>
            </a:pPr>
            <a:endParaRPr/>
          </a:p>
          <a:p>
            <a:pPr marL="228600" lvl="0" indent="-40639" algn="l" rtl="0">
              <a:lnSpc>
                <a:spcPct val="110000"/>
              </a:lnSpc>
              <a:spcBef>
                <a:spcPts val="1800"/>
              </a:spcBef>
              <a:spcAft>
                <a:spcPts val="0"/>
              </a:spcAft>
              <a:buClr>
                <a:srgbClr val="595959"/>
              </a:buClr>
              <a:buSzPct val="100000"/>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40"/>
          <p:cNvSpPr txBox="1">
            <a:spLocks noGrp="1"/>
          </p:cNvSpPr>
          <p:nvPr>
            <p:ph type="title"/>
          </p:nvPr>
        </p:nvSpPr>
        <p:spPr>
          <a:xfrm>
            <a:off x="926926" y="325677"/>
            <a:ext cx="10714212" cy="75156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Diritti fondamentali UE</a:t>
            </a:r>
            <a:endParaRPr/>
          </a:p>
        </p:txBody>
      </p:sp>
      <p:sp>
        <p:nvSpPr>
          <p:cNvPr id="311" name="Google Shape;311;p40"/>
          <p:cNvSpPr txBox="1">
            <a:spLocks noGrp="1"/>
          </p:cNvSpPr>
          <p:nvPr>
            <p:ph type="body" idx="1"/>
          </p:nvPr>
        </p:nvSpPr>
        <p:spPr>
          <a:xfrm>
            <a:off x="926926" y="1215024"/>
            <a:ext cx="10714212" cy="4661901"/>
          </a:xfrm>
          <a:prstGeom prst="rect">
            <a:avLst/>
          </a:prstGeom>
          <a:noFill/>
          <a:ln>
            <a:noFill/>
          </a:ln>
        </p:spPr>
        <p:txBody>
          <a:bodyPr spcFirstLastPara="1" wrap="square" lIns="91425" tIns="45700" rIns="91425" bIns="45700" anchor="ctr" anchorCtr="0">
            <a:normAutofit fontScale="55000" lnSpcReduction="20000"/>
          </a:bodyPr>
          <a:lstStyle/>
          <a:p>
            <a:pPr marL="228600" lvl="0" indent="-109854" algn="l" rtl="0">
              <a:lnSpc>
                <a:spcPct val="110000"/>
              </a:lnSpc>
              <a:spcBef>
                <a:spcPts val="0"/>
              </a:spcBef>
              <a:spcAft>
                <a:spcPts val="0"/>
              </a:spcAft>
              <a:buClr>
                <a:srgbClr val="595959"/>
              </a:buClr>
              <a:buSzPct val="100000"/>
              <a:buNone/>
            </a:pPr>
            <a:endParaRPr sz="3400">
              <a:solidFill>
                <a:srgbClr val="00B0F0"/>
              </a:solidFill>
            </a:endParaRPr>
          </a:p>
          <a:p>
            <a:pPr marL="228600" lvl="0" indent="-228600" algn="l" rtl="0">
              <a:lnSpc>
                <a:spcPct val="110000"/>
              </a:lnSpc>
              <a:spcBef>
                <a:spcPts val="1800"/>
              </a:spcBef>
              <a:spcAft>
                <a:spcPts val="0"/>
              </a:spcAft>
              <a:buClr>
                <a:srgbClr val="00B0F0"/>
              </a:buClr>
              <a:buSzPct val="100000"/>
              <a:buChar char="•"/>
            </a:pPr>
            <a:r>
              <a:rPr lang="it-IT" sz="3400">
                <a:solidFill>
                  <a:srgbClr val="00B0F0"/>
                </a:solidFill>
              </a:rPr>
              <a:t>Diritti fondamentali e UE:</a:t>
            </a:r>
            <a:endParaRPr/>
          </a:p>
          <a:p>
            <a:pPr marL="228600" lvl="0" indent="-228600" algn="l" rtl="0">
              <a:lnSpc>
                <a:spcPct val="110000"/>
              </a:lnSpc>
              <a:spcBef>
                <a:spcPts val="1800"/>
              </a:spcBef>
              <a:spcAft>
                <a:spcPts val="0"/>
              </a:spcAft>
              <a:buClr>
                <a:srgbClr val="595959"/>
              </a:buClr>
              <a:buSzPct val="100000"/>
              <a:buChar char="•"/>
            </a:pPr>
            <a:r>
              <a:rPr lang="it-IT" sz="3400"/>
              <a:t>L'Unione riconosce i diritti, le libertà e i principi sanciti nella </a:t>
            </a:r>
            <a:r>
              <a:rPr lang="it-IT" sz="3400" b="1">
                <a:solidFill>
                  <a:srgbClr val="00B0F0"/>
                </a:solidFill>
              </a:rPr>
              <a:t>Carta dei diritti fondamentali dell'Unione europea</a:t>
            </a:r>
            <a:r>
              <a:rPr lang="it-IT" sz="3400">
                <a:solidFill>
                  <a:srgbClr val="00B0F0"/>
                </a:solidFill>
              </a:rPr>
              <a:t> </a:t>
            </a:r>
            <a:r>
              <a:rPr lang="it-IT" sz="3400"/>
              <a:t>del 7 dicembre 2000, adattata il 12 dicembre 2007 a Strasburgo, che ha </a:t>
            </a:r>
            <a:r>
              <a:rPr lang="it-IT" sz="3400" b="1">
                <a:solidFill>
                  <a:srgbClr val="00B0F0"/>
                </a:solidFill>
              </a:rPr>
              <a:t>lo stesso valore giuridico dei trattati </a:t>
            </a:r>
            <a:r>
              <a:rPr lang="it-IT" sz="3400"/>
              <a:t>(Art. 6, par. 1, TUE);</a:t>
            </a:r>
            <a:endParaRPr/>
          </a:p>
          <a:p>
            <a:pPr marL="228600" lvl="0" indent="-228600" algn="l" rtl="0">
              <a:lnSpc>
                <a:spcPct val="110000"/>
              </a:lnSpc>
              <a:spcBef>
                <a:spcPts val="1800"/>
              </a:spcBef>
              <a:spcAft>
                <a:spcPts val="0"/>
              </a:spcAft>
              <a:buClr>
                <a:srgbClr val="595959"/>
              </a:buClr>
              <a:buSzPct val="100000"/>
              <a:buChar char="•"/>
            </a:pPr>
            <a:r>
              <a:rPr lang="it-IT" sz="3400"/>
              <a:t>L'Unione aderisce alla Convenzione europea per la salvaguardia dei diritti dell'uomo e delle libertà fondamentali. Tale adesione non modifica le competenze dell'Unione definite nei trattati (Art. 6, par. 2, TUE)</a:t>
            </a:r>
            <a:endParaRPr/>
          </a:p>
          <a:p>
            <a:pPr marL="228600" lvl="0" indent="-228600" algn="l" rtl="0">
              <a:lnSpc>
                <a:spcPct val="110000"/>
              </a:lnSpc>
              <a:spcBef>
                <a:spcPts val="1800"/>
              </a:spcBef>
              <a:spcAft>
                <a:spcPts val="0"/>
              </a:spcAft>
              <a:buClr>
                <a:srgbClr val="595959"/>
              </a:buClr>
              <a:buSzPct val="100000"/>
              <a:buChar char="•"/>
            </a:pPr>
            <a:r>
              <a:rPr lang="it-IT" sz="3400"/>
              <a:t>Parere 2/13 CGUE: rischio per l’autonomia del sistema del diritto UE.</a:t>
            </a:r>
            <a:endParaRPr/>
          </a:p>
          <a:p>
            <a:pPr marL="228600" lvl="0" indent="-228600" algn="l" rtl="0">
              <a:lnSpc>
                <a:spcPct val="110000"/>
              </a:lnSpc>
              <a:spcBef>
                <a:spcPts val="1800"/>
              </a:spcBef>
              <a:spcAft>
                <a:spcPts val="0"/>
              </a:spcAft>
              <a:buClr>
                <a:srgbClr val="595959"/>
              </a:buClr>
              <a:buSzPct val="100000"/>
              <a:buChar char="•"/>
            </a:pPr>
            <a:r>
              <a:rPr lang="it-IT" sz="3400"/>
              <a:t>I diritti fondamentali, garantiti dalla </a:t>
            </a:r>
            <a:r>
              <a:rPr lang="it-IT" sz="3400" b="1">
                <a:solidFill>
                  <a:srgbClr val="00B0F0"/>
                </a:solidFill>
              </a:rPr>
              <a:t>Convenzione europea per la salvaguardia dei diritti dell'uomo</a:t>
            </a:r>
            <a:r>
              <a:rPr lang="it-IT" sz="3400">
                <a:solidFill>
                  <a:srgbClr val="0070C0"/>
                </a:solidFill>
              </a:rPr>
              <a:t> </a:t>
            </a:r>
            <a:r>
              <a:rPr lang="it-IT" sz="3400"/>
              <a:t>e delle libertà fondamentali e risultanti dalle </a:t>
            </a:r>
            <a:r>
              <a:rPr lang="it-IT" sz="3400" b="1">
                <a:solidFill>
                  <a:srgbClr val="00B0F0"/>
                </a:solidFill>
              </a:rPr>
              <a:t>tradizioni costituzionali comuni</a:t>
            </a:r>
            <a:r>
              <a:rPr lang="it-IT" sz="3400">
                <a:solidFill>
                  <a:srgbClr val="0070C0"/>
                </a:solidFill>
              </a:rPr>
              <a:t> </a:t>
            </a:r>
            <a:r>
              <a:rPr lang="it-IT" sz="3400"/>
              <a:t>agli Stati membri, fanno parte del diritto dell'Unione in quanto </a:t>
            </a:r>
            <a:r>
              <a:rPr lang="it-IT" sz="3400" b="1">
                <a:solidFill>
                  <a:srgbClr val="00B0F0"/>
                </a:solidFill>
              </a:rPr>
              <a:t>principi generali </a:t>
            </a:r>
            <a:r>
              <a:rPr lang="it-IT" sz="3400"/>
              <a:t>(Art. 6, par. 3, TUE).</a:t>
            </a:r>
            <a:endParaRPr/>
          </a:p>
          <a:p>
            <a:pPr marL="228600" lvl="0" indent="-116840" algn="l" rtl="0">
              <a:lnSpc>
                <a:spcPct val="110000"/>
              </a:lnSpc>
              <a:spcBef>
                <a:spcPts val="1800"/>
              </a:spcBef>
              <a:spcAft>
                <a:spcPts val="0"/>
              </a:spcAft>
              <a:buClr>
                <a:srgbClr val="595959"/>
              </a:buClr>
              <a:buSzPct val="1000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94DE5-4987-56A7-C9F4-A00ECAA5C1A0}"/>
              </a:ext>
            </a:extLst>
          </p:cNvPr>
          <p:cNvSpPr>
            <a:spLocks noGrp="1"/>
          </p:cNvSpPr>
          <p:nvPr>
            <p:ph type="ctrTitle"/>
          </p:nvPr>
        </p:nvSpPr>
        <p:spPr/>
        <p:txBody>
          <a:bodyPr>
            <a:normAutofit/>
          </a:bodyPr>
          <a:lstStyle/>
          <a:p>
            <a:r>
              <a:rPr lang="it-IT" dirty="0">
                <a:solidFill>
                  <a:srgbClr val="00B0F0"/>
                </a:solidFill>
              </a:rPr>
              <a:t>Fonti di diritto primario: Trattati UE </a:t>
            </a:r>
          </a:p>
        </p:txBody>
      </p:sp>
      <p:sp>
        <p:nvSpPr>
          <p:cNvPr id="3" name="Sottotitolo 2">
            <a:extLst>
              <a:ext uri="{FF2B5EF4-FFF2-40B4-BE49-F238E27FC236}">
                <a16:creationId xmlns:a16="http://schemas.microsoft.com/office/drawing/2014/main" id="{AF9B5EE1-463C-7E90-A925-BC271A15837B}"/>
              </a:ext>
            </a:extLst>
          </p:cNvPr>
          <p:cNvSpPr>
            <a:spLocks noGrp="1"/>
          </p:cNvSpPr>
          <p:nvPr>
            <p:ph type="subTitle" idx="1"/>
          </p:nvPr>
        </p:nvSpPr>
        <p:spPr/>
        <p:txBody>
          <a:bodyPr/>
          <a:lstStyle/>
          <a:p>
            <a:r>
              <a:rPr lang="it-IT" dirty="0">
                <a:solidFill>
                  <a:srgbClr val="0070C0"/>
                </a:solidFill>
              </a:rPr>
              <a:t>Lezione 19</a:t>
            </a:r>
          </a:p>
          <a:p>
            <a:endParaRPr lang="it-IT" dirty="0"/>
          </a:p>
        </p:txBody>
      </p:sp>
    </p:spTree>
    <p:extLst>
      <p:ext uri="{BB962C8B-B14F-4D97-AF65-F5344CB8AC3E}">
        <p14:creationId xmlns:p14="http://schemas.microsoft.com/office/powerpoint/2010/main" val="27781950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41"/>
          <p:cNvSpPr txBox="1">
            <a:spLocks noGrp="1"/>
          </p:cNvSpPr>
          <p:nvPr>
            <p:ph type="title"/>
          </p:nvPr>
        </p:nvSpPr>
        <p:spPr>
          <a:xfrm>
            <a:off x="838200" y="365125"/>
            <a:ext cx="108029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Diritti fondamentali UE</a:t>
            </a:r>
            <a:endParaRPr/>
          </a:p>
        </p:txBody>
      </p:sp>
      <p:sp>
        <p:nvSpPr>
          <p:cNvPr id="317" name="Google Shape;317;p41"/>
          <p:cNvSpPr txBox="1">
            <a:spLocks noGrp="1"/>
          </p:cNvSpPr>
          <p:nvPr>
            <p:ph type="body" idx="1"/>
          </p:nvPr>
        </p:nvSpPr>
        <p:spPr>
          <a:xfrm>
            <a:off x="838200" y="1358900"/>
            <a:ext cx="10515600" cy="5133975"/>
          </a:xfrm>
          <a:prstGeom prst="rect">
            <a:avLst/>
          </a:prstGeom>
          <a:noFill/>
          <a:ln>
            <a:noFill/>
          </a:ln>
        </p:spPr>
        <p:txBody>
          <a:bodyPr spcFirstLastPara="1" wrap="square" lIns="91425" tIns="45700" rIns="91425" bIns="45700" anchor="ctr" anchorCtr="0">
            <a:normAutofit fontScale="77500" lnSpcReduction="20000"/>
          </a:bodyPr>
          <a:lstStyle/>
          <a:p>
            <a:pPr marL="228600" lvl="0" indent="-228600" algn="just" rtl="0">
              <a:lnSpc>
                <a:spcPct val="110000"/>
              </a:lnSpc>
              <a:spcBef>
                <a:spcPts val="0"/>
              </a:spcBef>
              <a:spcAft>
                <a:spcPts val="0"/>
              </a:spcAft>
              <a:buClr>
                <a:srgbClr val="333333"/>
              </a:buClr>
              <a:buSzPct val="100000"/>
              <a:buChar char="•"/>
            </a:pPr>
            <a:r>
              <a:rPr lang="it-IT" b="0" i="0" u="none" strike="noStrike">
                <a:solidFill>
                  <a:srgbClr val="333333"/>
                </a:solidFill>
              </a:rPr>
              <a:t>La Carta comprende un preambolo introduttivo e 54 articoli, suddivisi in sette capi:</a:t>
            </a:r>
            <a:endParaRPr/>
          </a:p>
          <a:p>
            <a:pPr marL="228600" lvl="0" indent="-228600" algn="just" rtl="0">
              <a:lnSpc>
                <a:spcPct val="110000"/>
              </a:lnSpc>
              <a:spcBef>
                <a:spcPts val="1800"/>
              </a:spcBef>
              <a:spcAft>
                <a:spcPts val="0"/>
              </a:spcAft>
              <a:buClr>
                <a:srgbClr val="333333"/>
              </a:buClr>
              <a:buSzPct val="100000"/>
              <a:buChar char="•"/>
            </a:pPr>
            <a:r>
              <a:rPr lang="it-IT" b="0" i="0" u="none" strike="noStrike">
                <a:solidFill>
                  <a:srgbClr val="333333"/>
                </a:solidFill>
              </a:rPr>
              <a:t>Capo I: </a:t>
            </a:r>
            <a:r>
              <a:rPr lang="it-IT" b="1" i="0" u="none" strike="noStrike">
                <a:solidFill>
                  <a:srgbClr val="333333"/>
                </a:solidFill>
              </a:rPr>
              <a:t>dignità</a:t>
            </a:r>
            <a:r>
              <a:rPr lang="it-IT" b="0" i="0" u="none" strike="noStrike">
                <a:solidFill>
                  <a:srgbClr val="333333"/>
                </a:solidFill>
              </a:rPr>
              <a:t> (dignità umana, diritto alla vita, diritto all’integrità della persona, proibizione della tortura e delle pene o trattamenti inumani o degradanti, proibizione della schiavitù e del lavoro forzato).</a:t>
            </a:r>
            <a:endParaRPr/>
          </a:p>
          <a:p>
            <a:pPr marL="228600" lvl="0" indent="-228600" algn="just" rtl="0">
              <a:lnSpc>
                <a:spcPct val="110000"/>
              </a:lnSpc>
              <a:spcBef>
                <a:spcPts val="1800"/>
              </a:spcBef>
              <a:spcAft>
                <a:spcPts val="0"/>
              </a:spcAft>
              <a:buClr>
                <a:srgbClr val="333333"/>
              </a:buClr>
              <a:buSzPct val="100000"/>
              <a:buChar char="•"/>
            </a:pPr>
            <a:r>
              <a:rPr lang="it-IT" b="0" i="0" u="none" strike="noStrike">
                <a:solidFill>
                  <a:srgbClr val="333333"/>
                </a:solidFill>
              </a:rPr>
              <a:t>Capo II: </a:t>
            </a:r>
            <a:r>
              <a:rPr lang="it-IT" b="1" i="0" u="none" strike="noStrike">
                <a:solidFill>
                  <a:srgbClr val="333333"/>
                </a:solidFill>
              </a:rPr>
              <a:t>libertà</a:t>
            </a:r>
            <a:r>
              <a:rPr lang="it-IT" b="0" i="0" u="none" strike="noStrike">
                <a:solidFill>
                  <a:srgbClr val="333333"/>
                </a:solidFill>
              </a:rPr>
              <a:t> (diritto alla libertà e alla sicurezza, rispetto della vita privata e della vita familiare, </a:t>
            </a:r>
            <a:r>
              <a:rPr lang="it-IT" b="0" i="0" u="sng" strike="noStrike">
                <a:solidFill>
                  <a:srgbClr val="00B0F0"/>
                </a:solidFill>
                <a:hlinkClick r:id="rId3">
                  <a:extLst>
                    <a:ext uri="{A12FA001-AC4F-418D-AE19-62706E023703}">
                      <ahyp:hlinkClr xmlns:ahyp="http://schemas.microsoft.com/office/drawing/2018/hyperlinkcolor" val="tx"/>
                    </a:ext>
                  </a:extLst>
                </a:hlinkClick>
              </a:rPr>
              <a:t>protezione dei dati di carattere personale</a:t>
            </a:r>
            <a:r>
              <a:rPr lang="it-IT" b="0" i="0" u="none" strike="noStrike">
                <a:solidFill>
                  <a:srgbClr val="333333"/>
                </a:solidFill>
              </a:rPr>
              <a:t>, diritto di sposarsi e di costituire una famiglia, libertà di pensiero, di coscienza e di religione, libertà di espressione e d’informazione, libertà di riunione e di associazione, libertà delle arti e delle scienze, diritto all’istruzione, libertà professionale e diritto di lavorare, libertà d’impresa, diritto di proprietà, diritto di asilo, protezione in caso di allontanamento, di espulsione e di estradizione).</a:t>
            </a:r>
            <a:endParaRPr/>
          </a:p>
          <a:p>
            <a:pPr marL="228600" lvl="0" indent="-71120" algn="l" rtl="0">
              <a:lnSpc>
                <a:spcPct val="110000"/>
              </a:lnSpc>
              <a:spcBef>
                <a:spcPts val="1800"/>
              </a:spcBef>
              <a:spcAft>
                <a:spcPts val="0"/>
              </a:spcAft>
              <a:buClr>
                <a:srgbClr val="595959"/>
              </a:buClr>
              <a:buSzPct val="100000"/>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42"/>
          <p:cNvSpPr txBox="1">
            <a:spLocks noGrp="1"/>
          </p:cNvSpPr>
          <p:nvPr>
            <p:ph type="title"/>
          </p:nvPr>
        </p:nvSpPr>
        <p:spPr>
          <a:xfrm>
            <a:off x="1125536" y="365125"/>
            <a:ext cx="10515601"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Diritti fondamentali UE</a:t>
            </a:r>
            <a:endParaRPr/>
          </a:p>
        </p:txBody>
      </p:sp>
      <p:sp>
        <p:nvSpPr>
          <p:cNvPr id="323" name="Google Shape;323;p42"/>
          <p:cNvSpPr txBox="1">
            <a:spLocks noGrp="1"/>
          </p:cNvSpPr>
          <p:nvPr>
            <p:ph type="body" idx="1"/>
          </p:nvPr>
        </p:nvSpPr>
        <p:spPr>
          <a:xfrm>
            <a:off x="838200" y="1825625"/>
            <a:ext cx="10515600" cy="4667250"/>
          </a:xfrm>
          <a:prstGeom prst="rect">
            <a:avLst/>
          </a:prstGeom>
          <a:noFill/>
          <a:ln>
            <a:noFill/>
          </a:ln>
        </p:spPr>
        <p:txBody>
          <a:bodyPr spcFirstLastPara="1" wrap="square" lIns="91425" tIns="45700" rIns="91425" bIns="45700" anchor="ctr" anchorCtr="0">
            <a:normAutofit/>
          </a:bodyPr>
          <a:lstStyle/>
          <a:p>
            <a:pPr marL="685800" lvl="1" indent="-228600" algn="l" rtl="0">
              <a:lnSpc>
                <a:spcPct val="90000"/>
              </a:lnSpc>
              <a:spcBef>
                <a:spcPts val="0"/>
              </a:spcBef>
              <a:spcAft>
                <a:spcPts val="0"/>
              </a:spcAft>
              <a:buClr>
                <a:srgbClr val="7F7F7F"/>
              </a:buClr>
              <a:buSzPts val="2400"/>
              <a:buChar char="•"/>
            </a:pPr>
            <a:r>
              <a:rPr lang="it-IT" b="0" i="0" u="none" strike="noStrike">
                <a:solidFill>
                  <a:srgbClr val="7F7F7F"/>
                </a:solidFill>
              </a:rPr>
              <a:t>Capo III: </a:t>
            </a:r>
            <a:r>
              <a:rPr lang="it-IT" b="1" i="0" u="none" strike="noStrike">
                <a:solidFill>
                  <a:srgbClr val="7F7F7F"/>
                </a:solidFill>
              </a:rPr>
              <a:t>uguaglianza</a:t>
            </a:r>
            <a:r>
              <a:rPr lang="it-IT" b="0" i="0" u="none" strike="noStrike">
                <a:solidFill>
                  <a:srgbClr val="7F7F7F"/>
                </a:solidFill>
              </a:rPr>
              <a:t> (uguaglianza davanti alla legge, </a:t>
            </a:r>
            <a:r>
              <a:rPr lang="it-IT" b="0" i="0" u="sng" strike="noStrike">
                <a:solidFill>
                  <a:srgbClr val="7F7F7F"/>
                </a:solidFill>
                <a:hlinkClick r:id="rId3">
                  <a:extLst>
                    <a:ext uri="{A12FA001-AC4F-418D-AE19-62706E023703}">
                      <ahyp:hlinkClr xmlns:ahyp="http://schemas.microsoft.com/office/drawing/2018/hyperlinkcolor" val="tx"/>
                    </a:ext>
                  </a:extLst>
                </a:hlinkClick>
              </a:rPr>
              <a:t>non discriminazione</a:t>
            </a:r>
            <a:r>
              <a:rPr lang="it-IT" b="0" i="0" u="none" strike="noStrike">
                <a:solidFill>
                  <a:srgbClr val="7F7F7F"/>
                </a:solidFill>
              </a:rPr>
              <a:t>, diversità culturale, religiose e linguistica, </a:t>
            </a:r>
            <a:r>
              <a:rPr lang="it-IT" b="0" i="0" u="sng" strike="noStrike">
                <a:solidFill>
                  <a:srgbClr val="7F7F7F"/>
                </a:solidFill>
                <a:hlinkClick r:id="rId4">
                  <a:extLst>
                    <a:ext uri="{A12FA001-AC4F-418D-AE19-62706E023703}">
                      <ahyp:hlinkClr xmlns:ahyp="http://schemas.microsoft.com/office/drawing/2018/hyperlinkcolor" val="tx"/>
                    </a:ext>
                  </a:extLst>
                </a:hlinkClick>
              </a:rPr>
              <a:t>parità tra uomini e donne</a:t>
            </a:r>
            <a:r>
              <a:rPr lang="it-IT" b="0" i="0" u="none" strike="noStrike">
                <a:solidFill>
                  <a:srgbClr val="7F7F7F"/>
                </a:solidFill>
              </a:rPr>
              <a:t>, </a:t>
            </a:r>
            <a:r>
              <a:rPr lang="it-IT" b="0" i="0" u="sng" strike="noStrike">
                <a:solidFill>
                  <a:srgbClr val="7F7F7F"/>
                </a:solidFill>
                <a:hlinkClick r:id="rId5">
                  <a:extLst>
                    <a:ext uri="{A12FA001-AC4F-418D-AE19-62706E023703}">
                      <ahyp:hlinkClr xmlns:ahyp="http://schemas.microsoft.com/office/drawing/2018/hyperlinkcolor" val="tx"/>
                    </a:ext>
                  </a:extLst>
                </a:hlinkClick>
              </a:rPr>
              <a:t>diritti del bambino</a:t>
            </a:r>
            <a:r>
              <a:rPr lang="it-IT" b="0" i="0" u="none" strike="noStrike">
                <a:solidFill>
                  <a:srgbClr val="7F7F7F"/>
                </a:solidFill>
              </a:rPr>
              <a:t>, diritti degli anziani, </a:t>
            </a:r>
            <a:r>
              <a:rPr lang="it-IT" b="0" i="0" u="sng" strike="noStrike">
                <a:solidFill>
                  <a:srgbClr val="7F7F7F"/>
                </a:solidFill>
                <a:hlinkClick r:id="rId6">
                  <a:extLst>
                    <a:ext uri="{A12FA001-AC4F-418D-AE19-62706E023703}">
                      <ahyp:hlinkClr xmlns:ahyp="http://schemas.microsoft.com/office/drawing/2018/hyperlinkcolor" val="tx"/>
                    </a:ext>
                  </a:extLst>
                </a:hlinkClick>
              </a:rPr>
              <a:t>inserimento dei disabili</a:t>
            </a:r>
            <a:r>
              <a:rPr lang="it-IT" b="0" i="0" u="none" strike="noStrike">
                <a:solidFill>
                  <a:srgbClr val="7F7F7F"/>
                </a:solidFill>
              </a:rPr>
              <a:t>).</a:t>
            </a:r>
            <a:endParaRPr/>
          </a:p>
          <a:p>
            <a:pPr marL="685800" lvl="1" indent="-228600" algn="l" rtl="0">
              <a:lnSpc>
                <a:spcPct val="90000"/>
              </a:lnSpc>
              <a:spcBef>
                <a:spcPts val="500"/>
              </a:spcBef>
              <a:spcAft>
                <a:spcPts val="0"/>
              </a:spcAft>
              <a:buClr>
                <a:srgbClr val="7F7F7F"/>
              </a:buClr>
              <a:buSzPts val="2400"/>
              <a:buChar char="•"/>
            </a:pPr>
            <a:r>
              <a:rPr lang="it-IT" b="0" i="0" u="none" strike="noStrike">
                <a:solidFill>
                  <a:srgbClr val="7F7F7F"/>
                </a:solidFill>
              </a:rPr>
              <a:t>Capo IV: </a:t>
            </a:r>
            <a:r>
              <a:rPr lang="it-IT" b="1" i="0" u="none" strike="noStrike">
                <a:solidFill>
                  <a:srgbClr val="7F7F7F"/>
                </a:solidFill>
              </a:rPr>
              <a:t>solidarietà</a:t>
            </a:r>
            <a:r>
              <a:rPr lang="it-IT" b="0" i="0" u="none" strike="noStrike">
                <a:solidFill>
                  <a:srgbClr val="7F7F7F"/>
                </a:solidFill>
              </a:rPr>
              <a:t> (</a:t>
            </a:r>
            <a:r>
              <a:rPr lang="it-IT" b="0" i="0" u="sng" strike="noStrike">
                <a:solidFill>
                  <a:srgbClr val="7F7F7F"/>
                </a:solidFill>
                <a:hlinkClick r:id="rId7">
                  <a:extLst>
                    <a:ext uri="{A12FA001-AC4F-418D-AE19-62706E023703}">
                      <ahyp:hlinkClr xmlns:ahyp="http://schemas.microsoft.com/office/drawing/2018/hyperlinkcolor" val="tx"/>
                    </a:ext>
                  </a:extLst>
                </a:hlinkClick>
              </a:rPr>
              <a:t>diritto dei lavoratori all’informazione e alla consultazione nell’ambito dell’impresa</a:t>
            </a:r>
            <a:r>
              <a:rPr lang="it-IT" b="0" i="0" u="none" strike="noStrike">
                <a:solidFill>
                  <a:srgbClr val="7F7F7F"/>
                </a:solidFill>
              </a:rPr>
              <a:t>, diritto di negoziazione e di azioni collettive, diritto di accesso ai servizi di collocamento, tutela in caso di licenziamento ingiustificato, condizioni di lavoro giuste ed eque, divieto del lavoro minorile e </a:t>
            </a:r>
            <a:r>
              <a:rPr lang="it-IT" b="0" i="0" u="sng" strike="noStrike">
                <a:solidFill>
                  <a:srgbClr val="7F7F7F"/>
                </a:solidFill>
                <a:hlinkClick r:id="rId8">
                  <a:extLst>
                    <a:ext uri="{A12FA001-AC4F-418D-AE19-62706E023703}">
                      <ahyp:hlinkClr xmlns:ahyp="http://schemas.microsoft.com/office/drawing/2018/hyperlinkcolor" val="tx"/>
                    </a:ext>
                  </a:extLst>
                </a:hlinkClick>
              </a:rPr>
              <a:t>protezione dei giovani sul luogo di lavoro</a:t>
            </a:r>
            <a:r>
              <a:rPr lang="it-IT" b="0" i="0" u="none" strike="noStrike">
                <a:solidFill>
                  <a:srgbClr val="7F7F7F"/>
                </a:solidFill>
              </a:rPr>
              <a:t>, </a:t>
            </a:r>
            <a:r>
              <a:rPr lang="it-IT" b="0" i="0" u="sng" strike="noStrike">
                <a:solidFill>
                  <a:srgbClr val="7F7F7F"/>
                </a:solidFill>
                <a:hlinkClick r:id="rId9">
                  <a:extLst>
                    <a:ext uri="{A12FA001-AC4F-418D-AE19-62706E023703}">
                      <ahyp:hlinkClr xmlns:ahyp="http://schemas.microsoft.com/office/drawing/2018/hyperlinkcolor" val="tx"/>
                    </a:ext>
                  </a:extLst>
                </a:hlinkClick>
              </a:rPr>
              <a:t>vita familiare e vita professionale</a:t>
            </a:r>
            <a:r>
              <a:rPr lang="it-IT" b="0" i="0" u="none" strike="noStrike">
                <a:solidFill>
                  <a:srgbClr val="7F7F7F"/>
                </a:solidFill>
              </a:rPr>
              <a:t>, sicurezza sociale e assistenza sociale, protezione della salute, accesso ai </a:t>
            </a:r>
            <a:r>
              <a:rPr lang="it-IT" b="0" i="0" u="sng" strike="noStrike">
                <a:solidFill>
                  <a:srgbClr val="7F7F7F"/>
                </a:solidFill>
                <a:hlinkClick r:id="rId10">
                  <a:extLst>
                    <a:ext uri="{A12FA001-AC4F-418D-AE19-62706E023703}">
                      <ahyp:hlinkClr xmlns:ahyp="http://schemas.microsoft.com/office/drawing/2018/hyperlinkcolor" val="tx"/>
                    </a:ext>
                  </a:extLst>
                </a:hlinkClick>
              </a:rPr>
              <a:t>servizi d’interesse economico generale</a:t>
            </a:r>
            <a:r>
              <a:rPr lang="it-IT" b="0" i="0" u="none" strike="noStrike">
                <a:solidFill>
                  <a:srgbClr val="7F7F7F"/>
                </a:solidFill>
              </a:rPr>
              <a:t>, tutela dell’ambiente, </a:t>
            </a:r>
            <a:r>
              <a:rPr lang="it-IT" b="0" i="0" u="sng" strike="noStrike">
                <a:solidFill>
                  <a:srgbClr val="7F7F7F"/>
                </a:solidFill>
                <a:hlinkClick r:id="rId11">
                  <a:extLst>
                    <a:ext uri="{A12FA001-AC4F-418D-AE19-62706E023703}">
                      <ahyp:hlinkClr xmlns:ahyp="http://schemas.microsoft.com/office/drawing/2018/hyperlinkcolor" val="tx"/>
                    </a:ext>
                  </a:extLst>
                </a:hlinkClick>
              </a:rPr>
              <a:t>protezione dei consumatori</a:t>
            </a:r>
            <a:r>
              <a:rPr lang="it-IT" b="0" i="0" u="none" strike="noStrike">
                <a:solidFill>
                  <a:srgbClr val="7F7F7F"/>
                </a:solidFill>
              </a:rPr>
              <a:t>).</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43"/>
          <p:cNvSpPr txBox="1">
            <a:spLocks noGrp="1"/>
          </p:cNvSpPr>
          <p:nvPr>
            <p:ph type="title"/>
          </p:nvPr>
        </p:nvSpPr>
        <p:spPr>
          <a:xfrm>
            <a:off x="838200" y="365126"/>
            <a:ext cx="10515600" cy="762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Diritti fondamentali UE</a:t>
            </a:r>
            <a:endParaRPr/>
          </a:p>
        </p:txBody>
      </p:sp>
      <p:sp>
        <p:nvSpPr>
          <p:cNvPr id="329" name="Google Shape;329;p43"/>
          <p:cNvSpPr txBox="1">
            <a:spLocks noGrp="1"/>
          </p:cNvSpPr>
          <p:nvPr>
            <p:ph type="body" idx="1"/>
          </p:nvPr>
        </p:nvSpPr>
        <p:spPr>
          <a:xfrm>
            <a:off x="701458" y="1265130"/>
            <a:ext cx="10939680" cy="4611796"/>
          </a:xfrm>
          <a:prstGeom prst="rect">
            <a:avLst/>
          </a:prstGeom>
          <a:noFill/>
          <a:ln>
            <a:noFill/>
          </a:ln>
        </p:spPr>
        <p:txBody>
          <a:bodyPr spcFirstLastPara="1" wrap="square" lIns="91425" tIns="45700" rIns="91425" bIns="45700" anchor="ctr" anchorCtr="0">
            <a:normAutofit/>
          </a:bodyPr>
          <a:lstStyle/>
          <a:p>
            <a:pPr marL="685800" lvl="1" indent="-228600" algn="l" rtl="0">
              <a:lnSpc>
                <a:spcPct val="90000"/>
              </a:lnSpc>
              <a:spcBef>
                <a:spcPts val="0"/>
              </a:spcBef>
              <a:spcAft>
                <a:spcPts val="0"/>
              </a:spcAft>
              <a:buClr>
                <a:srgbClr val="7F7F7F"/>
              </a:buClr>
              <a:buSzPts val="2400"/>
              <a:buChar char="•"/>
            </a:pPr>
            <a:r>
              <a:rPr lang="it-IT" b="0" i="0" u="none" strike="noStrike">
                <a:solidFill>
                  <a:srgbClr val="7F7F7F"/>
                </a:solidFill>
              </a:rPr>
              <a:t>Capo V: </a:t>
            </a:r>
            <a:r>
              <a:rPr lang="it-IT" b="1" i="0" u="none" strike="noStrike">
                <a:solidFill>
                  <a:srgbClr val="7F7F7F"/>
                </a:solidFill>
              </a:rPr>
              <a:t>cittadinanza</a:t>
            </a:r>
            <a:r>
              <a:rPr lang="it-IT" b="0" i="0" u="none" strike="noStrike">
                <a:solidFill>
                  <a:srgbClr val="7F7F7F"/>
                </a:solidFill>
              </a:rPr>
              <a:t> (diritto di voto e di eleggibilità alle </a:t>
            </a:r>
            <a:r>
              <a:rPr lang="it-IT" b="0" i="0" u="sng" strike="noStrike">
                <a:solidFill>
                  <a:srgbClr val="7F7F7F"/>
                </a:solidFill>
                <a:hlinkClick r:id="rId3">
                  <a:extLst>
                    <a:ext uri="{A12FA001-AC4F-418D-AE19-62706E023703}">
                      <ahyp:hlinkClr xmlns:ahyp="http://schemas.microsoft.com/office/drawing/2018/hyperlinkcolor" val="tx"/>
                    </a:ext>
                  </a:extLst>
                </a:hlinkClick>
              </a:rPr>
              <a:t>elezioni del Parlamento europeo</a:t>
            </a:r>
            <a:r>
              <a:rPr lang="it-IT" b="0" i="0" u="none" strike="noStrike">
                <a:solidFill>
                  <a:srgbClr val="7F7F7F"/>
                </a:solidFill>
              </a:rPr>
              <a:t> e alle </a:t>
            </a:r>
            <a:r>
              <a:rPr lang="it-IT" b="0" i="0" u="sng" strike="noStrike">
                <a:solidFill>
                  <a:srgbClr val="7F7F7F"/>
                </a:solidFill>
                <a:hlinkClick r:id="rId4">
                  <a:extLst>
                    <a:ext uri="{A12FA001-AC4F-418D-AE19-62706E023703}">
                      <ahyp:hlinkClr xmlns:ahyp="http://schemas.microsoft.com/office/drawing/2018/hyperlinkcolor" val="tx"/>
                    </a:ext>
                  </a:extLst>
                </a:hlinkClick>
              </a:rPr>
              <a:t>elezioni comunali</a:t>
            </a:r>
            <a:r>
              <a:rPr lang="it-IT" b="0" i="0" u="none" strike="noStrike">
                <a:solidFill>
                  <a:srgbClr val="7F7F7F"/>
                </a:solidFill>
              </a:rPr>
              <a:t>, diritto a una buona amministrazione, </a:t>
            </a:r>
            <a:r>
              <a:rPr lang="it-IT" b="0" i="0" u="sng" strike="noStrike">
                <a:solidFill>
                  <a:srgbClr val="7F7F7F"/>
                </a:solidFill>
                <a:hlinkClick r:id="rId5">
                  <a:extLst>
                    <a:ext uri="{A12FA001-AC4F-418D-AE19-62706E023703}">
                      <ahyp:hlinkClr xmlns:ahyp="http://schemas.microsoft.com/office/drawing/2018/hyperlinkcolor" val="tx"/>
                    </a:ext>
                  </a:extLst>
                </a:hlinkClick>
              </a:rPr>
              <a:t>diritto d’accesso ai documenti</a:t>
            </a:r>
            <a:r>
              <a:rPr lang="it-IT" b="0" i="0" u="none" strike="noStrike">
                <a:solidFill>
                  <a:srgbClr val="7F7F7F"/>
                </a:solidFill>
              </a:rPr>
              <a:t>, </a:t>
            </a:r>
            <a:r>
              <a:rPr lang="it-IT" b="0" i="0" u="sng" strike="noStrike">
                <a:solidFill>
                  <a:srgbClr val="7F7F7F"/>
                </a:solidFill>
                <a:hlinkClick r:id="rId6">
                  <a:extLst>
                    <a:ext uri="{A12FA001-AC4F-418D-AE19-62706E023703}">
                      <ahyp:hlinkClr xmlns:ahyp="http://schemas.microsoft.com/office/drawing/2018/hyperlinkcolor" val="tx"/>
                    </a:ext>
                  </a:extLst>
                </a:hlinkClick>
              </a:rPr>
              <a:t>Mediatore europeo</a:t>
            </a:r>
            <a:r>
              <a:rPr lang="it-IT" b="0" i="0" u="none" strike="noStrike">
                <a:solidFill>
                  <a:srgbClr val="7F7F7F"/>
                </a:solidFill>
              </a:rPr>
              <a:t>, </a:t>
            </a:r>
            <a:r>
              <a:rPr lang="it-IT" b="0" i="0" u="sng" strike="noStrike">
                <a:solidFill>
                  <a:srgbClr val="7F7F7F"/>
                </a:solidFill>
                <a:hlinkClick r:id="rId7">
                  <a:extLst>
                    <a:ext uri="{A12FA001-AC4F-418D-AE19-62706E023703}">
                      <ahyp:hlinkClr xmlns:ahyp="http://schemas.microsoft.com/office/drawing/2018/hyperlinkcolor" val="tx"/>
                    </a:ext>
                  </a:extLst>
                </a:hlinkClick>
              </a:rPr>
              <a:t>diritto di petizione</a:t>
            </a:r>
            <a:r>
              <a:rPr lang="it-IT" b="0" i="0" u="none" strike="noStrike">
                <a:solidFill>
                  <a:srgbClr val="7F7F7F"/>
                </a:solidFill>
              </a:rPr>
              <a:t>, </a:t>
            </a:r>
            <a:r>
              <a:rPr lang="it-IT" b="0" i="0" u="sng" strike="noStrike">
                <a:solidFill>
                  <a:srgbClr val="7F7F7F"/>
                </a:solidFill>
                <a:hlinkClick r:id="rId8">
                  <a:extLst>
                    <a:ext uri="{A12FA001-AC4F-418D-AE19-62706E023703}">
                      <ahyp:hlinkClr xmlns:ahyp="http://schemas.microsoft.com/office/drawing/2018/hyperlinkcolor" val="tx"/>
                    </a:ext>
                  </a:extLst>
                </a:hlinkClick>
              </a:rPr>
              <a:t>libertà di circolazione e di soggiorno</a:t>
            </a:r>
            <a:r>
              <a:rPr lang="it-IT" b="0" i="0" u="none" strike="noStrike">
                <a:solidFill>
                  <a:srgbClr val="7F7F7F"/>
                </a:solidFill>
              </a:rPr>
              <a:t>, </a:t>
            </a:r>
            <a:r>
              <a:rPr lang="it-IT" b="0" i="0" u="sng" strike="noStrike">
                <a:solidFill>
                  <a:srgbClr val="7F7F7F"/>
                </a:solidFill>
                <a:hlinkClick r:id="rId9">
                  <a:extLst>
                    <a:ext uri="{A12FA001-AC4F-418D-AE19-62706E023703}">
                      <ahyp:hlinkClr xmlns:ahyp="http://schemas.microsoft.com/office/drawing/2018/hyperlinkcolor" val="tx"/>
                    </a:ext>
                  </a:extLst>
                </a:hlinkClick>
              </a:rPr>
              <a:t>tutela diplomatica e consolare</a:t>
            </a:r>
            <a:r>
              <a:rPr lang="it-IT" b="0" i="0" u="none" strike="noStrike">
                <a:solidFill>
                  <a:srgbClr val="7F7F7F"/>
                </a:solidFill>
              </a:rPr>
              <a:t>);</a:t>
            </a:r>
            <a:endParaRPr/>
          </a:p>
          <a:p>
            <a:pPr marL="685800" lvl="1" indent="-228600" algn="l" rtl="0">
              <a:lnSpc>
                <a:spcPct val="90000"/>
              </a:lnSpc>
              <a:spcBef>
                <a:spcPts val="500"/>
              </a:spcBef>
              <a:spcAft>
                <a:spcPts val="0"/>
              </a:spcAft>
              <a:buClr>
                <a:srgbClr val="7F7F7F"/>
              </a:buClr>
              <a:buSzPts val="2400"/>
              <a:buChar char="•"/>
            </a:pPr>
            <a:r>
              <a:rPr lang="it-IT" b="0" i="0" u="none" strike="noStrike">
                <a:solidFill>
                  <a:srgbClr val="7F7F7F"/>
                </a:solidFill>
              </a:rPr>
              <a:t>Capo VI: </a:t>
            </a:r>
            <a:r>
              <a:rPr lang="it-IT" b="1" i="0" u="none" strike="noStrike">
                <a:solidFill>
                  <a:srgbClr val="7F7F7F"/>
                </a:solidFill>
              </a:rPr>
              <a:t>giustizia</a:t>
            </a:r>
            <a:r>
              <a:rPr lang="it-IT" b="0" i="0" u="none" strike="noStrike">
                <a:solidFill>
                  <a:srgbClr val="7F7F7F"/>
                </a:solidFill>
              </a:rPr>
              <a:t> (diritto a un ricorso effettivo e a un giudice imparziale, </a:t>
            </a:r>
            <a:r>
              <a:rPr lang="it-IT" b="0" i="0" u="sng" strike="noStrike">
                <a:solidFill>
                  <a:srgbClr val="7F7F7F"/>
                </a:solidFill>
                <a:hlinkClick r:id="rId10">
                  <a:extLst>
                    <a:ext uri="{A12FA001-AC4F-418D-AE19-62706E023703}">
                      <ahyp:hlinkClr xmlns:ahyp="http://schemas.microsoft.com/office/drawing/2018/hyperlinkcolor" val="tx"/>
                    </a:ext>
                  </a:extLst>
                </a:hlinkClick>
              </a:rPr>
              <a:t>presunzione di innocenza e diritti della difesa</a:t>
            </a:r>
            <a:r>
              <a:rPr lang="it-IT" b="0" i="0" u="none" strike="noStrike">
                <a:solidFill>
                  <a:srgbClr val="7F7F7F"/>
                </a:solidFill>
              </a:rPr>
              <a:t>, principi della legalità e della proporzionalità dei reati e delle pene, diritto di non essere giudicato o punito due volte per lo stesso reato).</a:t>
            </a:r>
            <a:endParaRPr/>
          </a:p>
          <a:p>
            <a:pPr marL="685800" lvl="1" indent="-228600" algn="l" rtl="0">
              <a:lnSpc>
                <a:spcPct val="90000"/>
              </a:lnSpc>
              <a:spcBef>
                <a:spcPts val="500"/>
              </a:spcBef>
              <a:spcAft>
                <a:spcPts val="0"/>
              </a:spcAft>
              <a:buClr>
                <a:srgbClr val="7F7F7F"/>
              </a:buClr>
              <a:buSzPts val="2400"/>
              <a:buChar char="•"/>
            </a:pPr>
            <a:r>
              <a:rPr lang="it-IT" b="0" i="0" u="none" strike="noStrike">
                <a:solidFill>
                  <a:srgbClr val="7F7F7F"/>
                </a:solidFill>
              </a:rPr>
              <a:t>Capo VII: </a:t>
            </a:r>
            <a:r>
              <a:rPr lang="it-IT" b="1" i="0" u="none" strike="noStrike">
                <a:solidFill>
                  <a:srgbClr val="7F7F7F"/>
                </a:solidFill>
              </a:rPr>
              <a:t>disposizioni generali</a:t>
            </a:r>
            <a:r>
              <a:rPr lang="it-IT" b="0" i="0" u="none" strike="noStrike">
                <a:solidFill>
                  <a:srgbClr val="7F7F7F"/>
                </a:solidFill>
              </a:rPr>
              <a:t>.</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44"/>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2600"/>
              <a:buFont typeface="Arial"/>
              <a:buNone/>
            </a:pPr>
            <a:r>
              <a:rPr lang="it-IT" b="1">
                <a:solidFill>
                  <a:srgbClr val="0070C0"/>
                </a:solidFill>
              </a:rPr>
              <a:t>Diritti fondamentali UE</a:t>
            </a:r>
            <a:endParaRPr/>
          </a:p>
        </p:txBody>
      </p:sp>
      <p:sp>
        <p:nvSpPr>
          <p:cNvPr id="335" name="Google Shape;335;p44"/>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fontScale="77500" lnSpcReduction="20000"/>
          </a:bodyPr>
          <a:lstStyle/>
          <a:p>
            <a:pPr marL="228600" lvl="0" indent="-228600" algn="just" rtl="0">
              <a:lnSpc>
                <a:spcPct val="110000"/>
              </a:lnSpc>
              <a:spcBef>
                <a:spcPts val="0"/>
              </a:spcBef>
              <a:spcAft>
                <a:spcPts val="0"/>
              </a:spcAft>
              <a:buClr>
                <a:srgbClr val="00B0F0"/>
              </a:buClr>
              <a:buSzPct val="100000"/>
              <a:buChar char="•"/>
            </a:pPr>
            <a:r>
              <a:rPr lang="it-IT" b="1" i="0" u="none" strike="noStrike">
                <a:solidFill>
                  <a:srgbClr val="00B0F0"/>
                </a:solidFill>
              </a:rPr>
              <a:t>Ambito di applicazione della Carta:</a:t>
            </a:r>
            <a:endParaRPr b="0" i="0" u="none" strike="noStrike">
              <a:solidFill>
                <a:srgbClr val="00B0F0"/>
              </a:solidFill>
            </a:endParaRPr>
          </a:p>
          <a:p>
            <a:pPr marL="228600" lvl="0" indent="-228600" algn="just" rtl="0">
              <a:lnSpc>
                <a:spcPct val="110000"/>
              </a:lnSpc>
              <a:spcBef>
                <a:spcPts val="1800"/>
              </a:spcBef>
              <a:spcAft>
                <a:spcPts val="0"/>
              </a:spcAft>
              <a:buClr>
                <a:srgbClr val="595959"/>
              </a:buClr>
              <a:buSzPct val="100000"/>
              <a:buChar char="•"/>
            </a:pPr>
            <a:r>
              <a:rPr lang="it-IT" b="0" i="0" u="none" strike="noStrike"/>
              <a:t>La Carta si applica alle </a:t>
            </a:r>
            <a:r>
              <a:rPr lang="it-IT" b="0" i="0" u="sng" strike="noStrike">
                <a:solidFill>
                  <a:schemeClr val="hlink"/>
                </a:solidFill>
                <a:hlinkClick r:id="rId3"/>
              </a:rPr>
              <a:t>istituzioni europee</a:t>
            </a:r>
            <a:r>
              <a:rPr lang="it-IT" b="0" i="0" u="none" strike="noStrike"/>
              <a:t>, agli organi, agli organismi e alle </a:t>
            </a:r>
            <a:r>
              <a:rPr lang="it-IT" b="0" i="0" u="sng" strike="noStrike">
                <a:solidFill>
                  <a:schemeClr val="hlink"/>
                </a:solidFill>
                <a:hlinkClick r:id="rId4"/>
              </a:rPr>
              <a:t>agenzie</a:t>
            </a:r>
            <a:r>
              <a:rPr lang="it-IT" b="0" i="0" u="none" strike="noStrike"/>
              <a:t>, nell’espletamento di tutte le loro azioni. Non amplia i poteri a loro conferiti di là di quanto previsto dai </a:t>
            </a:r>
            <a:r>
              <a:rPr lang="it-IT" b="0" i="0" u="sng" strike="noStrike">
                <a:solidFill>
                  <a:schemeClr val="hlink"/>
                </a:solidFill>
                <a:hlinkClick r:id="rId5"/>
              </a:rPr>
              <a:t>trattati</a:t>
            </a:r>
            <a:r>
              <a:rPr lang="it-IT" b="0" i="0" u="none" strike="noStrike"/>
              <a:t>. Essa si applica anche agli Stati membri nell’ambito della loro attuazione della normativa dell’Unione.</a:t>
            </a:r>
            <a:endParaRPr/>
          </a:p>
          <a:p>
            <a:pPr marL="228600" lvl="0" indent="-228600" algn="just" rtl="0">
              <a:lnSpc>
                <a:spcPct val="110000"/>
              </a:lnSpc>
              <a:spcBef>
                <a:spcPts val="1800"/>
              </a:spcBef>
              <a:spcAft>
                <a:spcPts val="0"/>
              </a:spcAft>
              <a:buClr>
                <a:srgbClr val="595959"/>
              </a:buClr>
              <a:buSzPct val="100000"/>
              <a:buChar char="•"/>
            </a:pPr>
            <a:r>
              <a:rPr lang="it-IT" b="0" i="0" u="none" strike="noStrike"/>
              <a:t>La Carta si applica in concomitanza con i sistemi di protezione dei diritti fondamentali nazionali e internazionali, tra cui la </a:t>
            </a:r>
            <a:r>
              <a:rPr lang="it-IT" b="0" i="0" u="sng" strike="noStrike">
                <a:solidFill>
                  <a:schemeClr val="hlink"/>
                </a:solidFill>
                <a:hlinkClick r:id="rId6"/>
              </a:rPr>
              <a:t>Convenzione europea dei diritti dell’uomo</a:t>
            </a:r>
            <a:r>
              <a:rPr lang="it-IT" b="0" i="0" u="none" strike="noStrike"/>
              <a:t>.</a:t>
            </a:r>
            <a:endParaRPr/>
          </a:p>
          <a:p>
            <a:pPr marL="228600" lvl="0" indent="-228600" algn="l" rtl="0">
              <a:lnSpc>
                <a:spcPct val="110000"/>
              </a:lnSpc>
              <a:spcBef>
                <a:spcPts val="1800"/>
              </a:spcBef>
              <a:spcAft>
                <a:spcPts val="0"/>
              </a:spcAft>
              <a:buClr>
                <a:srgbClr val="595959"/>
              </a:buClr>
              <a:buSzPct val="100000"/>
              <a:buChar char="•"/>
            </a:pPr>
            <a:br>
              <a:rPr lang="it-IT"/>
            </a:b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22084-C706-88B3-9D8E-499198078B3B}"/>
              </a:ext>
            </a:extLst>
          </p:cNvPr>
          <p:cNvSpPr>
            <a:spLocks noGrp="1"/>
          </p:cNvSpPr>
          <p:nvPr>
            <p:ph type="title"/>
          </p:nvPr>
        </p:nvSpPr>
        <p:spPr>
          <a:xfrm>
            <a:off x="1027134" y="365125"/>
            <a:ext cx="10614004" cy="993775"/>
          </a:xfrm>
        </p:spPr>
        <p:txBody>
          <a:bodyPr/>
          <a:lstStyle/>
          <a:p>
            <a:r>
              <a:rPr lang="it-IT" sz="3200" b="1" dirty="0">
                <a:solidFill>
                  <a:srgbClr val="0070C0"/>
                </a:solidFill>
              </a:rPr>
              <a:t>Il diritto primario UE</a:t>
            </a:r>
          </a:p>
        </p:txBody>
      </p:sp>
      <p:sp>
        <p:nvSpPr>
          <p:cNvPr id="3" name="Segnaposto contenuto 2">
            <a:extLst>
              <a:ext uri="{FF2B5EF4-FFF2-40B4-BE49-F238E27FC236}">
                <a16:creationId xmlns:a16="http://schemas.microsoft.com/office/drawing/2014/main" id="{B710A1D5-DF86-A216-6D4C-E3CF23F9541A}"/>
              </a:ext>
            </a:extLst>
          </p:cNvPr>
          <p:cNvSpPr>
            <a:spLocks noGrp="1"/>
          </p:cNvSpPr>
          <p:nvPr>
            <p:ph idx="1"/>
          </p:nvPr>
        </p:nvSpPr>
        <p:spPr>
          <a:xfrm>
            <a:off x="1027134" y="1536970"/>
            <a:ext cx="10614004" cy="4339955"/>
          </a:xfrm>
        </p:spPr>
        <p:txBody>
          <a:bodyPr>
            <a:normAutofit/>
          </a:bodyPr>
          <a:lstStyle/>
          <a:p>
            <a:pPr marL="0" indent="0">
              <a:buNone/>
            </a:pPr>
            <a:r>
              <a:rPr lang="it-IT" altLang="it-IT" sz="2400" dirty="0"/>
              <a:t>L’articolazione del sistema delle fonti di diritto dell’Unione europea:</a:t>
            </a:r>
            <a:endParaRPr lang="it-IT" altLang="it-IT" sz="2400" b="1" dirty="0"/>
          </a:p>
          <a:p>
            <a:pPr marL="571500" indent="-571500">
              <a:buFont typeface="+mj-lt"/>
              <a:buAutoNum type="romanUcPeriod"/>
            </a:pPr>
            <a:r>
              <a:rPr lang="it-IT" altLang="it-IT" sz="2400" b="1" dirty="0">
                <a:solidFill>
                  <a:srgbClr val="00B0F0"/>
                </a:solidFill>
              </a:rPr>
              <a:t>Diritto primario</a:t>
            </a:r>
            <a:r>
              <a:rPr lang="it-IT" altLang="it-IT" sz="2400" dirty="0">
                <a:solidFill>
                  <a:srgbClr val="00B0F0"/>
                </a:solidFill>
              </a:rPr>
              <a:t>: </a:t>
            </a:r>
            <a:r>
              <a:rPr lang="it-IT" altLang="it-IT" sz="2400" dirty="0"/>
              <a:t>Trattati, Carta dei diritti fondamentali UE, principi generali del diritto;</a:t>
            </a:r>
          </a:p>
          <a:p>
            <a:pPr marL="571500" indent="-571500">
              <a:buFont typeface="+mj-lt"/>
              <a:buAutoNum type="romanUcPeriod"/>
            </a:pPr>
            <a:r>
              <a:rPr lang="it-IT" altLang="it-IT" sz="2400" b="1" dirty="0">
                <a:solidFill>
                  <a:srgbClr val="00B0F0"/>
                </a:solidFill>
              </a:rPr>
              <a:t>Fonti intermedie</a:t>
            </a:r>
            <a:r>
              <a:rPr lang="it-IT" altLang="it-IT" sz="2400" dirty="0">
                <a:solidFill>
                  <a:srgbClr val="00B0F0"/>
                </a:solidFill>
              </a:rPr>
              <a:t>: </a:t>
            </a:r>
            <a:r>
              <a:rPr lang="it-IT" altLang="it-IT" sz="2400" dirty="0"/>
              <a:t>accordi internazionali dell’UE e diritto internazionale generale;</a:t>
            </a:r>
          </a:p>
          <a:p>
            <a:pPr marL="571500" indent="-571500">
              <a:buFont typeface="+mj-lt"/>
              <a:buAutoNum type="romanUcPeriod"/>
            </a:pPr>
            <a:r>
              <a:rPr lang="it-IT" altLang="it-IT" sz="2400" b="1" dirty="0">
                <a:solidFill>
                  <a:srgbClr val="00B0F0"/>
                </a:solidFill>
              </a:rPr>
              <a:t>Diritto derivato</a:t>
            </a:r>
            <a:r>
              <a:rPr lang="it-IT" altLang="it-IT" sz="2400" dirty="0">
                <a:solidFill>
                  <a:srgbClr val="00B0F0"/>
                </a:solidFill>
              </a:rPr>
              <a:t>: </a:t>
            </a:r>
            <a:r>
              <a:rPr lang="it-IT" altLang="it-IT" sz="2400" dirty="0"/>
              <a:t>atti delle istituzioni;</a:t>
            </a:r>
          </a:p>
          <a:p>
            <a:pPr marL="571500" indent="-571500">
              <a:buFont typeface="+mj-lt"/>
              <a:buAutoNum type="romanUcPeriod"/>
            </a:pPr>
            <a:r>
              <a:rPr lang="it-IT" altLang="it-IT" sz="2400" b="1" dirty="0">
                <a:solidFill>
                  <a:srgbClr val="00B0F0"/>
                </a:solidFill>
              </a:rPr>
              <a:t>Atti di attuazione e di esecuzione</a:t>
            </a:r>
            <a:r>
              <a:rPr lang="it-IT" altLang="it-IT" sz="2400" dirty="0"/>
              <a:t>, che si fondano su un atto di base.</a:t>
            </a:r>
            <a:endParaRPr lang="it-IT" altLang="it-IT" sz="2400" b="1" dirty="0"/>
          </a:p>
          <a:p>
            <a:endParaRPr lang="it-IT" dirty="0"/>
          </a:p>
        </p:txBody>
      </p:sp>
    </p:spTree>
    <p:extLst>
      <p:ext uri="{BB962C8B-B14F-4D97-AF65-F5344CB8AC3E}">
        <p14:creationId xmlns:p14="http://schemas.microsoft.com/office/powerpoint/2010/main" val="4287210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166554-DFDA-568D-F174-1822A08BF801}"/>
              </a:ext>
            </a:extLst>
          </p:cNvPr>
          <p:cNvSpPr>
            <a:spLocks noGrp="1"/>
          </p:cNvSpPr>
          <p:nvPr>
            <p:ph type="title"/>
          </p:nvPr>
        </p:nvSpPr>
        <p:spPr>
          <a:xfrm>
            <a:off x="926926" y="365125"/>
            <a:ext cx="10714212" cy="993775"/>
          </a:xfrm>
        </p:spPr>
        <p:txBody>
          <a:bodyPr/>
          <a:lstStyle/>
          <a:p>
            <a:r>
              <a:rPr lang="it-IT" sz="3200" b="1" dirty="0">
                <a:solidFill>
                  <a:srgbClr val="0070C0"/>
                </a:solidFill>
              </a:rPr>
              <a:t>I Trattati UE</a:t>
            </a:r>
            <a:endParaRPr lang="it-IT" sz="3200" dirty="0">
              <a:solidFill>
                <a:srgbClr val="0070C0"/>
              </a:solidFill>
            </a:endParaRPr>
          </a:p>
        </p:txBody>
      </p:sp>
      <p:sp>
        <p:nvSpPr>
          <p:cNvPr id="3" name="Segnaposto contenuto 2">
            <a:extLst>
              <a:ext uri="{FF2B5EF4-FFF2-40B4-BE49-F238E27FC236}">
                <a16:creationId xmlns:a16="http://schemas.microsoft.com/office/drawing/2014/main" id="{DDE82D58-F244-AD78-BBEF-8F266660F40D}"/>
              </a:ext>
            </a:extLst>
          </p:cNvPr>
          <p:cNvSpPr>
            <a:spLocks noGrp="1"/>
          </p:cNvSpPr>
          <p:nvPr>
            <p:ph idx="1"/>
          </p:nvPr>
        </p:nvSpPr>
        <p:spPr>
          <a:xfrm>
            <a:off x="926926" y="1358901"/>
            <a:ext cx="10714212" cy="4265286"/>
          </a:xfrm>
        </p:spPr>
        <p:txBody>
          <a:bodyPr>
            <a:normAutofit/>
          </a:bodyPr>
          <a:lstStyle/>
          <a:p>
            <a:pPr>
              <a:buNone/>
            </a:pPr>
            <a:endParaRPr lang="it-IT" altLang="it-IT" sz="2600" dirty="0"/>
          </a:p>
          <a:p>
            <a:r>
              <a:rPr lang="it-IT" altLang="it-IT" sz="2600" dirty="0"/>
              <a:t>I Trattati definizione: </a:t>
            </a:r>
          </a:p>
          <a:p>
            <a:pPr algn="just"/>
            <a:r>
              <a:rPr lang="it-IT" altLang="it-IT" sz="2600" dirty="0"/>
              <a:t>L'Unione si fonda sul Trattato dell’Unione </a:t>
            </a:r>
            <a:r>
              <a:rPr lang="it-IT" altLang="it-IT" sz="2600" b="1" dirty="0">
                <a:solidFill>
                  <a:srgbClr val="00B0F0"/>
                </a:solidFill>
              </a:rPr>
              <a:t>(TUE) </a:t>
            </a:r>
            <a:r>
              <a:rPr lang="it-IT" altLang="it-IT" sz="2600" dirty="0"/>
              <a:t>e sul trattato sul funzionamento dell'Unione europea </a:t>
            </a:r>
            <a:r>
              <a:rPr lang="it-IT" altLang="it-IT" sz="2600" b="1" dirty="0">
                <a:solidFill>
                  <a:srgbClr val="00B0F0"/>
                </a:solidFill>
              </a:rPr>
              <a:t>(TFUE)</a:t>
            </a:r>
            <a:r>
              <a:rPr lang="it-IT" altLang="it-IT" sz="2600" dirty="0">
                <a:solidFill>
                  <a:srgbClr val="00B0F0"/>
                </a:solidFill>
              </a:rPr>
              <a:t>. </a:t>
            </a:r>
          </a:p>
          <a:p>
            <a:pPr algn="just"/>
            <a:r>
              <a:rPr lang="it-IT" altLang="it-IT" sz="2600" dirty="0"/>
              <a:t>TUE e TFUE hanno lo stesso valore giuridico (Art. 1, par. 3 TUE)</a:t>
            </a:r>
          </a:p>
          <a:p>
            <a:r>
              <a:rPr lang="it-IT" altLang="it-IT" sz="2600" dirty="0"/>
              <a:t>I </a:t>
            </a:r>
            <a:r>
              <a:rPr lang="it-IT" altLang="it-IT" sz="2600" b="1" dirty="0">
                <a:solidFill>
                  <a:srgbClr val="00B0F0"/>
                </a:solidFill>
              </a:rPr>
              <a:t>Protocolli</a:t>
            </a:r>
            <a:r>
              <a:rPr lang="it-IT" altLang="it-IT" sz="2600" dirty="0">
                <a:solidFill>
                  <a:srgbClr val="00B0F0"/>
                </a:solidFill>
              </a:rPr>
              <a:t> </a:t>
            </a:r>
            <a:r>
              <a:rPr lang="it-IT" altLang="it-IT" sz="2600" dirty="0"/>
              <a:t>e gli allegati ai trattati ne costituiscono parte integrante (Art. 51 TUE)</a:t>
            </a:r>
          </a:p>
          <a:p>
            <a:r>
              <a:rPr lang="it-IT" altLang="it-IT" sz="2600" dirty="0"/>
              <a:t>Le </a:t>
            </a:r>
            <a:r>
              <a:rPr lang="it-IT" altLang="it-IT" sz="2600" b="1" dirty="0">
                <a:solidFill>
                  <a:srgbClr val="00B0F0"/>
                </a:solidFill>
              </a:rPr>
              <a:t>Dichiarazioni </a:t>
            </a:r>
            <a:r>
              <a:rPr lang="it-IT" altLang="it-IT" sz="2600" dirty="0"/>
              <a:t>hanno un valore solo interpretativo (Art. 51 TUE)</a:t>
            </a:r>
          </a:p>
          <a:p>
            <a:endParaRPr lang="it-IT" dirty="0"/>
          </a:p>
        </p:txBody>
      </p:sp>
    </p:spTree>
    <p:extLst>
      <p:ext uri="{BB962C8B-B14F-4D97-AF65-F5344CB8AC3E}">
        <p14:creationId xmlns:p14="http://schemas.microsoft.com/office/powerpoint/2010/main" val="2856136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AF522E-3405-1B19-FA3C-E56D67B8C513}"/>
              </a:ext>
            </a:extLst>
          </p:cNvPr>
          <p:cNvSpPr>
            <a:spLocks noGrp="1"/>
          </p:cNvSpPr>
          <p:nvPr>
            <p:ph type="title"/>
          </p:nvPr>
        </p:nvSpPr>
        <p:spPr>
          <a:xfrm>
            <a:off x="1052186" y="365125"/>
            <a:ext cx="10588952" cy="993775"/>
          </a:xfrm>
        </p:spPr>
        <p:txBody>
          <a:bodyPr/>
          <a:lstStyle/>
          <a:p>
            <a:r>
              <a:rPr lang="it-IT" sz="3200" b="1" dirty="0">
                <a:solidFill>
                  <a:srgbClr val="0070C0"/>
                </a:solidFill>
              </a:rPr>
              <a:t>I Trattati UE</a:t>
            </a:r>
            <a:endParaRPr lang="it-IT" sz="3200" dirty="0">
              <a:solidFill>
                <a:srgbClr val="0070C0"/>
              </a:solidFill>
            </a:endParaRPr>
          </a:p>
        </p:txBody>
      </p:sp>
      <p:sp>
        <p:nvSpPr>
          <p:cNvPr id="3" name="Segnaposto contenuto 2">
            <a:extLst>
              <a:ext uri="{FF2B5EF4-FFF2-40B4-BE49-F238E27FC236}">
                <a16:creationId xmlns:a16="http://schemas.microsoft.com/office/drawing/2014/main" id="{EC642F95-6FC0-6DB2-D783-1851D210A957}"/>
              </a:ext>
            </a:extLst>
          </p:cNvPr>
          <p:cNvSpPr>
            <a:spLocks noGrp="1"/>
          </p:cNvSpPr>
          <p:nvPr>
            <p:ph idx="1"/>
          </p:nvPr>
        </p:nvSpPr>
        <p:spPr>
          <a:xfrm>
            <a:off x="1052186" y="1014608"/>
            <a:ext cx="10588952" cy="4862318"/>
          </a:xfrm>
        </p:spPr>
        <p:txBody>
          <a:bodyPr>
            <a:normAutofit/>
          </a:bodyPr>
          <a:lstStyle/>
          <a:p>
            <a:r>
              <a:rPr lang="it-IT" dirty="0">
                <a:solidFill>
                  <a:srgbClr val="00B0F0"/>
                </a:solidFill>
              </a:rPr>
              <a:t>Trattati come vertice del sistema delle fonti:</a:t>
            </a:r>
          </a:p>
          <a:p>
            <a:r>
              <a:rPr lang="it-IT" dirty="0"/>
              <a:t>Il primato di questi strumenti deriva dalla loro natura di veri e propri accordi internazionali nel senso classico dell’espressione e dunque la loro superiorità discende dall’essere frutto della volontà congiunta degli Stati membri, che continua a trovarsi a fondamento della costruzione europea. </a:t>
            </a:r>
          </a:p>
          <a:p>
            <a:r>
              <a:rPr lang="it-IT" dirty="0">
                <a:solidFill>
                  <a:srgbClr val="00B0F0"/>
                </a:solidFill>
              </a:rPr>
              <a:t>Rapporto con diritto derivato:</a:t>
            </a:r>
          </a:p>
          <a:p>
            <a:r>
              <a:rPr lang="it-IT" dirty="0"/>
              <a:t>I Trattati prevalgono sulle norme di diritto derivato, perciò non possono subire modifiche da parte degli atti emanati dagli organi dell’UE, tanto che se sono in contrasto con i primi, sono suscettibili di annullamento (si v. art. 263 TFUE).</a:t>
            </a:r>
          </a:p>
        </p:txBody>
      </p:sp>
    </p:spTree>
    <p:extLst>
      <p:ext uri="{BB962C8B-B14F-4D97-AF65-F5344CB8AC3E}">
        <p14:creationId xmlns:p14="http://schemas.microsoft.com/office/powerpoint/2010/main" val="84026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F06C2B-B370-D578-C0E4-C1AC76ADA108}"/>
              </a:ext>
            </a:extLst>
          </p:cNvPr>
          <p:cNvSpPr>
            <a:spLocks noGrp="1"/>
          </p:cNvSpPr>
          <p:nvPr>
            <p:ph type="title"/>
          </p:nvPr>
        </p:nvSpPr>
        <p:spPr>
          <a:xfrm>
            <a:off x="926926" y="365125"/>
            <a:ext cx="10714212" cy="993775"/>
          </a:xfrm>
        </p:spPr>
        <p:txBody>
          <a:bodyPr/>
          <a:lstStyle/>
          <a:p>
            <a:r>
              <a:rPr lang="it-IT" sz="3200" b="1" dirty="0">
                <a:solidFill>
                  <a:srgbClr val="0070C0"/>
                </a:solidFill>
              </a:rPr>
              <a:t>I Trattati UE</a:t>
            </a:r>
            <a:endParaRPr lang="it-IT" sz="3200" dirty="0">
              <a:solidFill>
                <a:srgbClr val="0070C0"/>
              </a:solidFill>
            </a:endParaRPr>
          </a:p>
        </p:txBody>
      </p:sp>
      <p:sp>
        <p:nvSpPr>
          <p:cNvPr id="3" name="Segnaposto contenuto 2">
            <a:extLst>
              <a:ext uri="{FF2B5EF4-FFF2-40B4-BE49-F238E27FC236}">
                <a16:creationId xmlns:a16="http://schemas.microsoft.com/office/drawing/2014/main" id="{62313815-A820-F417-3908-37F5D24D4DED}"/>
              </a:ext>
            </a:extLst>
          </p:cNvPr>
          <p:cNvSpPr>
            <a:spLocks noGrp="1"/>
          </p:cNvSpPr>
          <p:nvPr>
            <p:ph idx="1"/>
          </p:nvPr>
        </p:nvSpPr>
        <p:spPr>
          <a:xfrm>
            <a:off x="926926" y="1265130"/>
            <a:ext cx="10714212" cy="4459266"/>
          </a:xfrm>
        </p:spPr>
        <p:txBody>
          <a:bodyPr>
            <a:normAutofit/>
          </a:bodyPr>
          <a:lstStyle/>
          <a:p>
            <a:r>
              <a:rPr lang="it-IT" dirty="0">
                <a:solidFill>
                  <a:srgbClr val="00B0F0"/>
                </a:solidFill>
              </a:rPr>
              <a:t>Autonomia dell’ordinamento UE</a:t>
            </a:r>
            <a:r>
              <a:rPr lang="it-IT" dirty="0"/>
              <a:t>: </a:t>
            </a:r>
          </a:p>
          <a:p>
            <a:r>
              <a:rPr lang="it-IT" dirty="0"/>
              <a:t>Sentenza </a:t>
            </a:r>
            <a:r>
              <a:rPr lang="it-IT" i="1" dirty="0" err="1">
                <a:solidFill>
                  <a:srgbClr val="00B0F0"/>
                </a:solidFill>
              </a:rPr>
              <a:t>Defrenne</a:t>
            </a:r>
            <a:r>
              <a:rPr lang="it-IT" i="1" dirty="0">
                <a:solidFill>
                  <a:srgbClr val="00B0F0"/>
                </a:solidFill>
              </a:rPr>
              <a:t> II</a:t>
            </a:r>
            <a:r>
              <a:rPr lang="it-IT" dirty="0"/>
              <a:t>, C-43/75, dell’8 aprile 1976:</a:t>
            </a:r>
          </a:p>
          <a:p>
            <a:r>
              <a:rPr lang="it-IT" dirty="0"/>
              <a:t>Le disposizioni del Trattato non possono essere sottoposte a revisione se non nelle forme e nei modi autorizzati dal Trattato stesso.</a:t>
            </a:r>
          </a:p>
          <a:p>
            <a:r>
              <a:rPr lang="it-IT" dirty="0"/>
              <a:t>Sentenza </a:t>
            </a:r>
            <a:r>
              <a:rPr lang="it-IT" i="1" dirty="0">
                <a:solidFill>
                  <a:srgbClr val="00B0F0"/>
                </a:solidFill>
              </a:rPr>
              <a:t>Regno Unito c. Consiglio</a:t>
            </a:r>
            <a:r>
              <a:rPr lang="it-IT" dirty="0"/>
              <a:t>, C-68/86, del 23 febbraio 1988: </a:t>
            </a:r>
          </a:p>
          <a:p>
            <a:r>
              <a:rPr lang="it-IT" dirty="0"/>
              <a:t>Ha precisato che le regole del Trattato che concernono la formazione della volontà delle istituzioni sono stabilite dal Trattato e non sono a disposizione né degli Stati membri né delle istituzioni.</a:t>
            </a:r>
          </a:p>
        </p:txBody>
      </p:sp>
    </p:spTree>
    <p:extLst>
      <p:ext uri="{BB962C8B-B14F-4D97-AF65-F5344CB8AC3E}">
        <p14:creationId xmlns:p14="http://schemas.microsoft.com/office/powerpoint/2010/main" val="2788450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BB725-5177-B5FE-7E97-77229170411B}"/>
              </a:ext>
            </a:extLst>
          </p:cNvPr>
          <p:cNvSpPr>
            <a:spLocks noGrp="1"/>
          </p:cNvSpPr>
          <p:nvPr>
            <p:ph type="title"/>
          </p:nvPr>
        </p:nvSpPr>
        <p:spPr>
          <a:xfrm>
            <a:off x="1027134" y="365125"/>
            <a:ext cx="10326666" cy="699587"/>
          </a:xfrm>
        </p:spPr>
        <p:txBody>
          <a:bodyPr/>
          <a:lstStyle/>
          <a:p>
            <a:r>
              <a:rPr lang="it-IT" sz="3200" b="1" dirty="0">
                <a:solidFill>
                  <a:srgbClr val="0070C0"/>
                </a:solidFill>
              </a:rPr>
              <a:t>I Trattati UE</a:t>
            </a:r>
            <a:endParaRPr lang="it-IT" sz="3200" dirty="0">
              <a:solidFill>
                <a:srgbClr val="0070C0"/>
              </a:solidFill>
            </a:endParaRPr>
          </a:p>
        </p:txBody>
      </p:sp>
      <p:sp>
        <p:nvSpPr>
          <p:cNvPr id="3" name="Segnaposto contenuto 2">
            <a:extLst>
              <a:ext uri="{FF2B5EF4-FFF2-40B4-BE49-F238E27FC236}">
                <a16:creationId xmlns:a16="http://schemas.microsoft.com/office/drawing/2014/main" id="{6D88F50C-8DD9-2C95-E188-893AC54BCB39}"/>
              </a:ext>
            </a:extLst>
          </p:cNvPr>
          <p:cNvSpPr>
            <a:spLocks noGrp="1"/>
          </p:cNvSpPr>
          <p:nvPr>
            <p:ph idx="1"/>
          </p:nvPr>
        </p:nvSpPr>
        <p:spPr>
          <a:xfrm>
            <a:off x="1027134" y="1690688"/>
            <a:ext cx="10326666" cy="4486275"/>
          </a:xfrm>
        </p:spPr>
        <p:txBody>
          <a:bodyPr>
            <a:normAutofit/>
          </a:bodyPr>
          <a:lstStyle/>
          <a:p>
            <a:pPr>
              <a:defRPr/>
            </a:pPr>
            <a:r>
              <a:rPr lang="it-IT" altLang="it-IT" sz="2800" dirty="0"/>
              <a:t>I Trattati UE hanno una duplice natura: </a:t>
            </a:r>
          </a:p>
          <a:p>
            <a:pPr>
              <a:defRPr/>
            </a:pPr>
            <a:r>
              <a:rPr lang="it-IT" altLang="it-IT" sz="2800" b="1" dirty="0">
                <a:solidFill>
                  <a:srgbClr val="00B0F0"/>
                </a:solidFill>
              </a:rPr>
              <a:t>Valore di accordo internazionale</a:t>
            </a:r>
            <a:r>
              <a:rPr lang="it-IT" altLang="it-IT" sz="2800" dirty="0">
                <a:solidFill>
                  <a:srgbClr val="00B0F0"/>
                </a:solidFill>
              </a:rPr>
              <a:t>;</a:t>
            </a:r>
            <a:endParaRPr lang="it-IT" altLang="it-IT" sz="2800" dirty="0">
              <a:solidFill>
                <a:srgbClr val="0070C0"/>
              </a:solidFill>
            </a:endParaRPr>
          </a:p>
          <a:p>
            <a:pPr>
              <a:defRPr/>
            </a:pPr>
            <a:r>
              <a:rPr lang="it-IT" altLang="it-IT" sz="2800" b="1" dirty="0">
                <a:solidFill>
                  <a:srgbClr val="00B0F0"/>
                </a:solidFill>
              </a:rPr>
              <a:t>Dimensione costituzionale: Costituzione composita, multilevel </a:t>
            </a:r>
            <a:r>
              <a:rPr lang="it-IT" altLang="it-IT" sz="2800" b="1" dirty="0" err="1">
                <a:solidFill>
                  <a:srgbClr val="00B0F0"/>
                </a:solidFill>
              </a:rPr>
              <a:t>constitutionalism</a:t>
            </a:r>
            <a:r>
              <a:rPr lang="it-IT" altLang="it-IT" sz="2800" b="1" dirty="0">
                <a:solidFill>
                  <a:srgbClr val="00B0F0"/>
                </a:solidFill>
              </a:rPr>
              <a:t> </a:t>
            </a:r>
            <a:endParaRPr lang="it-IT" altLang="it-IT" sz="2800" b="1" dirty="0"/>
          </a:p>
          <a:p>
            <a:pPr>
              <a:defRPr/>
            </a:pPr>
            <a:r>
              <a:rPr lang="it-IT" altLang="it-IT" sz="2800" dirty="0"/>
              <a:t>Parere 2/13 Corte di Giustizia:</a:t>
            </a:r>
          </a:p>
          <a:p>
            <a:pPr marL="0" indent="0">
              <a:buFontTx/>
              <a:buNone/>
              <a:defRPr/>
            </a:pPr>
            <a:r>
              <a:rPr lang="it-IT" altLang="it-IT" sz="2800" dirty="0">
                <a:solidFill>
                  <a:srgbClr val="00B0F0"/>
                </a:solidFill>
              </a:rPr>
              <a:t>«</a:t>
            </a:r>
            <a:r>
              <a:rPr lang="it-IT" altLang="it-IT" sz="2800" b="1" dirty="0">
                <a:solidFill>
                  <a:srgbClr val="00B0F0"/>
                </a:solidFill>
              </a:rPr>
              <a:t>la carta costituzionale di base dell’Unione sono i Trattati</a:t>
            </a:r>
            <a:r>
              <a:rPr lang="it-IT" altLang="it-IT" sz="2800" dirty="0">
                <a:solidFill>
                  <a:srgbClr val="00B0F0"/>
                </a:solidFill>
              </a:rPr>
              <a:t>».</a:t>
            </a:r>
          </a:p>
          <a:p>
            <a:endParaRPr lang="it-IT" dirty="0"/>
          </a:p>
        </p:txBody>
      </p:sp>
    </p:spTree>
    <p:extLst>
      <p:ext uri="{BB962C8B-B14F-4D97-AF65-F5344CB8AC3E}">
        <p14:creationId xmlns:p14="http://schemas.microsoft.com/office/powerpoint/2010/main" val="1443109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2517FF-A53E-A732-44A0-7FF1B4FBD778}"/>
              </a:ext>
            </a:extLst>
          </p:cNvPr>
          <p:cNvSpPr>
            <a:spLocks noGrp="1"/>
          </p:cNvSpPr>
          <p:nvPr>
            <p:ph type="title"/>
          </p:nvPr>
        </p:nvSpPr>
        <p:spPr>
          <a:xfrm>
            <a:off x="1077238" y="365125"/>
            <a:ext cx="10563900" cy="993775"/>
          </a:xfrm>
        </p:spPr>
        <p:txBody>
          <a:bodyPr/>
          <a:lstStyle/>
          <a:p>
            <a:r>
              <a:rPr lang="it-IT" sz="2800" b="1" dirty="0">
                <a:solidFill>
                  <a:srgbClr val="0070C0"/>
                </a:solidFill>
              </a:rPr>
              <a:t>I Trattati UE</a:t>
            </a:r>
            <a:endParaRPr lang="it-IT" sz="2800" dirty="0">
              <a:solidFill>
                <a:srgbClr val="0070C0"/>
              </a:solidFill>
            </a:endParaRPr>
          </a:p>
        </p:txBody>
      </p:sp>
      <p:sp>
        <p:nvSpPr>
          <p:cNvPr id="3" name="Segnaposto contenuto 2">
            <a:extLst>
              <a:ext uri="{FF2B5EF4-FFF2-40B4-BE49-F238E27FC236}">
                <a16:creationId xmlns:a16="http://schemas.microsoft.com/office/drawing/2014/main" id="{FC589653-EF5B-A9F9-822E-2438408242B1}"/>
              </a:ext>
            </a:extLst>
          </p:cNvPr>
          <p:cNvSpPr>
            <a:spLocks noGrp="1"/>
          </p:cNvSpPr>
          <p:nvPr>
            <p:ph idx="1"/>
          </p:nvPr>
        </p:nvSpPr>
        <p:spPr>
          <a:xfrm>
            <a:off x="1077238" y="1358901"/>
            <a:ext cx="10563900" cy="4215182"/>
          </a:xfrm>
        </p:spPr>
        <p:txBody>
          <a:bodyPr>
            <a:normAutofit/>
          </a:bodyPr>
          <a:lstStyle/>
          <a:p>
            <a:r>
              <a:rPr lang="it-IT" sz="2400" dirty="0">
                <a:solidFill>
                  <a:schemeClr val="bg1">
                    <a:lumMod val="50000"/>
                  </a:schemeClr>
                </a:solidFill>
              </a:rPr>
              <a:t>Sentenza </a:t>
            </a:r>
            <a:r>
              <a:rPr lang="it-IT" sz="2400" i="1" dirty="0" err="1">
                <a:solidFill>
                  <a:srgbClr val="00B0F0"/>
                </a:solidFill>
              </a:rPr>
              <a:t>Wightman</a:t>
            </a:r>
            <a:r>
              <a:rPr lang="it-IT" sz="2400" dirty="0"/>
              <a:t>, </a:t>
            </a:r>
            <a:r>
              <a:rPr lang="it-IT" sz="2400" dirty="0">
                <a:solidFill>
                  <a:schemeClr val="bg1">
                    <a:lumMod val="50000"/>
                  </a:schemeClr>
                </a:solidFill>
              </a:rPr>
              <a:t>causa C-621/18, 10 dicembre 2018, punto 44:</a:t>
            </a:r>
          </a:p>
          <a:p>
            <a:pPr algn="just"/>
            <a:r>
              <a:rPr lang="it-IT" sz="2400" b="0" i="0" u="none" strike="noStrike" dirty="0">
                <a:solidFill>
                  <a:schemeClr val="bg1">
                    <a:lumMod val="50000"/>
                  </a:schemeClr>
                </a:solidFill>
                <a:effectLst/>
              </a:rPr>
              <a:t>«I trattati istitutivi, che costituiscono la carta costituzionale di base dell’Unione  hanno dato vita, diversamente dai trattati internazionali ordinari, ad un ordinamento giuridico nuovo, dotato di proprie istituzioni, a favore del quale gli Stati che ne sono membri hanno limitato, in settori sempre più ampi, i propri poteri sovrani, e che riconosce come soggetti non soltanto tali Stati, ma anche i cittadini degli stessi»</a:t>
            </a:r>
            <a:endParaRPr lang="it-IT" sz="2400" dirty="0">
              <a:solidFill>
                <a:schemeClr val="bg1">
                  <a:lumMod val="50000"/>
                </a:schemeClr>
              </a:solidFill>
            </a:endParaRPr>
          </a:p>
        </p:txBody>
      </p:sp>
    </p:spTree>
    <p:extLst>
      <p:ext uri="{BB962C8B-B14F-4D97-AF65-F5344CB8AC3E}">
        <p14:creationId xmlns:p14="http://schemas.microsoft.com/office/powerpoint/2010/main" val="712548801"/>
      </p:ext>
    </p:extLst>
  </p:cSld>
  <p:clrMapOvr>
    <a:masterClrMapping/>
  </p:clrMapOvr>
</p:sld>
</file>

<file path=ppt/theme/theme1.xml><?xml version="1.0" encoding="utf-8"?>
<a:theme xmlns:a="http://schemas.openxmlformats.org/drawingml/2006/main" name="Tema di Office">
  <a:themeElements>
    <a:clrScheme name="Blu">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Parcel</Template>
  <TotalTime>108</TotalTime>
  <Words>2640</Words>
  <Application>Microsoft Macintosh PowerPoint</Application>
  <PresentationFormat>Widescreen</PresentationFormat>
  <Paragraphs>194</Paragraphs>
  <Slides>33</Slides>
  <Notes>6</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33</vt:i4>
      </vt:variant>
    </vt:vector>
  </HeadingPairs>
  <TitlesOfParts>
    <vt:vector size="37" baseType="lpstr">
      <vt:lpstr>Aptos</vt:lpstr>
      <vt:lpstr>Aptos Display</vt:lpstr>
      <vt:lpstr>Arial</vt:lpstr>
      <vt:lpstr>Tema di Office</vt:lpstr>
      <vt:lpstr>Diritto dell’Integrazione europea Prof. Alessandro Nato</vt:lpstr>
      <vt:lpstr>Indice </vt:lpstr>
      <vt:lpstr>Fonti di diritto primario: Trattati UE </vt:lpstr>
      <vt:lpstr>Il diritto primario UE</vt:lpstr>
      <vt:lpstr>I Trattati UE</vt:lpstr>
      <vt:lpstr>I Trattati UE</vt:lpstr>
      <vt:lpstr>I Trattati UE</vt:lpstr>
      <vt:lpstr>I Trattati UE</vt:lpstr>
      <vt:lpstr>I Trattati UE</vt:lpstr>
      <vt:lpstr>I Trattati UE</vt:lpstr>
      <vt:lpstr>I Trattati UE</vt:lpstr>
      <vt:lpstr>I Trattati UE</vt:lpstr>
      <vt:lpstr>I Trattati UE</vt:lpstr>
      <vt:lpstr>I Trattati UE</vt:lpstr>
      <vt:lpstr>Fonti di diritto primario: Principi dell’ordinamento UE</vt:lpstr>
      <vt:lpstr>I principi dell’ordinamento dell’Unione europea</vt:lpstr>
      <vt:lpstr>I principi dell’ordinamento dell’Unione europea</vt:lpstr>
      <vt:lpstr>I principi dell’ordinamento dell’Unione europea</vt:lpstr>
      <vt:lpstr>I principi dell’ordinamento dell’Unione europea</vt:lpstr>
      <vt:lpstr>I principi dell’ordinamento dell’Unione europea</vt:lpstr>
      <vt:lpstr>I principi dell’ordinamento dell’Unione europea</vt:lpstr>
      <vt:lpstr>I principi dell’ordinamento dell’Unione europea</vt:lpstr>
      <vt:lpstr>I principi dell’ordinamento dell’Unione europea</vt:lpstr>
      <vt:lpstr>I principi dell’ordinamento dell’Unione europea</vt:lpstr>
      <vt:lpstr>I principi dell’ordinamento dell’Unione europea</vt:lpstr>
      <vt:lpstr>I principi dell’ordinamento dell’Unione europea</vt:lpstr>
      <vt:lpstr>        Fonti di diritto primario: Carta dei diritti fondamentali UE  </vt:lpstr>
      <vt:lpstr>Diritti fondamentali UE</vt:lpstr>
      <vt:lpstr>Diritti fondamentali UE</vt:lpstr>
      <vt:lpstr>Diritti fondamentali UE</vt:lpstr>
      <vt:lpstr>Diritti fondamentali UE</vt:lpstr>
      <vt:lpstr>Diritti fondamentali UE</vt:lpstr>
      <vt:lpstr>Diritti fondamentali 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Alessandro Nato</dc:creator>
  <cp:lastModifiedBy>Alessandro Nato</cp:lastModifiedBy>
  <cp:revision>43</cp:revision>
  <dcterms:created xsi:type="dcterms:W3CDTF">2026-07-07T08:59:16Z</dcterms:created>
  <dcterms:modified xsi:type="dcterms:W3CDTF">2026-07-07T11:07:53Z</dcterms:modified>
</cp:coreProperties>
</file>