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9" r:id="rId7"/>
    <p:sldId id="280" r:id="rId8"/>
    <p:sldId id="281" r:id="rId9"/>
    <p:sldId id="358" r:id="rId10"/>
    <p:sldId id="359" r:id="rId11"/>
    <p:sldId id="282" r:id="rId12"/>
    <p:sldId id="283" r:id="rId13"/>
    <p:sldId id="284" r:id="rId14"/>
    <p:sldId id="286" r:id="rId15"/>
    <p:sldId id="287" r:id="rId16"/>
    <p:sldId id="288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55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B70B8-03F0-03EF-2F7B-F418FEC7C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6036F8-C250-025D-04BA-789638270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23946A-319E-32B3-F650-71C90AA1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04A5BD-B02C-6346-99BD-E33FB8024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0040FC-6FBE-FCE8-2521-80DDB418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42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1978DC-6972-2B7C-063C-2A8BA493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CC206D4-F799-FE4D-6BBF-3BC072473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2DC89D-1C6E-3F01-79D0-A268674F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51EAE5-6479-8A7D-81BC-7CFF8A87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86C540-8AD6-1D81-A260-1BE99D9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15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ADC1B4D-EA0E-FA14-AD65-F74BB184C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235C6C-B07D-3E81-7B0A-80031497E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3303EC-62A0-0E07-5B4D-BF8BA90D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97B7BB-AE1E-8303-E7AF-6CC9D37A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887759-DA1A-2ABB-2D94-C0AC8E4F8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72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0213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1273F-E6EF-522A-2AED-835A4D26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CB0142-B56F-02DE-0A2F-40D351300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60F206-F7F5-77DB-0704-B2582C8F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2DCA53-96AC-FE95-5B90-32902E42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C948EF-30D0-732C-B30D-60B65D13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24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33DFE-22E6-CAE5-50C6-D645BE92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A89C25-2C1A-56F4-D243-EC00CFDCE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8A6FD7-36F1-2770-3C33-908E237A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76F506-0D3F-2B8A-205C-F4C2B6FE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A9C181-638F-1C6E-6319-1E278697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87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48A14-E45D-F095-86DB-B6E1F50ED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202367-70AE-C1FE-3A0A-B82F7408D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092DE5-73F7-66DA-4563-9B250872C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5DEA4C-9671-1B17-7AC2-AEBC4862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EEC4D9-7993-07BD-BB30-124D14D76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D1A5A2-7C16-5653-677D-37B8CC12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21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EB21D9-B7C3-C078-96B7-FFF24EEA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FD9BCA-3A51-7F0E-12BB-06A13BFEF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CD6B64-1772-E9BF-F66B-E6BE2B33D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F71FE7C-B785-C43C-15FB-2A6AEEFBE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49C4A21-4083-E2FC-0793-0A29671BD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1B6535-6F98-A283-382D-EF494E29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61C6F6-CC05-9C92-CE8C-C68D7A29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2736A24-D1C7-CD07-119A-299A2352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63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B17BE-B535-3666-14F9-643D1FA7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3D68EC-25C5-EE94-C404-6D98BBED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29AF55-07B2-C9A8-F3B5-0A5BA19CA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20F25F-0C1B-2D8A-9B25-DFB8AAA7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86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5C8A3BD-9FBF-A1C8-0AAF-4107907C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8E9986-6D77-969D-8847-AA5F9037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03BFC7-8A7C-91C1-917B-206675C6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31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8DB22-A2ED-4F04-E616-C8A2D7066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1C391E-F82D-248C-6DA4-7F1150DE5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F7C1E9-9570-A4DE-C7C2-D78D2266B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0BA1A8-39B8-5A80-B47A-10F99DA1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65D674-B968-2887-4C12-010EC793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DE3E1B-12CD-C635-947E-3235C9C4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40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2174B4-1636-1D7D-4EF8-43911CBC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E55D9D2-B95C-6909-A668-AD45604B6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6AA031-4E7B-3218-B258-3D3BEC443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2C97B7-00D5-339D-2021-ABDEF1B6A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D0DCA56-6A68-D284-7AA2-1AA3CBC10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246F42-1E23-222E-843A-81C22D1C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60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2F10BF0-8729-D1FD-0DC6-7830A01A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F666E5-D5D5-57CC-80F0-49043FBEC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A0DB0D-CBCE-C67B-70A2-55F692143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6C06A-DA03-C644-B9BB-2551BE65CFBF}" type="datetimeFigureOut">
              <a:rPr lang="it-IT" smtClean="0"/>
              <a:t>27/03/23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90DDC9-76F9-1CDD-84AE-A29ED2555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2AA59E-6918-5E4D-78ED-930386A53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CF561-5083-7D45-94F4-CF4E0BBBAF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87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image" Target="../media/image16.tif"/><Relationship Id="rId7" Type="http://schemas.openxmlformats.org/officeDocument/2006/relationships/image" Target="../media/image20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10" Type="http://schemas.openxmlformats.org/officeDocument/2006/relationships/image" Target="../media/image23.tif"/><Relationship Id="rId4" Type="http://schemas.openxmlformats.org/officeDocument/2006/relationships/image" Target="../media/image17.tif"/><Relationship Id="rId9" Type="http://schemas.openxmlformats.org/officeDocument/2006/relationships/image" Target="../media/image22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149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57F208-0759-EF13-2D10-B1CD8B7C5584}"/>
              </a:ext>
            </a:extLst>
          </p:cNvPr>
          <p:cNvSpPr txBox="1"/>
          <p:nvPr/>
        </p:nvSpPr>
        <p:spPr>
          <a:xfrm>
            <a:off x="1666425" y="2413590"/>
            <a:ext cx="8208333" cy="1946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hangingPunct="0"/>
            <a:r>
              <a:rPr lang="it-IT" sz="2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L’estrazione con solvente prevede: </a:t>
            </a:r>
          </a:p>
          <a:p>
            <a:pPr hangingPunct="0"/>
            <a:endParaRPr lang="it-IT" dirty="0"/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it-IT" sz="17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Rottura dell’interazione analita-matrice</a:t>
            </a: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it-IT" sz="1700" dirty="0"/>
              <a:t>Solvatazione dell’analita –&gt; </a:t>
            </a:r>
            <a:r>
              <a:rPr lang="it-IT" sz="1700" dirty="0" err="1"/>
              <a:t>fomazione</a:t>
            </a:r>
            <a:r>
              <a:rPr lang="it-IT" sz="1700" dirty="0"/>
              <a:t> della soluzione solvente-analita</a:t>
            </a:r>
          </a:p>
          <a:p>
            <a:pPr marL="342900" indent="-342900" hangingPunct="0">
              <a:lnSpc>
                <a:spcPct val="150000"/>
              </a:lnSpc>
              <a:buFont typeface="+mj-lt"/>
              <a:buAutoNum type="arabicPeriod"/>
            </a:pPr>
            <a:r>
              <a:rPr lang="it-IT" sz="1700" dirty="0"/>
              <a:t>Allontanamento dell’analita dallo strato si solvente a contatto con la matrice (diffusione)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A54B64-3EB4-666B-C8E2-1D260235D8C4}"/>
              </a:ext>
            </a:extLst>
          </p:cNvPr>
          <p:cNvSpPr txBox="1"/>
          <p:nvPr/>
        </p:nvSpPr>
        <p:spPr>
          <a:xfrm>
            <a:off x="1666425" y="226831"/>
            <a:ext cx="8714497" cy="1877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hangingPunct="0"/>
            <a:r>
              <a:rPr lang="it-IT" sz="2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L’omogeneizzazione prevede: </a:t>
            </a:r>
          </a:p>
          <a:p>
            <a:pPr hangingPunct="0"/>
            <a:endParaRPr lang="it-IT" dirty="0"/>
          </a:p>
          <a:p>
            <a:pPr marL="342900" indent="-342900" hangingPunct="0">
              <a:buFont typeface="+mj-lt"/>
              <a:buAutoNum type="arabicPeriod"/>
            </a:pPr>
            <a:r>
              <a:rPr lang="it-IT" dirty="0"/>
              <a:t>Trattamenti meccanici volti ad aumentare la superficie di contatto tra la matrice da estrarre e il sovente di estrazione</a:t>
            </a:r>
          </a:p>
          <a:p>
            <a:pPr marL="342900" indent="-342900" hangingPunct="0">
              <a:buFont typeface="+mj-lt"/>
              <a:buAutoNum type="arabicPeriod"/>
            </a:pPr>
            <a:endParaRPr lang="it-IT" dirty="0"/>
          </a:p>
          <a:p>
            <a:pPr marL="342900" indent="-342900" hangingPunct="0">
              <a:buFont typeface="+mj-lt"/>
              <a:buAutoNum type="arabicPeriod"/>
            </a:pPr>
            <a:r>
              <a:rPr lang="it-IT" dirty="0"/>
              <a:t>Omogeneizzazione fisica e chimica di matrice complessa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72F8B96-A2E2-613F-D0F2-F04210ABEE29}"/>
              </a:ext>
            </a:extLst>
          </p:cNvPr>
          <p:cNvSpPr txBox="1"/>
          <p:nvPr/>
        </p:nvSpPr>
        <p:spPr>
          <a:xfrm>
            <a:off x="1762118" y="4712128"/>
            <a:ext cx="7070201" cy="215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it-IT" sz="2600" b="1" dirty="0"/>
              <a:t>Separazione matrice-soluzione arricchita di analita</a:t>
            </a:r>
          </a:p>
          <a:p>
            <a:pPr marL="342900" indent="-342900" hangingPunct="0">
              <a:buFont typeface="+mj-lt"/>
              <a:buAutoNum type="arabicPeriod"/>
            </a:pPr>
            <a:endParaRPr lang="it-IT" dirty="0"/>
          </a:p>
          <a:p>
            <a:pPr marL="342900" indent="-342900" hangingPunct="0">
              <a:buFont typeface="+mj-lt"/>
              <a:buAutoNum type="arabicPeriod"/>
            </a:pPr>
            <a:r>
              <a:rPr lang="it-IT" dirty="0"/>
              <a:t>Decantazione e prelievo del surnatante</a:t>
            </a:r>
          </a:p>
          <a:p>
            <a:pPr marL="342900" indent="-342900" hangingPunct="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centrifugazione e prelievo del surnatante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 hangingPunct="0">
              <a:buFont typeface="+mj-lt"/>
              <a:buAutoNum type="arabicPeriod"/>
            </a:pPr>
            <a:r>
              <a:rPr lang="it-IT" dirty="0"/>
              <a:t>Filtrazione</a:t>
            </a:r>
          </a:p>
        </p:txBody>
      </p:sp>
    </p:spTree>
    <p:extLst>
      <p:ext uri="{BB962C8B-B14F-4D97-AF65-F5344CB8AC3E}">
        <p14:creationId xmlns:p14="http://schemas.microsoft.com/office/powerpoint/2010/main" val="16544997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564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76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950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67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71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10" y="14828"/>
            <a:ext cx="9144001" cy="112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240" y="1106185"/>
            <a:ext cx="3897568" cy="1685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524" y="2799378"/>
            <a:ext cx="3731000" cy="1870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025" y="4599713"/>
            <a:ext cx="3730998" cy="2191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338" y="2518873"/>
            <a:ext cx="1455403" cy="1565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783" y="2052116"/>
            <a:ext cx="3897569" cy="954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magine" descr="Immagin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717" y="3628503"/>
            <a:ext cx="3658278" cy="88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magine" descr="Immagi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952" y="941459"/>
            <a:ext cx="3521055" cy="1162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magine" descr="Immagin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55" y="4592334"/>
            <a:ext cx="3286248" cy="228233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Quali sono le condizioni di lavoro migliori??"/>
          <p:cNvSpPr txBox="1"/>
          <p:nvPr/>
        </p:nvSpPr>
        <p:spPr>
          <a:xfrm>
            <a:off x="6276986" y="3014421"/>
            <a:ext cx="238116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>
                <a:solidFill>
                  <a:srgbClr val="FF2600"/>
                </a:solidFill>
              </a:defRPr>
            </a:pPr>
            <a:r>
              <a:rPr sz="1400"/>
              <a:t>Quali sono </a:t>
            </a:r>
            <a:r>
              <a:rPr sz="1600"/>
              <a:t>le condizioni di lavoro migliori??</a:t>
            </a:r>
          </a:p>
        </p:txBody>
      </p:sp>
      <p:sp>
        <p:nvSpPr>
          <p:cNvPr id="105" name="Quali sono le condizioni di lavoro migliori??"/>
          <p:cNvSpPr txBox="1"/>
          <p:nvPr/>
        </p:nvSpPr>
        <p:spPr>
          <a:xfrm>
            <a:off x="5613105" y="2109182"/>
            <a:ext cx="1236876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solidFill>
                  <a:srgbClr val="FF2600"/>
                </a:solidFill>
              </a:defRPr>
            </a:lvl1pPr>
          </a:lstStyle>
          <a:p>
            <a:r>
              <a:t>Procedura A</a:t>
            </a:r>
          </a:p>
        </p:txBody>
      </p:sp>
      <p:sp>
        <p:nvSpPr>
          <p:cNvPr id="106" name="Quali sono le condizioni di lavoro migliori??"/>
          <p:cNvSpPr txBox="1"/>
          <p:nvPr/>
        </p:nvSpPr>
        <p:spPr>
          <a:xfrm>
            <a:off x="5613105" y="3645709"/>
            <a:ext cx="1236876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solidFill>
                  <a:srgbClr val="0433FF"/>
                </a:solidFill>
              </a:defRPr>
            </a:lvl1pPr>
          </a:lstStyle>
          <a:p>
            <a:r>
              <a:t>Procedura B</a:t>
            </a:r>
          </a:p>
        </p:txBody>
      </p:sp>
      <p:sp>
        <p:nvSpPr>
          <p:cNvPr id="107" name="Quali sono le condizioni di lavoro migliori??"/>
          <p:cNvSpPr/>
          <p:nvPr/>
        </p:nvSpPr>
        <p:spPr>
          <a:xfrm>
            <a:off x="1750156" y="3381711"/>
            <a:ext cx="3607736" cy="561338"/>
          </a:xfrm>
          <a:prstGeom prst="rect">
            <a:avLst/>
          </a:prstGeom>
          <a:ln w="38100">
            <a:solidFill>
              <a:srgbClr val="009051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sz="1400">
                <a:solidFill>
                  <a:srgbClr val="FF2600"/>
                </a:solidFill>
              </a:defRPr>
            </a:pPr>
            <a:endParaRPr sz="140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Nella separazione liquido liquido (due fasi liquide non miscibili)…"/>
          <p:cNvSpPr txBox="1"/>
          <p:nvPr/>
        </p:nvSpPr>
        <p:spPr>
          <a:xfrm>
            <a:off x="1851775" y="294292"/>
            <a:ext cx="8219941" cy="594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Nella </a:t>
            </a:r>
            <a:r>
              <a:rPr sz="2000" dirty="0" err="1"/>
              <a:t>separazione</a:t>
            </a:r>
            <a:r>
              <a:rPr sz="2000" dirty="0"/>
              <a:t> </a:t>
            </a:r>
            <a:r>
              <a:rPr sz="2000" dirty="0" err="1"/>
              <a:t>liquido</a:t>
            </a:r>
            <a:r>
              <a:rPr sz="2000" dirty="0"/>
              <a:t> </a:t>
            </a:r>
            <a:r>
              <a:rPr sz="2000" dirty="0" err="1"/>
              <a:t>liquido</a:t>
            </a:r>
            <a:r>
              <a:rPr sz="2000" dirty="0"/>
              <a:t> (due </a:t>
            </a:r>
            <a:r>
              <a:rPr sz="2000" dirty="0" err="1"/>
              <a:t>fasi</a:t>
            </a:r>
            <a:r>
              <a:rPr sz="2000" dirty="0"/>
              <a:t> </a:t>
            </a:r>
            <a:r>
              <a:rPr sz="2000" dirty="0" err="1"/>
              <a:t>liquide</a:t>
            </a:r>
            <a:r>
              <a:rPr sz="2000" dirty="0"/>
              <a:t> non </a:t>
            </a:r>
            <a:r>
              <a:rPr sz="2000" dirty="0" err="1"/>
              <a:t>miscibili</a:t>
            </a:r>
            <a:r>
              <a:rPr sz="2000" dirty="0"/>
              <a:t>)</a:t>
            </a:r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 </a:t>
            </a:r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Il </a:t>
            </a:r>
            <a:r>
              <a:rPr sz="2000" dirty="0" err="1"/>
              <a:t>componente</a:t>
            </a:r>
            <a:r>
              <a:rPr sz="2000" dirty="0"/>
              <a:t> in </a:t>
            </a:r>
            <a:r>
              <a:rPr sz="2000" dirty="0" err="1"/>
              <a:t>esame</a:t>
            </a:r>
            <a:r>
              <a:rPr sz="2000" dirty="0"/>
              <a:t> </a:t>
            </a:r>
            <a:r>
              <a:rPr sz="2000" dirty="0" err="1"/>
              <a:t>si</a:t>
            </a:r>
            <a:r>
              <a:rPr sz="2000" dirty="0"/>
              <a:t> </a:t>
            </a:r>
            <a:r>
              <a:rPr sz="2000" dirty="0" err="1"/>
              <a:t>trasferisce</a:t>
            </a:r>
            <a:r>
              <a:rPr sz="2000" dirty="0"/>
              <a:t> da </a:t>
            </a:r>
            <a:r>
              <a:rPr sz="2000" dirty="0" err="1"/>
              <a:t>una</a:t>
            </a:r>
            <a:r>
              <a:rPr sz="2000" dirty="0"/>
              <a:t> </a:t>
            </a:r>
            <a:r>
              <a:rPr sz="2000" dirty="0" err="1"/>
              <a:t>fase</a:t>
            </a:r>
            <a:r>
              <a:rPr sz="2000" dirty="0"/>
              <a:t> </a:t>
            </a:r>
            <a:r>
              <a:rPr sz="2000" dirty="0" err="1"/>
              <a:t>all’altra</a:t>
            </a:r>
            <a:r>
              <a:rPr sz="2000" dirty="0"/>
              <a:t> più </a:t>
            </a:r>
            <a:r>
              <a:rPr sz="2000" dirty="0" err="1"/>
              <a:t>delle</a:t>
            </a:r>
            <a:r>
              <a:rPr sz="2000" dirty="0"/>
              <a:t> </a:t>
            </a:r>
            <a:r>
              <a:rPr sz="2000" dirty="0" err="1"/>
              <a:t>sostanze</a:t>
            </a:r>
            <a:r>
              <a:rPr sz="2000" dirty="0"/>
              <a:t> </a:t>
            </a:r>
            <a:r>
              <a:rPr sz="2000" dirty="0" err="1"/>
              <a:t>interferenti</a:t>
            </a:r>
            <a:r>
              <a:rPr sz="2000" dirty="0"/>
              <a:t>. </a:t>
            </a:r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endParaRPr sz="2000" dirty="0"/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 err="1"/>
              <a:t>L’estrazione</a:t>
            </a:r>
            <a:r>
              <a:rPr sz="2000" dirty="0"/>
              <a:t> con </a:t>
            </a:r>
            <a:r>
              <a:rPr sz="2000" dirty="0" err="1"/>
              <a:t>solventi</a:t>
            </a:r>
            <a:r>
              <a:rPr sz="2000" dirty="0"/>
              <a:t> è </a:t>
            </a:r>
            <a:r>
              <a:rPr sz="2000" dirty="0" err="1"/>
              <a:t>una</a:t>
            </a:r>
            <a:r>
              <a:rPr sz="2000" dirty="0"/>
              <a:t> </a:t>
            </a:r>
            <a:r>
              <a:rPr sz="2000" dirty="0" err="1"/>
              <a:t>delle</a:t>
            </a:r>
            <a:r>
              <a:rPr sz="2000" dirty="0"/>
              <a:t> </a:t>
            </a:r>
            <a:r>
              <a:rPr sz="2000" dirty="0" err="1"/>
              <a:t>tecniche</a:t>
            </a:r>
            <a:r>
              <a:rPr sz="2000" dirty="0"/>
              <a:t> più </a:t>
            </a:r>
            <a:r>
              <a:rPr sz="2000" dirty="0" err="1"/>
              <a:t>utilizzate</a:t>
            </a:r>
            <a:r>
              <a:rPr sz="2000" dirty="0"/>
              <a:t> per la </a:t>
            </a:r>
            <a:r>
              <a:rPr sz="2000" dirty="0" err="1"/>
              <a:t>sua</a:t>
            </a:r>
            <a:r>
              <a:rPr sz="2000" dirty="0"/>
              <a:t> </a:t>
            </a:r>
            <a:r>
              <a:rPr sz="2000" dirty="0" err="1"/>
              <a:t>semplicita</a:t>
            </a:r>
            <a:r>
              <a:rPr sz="2000" dirty="0"/>
              <a:t>̀ </a:t>
            </a:r>
            <a:r>
              <a:rPr sz="2000" dirty="0" err="1"/>
              <a:t>strumentale</a:t>
            </a:r>
            <a:r>
              <a:rPr sz="2000" dirty="0"/>
              <a:t> e </a:t>
            </a:r>
            <a:r>
              <a:rPr lang="it-IT" sz="2000" dirty="0"/>
              <a:t>di esecuzione</a:t>
            </a:r>
            <a:r>
              <a:rPr sz="2000" dirty="0"/>
              <a:t>. </a:t>
            </a:r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endParaRPr sz="2000" dirty="0"/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È </a:t>
            </a:r>
            <a:r>
              <a:rPr sz="2000" dirty="0" err="1"/>
              <a:t>sufficiente</a:t>
            </a:r>
            <a:r>
              <a:rPr sz="2000" dirty="0"/>
              <a:t> un </a:t>
            </a:r>
            <a:r>
              <a:rPr sz="2000" dirty="0" err="1"/>
              <a:t>imbuto</a:t>
            </a:r>
            <a:r>
              <a:rPr sz="2000" dirty="0"/>
              <a:t> </a:t>
            </a:r>
            <a:r>
              <a:rPr sz="2000" dirty="0" err="1"/>
              <a:t>separatore</a:t>
            </a:r>
            <a:r>
              <a:rPr sz="2000" dirty="0"/>
              <a:t> e </a:t>
            </a:r>
            <a:r>
              <a:rPr sz="2000" dirty="0" err="1"/>
              <a:t>l’operazione</a:t>
            </a:r>
            <a:r>
              <a:rPr sz="2000" dirty="0"/>
              <a:t>, </a:t>
            </a:r>
            <a:r>
              <a:rPr sz="2000" dirty="0" err="1"/>
              <a:t>che</a:t>
            </a:r>
            <a:r>
              <a:rPr sz="2000" dirty="0"/>
              <a:t> </a:t>
            </a:r>
            <a:r>
              <a:rPr sz="2000" dirty="0" err="1"/>
              <a:t>richiede</a:t>
            </a:r>
            <a:r>
              <a:rPr sz="2000" dirty="0"/>
              <a:t> </a:t>
            </a:r>
            <a:r>
              <a:rPr sz="2000" dirty="0" err="1"/>
              <a:t>generalmente</a:t>
            </a:r>
            <a:r>
              <a:rPr sz="2000" dirty="0"/>
              <a:t> in </a:t>
            </a:r>
            <a:r>
              <a:rPr sz="2000" dirty="0" err="1"/>
              <a:t>pochi</a:t>
            </a:r>
            <a:r>
              <a:rPr sz="2000" dirty="0"/>
              <a:t> </a:t>
            </a:r>
            <a:r>
              <a:rPr sz="2000" dirty="0" err="1"/>
              <a:t>minuti</a:t>
            </a:r>
            <a:r>
              <a:rPr sz="2000" dirty="0"/>
              <a:t>, </a:t>
            </a:r>
            <a:r>
              <a:rPr sz="2000" dirty="0" err="1"/>
              <a:t>puo</a:t>
            </a:r>
            <a:r>
              <a:rPr sz="2000" dirty="0"/>
              <a:t>̀ </a:t>
            </a:r>
            <a:r>
              <a:rPr sz="2000" dirty="0" err="1"/>
              <a:t>essere</a:t>
            </a:r>
            <a:r>
              <a:rPr sz="2000" dirty="0"/>
              <a:t> </a:t>
            </a:r>
            <a:r>
              <a:rPr sz="2000" dirty="0" err="1"/>
              <a:t>applicata</a:t>
            </a:r>
            <a:r>
              <a:rPr sz="2000" dirty="0"/>
              <a:t> </a:t>
            </a:r>
            <a:r>
              <a:rPr sz="2000" dirty="0" err="1"/>
              <a:t>sia</a:t>
            </a:r>
            <a:r>
              <a:rPr sz="2000" dirty="0"/>
              <a:t> a </a:t>
            </a:r>
            <a:r>
              <a:rPr sz="2000" dirty="0" err="1"/>
              <a:t>impurezze</a:t>
            </a:r>
            <a:r>
              <a:rPr sz="2000" dirty="0"/>
              <a:t> </a:t>
            </a:r>
            <a:r>
              <a:rPr sz="2000" dirty="0" err="1"/>
              <a:t>presenti</a:t>
            </a:r>
            <a:r>
              <a:rPr sz="2000" dirty="0"/>
              <a:t> in </a:t>
            </a:r>
            <a:r>
              <a:rPr sz="2000" dirty="0" err="1"/>
              <a:t>tracce</a:t>
            </a:r>
            <a:r>
              <a:rPr sz="2000" dirty="0"/>
              <a:t> </a:t>
            </a:r>
            <a:r>
              <a:rPr sz="2000" dirty="0" err="1"/>
              <a:t>che</a:t>
            </a:r>
            <a:r>
              <a:rPr sz="2000" dirty="0"/>
              <a:t> ai </a:t>
            </a:r>
            <a:r>
              <a:rPr sz="2000" dirty="0" err="1"/>
              <a:t>costituenti</a:t>
            </a:r>
            <a:r>
              <a:rPr sz="2000" dirty="0"/>
              <a:t> </a:t>
            </a:r>
            <a:r>
              <a:rPr sz="2000" dirty="0" err="1"/>
              <a:t>principali</a:t>
            </a:r>
            <a:r>
              <a:rPr sz="2000" dirty="0"/>
              <a:t>. </a:t>
            </a:r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endParaRPr sz="2000" dirty="0"/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Mediante tale </a:t>
            </a:r>
            <a:r>
              <a:rPr sz="2000" dirty="0" err="1"/>
              <a:t>tecnica</a:t>
            </a:r>
            <a:r>
              <a:rPr sz="2000" dirty="0"/>
              <a:t> è </a:t>
            </a:r>
            <a:r>
              <a:rPr sz="2000" dirty="0" err="1"/>
              <a:t>possibile</a:t>
            </a:r>
            <a:endParaRPr sz="2000" dirty="0"/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endParaRPr sz="2000" dirty="0"/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1. </a:t>
            </a:r>
            <a:r>
              <a:rPr sz="2000" dirty="0" err="1"/>
              <a:t>L’identificazione</a:t>
            </a:r>
            <a:r>
              <a:rPr sz="2000" dirty="0"/>
              <a:t> di </a:t>
            </a:r>
            <a:r>
              <a:rPr sz="2000" dirty="0" err="1"/>
              <a:t>una</a:t>
            </a:r>
            <a:r>
              <a:rPr sz="2000" dirty="0"/>
              <a:t> </a:t>
            </a:r>
            <a:r>
              <a:rPr sz="2000" dirty="0" err="1"/>
              <a:t>sostanza</a:t>
            </a:r>
            <a:r>
              <a:rPr sz="2000" dirty="0"/>
              <a:t> </a:t>
            </a:r>
            <a:r>
              <a:rPr sz="2000" dirty="0" err="1"/>
              <a:t>sulla</a:t>
            </a:r>
            <a:r>
              <a:rPr sz="2000" dirty="0"/>
              <a:t> base di un </a:t>
            </a:r>
            <a:r>
              <a:rPr sz="2000" dirty="0" err="1"/>
              <a:t>parametro</a:t>
            </a:r>
            <a:r>
              <a:rPr sz="2000" dirty="0"/>
              <a:t> P </a:t>
            </a:r>
            <a:r>
              <a:rPr sz="2000" dirty="0" err="1"/>
              <a:t>chiamato</a:t>
            </a:r>
            <a:r>
              <a:rPr sz="2000" dirty="0"/>
              <a:t> </a:t>
            </a:r>
            <a:r>
              <a:rPr sz="2000" dirty="0" err="1"/>
              <a:t>coefficiente</a:t>
            </a:r>
            <a:r>
              <a:rPr sz="2000" dirty="0"/>
              <a:t> di </a:t>
            </a:r>
            <a:r>
              <a:rPr sz="2000" dirty="0" err="1"/>
              <a:t>ripartizione</a:t>
            </a:r>
            <a:endParaRPr sz="2000" dirty="0"/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2. </a:t>
            </a:r>
            <a:r>
              <a:rPr sz="2000" dirty="0" err="1"/>
              <a:t>L’arricchimento</a:t>
            </a:r>
            <a:r>
              <a:rPr sz="2000" dirty="0"/>
              <a:t> di un </a:t>
            </a:r>
            <a:r>
              <a:rPr sz="2000" dirty="0" err="1"/>
              <a:t>componente</a:t>
            </a:r>
            <a:r>
              <a:rPr sz="2000" dirty="0"/>
              <a:t> </a:t>
            </a:r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3. </a:t>
            </a:r>
            <a:r>
              <a:rPr sz="2000" dirty="0" err="1"/>
              <a:t>Separazione</a:t>
            </a:r>
            <a:endParaRPr sz="2000" dirty="0"/>
          </a:p>
          <a:p>
            <a:pPr algn="just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sz="2000" dirty="0"/>
              <a:t>4. Lo studio di </a:t>
            </a:r>
            <a:r>
              <a:rPr sz="2000" dirty="0" err="1"/>
              <a:t>equilibri</a:t>
            </a:r>
            <a:r>
              <a:rPr sz="2000" dirty="0"/>
              <a:t> in </a:t>
            </a:r>
            <a:r>
              <a:rPr sz="2000" dirty="0" err="1"/>
              <a:t>soluzione</a:t>
            </a:r>
            <a:r>
              <a:rPr sz="2000" dirty="0"/>
              <a:t>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73" y="136247"/>
            <a:ext cx="2065323" cy="273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391" y="560895"/>
            <a:ext cx="5350853" cy="171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307" y="3349253"/>
            <a:ext cx="3522075" cy="3401264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All’equilibrio i potenziali chimici* del soluto A nelle due fasi saranno uguali pertanto:"/>
          <p:cNvSpPr txBox="1"/>
          <p:nvPr/>
        </p:nvSpPr>
        <p:spPr>
          <a:xfrm>
            <a:off x="4170398" y="210262"/>
            <a:ext cx="574961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spcBef>
                <a:spcPts val="1200"/>
              </a:spcBef>
              <a:defRPr sz="1600">
                <a:latin typeface="Tahoma"/>
                <a:ea typeface="Tahoma"/>
                <a:cs typeface="Tahoma"/>
                <a:sym typeface="Tahoma"/>
              </a:defRPr>
            </a:pPr>
            <a:r>
              <a:rPr sz="1600"/>
              <a:t>All’equilibrio i </a:t>
            </a:r>
            <a:r>
              <a:rPr sz="1600" b="1"/>
              <a:t>potenziali chimici* </a:t>
            </a:r>
            <a:r>
              <a:rPr sz="1600"/>
              <a:t>del soluto A nelle due fasi saranno uguali pertanto: </a:t>
            </a:r>
          </a:p>
        </p:txBody>
      </p:sp>
      <p:sp>
        <p:nvSpPr>
          <p:cNvPr id="68" name="Dall’ugualianza dei potenziali si ottiene la costante di ripartizione, K ed il coefficiente di ripartizione, P:"/>
          <p:cNvSpPr txBox="1"/>
          <p:nvPr/>
        </p:nvSpPr>
        <p:spPr>
          <a:xfrm>
            <a:off x="1761173" y="2792223"/>
            <a:ext cx="574961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spcBef>
                <a:spcPts val="1200"/>
              </a:spcBef>
              <a:defRPr sz="1600">
                <a:latin typeface="Tahoma"/>
                <a:ea typeface="Tahoma"/>
                <a:cs typeface="Tahoma"/>
                <a:sym typeface="Tahoma"/>
              </a:defRPr>
            </a:pPr>
            <a:r>
              <a:rPr sz="1600"/>
              <a:t>Dall’ugualianza dei potenziali si ottiene la costante di ripartizione, K ed il </a:t>
            </a:r>
            <a:r>
              <a:rPr sz="1600" b="1"/>
              <a:t>coefficiente di ripartizione, P:</a:t>
            </a:r>
            <a:r>
              <a:rPr sz="1600"/>
              <a:t> </a:t>
            </a:r>
          </a:p>
        </p:txBody>
      </p:sp>
      <p:sp>
        <p:nvSpPr>
          <p:cNvPr id="69" name="* Il potenziale chimico della specie “A” rappresenta la variazione di energia libera del sistema per aggiunta di una mole di sostanza “A” fissate le quantità degli altri componenti, e a T e p costante. Misura pertanto il contributo molare all’energia li"/>
          <p:cNvSpPr txBox="1"/>
          <p:nvPr/>
        </p:nvSpPr>
        <p:spPr>
          <a:xfrm>
            <a:off x="7168620" y="2585928"/>
            <a:ext cx="3107958" cy="313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* Il </a:t>
            </a:r>
            <a:r>
              <a:rPr b="1" dirty="0" err="1"/>
              <a:t>potenziale</a:t>
            </a:r>
            <a:r>
              <a:rPr b="1" dirty="0"/>
              <a:t> </a:t>
            </a:r>
            <a:r>
              <a:rPr b="1" dirty="0" err="1"/>
              <a:t>chimico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specie “A” </a:t>
            </a:r>
            <a:r>
              <a:rPr dirty="0" err="1"/>
              <a:t>rappresenta</a:t>
            </a:r>
            <a:r>
              <a:rPr dirty="0"/>
              <a:t> la </a:t>
            </a:r>
            <a:r>
              <a:rPr dirty="0" err="1"/>
              <a:t>variazione</a:t>
            </a:r>
            <a:r>
              <a:rPr dirty="0"/>
              <a:t> di </a:t>
            </a:r>
            <a:r>
              <a:rPr dirty="0" err="1"/>
              <a:t>energia</a:t>
            </a:r>
            <a:r>
              <a:rPr dirty="0"/>
              <a:t> libera del </a:t>
            </a:r>
            <a:r>
              <a:rPr dirty="0" err="1"/>
              <a:t>sistema</a:t>
            </a:r>
            <a:r>
              <a:rPr dirty="0"/>
              <a:t> per </a:t>
            </a:r>
            <a:r>
              <a:rPr dirty="0" err="1"/>
              <a:t>aggiunta</a:t>
            </a:r>
            <a:r>
              <a:rPr dirty="0"/>
              <a:t> di </a:t>
            </a:r>
            <a:r>
              <a:rPr dirty="0" err="1"/>
              <a:t>una</a:t>
            </a:r>
            <a:r>
              <a:rPr dirty="0"/>
              <a:t> mole di </a:t>
            </a:r>
            <a:r>
              <a:rPr dirty="0" err="1"/>
              <a:t>sostanza</a:t>
            </a:r>
            <a:r>
              <a:rPr dirty="0"/>
              <a:t> “A” </a:t>
            </a:r>
            <a:r>
              <a:rPr dirty="0" err="1"/>
              <a:t>fissate</a:t>
            </a:r>
            <a:r>
              <a:rPr dirty="0"/>
              <a:t> le </a:t>
            </a:r>
            <a:r>
              <a:rPr dirty="0" err="1"/>
              <a:t>quantita</a:t>
            </a:r>
            <a:r>
              <a:rPr dirty="0"/>
              <a:t>̀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altri</a:t>
            </a:r>
            <a:r>
              <a:rPr dirty="0"/>
              <a:t> </a:t>
            </a:r>
            <a:r>
              <a:rPr dirty="0" err="1"/>
              <a:t>componenti</a:t>
            </a:r>
            <a:r>
              <a:rPr dirty="0"/>
              <a:t>. </a:t>
            </a:r>
            <a:endParaRPr lang="it-IT" dirty="0"/>
          </a:p>
          <a:p>
            <a:pPr algn="just">
              <a:defRPr>
                <a:latin typeface="+mn-lt"/>
                <a:ea typeface="+mn-ea"/>
                <a:cs typeface="+mn-cs"/>
                <a:sym typeface="Arial"/>
              </a:defRPr>
            </a:pPr>
            <a:endParaRPr lang="it-IT" dirty="0"/>
          </a:p>
          <a:p>
            <a:pPr algn="just"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dirty="0" err="1"/>
              <a:t>Misura</a:t>
            </a:r>
            <a:r>
              <a:rPr dirty="0"/>
              <a:t> </a:t>
            </a:r>
            <a:r>
              <a:rPr dirty="0" err="1"/>
              <a:t>pertanto</a:t>
            </a:r>
            <a:r>
              <a:rPr dirty="0"/>
              <a:t> il </a:t>
            </a:r>
            <a:r>
              <a:rPr dirty="0" err="1"/>
              <a:t>contributo</a:t>
            </a:r>
            <a:r>
              <a:rPr dirty="0"/>
              <a:t> </a:t>
            </a:r>
            <a:r>
              <a:rPr dirty="0" err="1"/>
              <a:t>molare</a:t>
            </a:r>
            <a:r>
              <a:rPr dirty="0"/>
              <a:t> </a:t>
            </a:r>
            <a:r>
              <a:rPr dirty="0" err="1"/>
              <a:t>all’energia</a:t>
            </a:r>
            <a:r>
              <a:rPr dirty="0"/>
              <a:t> libera del </a:t>
            </a:r>
            <a:r>
              <a:rPr dirty="0" err="1"/>
              <a:t>componente</a:t>
            </a:r>
            <a:r>
              <a:rPr dirty="0"/>
              <a:t> A </a:t>
            </a:r>
            <a:r>
              <a:rPr dirty="0" err="1"/>
              <a:t>aggiunto</a:t>
            </a:r>
            <a:r>
              <a:rPr dirty="0"/>
              <a:t> ad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miscela</a:t>
            </a:r>
            <a:r>
              <a:rPr dirty="0"/>
              <a:t>.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F9F14A5-073B-2BAE-8C48-05B230BE2D0C}"/>
              </a:ext>
            </a:extLst>
          </p:cNvPr>
          <p:cNvSpPr/>
          <p:nvPr/>
        </p:nvSpPr>
        <p:spPr>
          <a:xfrm>
            <a:off x="1703672" y="5922336"/>
            <a:ext cx="1957718" cy="519345"/>
          </a:xfrm>
          <a:prstGeom prst="ellipse">
            <a:avLst/>
          </a:prstGeom>
          <a:solidFill>
            <a:srgbClr val="FFFFFF">
              <a:alpha val="38000"/>
            </a:srgb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hangingPunct="0"/>
            <a:endParaRPr lang="it-IT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91D75066-501C-DAE0-3F24-5AD89B57717B}"/>
              </a:ext>
            </a:extLst>
          </p:cNvPr>
          <p:cNvCxnSpPr>
            <a:cxnSpLocks/>
          </p:cNvCxnSpPr>
          <p:nvPr/>
        </p:nvCxnSpPr>
        <p:spPr>
          <a:xfrm flipV="1">
            <a:off x="3539423" y="5943547"/>
            <a:ext cx="314295" cy="16603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3ACF1B-920B-87ED-A399-5D23F5340711}"/>
              </a:ext>
            </a:extLst>
          </p:cNvPr>
          <p:cNvSpPr txBox="1"/>
          <p:nvPr/>
        </p:nvSpPr>
        <p:spPr>
          <a:xfrm>
            <a:off x="3853718" y="5694471"/>
            <a:ext cx="199688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hangingPunct="0"/>
            <a:r>
              <a:rPr lang="it-IT" sz="14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Coefficiente di ripartizione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750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542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534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5451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FC5682-781C-3636-3F4F-FE54B4306290}"/>
              </a:ext>
            </a:extLst>
          </p:cNvPr>
          <p:cNvSpPr txBox="1"/>
          <p:nvPr/>
        </p:nvSpPr>
        <p:spPr>
          <a:xfrm>
            <a:off x="1494870" y="5911702"/>
            <a:ext cx="765048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hangingPunct="0"/>
            <a:r>
              <a:rPr lang="it-IT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L’uso dei solventi chimicamente attivi è applicabile sia a campioni liquidi che solidi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696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3A0F74-D29E-4023-0E28-F5724E1BAE14}"/>
              </a:ext>
            </a:extLst>
          </p:cNvPr>
          <p:cNvSpPr txBox="1"/>
          <p:nvPr/>
        </p:nvSpPr>
        <p:spPr>
          <a:xfrm>
            <a:off x="1687773" y="172676"/>
            <a:ext cx="593931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Estrazione solido-liquido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98CE08-717B-6102-F017-6A5A6DFA5D2B}"/>
              </a:ext>
            </a:extLst>
          </p:cNvPr>
          <p:cNvSpPr txBox="1"/>
          <p:nvPr/>
        </p:nvSpPr>
        <p:spPr>
          <a:xfrm>
            <a:off x="1687773" y="973661"/>
            <a:ext cx="8778209" cy="892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600" b="1" dirty="0"/>
              <a:t>Si intendono estrazioni effettuate su campioni solidi</a:t>
            </a:r>
          </a:p>
          <a:p>
            <a:r>
              <a:rPr lang="it-IT" sz="2600" b="1" dirty="0"/>
              <a:t>	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estrazione di analita da matrice solida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6DE983-D8C3-F2DF-CB45-5F122676A8ED}"/>
              </a:ext>
            </a:extLst>
          </p:cNvPr>
          <p:cNvSpPr txBox="1"/>
          <p:nvPr/>
        </p:nvSpPr>
        <p:spPr>
          <a:xfrm>
            <a:off x="1706896" y="2536448"/>
            <a:ext cx="8778209" cy="2492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600" b="1" dirty="0"/>
              <a:t>Passaggi utili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600" b="1" dirty="0"/>
              <a:t>Omogeneizzazione del campione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(Aggiunta dello standard interno)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600" b="1" dirty="0"/>
              <a:t>Estrazione con solvente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600" b="1" dirty="0"/>
              <a:t>Separazione della matrice dalla soluzione arricchita di analita</a:t>
            </a:r>
          </a:p>
        </p:txBody>
      </p:sp>
    </p:spTree>
    <p:extLst>
      <p:ext uri="{BB962C8B-B14F-4D97-AF65-F5344CB8AC3E}">
        <p14:creationId xmlns:p14="http://schemas.microsoft.com/office/powerpoint/2010/main" val="211517522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336</Words>
  <Application>Microsoft Macintosh PowerPoint</Application>
  <PresentationFormat>Widescreen</PresentationFormat>
  <Paragraphs>49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giorgia lancia</dc:creator>
  <cp:lastModifiedBy>giorgia lancia</cp:lastModifiedBy>
  <cp:revision>2</cp:revision>
  <dcterms:created xsi:type="dcterms:W3CDTF">2023-03-27T10:48:41Z</dcterms:created>
  <dcterms:modified xsi:type="dcterms:W3CDTF">2023-03-27T10:54:39Z</dcterms:modified>
</cp:coreProperties>
</file>