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9C1A-078D-4454-A467-259BF1C56FC2}" type="datetimeFigureOut">
              <a:rPr lang="it-IT" smtClean="0"/>
              <a:pPr/>
              <a:t>15/03/2020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8EB04-A82F-4C22-B4A0-EEA81DF3E34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9C1A-078D-4454-A467-259BF1C56FC2}" type="datetimeFigureOut">
              <a:rPr lang="it-IT" smtClean="0"/>
              <a:pPr/>
              <a:t>15/03/2020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8EB04-A82F-4C22-B4A0-EEA81DF3E34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9C1A-078D-4454-A467-259BF1C56FC2}" type="datetimeFigureOut">
              <a:rPr lang="it-IT" smtClean="0"/>
              <a:pPr/>
              <a:t>15/03/2020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8EB04-A82F-4C22-B4A0-EEA81DF3E34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9C1A-078D-4454-A467-259BF1C56FC2}" type="datetimeFigureOut">
              <a:rPr lang="it-IT" smtClean="0"/>
              <a:pPr/>
              <a:t>15/03/2020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8EB04-A82F-4C22-B4A0-EEA81DF3E34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9C1A-078D-4454-A467-259BF1C56FC2}" type="datetimeFigureOut">
              <a:rPr lang="it-IT" smtClean="0"/>
              <a:pPr/>
              <a:t>15/03/2020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8EB04-A82F-4C22-B4A0-EEA81DF3E34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9C1A-078D-4454-A467-259BF1C56FC2}" type="datetimeFigureOut">
              <a:rPr lang="it-IT" smtClean="0"/>
              <a:pPr/>
              <a:t>15/03/2020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8EB04-A82F-4C22-B4A0-EEA81DF3E34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9C1A-078D-4454-A467-259BF1C56FC2}" type="datetimeFigureOut">
              <a:rPr lang="it-IT" smtClean="0"/>
              <a:pPr/>
              <a:t>15/03/2020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8EB04-A82F-4C22-B4A0-EEA81DF3E34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9C1A-078D-4454-A467-259BF1C56FC2}" type="datetimeFigureOut">
              <a:rPr lang="it-IT" smtClean="0"/>
              <a:pPr/>
              <a:t>15/03/2020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8EB04-A82F-4C22-B4A0-EEA81DF3E34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9C1A-078D-4454-A467-259BF1C56FC2}" type="datetimeFigureOut">
              <a:rPr lang="it-IT" smtClean="0"/>
              <a:pPr/>
              <a:t>15/03/2020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8EB04-A82F-4C22-B4A0-EEA81DF3E34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9C1A-078D-4454-A467-259BF1C56FC2}" type="datetimeFigureOut">
              <a:rPr lang="it-IT" smtClean="0"/>
              <a:pPr/>
              <a:t>15/03/2020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8EB04-A82F-4C22-B4A0-EEA81DF3E34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9C1A-078D-4454-A467-259BF1C56FC2}" type="datetimeFigureOut">
              <a:rPr lang="it-IT" smtClean="0"/>
              <a:pPr/>
              <a:t>15/03/2020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8EB04-A82F-4C22-B4A0-EEA81DF3E34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F9C1A-078D-4454-A467-259BF1C56FC2}" type="datetimeFigureOut">
              <a:rPr lang="it-IT" smtClean="0"/>
              <a:pPr/>
              <a:t>15/03/2020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8EB04-A82F-4C22-B4A0-EEA81DF3E34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472" y="1357298"/>
            <a:ext cx="8229600" cy="3857652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it-IT" dirty="0" smtClean="0"/>
              <a:t>IL SISTEMA CENTRALIZZATO </a:t>
            </a:r>
            <a:r>
              <a:rPr lang="it-IT" dirty="0" err="1" smtClean="0"/>
              <a:t>DI</a:t>
            </a:r>
            <a:r>
              <a:rPr lang="it-IT" dirty="0" smtClean="0"/>
              <a:t> AMMINISTRAZIONE DELLA FORZA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it-IT" i="1" dirty="0" err="1" smtClean="0"/>
              <a:t>Peace-enforcing</a:t>
            </a:r>
            <a:r>
              <a:rPr lang="it-IT" i="1" dirty="0" smtClean="0"/>
              <a:t> e </a:t>
            </a:r>
            <a:r>
              <a:rPr lang="it-IT" i="1" dirty="0" err="1" smtClean="0"/>
              <a:t>peace</a:t>
            </a:r>
            <a:r>
              <a:rPr lang="it-IT" i="1" dirty="0" smtClean="0"/>
              <a:t> building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i="1" dirty="0" err="1" smtClean="0"/>
              <a:t>Peace-enforcing</a:t>
            </a:r>
            <a:r>
              <a:rPr lang="it-IT" dirty="0" smtClean="0"/>
              <a:t>: mandato “robusto” – casi dell’UNPROFOR (ex Iugoslavia) e dell’UNOSOM II (Somalia) – abbandono dell’imparzialità – punto di rottura</a:t>
            </a:r>
          </a:p>
          <a:p>
            <a:r>
              <a:rPr lang="it-IT" i="1" dirty="0" err="1" smtClean="0"/>
              <a:t>Peacebuilding</a:t>
            </a:r>
            <a:r>
              <a:rPr lang="it-IT" dirty="0" smtClean="0"/>
              <a:t>: attività post-conflitto – consolidamento della pace e/o transizione alla democrazia – accordo di pace – varietà di compiti (</a:t>
            </a:r>
            <a:r>
              <a:rPr lang="it-IT" i="1" dirty="0" err="1" smtClean="0"/>
              <a:t>institution</a:t>
            </a:r>
            <a:r>
              <a:rPr lang="it-IT" i="1" dirty="0" smtClean="0"/>
              <a:t> building </a:t>
            </a:r>
            <a:r>
              <a:rPr lang="it-IT" dirty="0" smtClean="0"/>
              <a:t>– diritti umani – smilitarizzazione – ricostruzione) – eventuale delega a Stati/organizzazioni regionali </a:t>
            </a:r>
          </a:p>
          <a:p>
            <a:pPr>
              <a:buNone/>
            </a:pPr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dirty="0" smtClean="0"/>
              <a:t>Autorizzazioni agli Stati membri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Inesistenza di un esercito delle NU – fase normativa (e di controllo) al </a:t>
            </a:r>
            <a:r>
              <a:rPr lang="it-IT" dirty="0" err="1" smtClean="0"/>
              <a:t>Cds</a:t>
            </a:r>
            <a:r>
              <a:rPr lang="it-IT" dirty="0" smtClean="0"/>
              <a:t>, fase operativa agli Stati (squilibrio)</a:t>
            </a:r>
          </a:p>
          <a:p>
            <a:r>
              <a:rPr lang="it-IT" dirty="0" smtClean="0"/>
              <a:t>Precedente della Corea del Sud (1950)</a:t>
            </a:r>
          </a:p>
          <a:p>
            <a:r>
              <a:rPr lang="it-IT" dirty="0" smtClean="0"/>
              <a:t>Prassi post-1990: Kuwait (legittima difesa collettiva?), Bosnia, Somalia, Ruanda, Libia (R2P) </a:t>
            </a:r>
          </a:p>
          <a:p>
            <a:r>
              <a:rPr lang="it-IT" dirty="0" smtClean="0"/>
              <a:t>Interventi consensuali: Albania, azione contro la pirateria in Somalia</a:t>
            </a:r>
          </a:p>
          <a:p>
            <a:r>
              <a:rPr lang="it-IT" dirty="0" smtClean="0"/>
              <a:t>Estensione problematica: azioni svolte molto tempo dopo (Iraq 2003), azioni svolte con obiettivi differenti (Nato in Kosovo, Libia 2011)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dirty="0" smtClean="0"/>
              <a:t>Autorizzazioni agli Stati membri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Valutazione (compatibilità con la Carta NU)</a:t>
            </a:r>
          </a:p>
          <a:p>
            <a:r>
              <a:rPr lang="it-IT" dirty="0" smtClean="0"/>
              <a:t>Casi di attività comunque lecite (legittima difesa, consenso) e casi in cui l’autorizzazione è il solo fondamento</a:t>
            </a:r>
          </a:p>
          <a:p>
            <a:r>
              <a:rPr lang="it-IT" dirty="0" smtClean="0"/>
              <a:t>Non </a:t>
            </a:r>
            <a:r>
              <a:rPr lang="it-IT" dirty="0" err="1" smtClean="0"/>
              <a:t>delegabilità</a:t>
            </a:r>
            <a:r>
              <a:rPr lang="it-IT" dirty="0" smtClean="0"/>
              <a:t> del potere ex art.42  (differenza rispetto all’art.53) – rilevanza della prassi</a:t>
            </a:r>
          </a:p>
          <a:p>
            <a:r>
              <a:rPr lang="it-IT" dirty="0" smtClean="0"/>
              <a:t>Tesi delle autorizzazioni implicite (deriva unilaterale)</a:t>
            </a:r>
          </a:p>
          <a:p>
            <a:r>
              <a:rPr lang="it-IT" dirty="0" smtClean="0"/>
              <a:t>Conclusioni (tesi di </a:t>
            </a:r>
            <a:r>
              <a:rPr lang="it-IT" dirty="0" err="1" smtClean="0"/>
              <a:t>Cannizzaro</a:t>
            </a:r>
            <a:r>
              <a:rPr lang="it-IT" dirty="0" smtClean="0"/>
              <a:t>): prassi non conforme alla Carta ma lecita per il diritto internazionale generale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dirty="0" smtClean="0"/>
              <a:t>Autorizzazioni agli Stati membri 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Nesso di condizionalità fra art.2,4 e funzionamento del sistema di sicurezza collettiva ? (la tesi non convince: sono due fenomeni distinti)</a:t>
            </a:r>
          </a:p>
          <a:p>
            <a:r>
              <a:rPr lang="it-IT" dirty="0" smtClean="0"/>
              <a:t>Assenza di un meccanismo accentrato generale di esecuzione coattiva del diritto (esiste solo per il mantenimento della pace)</a:t>
            </a:r>
          </a:p>
          <a:p>
            <a:r>
              <a:rPr lang="it-IT" dirty="0" smtClean="0"/>
              <a:t>L’interpretazione estensiva della “minaccia alla pace” (e del ruolo del </a:t>
            </a:r>
            <a:r>
              <a:rPr lang="it-IT" dirty="0" err="1" smtClean="0"/>
              <a:t>Cds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dirty="0" smtClean="0"/>
              <a:t>Premessa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Divieto di uso della forza e sistema centralizzato di amministrazione della forza</a:t>
            </a:r>
          </a:p>
          <a:p>
            <a:endParaRPr lang="it-IT" dirty="0"/>
          </a:p>
          <a:p>
            <a:r>
              <a:rPr lang="it-IT" dirty="0" smtClean="0"/>
              <a:t>La Carta delle Nazioni Unite: da meccanismo previsto convenzionalmente a istituzione per il perseguimento di interessi della comunità internazionale</a:t>
            </a:r>
          </a:p>
          <a:p>
            <a:endParaRPr lang="it-IT" dirty="0"/>
          </a:p>
          <a:p>
            <a:r>
              <a:rPr lang="it-IT" dirty="0" smtClean="0"/>
              <a:t>Competenze di tre organi: Assemblea generale, Consiglio di sicurezza e Segretario generale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dirty="0" smtClean="0"/>
              <a:t>Assemblea generale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Composizione (plenaria)</a:t>
            </a:r>
            <a:endParaRPr lang="it-IT" dirty="0"/>
          </a:p>
          <a:p>
            <a:r>
              <a:rPr lang="it-IT" dirty="0" smtClean="0"/>
              <a:t>Sistemi di voto (uno stato un voto, maggioranza semplice, maggioranza di 2/3, </a:t>
            </a:r>
            <a:r>
              <a:rPr lang="it-IT" i="1" dirty="0" err="1" smtClean="0"/>
              <a:t>consensus</a:t>
            </a:r>
            <a:r>
              <a:rPr lang="it-IT" dirty="0" smtClean="0"/>
              <a:t>)</a:t>
            </a:r>
          </a:p>
          <a:p>
            <a:r>
              <a:rPr lang="it-IT" dirty="0" smtClean="0"/>
              <a:t>Competenza generale a discutere e raccomandare (anche in materia di pace e sicurezza)</a:t>
            </a:r>
          </a:p>
          <a:p>
            <a:r>
              <a:rPr lang="it-IT" dirty="0" smtClean="0"/>
              <a:t>Limite procedurale di cui all’art.12, 1 – prassi</a:t>
            </a:r>
          </a:p>
          <a:p>
            <a:r>
              <a:rPr lang="it-IT" dirty="0" smtClean="0"/>
              <a:t>Limite di cui all’art.11, 2 – prassi (</a:t>
            </a:r>
            <a:r>
              <a:rPr lang="it-IT" i="1" dirty="0" err="1" smtClean="0"/>
              <a:t>Uniting</a:t>
            </a:r>
            <a:r>
              <a:rPr lang="it-IT" i="1" dirty="0" smtClean="0"/>
              <a:t> </a:t>
            </a:r>
            <a:r>
              <a:rPr lang="it-IT" i="1" dirty="0" err="1" smtClean="0"/>
              <a:t>for</a:t>
            </a:r>
            <a:r>
              <a:rPr lang="it-IT" i="1" dirty="0" smtClean="0"/>
              <a:t> </a:t>
            </a:r>
            <a:r>
              <a:rPr lang="it-IT" i="1" dirty="0" err="1" smtClean="0"/>
              <a:t>peace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dirty="0" smtClean="0"/>
              <a:t>Consiglio di sicurezza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Composizione (15 membri di cui 10 a rotazione e 5 permanenti)</a:t>
            </a:r>
          </a:p>
          <a:p>
            <a:r>
              <a:rPr lang="it-IT" dirty="0" smtClean="0"/>
              <a:t>Sistema di voto (9/15 – per le questioni non procedurali c’è il “potere di veto” dei membri permanenti – art.27 e prassi modificativa – il doppio veto)</a:t>
            </a:r>
          </a:p>
          <a:p>
            <a:r>
              <a:rPr lang="it-IT" dirty="0" smtClean="0"/>
              <a:t>Significato e critica al sistema (riforma impossibile)</a:t>
            </a:r>
          </a:p>
          <a:p>
            <a:r>
              <a:rPr lang="it-IT" dirty="0" smtClean="0"/>
              <a:t>La “paralisi” del </a:t>
            </a:r>
            <a:r>
              <a:rPr lang="it-IT" dirty="0" err="1" smtClean="0"/>
              <a:t>Cds</a:t>
            </a:r>
            <a:r>
              <a:rPr lang="it-IT" dirty="0" smtClean="0"/>
              <a:t> e le ipotesi di rimedio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Capitolo </a:t>
            </a:r>
            <a:r>
              <a:rPr lang="it-IT" dirty="0" err="1" smtClean="0"/>
              <a:t>VI</a:t>
            </a:r>
            <a:r>
              <a:rPr lang="it-IT" dirty="0" smtClean="0"/>
              <a:t> (la funzione conciliativa)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Art.24: “responsabilità principale” del </a:t>
            </a:r>
            <a:r>
              <a:rPr lang="it-IT" dirty="0" err="1" smtClean="0"/>
              <a:t>Cds</a:t>
            </a:r>
            <a:endParaRPr lang="it-IT" dirty="0" smtClean="0"/>
          </a:p>
          <a:p>
            <a:r>
              <a:rPr lang="it-IT" dirty="0" smtClean="0"/>
              <a:t>Art.33: obbligo di soluzione pacifica della controversie (suscettibili di mettere in pericolo la pace) – esemplificazione di mezzi</a:t>
            </a:r>
          </a:p>
          <a:p>
            <a:r>
              <a:rPr lang="it-IT" dirty="0" smtClean="0"/>
              <a:t>Capitolo </a:t>
            </a:r>
            <a:r>
              <a:rPr lang="it-IT" dirty="0" err="1" smtClean="0"/>
              <a:t>VI</a:t>
            </a:r>
            <a:r>
              <a:rPr lang="it-IT" dirty="0" smtClean="0"/>
              <a:t>: funzione conciliativa del </a:t>
            </a:r>
            <a:r>
              <a:rPr lang="it-IT" dirty="0" err="1" smtClean="0"/>
              <a:t>Cds</a:t>
            </a:r>
            <a:r>
              <a:rPr lang="it-IT" dirty="0" smtClean="0"/>
              <a:t> (invito generico, invito a usare mezzi specifici, “termini di regolamento”)</a:t>
            </a:r>
          </a:p>
          <a:p>
            <a:r>
              <a:rPr lang="it-IT" dirty="0" smtClean="0"/>
              <a:t>Art.34: potere d’inchiesta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dirty="0" smtClean="0"/>
              <a:t>Capitolo VII (la funzione coercitiva)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Art.39 (presupposti per l’adozione di misure): minaccia alla pace, violazione della pace, atto di aggressione</a:t>
            </a:r>
          </a:p>
          <a:p>
            <a:r>
              <a:rPr lang="it-IT" dirty="0" smtClean="0"/>
              <a:t>Discrezionalità del </a:t>
            </a:r>
            <a:r>
              <a:rPr lang="it-IT" dirty="0" err="1" smtClean="0"/>
              <a:t>Cds</a:t>
            </a:r>
            <a:r>
              <a:rPr lang="it-IT" dirty="0" smtClean="0"/>
              <a:t> e assenza di un sindacato di legittimità (</a:t>
            </a:r>
            <a:r>
              <a:rPr lang="it-IT" i="1" dirty="0" err="1" smtClean="0"/>
              <a:t>Lockerbie</a:t>
            </a:r>
            <a:r>
              <a:rPr lang="it-IT" dirty="0" smtClean="0"/>
              <a:t>, genocidio in Bosnia, sanzioni contro individui)</a:t>
            </a:r>
          </a:p>
          <a:p>
            <a:r>
              <a:rPr lang="it-IT" dirty="0" smtClean="0"/>
              <a:t>Nozione di “minaccia alla pace” (interpretazione estensiva, comprensiva di numerose situazioni interne) – estensione del raggio di azione del </a:t>
            </a:r>
            <a:r>
              <a:rPr lang="it-IT" dirty="0" err="1" smtClean="0"/>
              <a:t>Cds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Capitolo VII (la funzione coercitiva)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Accertamento – raccomandazioni o “misure”</a:t>
            </a:r>
          </a:p>
          <a:p>
            <a:r>
              <a:rPr lang="it-IT" dirty="0" smtClean="0"/>
              <a:t>Art.41 (misure non armate): obbligo in capo agli Stati – embargo generalizzato (prodotti esclusi - iniquità/inefficacia), embargo sulle armi</a:t>
            </a:r>
          </a:p>
          <a:p>
            <a:r>
              <a:rPr lang="it-IT" dirty="0" smtClean="0"/>
              <a:t>Sanzioni individuali (divieti di viaggio, congelamento di beni) - questione dei diritti individuali (giurisprudenza)</a:t>
            </a:r>
          </a:p>
          <a:p>
            <a:r>
              <a:rPr lang="it-IT" dirty="0" smtClean="0"/>
              <a:t>Tribunali penali internazionali (dibattito dottrinale)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Capitolo VII (la funzione coercitiva) 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Art.42: uso della forza da parte del </a:t>
            </a:r>
            <a:r>
              <a:rPr lang="it-IT" dirty="0" err="1" smtClean="0"/>
              <a:t>Cds</a:t>
            </a:r>
            <a:endParaRPr lang="it-IT" dirty="0" smtClean="0"/>
          </a:p>
          <a:p>
            <a:r>
              <a:rPr lang="it-IT" dirty="0" smtClean="0"/>
              <a:t>Mancata attuazione degli artt.43 ss. (creazione di un esercito delle Nazioni Unite)</a:t>
            </a:r>
          </a:p>
          <a:p>
            <a:r>
              <a:rPr lang="it-IT" dirty="0" smtClean="0"/>
              <a:t>I due modelli “alternativi”:</a:t>
            </a:r>
          </a:p>
          <a:p>
            <a:pPr>
              <a:buNone/>
            </a:pPr>
            <a:r>
              <a:rPr lang="it-IT" dirty="0" smtClean="0"/>
              <a:t>	- le forze delle Nazioni Unite (</a:t>
            </a:r>
            <a:r>
              <a:rPr lang="it-IT" i="1" dirty="0" smtClean="0"/>
              <a:t>peacekeeping</a:t>
            </a:r>
            <a:r>
              <a:rPr lang="it-IT" dirty="0" smtClean="0"/>
              <a:t>)</a:t>
            </a:r>
          </a:p>
          <a:p>
            <a:pPr>
              <a:buNone/>
            </a:pPr>
            <a:r>
              <a:rPr lang="it-IT" dirty="0" smtClean="0"/>
              <a:t>	- le autorizzazioni agli Stati (</a:t>
            </a:r>
            <a:r>
              <a:rPr lang="it-IT" i="1" dirty="0" err="1" smtClean="0"/>
              <a:t>authorizations</a:t>
            </a:r>
            <a:r>
              <a:rPr lang="it-IT" i="1" dirty="0" smtClean="0"/>
              <a:t> regime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i="1" dirty="0" smtClean="0"/>
              <a:t>Peacekeeping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Forze messe a disposizione delle NU, a cui fa capo la catena di comando (“caschi blu”)</a:t>
            </a:r>
          </a:p>
          <a:p>
            <a:r>
              <a:rPr lang="it-IT" dirty="0" smtClean="0"/>
              <a:t>Consensuali, uso limitato della forza (autodifesa individuale), imparzialità, funzioni definite nella risoluzione istitutiva</a:t>
            </a:r>
          </a:p>
          <a:p>
            <a:r>
              <a:rPr lang="it-IT" dirty="0" smtClean="0"/>
              <a:t>Prime operazioni nel contesto della guerra fredda (forze “cuscinetto”, osservatori militari)</a:t>
            </a:r>
          </a:p>
          <a:p>
            <a:r>
              <a:rPr lang="it-IT" dirty="0" smtClean="0"/>
              <a:t>Operazioni post-1990 (ampliamento funzioni)</a:t>
            </a:r>
          </a:p>
          <a:p>
            <a:r>
              <a:rPr lang="it-IT" dirty="0" smtClean="0"/>
              <a:t>Fondamento giuridico (art.24, Capo VII, accordo)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782</Words>
  <Application>Microsoft Office PowerPoint</Application>
  <PresentationFormat>Presentazione su schermo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IL SISTEMA CENTRALIZZATO DI AMMINISTRAZIONE DELLA FORZA</vt:lpstr>
      <vt:lpstr>Premessa</vt:lpstr>
      <vt:lpstr>Assemblea generale</vt:lpstr>
      <vt:lpstr>Consiglio di sicurezza</vt:lpstr>
      <vt:lpstr>Capitolo VI (la funzione conciliativa)</vt:lpstr>
      <vt:lpstr>Capitolo VII (la funzione coercitiva)</vt:lpstr>
      <vt:lpstr>Capitolo VII (la funzione coercitiva) 2</vt:lpstr>
      <vt:lpstr>Capitolo VII (la funzione coercitiva) 3</vt:lpstr>
      <vt:lpstr>Peacekeeping</vt:lpstr>
      <vt:lpstr>Peace-enforcing e peace building</vt:lpstr>
      <vt:lpstr>Autorizzazioni agli Stati membri</vt:lpstr>
      <vt:lpstr>Autorizzazioni agli Stati membri 2</vt:lpstr>
      <vt:lpstr>Autorizzazioni agli Stati membri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SISTEMA CENTRALIZZATO DI AMMINISTRAZIONE DELLA FORZA</dc:title>
  <dc:creator>Antonio Marchesi</dc:creator>
  <cp:lastModifiedBy>Antonio Marchesi</cp:lastModifiedBy>
  <cp:revision>22</cp:revision>
  <dcterms:created xsi:type="dcterms:W3CDTF">2020-03-15T09:58:53Z</dcterms:created>
  <dcterms:modified xsi:type="dcterms:W3CDTF">2020-03-15T11:33:29Z</dcterms:modified>
</cp:coreProperties>
</file>