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3" r:id="rId3"/>
    <p:sldId id="275" r:id="rId4"/>
    <p:sldId id="285" r:id="rId5"/>
    <p:sldId id="276" r:id="rId6"/>
    <p:sldId id="282" r:id="rId7"/>
    <p:sldId id="288" r:id="rId8"/>
    <p:sldId id="289" r:id="rId9"/>
    <p:sldId id="278" r:id="rId10"/>
    <p:sldId id="290" r:id="rId11"/>
    <p:sldId id="291" r:id="rId12"/>
    <p:sldId id="292" r:id="rId13"/>
    <p:sldId id="287" r:id="rId14"/>
    <p:sldId id="268" r:id="rId15"/>
    <p:sldId id="261" r:id="rId16"/>
    <p:sldId id="262" r:id="rId17"/>
    <p:sldId id="263" r:id="rId18"/>
    <p:sldId id="260" r:id="rId19"/>
    <p:sldId id="270" r:id="rId20"/>
    <p:sldId id="259" r:id="rId21"/>
    <p:sldId id="273" r:id="rId22"/>
    <p:sldId id="29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F5539324-AE54-4C17-AB3A-17628326A05A}"/>
              </a:ext>
            </a:extLst>
          </p:cNvPr>
          <p:cNvSpPr>
            <a:spLocks noGrp="1" noChangeArrowheads="1"/>
          </p:cNvSpPr>
          <p:nvPr>
            <p:ph type="subTitle" idx="1"/>
          </p:nvPr>
        </p:nvSpPr>
        <p:spPr>
          <a:xfrm>
            <a:off x="2589213" y="4003829"/>
            <a:ext cx="8915399" cy="1899833"/>
          </a:xfrm>
        </p:spPr>
        <p:txBody>
          <a:bodyPr>
            <a:normAutofit fontScale="85000" lnSpcReduction="20000"/>
          </a:bodyPr>
          <a:lstStyle/>
          <a:p>
            <a:pPr eaLnBrk="1" hangingPunct="1"/>
            <a:endParaRPr lang="it-IT" altLang="it-IT" sz="3600" b="1" dirty="0"/>
          </a:p>
          <a:p>
            <a:pPr eaLnBrk="1" hangingPunct="1"/>
            <a:r>
              <a:rPr lang="it-IT" altLang="it-IT" sz="3600" dirty="0"/>
              <a:t>LA SECONDA GUERRA MONDIALE</a:t>
            </a:r>
          </a:p>
          <a:p>
            <a:pPr eaLnBrk="1" hangingPunct="1"/>
            <a:r>
              <a:rPr lang="it-IT" altLang="it-IT" sz="1600" dirty="0"/>
              <a:t>Prof. Iuso </a:t>
            </a:r>
          </a:p>
          <a:p>
            <a:pPr eaLnBrk="1" hangingPunct="1"/>
            <a:r>
              <a:rPr lang="it-IT" altLang="it-IT" sz="1600" dirty="0"/>
              <a:t>Storia e geopolitica del Novecento</a:t>
            </a:r>
          </a:p>
          <a:p>
            <a:pPr eaLnBrk="1" hangingPunct="1"/>
            <a:r>
              <a:rPr lang="it-IT" altLang="it-IT" sz="1600" dirty="0"/>
              <a:t>Corso di Laurea in Politiche Internazionali e della Sostenibilità</a:t>
            </a:r>
          </a:p>
          <a:p>
            <a:pPr eaLnBrk="1" hangingPunct="1"/>
            <a:endParaRPr lang="it-IT" altLang="it-IT" sz="1600" dirty="0"/>
          </a:p>
          <a:p>
            <a:pPr algn="l" eaLnBrk="1" hangingPunct="1">
              <a:lnSpc>
                <a:spcPct val="80000"/>
              </a:lnSpc>
            </a:pPr>
            <a:endParaRPr lang="it-IT" altLang="it-IT"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FCFF5E-098B-46E1-9034-122FEC2A42AD}"/>
              </a:ext>
            </a:extLst>
          </p:cNvPr>
          <p:cNvSpPr>
            <a:spLocks noGrp="1"/>
          </p:cNvSpPr>
          <p:nvPr>
            <p:ph type="title"/>
          </p:nvPr>
        </p:nvSpPr>
        <p:spPr>
          <a:xfrm>
            <a:off x="2592925" y="624110"/>
            <a:ext cx="8911687" cy="535823"/>
          </a:xfrm>
        </p:spPr>
        <p:txBody>
          <a:bodyPr>
            <a:normAutofit fontScale="90000"/>
          </a:bodyPr>
          <a:lstStyle/>
          <a:p>
            <a:pPr algn="ctr"/>
            <a:r>
              <a:rPr lang="it-IT" dirty="0"/>
              <a:t>Guerra nel Pacifico: la reazione alleata</a:t>
            </a:r>
          </a:p>
        </p:txBody>
      </p:sp>
      <p:pic>
        <p:nvPicPr>
          <p:cNvPr id="5" name="Segnaposto contenuto 4">
            <a:extLst>
              <a:ext uri="{FF2B5EF4-FFF2-40B4-BE49-F238E27FC236}">
                <a16:creationId xmlns:a16="http://schemas.microsoft.com/office/drawing/2014/main" id="{5B25F53F-1E88-4A18-86E1-AE2C10FE86D7}"/>
              </a:ext>
            </a:extLst>
          </p:cNvPr>
          <p:cNvPicPr>
            <a:picLocks noGrp="1" noChangeAspect="1"/>
          </p:cNvPicPr>
          <p:nvPr>
            <p:ph idx="1"/>
          </p:nvPr>
        </p:nvPicPr>
        <p:blipFill>
          <a:blip r:embed="rId2"/>
          <a:stretch>
            <a:fillRect/>
          </a:stretch>
        </p:blipFill>
        <p:spPr>
          <a:xfrm>
            <a:off x="3886910" y="1446069"/>
            <a:ext cx="6323716" cy="5185448"/>
          </a:xfrm>
        </p:spPr>
      </p:pic>
    </p:spTree>
    <p:extLst>
      <p:ext uri="{BB962C8B-B14F-4D97-AF65-F5344CB8AC3E}">
        <p14:creationId xmlns:p14="http://schemas.microsoft.com/office/powerpoint/2010/main" val="376898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8BD73E-D1F5-4CD3-B6F4-BBED8571E724}"/>
              </a:ext>
            </a:extLst>
          </p:cNvPr>
          <p:cNvSpPr>
            <a:spLocks noGrp="1"/>
          </p:cNvSpPr>
          <p:nvPr>
            <p:ph type="title"/>
          </p:nvPr>
        </p:nvSpPr>
        <p:spPr>
          <a:xfrm>
            <a:off x="2592925" y="624110"/>
            <a:ext cx="8911687" cy="612023"/>
          </a:xfrm>
        </p:spPr>
        <p:txBody>
          <a:bodyPr>
            <a:normAutofit fontScale="90000"/>
          </a:bodyPr>
          <a:lstStyle/>
          <a:p>
            <a:pPr algn="ctr"/>
            <a:r>
              <a:rPr lang="it-IT" dirty="0"/>
              <a:t>Il fronte africano</a:t>
            </a:r>
          </a:p>
        </p:txBody>
      </p:sp>
      <p:pic>
        <p:nvPicPr>
          <p:cNvPr id="5" name="Segnaposto contenuto 4">
            <a:extLst>
              <a:ext uri="{FF2B5EF4-FFF2-40B4-BE49-F238E27FC236}">
                <a16:creationId xmlns:a16="http://schemas.microsoft.com/office/drawing/2014/main" id="{1FA2B24F-5D28-4116-8C3E-9710F1CDB6FC}"/>
              </a:ext>
            </a:extLst>
          </p:cNvPr>
          <p:cNvPicPr>
            <a:picLocks noGrp="1" noChangeAspect="1"/>
          </p:cNvPicPr>
          <p:nvPr>
            <p:ph idx="1"/>
          </p:nvPr>
        </p:nvPicPr>
        <p:blipFill>
          <a:blip r:embed="rId2"/>
          <a:stretch>
            <a:fillRect/>
          </a:stretch>
        </p:blipFill>
        <p:spPr>
          <a:xfrm>
            <a:off x="1536329" y="1812758"/>
            <a:ext cx="10372048" cy="4010525"/>
          </a:xfrm>
        </p:spPr>
      </p:pic>
    </p:spTree>
    <p:extLst>
      <p:ext uri="{BB962C8B-B14F-4D97-AF65-F5344CB8AC3E}">
        <p14:creationId xmlns:p14="http://schemas.microsoft.com/office/powerpoint/2010/main" val="65329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3821E089-B026-4425-B372-44E5E8F2565F}"/>
              </a:ext>
            </a:extLst>
          </p:cNvPr>
          <p:cNvPicPr>
            <a:picLocks noGrp="1" noChangeAspect="1"/>
          </p:cNvPicPr>
          <p:nvPr>
            <p:ph idx="1"/>
          </p:nvPr>
        </p:nvPicPr>
        <p:blipFill>
          <a:blip r:embed="rId2"/>
          <a:stretch>
            <a:fillRect/>
          </a:stretch>
        </p:blipFill>
        <p:spPr>
          <a:xfrm>
            <a:off x="5823285" y="314855"/>
            <a:ext cx="5117431" cy="6228290"/>
          </a:xfrm>
        </p:spPr>
      </p:pic>
      <p:sp>
        <p:nvSpPr>
          <p:cNvPr id="7" name="CasellaDiTesto 6">
            <a:extLst>
              <a:ext uri="{FF2B5EF4-FFF2-40B4-BE49-F238E27FC236}">
                <a16:creationId xmlns:a16="http://schemas.microsoft.com/office/drawing/2014/main" id="{99E064B7-1A79-4826-9D41-42EAF5E2567E}"/>
              </a:ext>
            </a:extLst>
          </p:cNvPr>
          <p:cNvSpPr txBox="1"/>
          <p:nvPr/>
        </p:nvSpPr>
        <p:spPr>
          <a:xfrm>
            <a:off x="1684421" y="1684421"/>
            <a:ext cx="3240505" cy="4801314"/>
          </a:xfrm>
          <a:prstGeom prst="rect">
            <a:avLst/>
          </a:prstGeom>
          <a:noFill/>
        </p:spPr>
        <p:txBody>
          <a:bodyPr wrap="square" rtlCol="0">
            <a:spAutoFit/>
          </a:bodyPr>
          <a:lstStyle/>
          <a:p>
            <a:r>
              <a:rPr lang="it-IT" dirty="0"/>
              <a:t>Lo sbarco in Italia:</a:t>
            </a:r>
          </a:p>
          <a:p>
            <a:pPr marL="342900" indent="-342900">
              <a:buAutoNum type="arabicPeriod"/>
            </a:pPr>
            <a:r>
              <a:rPr lang="it-IT" dirty="0"/>
              <a:t>la crisi della fortezza Europa</a:t>
            </a:r>
          </a:p>
          <a:p>
            <a:pPr marL="342900" indent="-342900">
              <a:buAutoNum type="arabicPeriod"/>
            </a:pPr>
            <a:r>
              <a:rPr lang="it-IT" dirty="0"/>
              <a:t>La scelta alleata del secondo fronte in Europa oltre quello russo</a:t>
            </a:r>
          </a:p>
          <a:p>
            <a:pPr marL="342900" indent="-342900">
              <a:buAutoNum type="arabicPeriod"/>
            </a:pPr>
            <a:r>
              <a:rPr lang="it-IT" dirty="0"/>
              <a:t>Il contrasto con Londra. Fronte balcanico per tagliare la strada a Mosca</a:t>
            </a:r>
          </a:p>
          <a:p>
            <a:pPr marL="342900" indent="-342900">
              <a:buAutoNum type="arabicPeriod"/>
            </a:pPr>
            <a:r>
              <a:rPr lang="it-IT" dirty="0"/>
              <a:t>La sconfitta in Africa segna il destino dell’Asse</a:t>
            </a:r>
          </a:p>
          <a:p>
            <a:pPr marL="342900" indent="-342900">
              <a:buAutoNum type="arabicPeriod"/>
            </a:pPr>
            <a:r>
              <a:rPr lang="it-IT" dirty="0"/>
              <a:t>La campagna italiana e quella russa permettono lo sbarco in Normandia</a:t>
            </a:r>
          </a:p>
          <a:p>
            <a:endParaRPr lang="it-IT" dirty="0"/>
          </a:p>
        </p:txBody>
      </p:sp>
    </p:spTree>
    <p:extLst>
      <p:ext uri="{BB962C8B-B14F-4D97-AF65-F5344CB8AC3E}">
        <p14:creationId xmlns:p14="http://schemas.microsoft.com/office/powerpoint/2010/main" val="362811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D85B1B-5296-4EED-B027-B1936D746AEB}"/>
              </a:ext>
            </a:extLst>
          </p:cNvPr>
          <p:cNvSpPr>
            <a:spLocks noGrp="1"/>
          </p:cNvSpPr>
          <p:nvPr>
            <p:ph type="title"/>
          </p:nvPr>
        </p:nvSpPr>
        <p:spPr>
          <a:xfrm>
            <a:off x="2592925" y="624110"/>
            <a:ext cx="8911687" cy="552757"/>
          </a:xfrm>
        </p:spPr>
        <p:txBody>
          <a:bodyPr>
            <a:normAutofit fontScale="90000"/>
          </a:bodyPr>
          <a:lstStyle/>
          <a:p>
            <a:r>
              <a:rPr lang="it-IT" dirty="0"/>
              <a:t>Sbarco in Normandia. Giugno 1944</a:t>
            </a:r>
          </a:p>
        </p:txBody>
      </p:sp>
      <p:pic>
        <p:nvPicPr>
          <p:cNvPr id="4" name="Segnaposto contenuto 3">
            <a:extLst>
              <a:ext uri="{FF2B5EF4-FFF2-40B4-BE49-F238E27FC236}">
                <a16:creationId xmlns:a16="http://schemas.microsoft.com/office/drawing/2014/main" id="{6E17E877-4590-44F8-A2DC-B206EDBC5EB9}"/>
              </a:ext>
            </a:extLst>
          </p:cNvPr>
          <p:cNvPicPr>
            <a:picLocks noGrp="1" noChangeAspect="1"/>
          </p:cNvPicPr>
          <p:nvPr>
            <p:ph idx="1"/>
          </p:nvPr>
        </p:nvPicPr>
        <p:blipFill>
          <a:blip r:embed="rId2"/>
          <a:stretch>
            <a:fillRect/>
          </a:stretch>
        </p:blipFill>
        <p:spPr>
          <a:xfrm>
            <a:off x="2692400" y="1535354"/>
            <a:ext cx="7661708" cy="4376496"/>
          </a:xfrm>
          <a:prstGeom prst="rect">
            <a:avLst/>
          </a:prstGeom>
        </p:spPr>
      </p:pic>
      <p:sp>
        <p:nvSpPr>
          <p:cNvPr id="5" name="CasellaDiTesto 4">
            <a:extLst>
              <a:ext uri="{FF2B5EF4-FFF2-40B4-BE49-F238E27FC236}">
                <a16:creationId xmlns:a16="http://schemas.microsoft.com/office/drawing/2014/main" id="{96D42C9D-20D0-48A2-AB5E-66A4B878467C}"/>
              </a:ext>
            </a:extLst>
          </p:cNvPr>
          <p:cNvSpPr txBox="1"/>
          <p:nvPr/>
        </p:nvSpPr>
        <p:spPr>
          <a:xfrm>
            <a:off x="2310063" y="6079958"/>
            <a:ext cx="8791074" cy="646331"/>
          </a:xfrm>
          <a:prstGeom prst="rect">
            <a:avLst/>
          </a:prstGeom>
          <a:noFill/>
        </p:spPr>
        <p:txBody>
          <a:bodyPr wrap="square" rtlCol="0">
            <a:spAutoFit/>
          </a:bodyPr>
          <a:lstStyle/>
          <a:p>
            <a:r>
              <a:rPr lang="it-IT" dirty="0"/>
              <a:t>La più grande operazione aere-navale e di sbarco mai compiuta. La rottura sul fronte del Don contribuisce in modo determinante al D-Day</a:t>
            </a:r>
          </a:p>
        </p:txBody>
      </p:sp>
    </p:spTree>
    <p:extLst>
      <p:ext uri="{BB962C8B-B14F-4D97-AF65-F5344CB8AC3E}">
        <p14:creationId xmlns:p14="http://schemas.microsoft.com/office/powerpoint/2010/main" val="51253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1353CB1-B1AC-48E5-AF5F-06BA7049EE22}"/>
              </a:ext>
            </a:extLst>
          </p:cNvPr>
          <p:cNvSpPr>
            <a:spLocks noGrp="1" noChangeArrowheads="1"/>
          </p:cNvSpPr>
          <p:nvPr>
            <p:ph type="title"/>
          </p:nvPr>
        </p:nvSpPr>
        <p:spPr>
          <a:xfrm>
            <a:off x="2592925" y="624110"/>
            <a:ext cx="8911687" cy="981029"/>
          </a:xfrm>
        </p:spPr>
        <p:txBody>
          <a:bodyPr>
            <a:normAutofit/>
          </a:bodyPr>
          <a:lstStyle/>
          <a:p>
            <a:pPr algn="ctr" eaLnBrk="1" hangingPunct="1"/>
            <a:r>
              <a:rPr lang="it-IT" altLang="it-IT" sz="2800" dirty="0"/>
              <a:t>LA SECONDA GUERRA MONDIALE </a:t>
            </a:r>
            <a:br>
              <a:rPr lang="it-IT" altLang="it-IT" sz="2800" dirty="0"/>
            </a:br>
            <a:r>
              <a:rPr lang="it-IT" altLang="it-IT" sz="2800" dirty="0"/>
              <a:t>La guerra totale: 4 caratteristiche del conflitto</a:t>
            </a:r>
          </a:p>
        </p:txBody>
      </p:sp>
      <p:sp>
        <p:nvSpPr>
          <p:cNvPr id="10243" name="Rectangle 3">
            <a:extLst>
              <a:ext uri="{FF2B5EF4-FFF2-40B4-BE49-F238E27FC236}">
                <a16:creationId xmlns:a16="http://schemas.microsoft.com/office/drawing/2014/main" id="{CE3E7554-4BF7-4DA5-8F13-6014B40C4B83}"/>
              </a:ext>
            </a:extLst>
          </p:cNvPr>
          <p:cNvSpPr>
            <a:spLocks noGrp="1" noChangeArrowheads="1"/>
          </p:cNvSpPr>
          <p:nvPr>
            <p:ph type="body" idx="1"/>
          </p:nvPr>
        </p:nvSpPr>
        <p:spPr>
          <a:xfrm>
            <a:off x="2098146" y="1786466"/>
            <a:ext cx="4967288" cy="1642534"/>
          </a:xfrm>
        </p:spPr>
        <p:txBody>
          <a:bodyPr>
            <a:normAutofit lnSpcReduction="10000"/>
          </a:bodyPr>
          <a:lstStyle/>
          <a:p>
            <a:pPr eaLnBrk="1" hangingPunct="1"/>
            <a:r>
              <a:rPr lang="it-IT" altLang="it-IT" sz="1600" dirty="0"/>
              <a:t>La blitzkrieg (guerra lampo)</a:t>
            </a:r>
          </a:p>
          <a:p>
            <a:pPr eaLnBrk="1" hangingPunct="1"/>
            <a:r>
              <a:rPr lang="it-IT" altLang="it-IT" sz="1600" dirty="0"/>
              <a:t>I bombardamenti a tappeto</a:t>
            </a:r>
          </a:p>
          <a:p>
            <a:pPr eaLnBrk="1" hangingPunct="1"/>
            <a:r>
              <a:rPr lang="it-IT" altLang="it-IT" sz="1600" dirty="0"/>
              <a:t>Le deportazioni razziale e dei civili (minoranze)</a:t>
            </a:r>
          </a:p>
          <a:p>
            <a:pPr eaLnBrk="1" hangingPunct="1"/>
            <a:r>
              <a:rPr lang="it-IT" altLang="it-IT" sz="1600" dirty="0"/>
              <a:t>Le resistenze in Europa</a:t>
            </a:r>
          </a:p>
        </p:txBody>
      </p:sp>
      <p:pic>
        <p:nvPicPr>
          <p:cNvPr id="10245" name="Picture 5" descr="index">
            <a:extLst>
              <a:ext uri="{FF2B5EF4-FFF2-40B4-BE49-F238E27FC236}">
                <a16:creationId xmlns:a16="http://schemas.microsoft.com/office/drawing/2014/main" id="{E8B4F91E-AB42-4EC9-8640-4E3481FD7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834" y="4966007"/>
            <a:ext cx="3196007" cy="154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londra">
            <a:extLst>
              <a:ext uri="{FF2B5EF4-FFF2-40B4-BE49-F238E27FC236}">
                <a16:creationId xmlns:a16="http://schemas.microsoft.com/office/drawing/2014/main" id="{6DC02B04-0CA1-4FE3-8D39-0BE388DBB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146" y="3563056"/>
            <a:ext cx="4967288" cy="282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82A9436E-583C-424A-A514-059F3094BADB}"/>
              </a:ext>
            </a:extLst>
          </p:cNvPr>
          <p:cNvPicPr>
            <a:picLocks noChangeAspect="1"/>
          </p:cNvPicPr>
          <p:nvPr/>
        </p:nvPicPr>
        <p:blipFill>
          <a:blip r:embed="rId4"/>
          <a:stretch>
            <a:fillRect/>
          </a:stretch>
        </p:blipFill>
        <p:spPr>
          <a:xfrm>
            <a:off x="8038650" y="1679928"/>
            <a:ext cx="2238374" cy="30665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45B4E9E-6F7C-4DBD-8947-D55DD5ED6802}"/>
              </a:ext>
            </a:extLst>
          </p:cNvPr>
          <p:cNvSpPr>
            <a:spLocks noGrp="1" noChangeArrowheads="1"/>
          </p:cNvSpPr>
          <p:nvPr>
            <p:ph type="title"/>
          </p:nvPr>
        </p:nvSpPr>
        <p:spPr>
          <a:xfrm>
            <a:off x="2592925" y="624110"/>
            <a:ext cx="8911687" cy="942223"/>
          </a:xfrm>
        </p:spPr>
        <p:txBody>
          <a:bodyPr>
            <a:noAutofit/>
          </a:bodyPr>
          <a:lstStyle/>
          <a:p>
            <a:pPr algn="ctr" eaLnBrk="1" hangingPunct="1"/>
            <a:r>
              <a:rPr lang="it-IT" altLang="it-IT" sz="2400" dirty="0"/>
              <a:t>LA SECONDA GUERRA MONDIALE </a:t>
            </a:r>
            <a:br>
              <a:rPr lang="it-IT" altLang="it-IT" sz="2400" dirty="0"/>
            </a:br>
            <a:r>
              <a:rPr lang="it-IT" altLang="it-IT" sz="2000" dirty="0"/>
              <a:t>Lo sterminio degli ebrei, i sistemi concentrazionari, il dovere di ricordare</a:t>
            </a:r>
            <a:endParaRPr lang="it-IT" altLang="it-IT" sz="2400" dirty="0"/>
          </a:p>
        </p:txBody>
      </p:sp>
      <p:pic>
        <p:nvPicPr>
          <p:cNvPr id="1026" name="Picture 2" descr="27 Gennaio 1945 - Giorno della Memoria - : liberazione di Auschwitz e  Birkenau - Patronato ENASC">
            <a:extLst>
              <a:ext uri="{FF2B5EF4-FFF2-40B4-BE49-F238E27FC236}">
                <a16:creationId xmlns:a16="http://schemas.microsoft.com/office/drawing/2014/main" id="{30FA8A78-B34B-450A-8FBB-71FE44AA3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69" y="1495425"/>
            <a:ext cx="3432381"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314D25E7-0D36-44BA-B81E-D526B17736DA}"/>
              </a:ext>
            </a:extLst>
          </p:cNvPr>
          <p:cNvPicPr>
            <a:picLocks noChangeAspect="1"/>
          </p:cNvPicPr>
          <p:nvPr/>
        </p:nvPicPr>
        <p:blipFill>
          <a:blip r:embed="rId3"/>
          <a:stretch>
            <a:fillRect/>
          </a:stretch>
        </p:blipFill>
        <p:spPr>
          <a:xfrm>
            <a:off x="1565889" y="1495425"/>
            <a:ext cx="3048000" cy="1933575"/>
          </a:xfrm>
          <a:prstGeom prst="rect">
            <a:avLst/>
          </a:prstGeom>
        </p:spPr>
      </p:pic>
      <p:pic>
        <p:nvPicPr>
          <p:cNvPr id="4" name="Immagine 3">
            <a:extLst>
              <a:ext uri="{FF2B5EF4-FFF2-40B4-BE49-F238E27FC236}">
                <a16:creationId xmlns:a16="http://schemas.microsoft.com/office/drawing/2014/main" id="{4EE74899-DDD9-4D22-A146-3D62CF93146A}"/>
              </a:ext>
            </a:extLst>
          </p:cNvPr>
          <p:cNvPicPr>
            <a:picLocks noChangeAspect="1"/>
          </p:cNvPicPr>
          <p:nvPr/>
        </p:nvPicPr>
        <p:blipFill>
          <a:blip r:embed="rId4"/>
          <a:stretch>
            <a:fillRect/>
          </a:stretch>
        </p:blipFill>
        <p:spPr>
          <a:xfrm>
            <a:off x="1565889" y="3877734"/>
            <a:ext cx="3087641" cy="2440823"/>
          </a:xfrm>
          <a:prstGeom prst="rect">
            <a:avLst/>
          </a:prstGeom>
        </p:spPr>
      </p:pic>
      <p:pic>
        <p:nvPicPr>
          <p:cNvPr id="5" name="Immagine 4">
            <a:extLst>
              <a:ext uri="{FF2B5EF4-FFF2-40B4-BE49-F238E27FC236}">
                <a16:creationId xmlns:a16="http://schemas.microsoft.com/office/drawing/2014/main" id="{17DB69C8-FDFF-4258-91AE-621DFDA6E9AC}"/>
              </a:ext>
            </a:extLst>
          </p:cNvPr>
          <p:cNvPicPr>
            <a:picLocks noChangeAspect="1"/>
          </p:cNvPicPr>
          <p:nvPr/>
        </p:nvPicPr>
        <p:blipFill>
          <a:blip r:embed="rId5"/>
          <a:stretch>
            <a:fillRect/>
          </a:stretch>
        </p:blipFill>
        <p:spPr>
          <a:xfrm>
            <a:off x="8993400" y="1471237"/>
            <a:ext cx="2723844" cy="1957763"/>
          </a:xfrm>
          <a:prstGeom prst="rect">
            <a:avLst/>
          </a:prstGeom>
        </p:spPr>
      </p:pic>
      <p:pic>
        <p:nvPicPr>
          <p:cNvPr id="6" name="Immagine 5">
            <a:extLst>
              <a:ext uri="{FF2B5EF4-FFF2-40B4-BE49-F238E27FC236}">
                <a16:creationId xmlns:a16="http://schemas.microsoft.com/office/drawing/2014/main" id="{13FE3708-7FB8-48FF-8E57-A1DACC158EB9}"/>
              </a:ext>
            </a:extLst>
          </p:cNvPr>
          <p:cNvPicPr>
            <a:picLocks noChangeAspect="1"/>
          </p:cNvPicPr>
          <p:nvPr/>
        </p:nvPicPr>
        <p:blipFill>
          <a:blip r:embed="rId6"/>
          <a:stretch>
            <a:fillRect/>
          </a:stretch>
        </p:blipFill>
        <p:spPr>
          <a:xfrm>
            <a:off x="8993400" y="3790242"/>
            <a:ext cx="3087641" cy="2443647"/>
          </a:xfrm>
          <a:prstGeom prst="rect">
            <a:avLst/>
          </a:prstGeom>
        </p:spPr>
      </p:pic>
      <p:pic>
        <p:nvPicPr>
          <p:cNvPr id="7" name="Immagine 6">
            <a:extLst>
              <a:ext uri="{FF2B5EF4-FFF2-40B4-BE49-F238E27FC236}">
                <a16:creationId xmlns:a16="http://schemas.microsoft.com/office/drawing/2014/main" id="{A5498461-EB0F-42E0-A39A-E0B443FD6B85}"/>
              </a:ext>
            </a:extLst>
          </p:cNvPr>
          <p:cNvPicPr>
            <a:picLocks noChangeAspect="1"/>
          </p:cNvPicPr>
          <p:nvPr/>
        </p:nvPicPr>
        <p:blipFill>
          <a:blip r:embed="rId7"/>
          <a:stretch>
            <a:fillRect/>
          </a:stretch>
        </p:blipFill>
        <p:spPr>
          <a:xfrm>
            <a:off x="5012267" y="3790242"/>
            <a:ext cx="3625584" cy="2551504"/>
          </a:xfrm>
          <a:prstGeom prst="rect">
            <a:avLst/>
          </a:prstGeom>
        </p:spPr>
      </p:pic>
    </p:spTree>
    <p:extLst>
      <p:ext uri="{BB962C8B-B14F-4D97-AF65-F5344CB8AC3E}">
        <p14:creationId xmlns:p14="http://schemas.microsoft.com/office/powerpoint/2010/main" val="181405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0373DC-7EE6-4695-B2ED-696C509DE032}"/>
              </a:ext>
            </a:extLst>
          </p:cNvPr>
          <p:cNvSpPr>
            <a:spLocks noGrp="1" noChangeArrowheads="1"/>
          </p:cNvSpPr>
          <p:nvPr>
            <p:ph type="title"/>
          </p:nvPr>
        </p:nvSpPr>
        <p:spPr>
          <a:xfrm>
            <a:off x="2592925" y="385012"/>
            <a:ext cx="8911687" cy="980238"/>
          </a:xfrm>
        </p:spPr>
        <p:txBody>
          <a:bodyPr>
            <a:normAutofit fontScale="90000"/>
          </a:bodyPr>
          <a:lstStyle/>
          <a:p>
            <a:pPr algn="ctr" eaLnBrk="1" hangingPunct="1"/>
            <a:r>
              <a:rPr lang="it-IT" altLang="it-IT" sz="3200" dirty="0"/>
              <a:t>LA SECONDA GUERRA MONDIALE </a:t>
            </a:r>
            <a:br>
              <a:rPr lang="it-IT" altLang="it-IT" sz="3200" dirty="0"/>
            </a:br>
            <a:r>
              <a:rPr lang="it-IT" altLang="it-IT" sz="3200" dirty="0"/>
              <a:t>La fine della guerra e la bomba atomica</a:t>
            </a:r>
          </a:p>
        </p:txBody>
      </p:sp>
      <p:sp>
        <p:nvSpPr>
          <p:cNvPr id="18435" name="Rectangle 3">
            <a:extLst>
              <a:ext uri="{FF2B5EF4-FFF2-40B4-BE49-F238E27FC236}">
                <a16:creationId xmlns:a16="http://schemas.microsoft.com/office/drawing/2014/main" id="{63C38E65-8677-497D-BDB8-7198F69E57B6}"/>
              </a:ext>
            </a:extLst>
          </p:cNvPr>
          <p:cNvSpPr>
            <a:spLocks noGrp="1" noChangeArrowheads="1"/>
          </p:cNvSpPr>
          <p:nvPr>
            <p:ph type="body" idx="1"/>
          </p:nvPr>
        </p:nvSpPr>
        <p:spPr>
          <a:xfrm>
            <a:off x="2424114" y="2060576"/>
            <a:ext cx="6249987" cy="4530725"/>
          </a:xfrm>
        </p:spPr>
        <p:txBody>
          <a:bodyPr/>
          <a:lstStyle/>
          <a:p>
            <a:pPr eaLnBrk="1" hangingPunct="1"/>
            <a:r>
              <a:rPr lang="it-IT" altLang="it-IT" b="1"/>
              <a:t>La resa della Germania</a:t>
            </a:r>
          </a:p>
          <a:p>
            <a:pPr eaLnBrk="1" hangingPunct="1"/>
            <a:endParaRPr lang="it-IT" altLang="it-IT" b="1"/>
          </a:p>
          <a:p>
            <a:pPr eaLnBrk="1" hangingPunct="1"/>
            <a:r>
              <a:rPr lang="it-IT" altLang="it-IT" b="1"/>
              <a:t>Nagasaki e Hiroshima</a:t>
            </a:r>
          </a:p>
          <a:p>
            <a:pPr eaLnBrk="1" hangingPunct="1"/>
            <a:endParaRPr lang="it-IT" altLang="it-IT" b="1"/>
          </a:p>
          <a:p>
            <a:pPr eaLnBrk="1" hangingPunct="1"/>
            <a:r>
              <a:rPr lang="it-IT" altLang="it-IT" b="1"/>
              <a:t>La resa del Giappone</a:t>
            </a:r>
          </a:p>
        </p:txBody>
      </p:sp>
      <p:pic>
        <p:nvPicPr>
          <p:cNvPr id="18436" name="Picture 6" descr="reichstag2">
            <a:extLst>
              <a:ext uri="{FF2B5EF4-FFF2-40B4-BE49-F238E27FC236}">
                <a16:creationId xmlns:a16="http://schemas.microsoft.com/office/drawing/2014/main" id="{092581D3-DFF1-4A5C-AD3D-5407C7B61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460" y="2051570"/>
            <a:ext cx="2409825" cy="31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resa%20del%20giappone">
            <a:extLst>
              <a:ext uri="{FF2B5EF4-FFF2-40B4-BE49-F238E27FC236}">
                <a16:creationId xmlns:a16="http://schemas.microsoft.com/office/drawing/2014/main" id="{55B8F528-5DA6-43F5-AB26-E27E7CA6B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556" y="1462346"/>
            <a:ext cx="3166514" cy="217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ombardamenti atomici di Hiroshima e Nagasaki - Wikipedia">
            <a:extLst>
              <a:ext uri="{FF2B5EF4-FFF2-40B4-BE49-F238E27FC236}">
                <a16:creationId xmlns:a16="http://schemas.microsoft.com/office/drawing/2014/main" id="{BE2D131E-0AF8-48E0-B354-14DE86141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712" y="4084595"/>
            <a:ext cx="4419358" cy="262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2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1F27630-3F7B-451E-A911-EAB47A059577}"/>
              </a:ext>
            </a:extLst>
          </p:cNvPr>
          <p:cNvSpPr>
            <a:spLocks noGrp="1" noChangeArrowheads="1"/>
          </p:cNvSpPr>
          <p:nvPr>
            <p:ph type="title"/>
          </p:nvPr>
        </p:nvSpPr>
        <p:spPr>
          <a:xfrm>
            <a:off x="2592925" y="624110"/>
            <a:ext cx="8911687" cy="899890"/>
          </a:xfrm>
        </p:spPr>
        <p:txBody>
          <a:bodyPr>
            <a:normAutofit fontScale="90000"/>
          </a:bodyPr>
          <a:lstStyle/>
          <a:p>
            <a:pPr algn="ctr" eaLnBrk="1" hangingPunct="1"/>
            <a:r>
              <a:rPr lang="it-IT" altLang="it-IT" sz="3200" dirty="0"/>
              <a:t>LA SECONDA GUERRA MONDIALE </a:t>
            </a:r>
            <a:br>
              <a:rPr lang="it-IT" altLang="it-IT" sz="3200" dirty="0"/>
            </a:br>
            <a:r>
              <a:rPr lang="it-IT" altLang="it-IT" sz="3200" dirty="0"/>
              <a:t>Le conferenze Alleate</a:t>
            </a:r>
          </a:p>
        </p:txBody>
      </p:sp>
      <p:sp>
        <p:nvSpPr>
          <p:cNvPr id="19459" name="Rectangle 3">
            <a:extLst>
              <a:ext uri="{FF2B5EF4-FFF2-40B4-BE49-F238E27FC236}">
                <a16:creationId xmlns:a16="http://schemas.microsoft.com/office/drawing/2014/main" id="{E1968FBA-DEC1-4300-83EE-DE725F35CEA6}"/>
              </a:ext>
            </a:extLst>
          </p:cNvPr>
          <p:cNvSpPr>
            <a:spLocks noGrp="1" noChangeArrowheads="1"/>
          </p:cNvSpPr>
          <p:nvPr>
            <p:ph type="body" idx="1"/>
          </p:nvPr>
        </p:nvSpPr>
        <p:spPr>
          <a:xfrm>
            <a:off x="1668379" y="1844843"/>
            <a:ext cx="4924927" cy="4668252"/>
          </a:xfrm>
        </p:spPr>
        <p:txBody>
          <a:bodyPr>
            <a:noAutofit/>
          </a:bodyPr>
          <a:lstStyle/>
          <a:p>
            <a:pPr eaLnBrk="1" hangingPunct="1">
              <a:buFont typeface="Wingdings" panose="05000000000000000000" pitchFamily="2" charset="2"/>
              <a:buNone/>
            </a:pPr>
            <a:r>
              <a:rPr lang="it-IT" altLang="it-IT" sz="1600" dirty="0"/>
              <a:t>La conferenza di Teheran 28 novembre  – 1 dicembre 1943</a:t>
            </a:r>
          </a:p>
          <a:p>
            <a:pPr>
              <a:buNone/>
            </a:pPr>
            <a:r>
              <a:rPr lang="it-IT" altLang="it-IT" sz="1600" dirty="0"/>
              <a:t>La conferenza di Yalta:  4-11- febbraio 1945. E’ la più importante perché la guerra è quasi vinta e i tre grandi si riunirono per </a:t>
            </a:r>
            <a:r>
              <a:rPr lang="it-IT" sz="1600" dirty="0"/>
              <a:t>i problemi del nuovo ordine post bellico e per avviare, come si disse, «un futuro di pace e prosperità»: ciascuno aveva però i propri interessi da difendere a parte battere Hitler. </a:t>
            </a:r>
            <a:endParaRPr lang="it-IT" altLang="it-IT" sz="1600" dirty="0"/>
          </a:p>
          <a:p>
            <a:pPr eaLnBrk="1" hangingPunct="1">
              <a:buFont typeface="Wingdings" panose="05000000000000000000" pitchFamily="2" charset="2"/>
              <a:buNone/>
            </a:pPr>
            <a:r>
              <a:rPr lang="it-IT" altLang="it-IT" sz="1600" dirty="0"/>
              <a:t>La conferenza di Postdam 17 luglio- 2 agosto 1945 (non ci sono più </a:t>
            </a:r>
            <a:r>
              <a:rPr lang="it-IT" altLang="it-IT" sz="1600" dirty="0" err="1"/>
              <a:t>Roosvelth</a:t>
            </a:r>
            <a:r>
              <a:rPr lang="it-IT" altLang="it-IT" sz="1600" dirty="0"/>
              <a:t> e Churchill)</a:t>
            </a:r>
          </a:p>
          <a:p>
            <a:pPr eaLnBrk="1" hangingPunct="1">
              <a:buFont typeface="Wingdings" panose="05000000000000000000" pitchFamily="2" charset="2"/>
              <a:buNone/>
            </a:pPr>
            <a:r>
              <a:rPr lang="it-IT" altLang="it-IT" sz="1600" dirty="0"/>
              <a:t>Si disegna il destino della Germania e quello dell’Europa in una nuova combinazione di </a:t>
            </a:r>
            <a:r>
              <a:rPr lang="it-IT" altLang="it-IT" sz="1600" dirty="0" err="1"/>
              <a:t>Mackinder</a:t>
            </a:r>
            <a:r>
              <a:rPr lang="it-IT" altLang="it-IT" sz="1600" dirty="0"/>
              <a:t> e </a:t>
            </a:r>
            <a:r>
              <a:rPr lang="it-IT" altLang="it-IT" sz="1600" dirty="0" err="1"/>
              <a:t>Spykman</a:t>
            </a:r>
            <a:r>
              <a:rPr lang="it-IT" altLang="it-IT" sz="1600" dirty="0"/>
              <a:t>. Il nuovo ordine di Yalta</a:t>
            </a:r>
          </a:p>
          <a:p>
            <a:pPr eaLnBrk="1" hangingPunct="1">
              <a:buFont typeface="Wingdings" panose="05000000000000000000" pitchFamily="2" charset="2"/>
              <a:buNone/>
            </a:pPr>
            <a:r>
              <a:rPr lang="it-IT" altLang="it-IT" sz="1600" dirty="0"/>
              <a:t>Il declino dell’Europa e le origini delle sfere  di influenza  premesse della guerra fredda</a:t>
            </a:r>
          </a:p>
          <a:p>
            <a:pPr eaLnBrk="1" hangingPunct="1">
              <a:buFont typeface="Wingdings" panose="05000000000000000000" pitchFamily="2" charset="2"/>
              <a:buNone/>
            </a:pPr>
            <a:endParaRPr lang="it-IT" altLang="it-IT" sz="1400" dirty="0"/>
          </a:p>
        </p:txBody>
      </p:sp>
      <p:pic>
        <p:nvPicPr>
          <p:cNvPr id="19461" name="Picture 8" descr="Yalta">
            <a:extLst>
              <a:ext uri="{FF2B5EF4-FFF2-40B4-BE49-F238E27FC236}">
                <a16:creationId xmlns:a16="http://schemas.microsoft.com/office/drawing/2014/main" id="{0C62FADC-43A9-436B-A9FC-40909328E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306" y="1844843"/>
            <a:ext cx="5351102" cy="404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09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A027CD-9647-424D-AE72-8D57524A7F3F}"/>
              </a:ext>
            </a:extLst>
          </p:cNvPr>
          <p:cNvSpPr>
            <a:spLocks noGrp="1" noChangeArrowheads="1"/>
          </p:cNvSpPr>
          <p:nvPr>
            <p:ph type="title"/>
          </p:nvPr>
        </p:nvSpPr>
        <p:spPr>
          <a:xfrm>
            <a:off x="2592925" y="624110"/>
            <a:ext cx="8911687" cy="1124479"/>
          </a:xfrm>
        </p:spPr>
        <p:txBody>
          <a:bodyPr>
            <a:normAutofit/>
          </a:bodyPr>
          <a:lstStyle/>
          <a:p>
            <a:pPr algn="ctr" eaLnBrk="1" hangingPunct="1"/>
            <a:r>
              <a:rPr lang="it-IT" altLang="it-IT" sz="3200" dirty="0"/>
              <a:t>LA SECONDA GUERRA MONDIALE </a:t>
            </a:r>
            <a:br>
              <a:rPr lang="it-IT" altLang="it-IT" sz="3200" dirty="0"/>
            </a:br>
            <a:r>
              <a:rPr lang="it-IT" altLang="it-IT" sz="3200" dirty="0"/>
              <a:t>L’Italia in guerra</a:t>
            </a:r>
          </a:p>
        </p:txBody>
      </p:sp>
      <p:sp>
        <p:nvSpPr>
          <p:cNvPr id="11267" name="Rectangle 3">
            <a:extLst>
              <a:ext uri="{FF2B5EF4-FFF2-40B4-BE49-F238E27FC236}">
                <a16:creationId xmlns:a16="http://schemas.microsoft.com/office/drawing/2014/main" id="{B2DFAD7D-307F-4031-B77A-5DB4D16B8F6A}"/>
              </a:ext>
            </a:extLst>
          </p:cNvPr>
          <p:cNvSpPr>
            <a:spLocks noGrp="1" noChangeArrowheads="1"/>
          </p:cNvSpPr>
          <p:nvPr>
            <p:ph type="body" idx="1"/>
          </p:nvPr>
        </p:nvSpPr>
        <p:spPr>
          <a:xfrm>
            <a:off x="2144045" y="1748589"/>
            <a:ext cx="4751387" cy="4751387"/>
          </a:xfrm>
        </p:spPr>
        <p:txBody>
          <a:bodyPr>
            <a:normAutofit fontScale="85000" lnSpcReduction="10000"/>
          </a:bodyPr>
          <a:lstStyle/>
          <a:p>
            <a:pPr eaLnBrk="1" hangingPunct="1"/>
            <a:r>
              <a:rPr lang="it-IT" altLang="it-IT" dirty="0"/>
              <a:t>L’entrata in guerra giugno 1940</a:t>
            </a:r>
          </a:p>
          <a:p>
            <a:pPr eaLnBrk="1" hangingPunct="1"/>
            <a:endParaRPr lang="it-IT" altLang="it-IT" dirty="0"/>
          </a:p>
          <a:p>
            <a:pPr eaLnBrk="1" hangingPunct="1"/>
            <a:r>
              <a:rPr lang="it-IT" altLang="it-IT" dirty="0"/>
              <a:t>La campagna di Francia (giugno 40)</a:t>
            </a:r>
          </a:p>
          <a:p>
            <a:pPr eaLnBrk="1" hangingPunct="1"/>
            <a:endParaRPr lang="it-IT" altLang="it-IT" dirty="0"/>
          </a:p>
          <a:p>
            <a:pPr eaLnBrk="1" hangingPunct="1"/>
            <a:r>
              <a:rPr lang="it-IT" altLang="it-IT" dirty="0"/>
              <a:t>La campagna di Grecia (ottobre 40 – aprile 41)</a:t>
            </a:r>
          </a:p>
          <a:p>
            <a:pPr eaLnBrk="1" hangingPunct="1"/>
            <a:endParaRPr lang="it-IT" altLang="it-IT" dirty="0"/>
          </a:p>
          <a:p>
            <a:pPr eaLnBrk="1" hangingPunct="1"/>
            <a:r>
              <a:rPr lang="it-IT" altLang="it-IT" dirty="0"/>
              <a:t>La campagna di Russia (agosto 41 – gennaio 1943)</a:t>
            </a:r>
          </a:p>
          <a:p>
            <a:pPr eaLnBrk="1" hangingPunct="1"/>
            <a:endParaRPr lang="it-IT" altLang="it-IT" dirty="0"/>
          </a:p>
          <a:p>
            <a:pPr eaLnBrk="1" hangingPunct="1"/>
            <a:r>
              <a:rPr lang="it-IT" altLang="it-IT" dirty="0"/>
              <a:t>Lo sbarco alleato in Sicilia (10 luglio 1943)</a:t>
            </a:r>
          </a:p>
          <a:p>
            <a:pPr eaLnBrk="1" hangingPunct="1"/>
            <a:endParaRPr lang="it-IT" altLang="it-IT" dirty="0"/>
          </a:p>
          <a:p>
            <a:pPr eaLnBrk="1" hangingPunct="1"/>
            <a:r>
              <a:rPr lang="it-IT" altLang="it-IT" dirty="0"/>
              <a:t>La campagna d’africa orientale del 1940 fu l’attacco inglese che portò alla fine dell’Impero; quella del Nord Africa fu la resistenza allo sbarco e all’avanzata alleata) </a:t>
            </a:r>
          </a:p>
        </p:txBody>
      </p:sp>
      <p:pic>
        <p:nvPicPr>
          <p:cNvPr id="11268" name="Picture 7" descr="popoloditalia">
            <a:extLst>
              <a:ext uri="{FF2B5EF4-FFF2-40B4-BE49-F238E27FC236}">
                <a16:creationId xmlns:a16="http://schemas.microsoft.com/office/drawing/2014/main" id="{700BEC8B-F401-4D36-946B-5E11576A5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690" y="1905000"/>
            <a:ext cx="3744913"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4BAE9F5-E334-4293-8115-3FECAB73FADF}"/>
              </a:ext>
            </a:extLst>
          </p:cNvPr>
          <p:cNvSpPr>
            <a:spLocks noGrp="1" noChangeArrowheads="1"/>
          </p:cNvSpPr>
          <p:nvPr>
            <p:ph type="title"/>
          </p:nvPr>
        </p:nvSpPr>
        <p:spPr>
          <a:xfrm>
            <a:off x="1892969" y="624110"/>
            <a:ext cx="9611644" cy="739469"/>
          </a:xfrm>
        </p:spPr>
        <p:txBody>
          <a:bodyPr>
            <a:normAutofit fontScale="90000"/>
          </a:bodyPr>
          <a:lstStyle/>
          <a:p>
            <a:pPr algn="ctr" eaLnBrk="1" hangingPunct="1"/>
            <a:r>
              <a:rPr lang="it-IT" altLang="it-IT" dirty="0"/>
              <a:t>La campagna di Russia e la disfatta dell’ARMIR</a:t>
            </a:r>
          </a:p>
        </p:txBody>
      </p:sp>
      <p:pic>
        <p:nvPicPr>
          <p:cNvPr id="12291" name="Picture 4" descr="Ritirata3">
            <a:extLst>
              <a:ext uri="{FF2B5EF4-FFF2-40B4-BE49-F238E27FC236}">
                <a16:creationId xmlns:a16="http://schemas.microsoft.com/office/drawing/2014/main" id="{07B1C400-BDA3-4034-90FD-8076086D9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962" y="1363579"/>
            <a:ext cx="30956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 tragedia della campagna di Russia - Patria Indipendente">
            <a:extLst>
              <a:ext uri="{FF2B5EF4-FFF2-40B4-BE49-F238E27FC236}">
                <a16:creationId xmlns:a16="http://schemas.microsoft.com/office/drawing/2014/main" id="{513E7CF1-1735-4C98-8652-0E01EA40B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002" y="3987327"/>
            <a:ext cx="3455585" cy="2338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 soldati italiani in Russia | Storia | Rai Cultura">
            <a:extLst>
              <a:ext uri="{FF2B5EF4-FFF2-40B4-BE49-F238E27FC236}">
                <a16:creationId xmlns:a16="http://schemas.microsoft.com/office/drawing/2014/main" id="{895275D0-D066-46DA-9327-64C12F2DF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969" y="4170560"/>
            <a:ext cx="2119761" cy="2119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mir- La disfatta dell'armata italiana in Unione Sovietica nella Seconda  guerra mondiale – NUOVA STORIA CULTURALE E VISUALE – NEW CULTURAL AND  VISUAL HISTORY">
            <a:extLst>
              <a:ext uri="{FF2B5EF4-FFF2-40B4-BE49-F238E27FC236}">
                <a16:creationId xmlns:a16="http://schemas.microsoft.com/office/drawing/2014/main" id="{7BAC7434-002B-406D-A3B6-03288521C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080" y="4090930"/>
            <a:ext cx="2993840" cy="2142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ssia: la ritirata dell'Armir - I grandi servizi - Famiglia Cristiana">
            <a:extLst>
              <a:ext uri="{FF2B5EF4-FFF2-40B4-BE49-F238E27FC236}">
                <a16:creationId xmlns:a16="http://schemas.microsoft.com/office/drawing/2014/main" id="{0A1B136F-3B1B-4600-BB40-98EA37CDC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9080" y="1695590"/>
            <a:ext cx="3249380" cy="2142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ragedia e eroismo dell'Armir: l'armata &quot;sparita&quot; nella steppa -  ilGiornale.it">
            <a:extLst>
              <a:ext uri="{FF2B5EF4-FFF2-40B4-BE49-F238E27FC236}">
                <a16:creationId xmlns:a16="http://schemas.microsoft.com/office/drawing/2014/main" id="{E048285F-954C-48F6-A8BE-47BC71264E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160" y="1669031"/>
            <a:ext cx="3249380" cy="2196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4C402-218A-4455-8663-3524BCD5606B}"/>
              </a:ext>
            </a:extLst>
          </p:cNvPr>
          <p:cNvSpPr>
            <a:spLocks noGrp="1"/>
          </p:cNvSpPr>
          <p:nvPr>
            <p:ph type="title"/>
          </p:nvPr>
        </p:nvSpPr>
        <p:spPr>
          <a:xfrm>
            <a:off x="2592925" y="624110"/>
            <a:ext cx="8911687" cy="637423"/>
          </a:xfrm>
        </p:spPr>
        <p:txBody>
          <a:bodyPr>
            <a:normAutofit/>
          </a:bodyPr>
          <a:lstStyle/>
          <a:p>
            <a:pPr algn="ctr"/>
            <a:r>
              <a:rPr lang="it-IT" sz="3200" dirty="0"/>
              <a:t>La Seconda Guerra Mondiale</a:t>
            </a:r>
          </a:p>
        </p:txBody>
      </p:sp>
      <p:sp>
        <p:nvSpPr>
          <p:cNvPr id="3" name="Segnaposto contenuto 2">
            <a:extLst>
              <a:ext uri="{FF2B5EF4-FFF2-40B4-BE49-F238E27FC236}">
                <a16:creationId xmlns:a16="http://schemas.microsoft.com/office/drawing/2014/main" id="{ED3B4903-8096-4DA5-B8BB-4488E6E2761C}"/>
              </a:ext>
            </a:extLst>
          </p:cNvPr>
          <p:cNvSpPr>
            <a:spLocks noGrp="1"/>
          </p:cNvSpPr>
          <p:nvPr>
            <p:ph idx="1"/>
          </p:nvPr>
        </p:nvSpPr>
        <p:spPr>
          <a:xfrm>
            <a:off x="2589212" y="1346200"/>
            <a:ext cx="8915400" cy="4565022"/>
          </a:xfrm>
        </p:spPr>
        <p:txBody>
          <a:bodyPr/>
          <a:lstStyle/>
          <a:p>
            <a:r>
              <a:rPr lang="it-IT" dirty="0"/>
              <a:t>Non è sintetizzabile in poche slides. </a:t>
            </a:r>
          </a:p>
          <a:p>
            <a:r>
              <a:rPr lang="it-IT" dirty="0"/>
              <a:t>Selezioni di elementi e chiavi di lettura </a:t>
            </a:r>
          </a:p>
          <a:p>
            <a:pPr lvl="1"/>
            <a:r>
              <a:rPr lang="it-IT" dirty="0"/>
              <a:t>Origini del conflitto e revisionismo di Versailles</a:t>
            </a:r>
          </a:p>
          <a:p>
            <a:pPr lvl="1"/>
            <a:r>
              <a:rPr lang="it-IT" dirty="0"/>
              <a:t>Caratteristiche della guerra. Le grandi operazioni militari</a:t>
            </a:r>
          </a:p>
          <a:p>
            <a:pPr lvl="1"/>
            <a:r>
              <a:rPr lang="it-IT" dirty="0"/>
              <a:t>Lo spazio vitale: il nuovo ordine tedesco e il nuovo ordine mediterraneo</a:t>
            </a:r>
          </a:p>
          <a:p>
            <a:pPr lvl="1"/>
            <a:r>
              <a:rPr lang="it-IT" dirty="0"/>
              <a:t>La mondializzazione del conflitto: l’URSS e gli USA</a:t>
            </a:r>
          </a:p>
          <a:p>
            <a:pPr lvl="1"/>
            <a:r>
              <a:rPr lang="it-IT" dirty="0"/>
              <a:t>La svolta del 1942</a:t>
            </a:r>
          </a:p>
          <a:p>
            <a:pPr lvl="1"/>
            <a:r>
              <a:rPr lang="it-IT" dirty="0"/>
              <a:t>La crisi della fortezza Europa: l’Italia</a:t>
            </a:r>
          </a:p>
          <a:p>
            <a:pPr lvl="1"/>
            <a:r>
              <a:rPr lang="it-IT" dirty="0"/>
              <a:t>I progetti per il dopoguerra durante la guerra</a:t>
            </a:r>
          </a:p>
          <a:p>
            <a:pPr lvl="1"/>
            <a:r>
              <a:rPr lang="it-IT" dirty="0"/>
              <a:t>La progressiva fine dell’eurocentrismo e il nuovo ordine di Yalta</a:t>
            </a:r>
          </a:p>
          <a:p>
            <a:endParaRPr lang="it-IT" dirty="0"/>
          </a:p>
          <a:p>
            <a:endParaRPr lang="it-IT" dirty="0"/>
          </a:p>
          <a:p>
            <a:endParaRPr lang="it-IT" dirty="0"/>
          </a:p>
        </p:txBody>
      </p:sp>
    </p:spTree>
    <p:extLst>
      <p:ext uri="{BB962C8B-B14F-4D97-AF65-F5344CB8AC3E}">
        <p14:creationId xmlns:p14="http://schemas.microsoft.com/office/powerpoint/2010/main" val="312581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8848D60-CB92-4E9F-B8B0-100DA57F0442}"/>
              </a:ext>
            </a:extLst>
          </p:cNvPr>
          <p:cNvSpPr>
            <a:spLocks noGrp="1" noChangeArrowheads="1"/>
          </p:cNvSpPr>
          <p:nvPr>
            <p:ph type="title"/>
          </p:nvPr>
        </p:nvSpPr>
        <p:spPr>
          <a:xfrm>
            <a:off x="2592925" y="624110"/>
            <a:ext cx="8911687" cy="926961"/>
          </a:xfrm>
        </p:spPr>
        <p:txBody>
          <a:bodyPr>
            <a:normAutofit fontScale="90000"/>
          </a:bodyPr>
          <a:lstStyle/>
          <a:p>
            <a:pPr algn="ctr" eaLnBrk="1" hangingPunct="1"/>
            <a:r>
              <a:rPr lang="it-IT" altLang="it-IT" sz="2800" dirty="0"/>
              <a:t>LA SECONDA GUERRA MONDIALE </a:t>
            </a:r>
            <a:br>
              <a:rPr lang="it-IT" altLang="it-IT" sz="2800" dirty="0"/>
            </a:br>
            <a:r>
              <a:rPr lang="it-IT" altLang="it-IT" sz="2800" dirty="0"/>
              <a:t>L’armistizio e la Repubblica sociale</a:t>
            </a:r>
          </a:p>
        </p:txBody>
      </p:sp>
      <p:sp>
        <p:nvSpPr>
          <p:cNvPr id="13315" name="Rectangle 3">
            <a:extLst>
              <a:ext uri="{FF2B5EF4-FFF2-40B4-BE49-F238E27FC236}">
                <a16:creationId xmlns:a16="http://schemas.microsoft.com/office/drawing/2014/main" id="{028BF080-A04B-4946-AE39-C877D98A21D4}"/>
              </a:ext>
            </a:extLst>
          </p:cNvPr>
          <p:cNvSpPr>
            <a:spLocks noGrp="1" noChangeArrowheads="1"/>
          </p:cNvSpPr>
          <p:nvPr>
            <p:ph type="body" idx="1"/>
          </p:nvPr>
        </p:nvSpPr>
        <p:spPr>
          <a:xfrm>
            <a:off x="2424113" y="2492376"/>
            <a:ext cx="4521200" cy="3744913"/>
          </a:xfrm>
        </p:spPr>
        <p:txBody>
          <a:bodyPr/>
          <a:lstStyle/>
          <a:p>
            <a:pPr eaLnBrk="1" hangingPunct="1"/>
            <a:endParaRPr lang="it-IT" altLang="it-IT" b="1" dirty="0"/>
          </a:p>
          <a:p>
            <a:pPr eaLnBrk="1" hangingPunct="1"/>
            <a:endParaRPr lang="it-IT" altLang="it-IT" b="1" dirty="0"/>
          </a:p>
          <a:p>
            <a:pPr eaLnBrk="1" hangingPunct="1"/>
            <a:endParaRPr lang="it-IT" altLang="it-IT" dirty="0"/>
          </a:p>
        </p:txBody>
      </p:sp>
      <p:sp>
        <p:nvSpPr>
          <p:cNvPr id="13316" name="Rectangle 6">
            <a:extLst>
              <a:ext uri="{FF2B5EF4-FFF2-40B4-BE49-F238E27FC236}">
                <a16:creationId xmlns:a16="http://schemas.microsoft.com/office/drawing/2014/main" id="{226173C0-20C9-4139-ADC8-7CB1A5428512}"/>
              </a:ext>
            </a:extLst>
          </p:cNvPr>
          <p:cNvSpPr>
            <a:spLocks noChangeArrowheads="1"/>
          </p:cNvSpPr>
          <p:nvPr/>
        </p:nvSpPr>
        <p:spPr bwMode="auto">
          <a:xfrm>
            <a:off x="8598568" y="1905000"/>
            <a:ext cx="3267829" cy="3906175"/>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it-IT" altLang="it-IT" sz="1600" b="1" dirty="0"/>
              <a:t>Dalla Guerra fascista (4043) </a:t>
            </a:r>
          </a:p>
          <a:p>
            <a:pPr algn="ctr" eaLnBrk="1" hangingPunct="1">
              <a:spcBef>
                <a:spcPct val="0"/>
              </a:spcBef>
              <a:buClrTx/>
              <a:buSzTx/>
              <a:buFontTx/>
              <a:buNone/>
            </a:pPr>
            <a:r>
              <a:rPr lang="it-IT" altLang="it-IT" sz="1600" b="1" dirty="0"/>
              <a:t>alla guerra di liberazione (43-45) </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Il 25 luglio 1943. </a:t>
            </a:r>
          </a:p>
          <a:p>
            <a:pPr algn="ctr" eaLnBrk="1" hangingPunct="1">
              <a:spcBef>
                <a:spcPct val="0"/>
              </a:spcBef>
              <a:buClrTx/>
              <a:buSzTx/>
              <a:buFontTx/>
              <a:buNone/>
            </a:pPr>
            <a:r>
              <a:rPr lang="it-IT" altLang="it-IT" sz="1600" b="1" dirty="0"/>
              <a:t>La guerra continua.</a:t>
            </a:r>
          </a:p>
          <a:p>
            <a:pPr algn="ctr" eaLnBrk="1" hangingPunct="1">
              <a:spcBef>
                <a:spcPct val="0"/>
              </a:spcBef>
              <a:buClrTx/>
              <a:buSzTx/>
              <a:buFontTx/>
              <a:buNone/>
            </a:pPr>
            <a:r>
              <a:rPr lang="it-IT" altLang="it-IT" sz="1600" b="1" dirty="0"/>
              <a:t>I 45 giorni</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L’armistizio dell’8 settembre</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L’occupazione tedesca </a:t>
            </a:r>
          </a:p>
          <a:p>
            <a:pPr algn="ctr" eaLnBrk="1" hangingPunct="1">
              <a:spcBef>
                <a:spcPct val="0"/>
              </a:spcBef>
              <a:buClrTx/>
              <a:buSzTx/>
              <a:buFontTx/>
              <a:buNone/>
            </a:pPr>
            <a:r>
              <a:rPr lang="it-IT" altLang="it-IT" sz="1600" b="1" dirty="0"/>
              <a:t>(da maggio 43)  </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La repubblica di Salò</a:t>
            </a:r>
          </a:p>
          <a:p>
            <a:pPr algn="ctr" eaLnBrk="1" hangingPunct="1">
              <a:spcBef>
                <a:spcPct val="0"/>
              </a:spcBef>
              <a:buClrTx/>
              <a:buSzTx/>
              <a:buFontTx/>
              <a:buNone/>
            </a:pPr>
            <a:endParaRPr lang="it-IT" altLang="it-IT" sz="1600" b="1" dirty="0"/>
          </a:p>
          <a:p>
            <a:pPr algn="ctr" eaLnBrk="1" hangingPunct="1">
              <a:spcBef>
                <a:spcPct val="0"/>
              </a:spcBef>
              <a:buClrTx/>
              <a:buSzTx/>
              <a:buFontTx/>
              <a:buNone/>
            </a:pPr>
            <a:r>
              <a:rPr lang="it-IT" altLang="it-IT" sz="1600" b="1" dirty="0"/>
              <a:t>La resistenza dei militari</a:t>
            </a:r>
          </a:p>
        </p:txBody>
      </p:sp>
      <p:pic>
        <p:nvPicPr>
          <p:cNvPr id="13318" name="Picture 9" descr="arrwsto missolini">
            <a:extLst>
              <a:ext uri="{FF2B5EF4-FFF2-40B4-BE49-F238E27FC236}">
                <a16:creationId xmlns:a16="http://schemas.microsoft.com/office/drawing/2014/main" id="{452621F1-0E8B-4999-AFA0-208691619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851" y="2354179"/>
            <a:ext cx="33131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3B98FD22-F0EA-4BFD-AA18-CC158673F28E}"/>
              </a:ext>
            </a:extLst>
          </p:cNvPr>
          <p:cNvPicPr>
            <a:picLocks noChangeAspect="1"/>
          </p:cNvPicPr>
          <p:nvPr/>
        </p:nvPicPr>
        <p:blipFill>
          <a:blip r:embed="rId3"/>
          <a:stretch>
            <a:fillRect/>
          </a:stretch>
        </p:blipFill>
        <p:spPr>
          <a:xfrm>
            <a:off x="5229287" y="1960718"/>
            <a:ext cx="3028396" cy="38504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102B9C6-8232-4E99-B55B-C6676FA02AB8}"/>
              </a:ext>
            </a:extLst>
          </p:cNvPr>
          <p:cNvSpPr>
            <a:spLocks noGrp="1" noChangeArrowheads="1"/>
          </p:cNvSpPr>
          <p:nvPr>
            <p:ph type="title"/>
          </p:nvPr>
        </p:nvSpPr>
        <p:spPr>
          <a:xfrm>
            <a:off x="2641051" y="195745"/>
            <a:ext cx="8911687" cy="595090"/>
          </a:xfrm>
        </p:spPr>
        <p:txBody>
          <a:bodyPr>
            <a:noAutofit/>
          </a:bodyPr>
          <a:lstStyle/>
          <a:p>
            <a:pPr algn="ctr" eaLnBrk="1" hangingPunct="1"/>
            <a:r>
              <a:rPr lang="it-IT" altLang="it-IT" sz="2800" dirty="0"/>
              <a:t>LA SECONDA GUERRA MONDIALE. La Resistenza </a:t>
            </a:r>
          </a:p>
        </p:txBody>
      </p:sp>
      <p:sp>
        <p:nvSpPr>
          <p:cNvPr id="15363" name="Rectangle 3">
            <a:extLst>
              <a:ext uri="{FF2B5EF4-FFF2-40B4-BE49-F238E27FC236}">
                <a16:creationId xmlns:a16="http://schemas.microsoft.com/office/drawing/2014/main" id="{6DFE2299-2DE3-46DE-927F-570CD9AFCB77}"/>
              </a:ext>
            </a:extLst>
          </p:cNvPr>
          <p:cNvSpPr>
            <a:spLocks noGrp="1" noChangeArrowheads="1"/>
          </p:cNvSpPr>
          <p:nvPr>
            <p:ph type="body" idx="1"/>
          </p:nvPr>
        </p:nvSpPr>
        <p:spPr>
          <a:xfrm>
            <a:off x="648132" y="1344455"/>
            <a:ext cx="3081338" cy="2293586"/>
          </a:xfrm>
        </p:spPr>
        <p:txBody>
          <a:bodyPr/>
          <a:lstStyle/>
          <a:p>
            <a:pPr eaLnBrk="1" hangingPunct="1"/>
            <a:r>
              <a:rPr lang="it-IT" altLang="it-IT" b="1" dirty="0"/>
              <a:t>Le formazioni partigiane</a:t>
            </a:r>
          </a:p>
          <a:p>
            <a:pPr eaLnBrk="1" hangingPunct="1"/>
            <a:r>
              <a:rPr lang="it-IT" altLang="it-IT" b="1" dirty="0"/>
              <a:t>I </a:t>
            </a:r>
            <a:r>
              <a:rPr lang="it-IT" altLang="it-IT" b="1" dirty="0" err="1"/>
              <a:t>Cln</a:t>
            </a:r>
            <a:endParaRPr lang="it-IT" altLang="it-IT" b="1" dirty="0"/>
          </a:p>
          <a:p>
            <a:pPr eaLnBrk="1" hangingPunct="1"/>
            <a:r>
              <a:rPr lang="it-IT" altLang="it-IT" b="1" dirty="0"/>
              <a:t>Gli scioperi del 1944 </a:t>
            </a:r>
          </a:p>
        </p:txBody>
      </p:sp>
      <p:pic>
        <p:nvPicPr>
          <p:cNvPr id="15365" name="Picture 5" descr="èartigiani">
            <a:extLst>
              <a:ext uri="{FF2B5EF4-FFF2-40B4-BE49-F238E27FC236}">
                <a16:creationId xmlns:a16="http://schemas.microsoft.com/office/drawing/2014/main" id="{9E550A68-5103-43F0-BD85-DFB463D4C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374" y="1447906"/>
            <a:ext cx="3081338" cy="203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 resistenza non armata: Gli scioperi operai nel 1943 e 1944 « News">
            <a:extLst>
              <a:ext uri="{FF2B5EF4-FFF2-40B4-BE49-F238E27FC236}">
                <a16:creationId xmlns:a16="http://schemas.microsoft.com/office/drawing/2014/main" id="{167F9869-FE1F-4EB9-8D68-F2A9F90B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938" y="4140259"/>
            <a:ext cx="3956210" cy="2547799"/>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2FEC564-C09C-4884-B130-A9E935348626}"/>
              </a:ext>
            </a:extLst>
          </p:cNvPr>
          <p:cNvPicPr>
            <a:picLocks noChangeAspect="1"/>
          </p:cNvPicPr>
          <p:nvPr/>
        </p:nvPicPr>
        <p:blipFill>
          <a:blip r:embed="rId4"/>
          <a:stretch>
            <a:fillRect/>
          </a:stretch>
        </p:blipFill>
        <p:spPr>
          <a:xfrm>
            <a:off x="785982" y="3877558"/>
            <a:ext cx="3889585" cy="2810500"/>
          </a:xfrm>
          <a:prstGeom prst="rect">
            <a:avLst/>
          </a:prstGeom>
        </p:spPr>
      </p:pic>
      <p:pic>
        <p:nvPicPr>
          <p:cNvPr id="3" name="Immagine 2">
            <a:extLst>
              <a:ext uri="{FF2B5EF4-FFF2-40B4-BE49-F238E27FC236}">
                <a16:creationId xmlns:a16="http://schemas.microsoft.com/office/drawing/2014/main" id="{3234C0AF-9E61-42D8-BBED-11301B7E55A5}"/>
              </a:ext>
            </a:extLst>
          </p:cNvPr>
          <p:cNvPicPr>
            <a:picLocks noChangeAspect="1"/>
          </p:cNvPicPr>
          <p:nvPr/>
        </p:nvPicPr>
        <p:blipFill>
          <a:blip r:embed="rId5"/>
          <a:stretch>
            <a:fillRect/>
          </a:stretch>
        </p:blipFill>
        <p:spPr>
          <a:xfrm>
            <a:off x="4813419" y="1829399"/>
            <a:ext cx="2956816" cy="35847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CCE7F-49DE-4C74-8EC7-448D86261C6B}"/>
              </a:ext>
            </a:extLst>
          </p:cNvPr>
          <p:cNvSpPr>
            <a:spLocks noGrp="1"/>
          </p:cNvSpPr>
          <p:nvPr>
            <p:ph type="title"/>
          </p:nvPr>
        </p:nvSpPr>
        <p:spPr/>
        <p:txBody>
          <a:bodyPr/>
          <a:lstStyle/>
          <a:p>
            <a:r>
              <a:rPr lang="it-IT" dirty="0"/>
              <a:t>L’insurrezione e il 25 aprile 1945</a:t>
            </a:r>
          </a:p>
        </p:txBody>
      </p:sp>
      <p:pic>
        <p:nvPicPr>
          <p:cNvPr id="4" name="Segnaposto contenuto 3">
            <a:extLst>
              <a:ext uri="{FF2B5EF4-FFF2-40B4-BE49-F238E27FC236}">
                <a16:creationId xmlns:a16="http://schemas.microsoft.com/office/drawing/2014/main" id="{5D2E09CD-CC02-41D4-AC65-071430C0FA54}"/>
              </a:ext>
            </a:extLst>
          </p:cNvPr>
          <p:cNvPicPr>
            <a:picLocks noGrp="1" noChangeAspect="1"/>
          </p:cNvPicPr>
          <p:nvPr>
            <p:ph idx="1"/>
          </p:nvPr>
        </p:nvPicPr>
        <p:blipFill>
          <a:blip r:embed="rId2"/>
          <a:stretch>
            <a:fillRect/>
          </a:stretch>
        </p:blipFill>
        <p:spPr>
          <a:xfrm>
            <a:off x="6930189" y="1898493"/>
            <a:ext cx="4876800" cy="3821115"/>
          </a:xfrm>
          <a:prstGeom prst="rect">
            <a:avLst/>
          </a:prstGeom>
        </p:spPr>
      </p:pic>
      <p:pic>
        <p:nvPicPr>
          <p:cNvPr id="3074" name="Picture 2" descr="Morte di Benito Mussolini - Wikipedia">
            <a:extLst>
              <a:ext uri="{FF2B5EF4-FFF2-40B4-BE49-F238E27FC236}">
                <a16:creationId xmlns:a16="http://schemas.microsoft.com/office/drawing/2014/main" id="{75AA78D3-8ECE-4135-BBAA-4987DC5B8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96" y="1905001"/>
            <a:ext cx="5361070" cy="381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8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612A73-5C5C-44A1-B652-05292ABC6E26}"/>
              </a:ext>
            </a:extLst>
          </p:cNvPr>
          <p:cNvSpPr>
            <a:spLocks noGrp="1" noChangeArrowheads="1"/>
          </p:cNvSpPr>
          <p:nvPr>
            <p:ph type="title"/>
          </p:nvPr>
        </p:nvSpPr>
        <p:spPr>
          <a:xfrm>
            <a:off x="2592925" y="624110"/>
            <a:ext cx="8911687" cy="705157"/>
          </a:xfrm>
        </p:spPr>
        <p:txBody>
          <a:bodyPr>
            <a:normAutofit/>
          </a:bodyPr>
          <a:lstStyle/>
          <a:p>
            <a:pPr eaLnBrk="1" hangingPunct="1"/>
            <a:r>
              <a:rPr lang="it-IT" altLang="it-IT" sz="3200" dirty="0"/>
              <a:t>L’Europa e il revisionismo tedesco</a:t>
            </a:r>
          </a:p>
        </p:txBody>
      </p:sp>
      <p:pic>
        <p:nvPicPr>
          <p:cNvPr id="5123" name="Picture 4" descr="europa 1919">
            <a:extLst>
              <a:ext uri="{FF2B5EF4-FFF2-40B4-BE49-F238E27FC236}">
                <a16:creationId xmlns:a16="http://schemas.microsoft.com/office/drawing/2014/main" id="{7FE142F4-1667-4B1C-949B-F541D88CA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628776"/>
            <a:ext cx="611981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5">
            <a:extLst>
              <a:ext uri="{FF2B5EF4-FFF2-40B4-BE49-F238E27FC236}">
                <a16:creationId xmlns:a16="http://schemas.microsoft.com/office/drawing/2014/main" id="{04890CDC-2422-44CC-8E41-5F1C16009A16}"/>
              </a:ext>
            </a:extLst>
          </p:cNvPr>
          <p:cNvSpPr>
            <a:spLocks noChangeArrowheads="1"/>
          </p:cNvSpPr>
          <p:nvPr/>
        </p:nvSpPr>
        <p:spPr bwMode="auto">
          <a:xfrm>
            <a:off x="8472488" y="1628776"/>
            <a:ext cx="1871662" cy="431800"/>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EUROPA 1919</a:t>
            </a:r>
          </a:p>
        </p:txBody>
      </p:sp>
      <p:sp>
        <p:nvSpPr>
          <p:cNvPr id="5125" name="Rectangle 6">
            <a:extLst>
              <a:ext uri="{FF2B5EF4-FFF2-40B4-BE49-F238E27FC236}">
                <a16:creationId xmlns:a16="http://schemas.microsoft.com/office/drawing/2014/main" id="{F05EC865-5C1A-42B5-8A46-37F025D19FDC}"/>
              </a:ext>
            </a:extLst>
          </p:cNvPr>
          <p:cNvSpPr>
            <a:spLocks noChangeArrowheads="1"/>
          </p:cNvSpPr>
          <p:nvPr/>
        </p:nvSpPr>
        <p:spPr bwMode="auto">
          <a:xfrm>
            <a:off x="8472488" y="2360085"/>
            <a:ext cx="1871662" cy="4176714"/>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questione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della Renania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t>
            </a:r>
            <a:r>
              <a:rPr kumimoji="0" lang="it-IT" altLang="it-IT"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Auschluss</a:t>
            </a: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crisi della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Cecoslovacchia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crisi di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Danzica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C2907-4326-4AFF-AAC7-838DE2EE7634}"/>
              </a:ext>
            </a:extLst>
          </p:cNvPr>
          <p:cNvSpPr>
            <a:spLocks noGrp="1"/>
          </p:cNvSpPr>
          <p:nvPr>
            <p:ph type="title"/>
          </p:nvPr>
        </p:nvSpPr>
        <p:spPr>
          <a:xfrm>
            <a:off x="2592925" y="624110"/>
            <a:ext cx="8911687" cy="671290"/>
          </a:xfrm>
        </p:spPr>
        <p:txBody>
          <a:bodyPr/>
          <a:lstStyle/>
          <a:p>
            <a:pPr algn="ctr"/>
            <a:r>
              <a:rPr lang="it-IT" sz="3200" dirty="0">
                <a:solidFill>
                  <a:prstClr val="black">
                    <a:lumMod val="85000"/>
                    <a:lumOff val="15000"/>
                  </a:prstClr>
                </a:solidFill>
              </a:rPr>
              <a:t>La Seconda Guerra Mondiale</a:t>
            </a:r>
            <a:endParaRPr lang="it-IT" dirty="0"/>
          </a:p>
        </p:txBody>
      </p:sp>
      <p:sp>
        <p:nvSpPr>
          <p:cNvPr id="3" name="Segnaposto contenuto 2">
            <a:extLst>
              <a:ext uri="{FF2B5EF4-FFF2-40B4-BE49-F238E27FC236}">
                <a16:creationId xmlns:a16="http://schemas.microsoft.com/office/drawing/2014/main" id="{A2857CB2-9D5C-4014-A84F-37502BBC0213}"/>
              </a:ext>
            </a:extLst>
          </p:cNvPr>
          <p:cNvSpPr>
            <a:spLocks noGrp="1"/>
          </p:cNvSpPr>
          <p:nvPr>
            <p:ph idx="1"/>
          </p:nvPr>
        </p:nvSpPr>
        <p:spPr>
          <a:xfrm>
            <a:off x="2589212" y="1354667"/>
            <a:ext cx="8915400" cy="4792133"/>
          </a:xfrm>
        </p:spPr>
        <p:txBody>
          <a:bodyPr>
            <a:normAutofit fontScale="92500" lnSpcReduction="10000"/>
          </a:bodyPr>
          <a:lstStyle/>
          <a:p>
            <a:pPr>
              <a:lnSpc>
                <a:spcPct val="110000"/>
              </a:lnSpc>
            </a:pPr>
            <a:r>
              <a:rPr lang="it-IT" dirty="0"/>
              <a:t>Nel 1940 con la rapida vittoria sulla Francia, collegata alle conquiste nel nord Europa e nei Balcani diedero ad Hitler l’idea di aver raggiunto quello «spazio vitale» fino ad allora sognato o solo teorizzato (Hitler nel </a:t>
            </a:r>
            <a:r>
              <a:rPr lang="it-IT" dirty="0" err="1"/>
              <a:t>Main</a:t>
            </a:r>
            <a:r>
              <a:rPr lang="it-IT" dirty="0"/>
              <a:t> </a:t>
            </a:r>
            <a:r>
              <a:rPr lang="it-IT" dirty="0" err="1"/>
              <a:t>Kampf</a:t>
            </a:r>
            <a:r>
              <a:rPr lang="it-IT" dirty="0"/>
              <a:t>; </a:t>
            </a:r>
            <a:r>
              <a:rPr lang="it-IT" dirty="0" err="1"/>
              <a:t>Haushofer</a:t>
            </a:r>
            <a:r>
              <a:rPr lang="it-IT" dirty="0"/>
              <a:t> nelle </a:t>
            </a:r>
            <a:r>
              <a:rPr lang="it-IT" dirty="0" err="1"/>
              <a:t>Panregioni</a:t>
            </a:r>
            <a:r>
              <a:rPr lang="it-IT" dirty="0"/>
              <a:t>)</a:t>
            </a:r>
          </a:p>
          <a:p>
            <a:pPr>
              <a:lnSpc>
                <a:spcPct val="110000"/>
              </a:lnSpc>
            </a:pPr>
            <a:r>
              <a:rPr lang="it-IT" dirty="0"/>
              <a:t>L’Italia entra in guerra (giugno 1940) contro la Francia («pugnalata alle spalle»), prova la «guerra parallela» (sulla linea della guerra lampo tedesca) ma viene ricacciata dalla resistenza della Grecia costringendo ad intervenire l’esercito tedesco che in soccorso dell’alleato occupa la Jugoslavia.</a:t>
            </a:r>
          </a:p>
          <a:p>
            <a:pPr>
              <a:lnSpc>
                <a:spcPct val="110000"/>
              </a:lnSpc>
            </a:pPr>
            <a:r>
              <a:rPr lang="it-IT" dirty="0"/>
              <a:t>Conseguenza: viene ritardata l’azione contro l’URSS e, quando attuata, costringerà l’Asse a combattere nell’inverso russo</a:t>
            </a:r>
          </a:p>
          <a:p>
            <a:pPr>
              <a:lnSpc>
                <a:spcPct val="110000"/>
              </a:lnSpc>
            </a:pPr>
            <a:r>
              <a:rPr lang="it-IT" dirty="0"/>
              <a:t>La guerra nell’Occidente europeo prosegue contro la resistenza inglese (battaglia d’Inghilterra). </a:t>
            </a:r>
          </a:p>
          <a:p>
            <a:pPr>
              <a:lnSpc>
                <a:spcPct val="110000"/>
              </a:lnSpc>
            </a:pPr>
            <a:r>
              <a:rPr lang="it-IT" dirty="0"/>
              <a:t>Le mosse azzardate di Berlino e Tokyo portano alla mondializzazione del conflitto con URSS (Operazione Barbarossa italo-tedesca – 22 giugno 1941) e USA (</a:t>
            </a:r>
            <a:r>
              <a:rPr lang="it-IT" dirty="0" err="1"/>
              <a:t>PearlHarbor</a:t>
            </a:r>
            <a:r>
              <a:rPr lang="it-IT" dirty="0"/>
              <a:t> - 7 dicembre 1941) </a:t>
            </a:r>
          </a:p>
        </p:txBody>
      </p:sp>
    </p:spTree>
    <p:extLst>
      <p:ext uri="{BB962C8B-B14F-4D97-AF65-F5344CB8AC3E}">
        <p14:creationId xmlns:p14="http://schemas.microsoft.com/office/powerpoint/2010/main" val="271164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39CFB74-D2EA-40F0-AF9D-21452BF71836}"/>
              </a:ext>
            </a:extLst>
          </p:cNvPr>
          <p:cNvSpPr>
            <a:spLocks noGrp="1" noChangeArrowheads="1"/>
          </p:cNvSpPr>
          <p:nvPr>
            <p:ph type="title"/>
          </p:nvPr>
        </p:nvSpPr>
        <p:spPr>
          <a:xfrm>
            <a:off x="1659467" y="624110"/>
            <a:ext cx="9845145" cy="1026890"/>
          </a:xfrm>
        </p:spPr>
        <p:txBody>
          <a:bodyPr>
            <a:normAutofit/>
          </a:bodyPr>
          <a:lstStyle/>
          <a:p>
            <a:pPr algn="ctr" eaLnBrk="1" hangingPunct="1"/>
            <a:r>
              <a:rPr lang="it-IT" altLang="it-IT" sz="2800" dirty="0"/>
              <a:t>LA SECONDA GUERRA MONDIALE</a:t>
            </a:r>
            <a:r>
              <a:rPr lang="it-IT" altLang="it-IT" sz="3200" dirty="0"/>
              <a:t> </a:t>
            </a:r>
            <a:br>
              <a:rPr lang="it-IT" altLang="it-IT" sz="3200" dirty="0"/>
            </a:br>
            <a:r>
              <a:rPr lang="it-IT" altLang="it-IT" sz="2800" dirty="0"/>
              <a:t>Le operazioni militari</a:t>
            </a:r>
          </a:p>
        </p:txBody>
      </p:sp>
      <p:sp>
        <p:nvSpPr>
          <p:cNvPr id="6147" name="Rectangle 3">
            <a:extLst>
              <a:ext uri="{FF2B5EF4-FFF2-40B4-BE49-F238E27FC236}">
                <a16:creationId xmlns:a16="http://schemas.microsoft.com/office/drawing/2014/main" id="{84EDDD6D-4F61-46B9-9910-42677E2F7581}"/>
              </a:ext>
            </a:extLst>
          </p:cNvPr>
          <p:cNvSpPr>
            <a:spLocks noGrp="1" noChangeArrowheads="1"/>
          </p:cNvSpPr>
          <p:nvPr>
            <p:ph type="body" idx="1"/>
          </p:nvPr>
        </p:nvSpPr>
        <p:spPr>
          <a:xfrm>
            <a:off x="2099733" y="1827887"/>
            <a:ext cx="5391679" cy="4852313"/>
          </a:xfrm>
        </p:spPr>
        <p:txBody>
          <a:bodyPr>
            <a:normAutofit fontScale="40000" lnSpcReduction="20000"/>
          </a:bodyPr>
          <a:lstStyle/>
          <a:p>
            <a:pPr>
              <a:lnSpc>
                <a:spcPct val="120000"/>
              </a:lnSpc>
            </a:pPr>
            <a:r>
              <a:rPr lang="it-IT" altLang="it-IT" sz="3300" dirty="0"/>
              <a:t>Il conflitto è caratterizzato da grandi operazioni militari; per la prima volta gli eserciti si confrontano per terra per mare e per aria lungo fronti «continentali» ed in contesti geoclimatici completamente diversi:  </a:t>
            </a:r>
          </a:p>
          <a:p>
            <a:pPr marL="0" indent="0">
              <a:lnSpc>
                <a:spcPct val="120000"/>
              </a:lnSpc>
              <a:buNone/>
            </a:pPr>
            <a:r>
              <a:rPr lang="it-IT" altLang="it-IT" sz="3300" dirty="0"/>
              <a:t>L’invasione della Polonia</a:t>
            </a:r>
          </a:p>
          <a:p>
            <a:pPr eaLnBrk="1" hangingPunct="1">
              <a:lnSpc>
                <a:spcPct val="120000"/>
              </a:lnSpc>
              <a:buFont typeface="Wingdings" panose="05000000000000000000" pitchFamily="2" charset="2"/>
              <a:buNone/>
            </a:pPr>
            <a:r>
              <a:rPr lang="it-IT" altLang="it-IT" sz="3300" dirty="0"/>
              <a:t>L’invasione della Francia</a:t>
            </a:r>
          </a:p>
          <a:p>
            <a:pPr eaLnBrk="1" hangingPunct="1">
              <a:lnSpc>
                <a:spcPct val="120000"/>
              </a:lnSpc>
              <a:buFont typeface="Wingdings" panose="05000000000000000000" pitchFamily="2" charset="2"/>
              <a:buNone/>
            </a:pPr>
            <a:r>
              <a:rPr lang="it-IT" altLang="it-IT" sz="3300" dirty="0"/>
              <a:t>Il fronte greco-balcanico</a:t>
            </a:r>
          </a:p>
          <a:p>
            <a:pPr eaLnBrk="1" hangingPunct="1">
              <a:lnSpc>
                <a:spcPct val="120000"/>
              </a:lnSpc>
              <a:buFont typeface="Wingdings" panose="05000000000000000000" pitchFamily="2" charset="2"/>
              <a:buNone/>
            </a:pPr>
            <a:r>
              <a:rPr lang="it-IT" altLang="it-IT" sz="3300" dirty="0"/>
              <a:t>La battaglia d’Inghilterra</a:t>
            </a:r>
          </a:p>
          <a:p>
            <a:pPr eaLnBrk="1" hangingPunct="1">
              <a:lnSpc>
                <a:spcPct val="120000"/>
              </a:lnSpc>
              <a:buFont typeface="Wingdings" panose="05000000000000000000" pitchFamily="2" charset="2"/>
              <a:buNone/>
            </a:pPr>
            <a:r>
              <a:rPr lang="it-IT" altLang="it-IT" sz="3300" dirty="0"/>
              <a:t>L’operazione Barbarossa</a:t>
            </a:r>
          </a:p>
          <a:p>
            <a:pPr eaLnBrk="1" hangingPunct="1">
              <a:lnSpc>
                <a:spcPct val="120000"/>
              </a:lnSpc>
              <a:buFont typeface="Wingdings" panose="05000000000000000000" pitchFamily="2" charset="2"/>
              <a:buNone/>
            </a:pPr>
            <a:r>
              <a:rPr lang="it-IT" altLang="it-IT" sz="3300" dirty="0"/>
              <a:t>Pearl Harbor e l’estremo oriente</a:t>
            </a:r>
          </a:p>
          <a:p>
            <a:pPr eaLnBrk="1" hangingPunct="1">
              <a:lnSpc>
                <a:spcPct val="120000"/>
              </a:lnSpc>
              <a:buFont typeface="Wingdings" panose="05000000000000000000" pitchFamily="2" charset="2"/>
              <a:buNone/>
            </a:pPr>
            <a:r>
              <a:rPr lang="it-IT" altLang="it-IT" sz="3300" dirty="0"/>
              <a:t>Il fronte africano</a:t>
            </a:r>
          </a:p>
          <a:p>
            <a:pPr eaLnBrk="1" hangingPunct="1">
              <a:lnSpc>
                <a:spcPct val="120000"/>
              </a:lnSpc>
              <a:buFont typeface="Wingdings" panose="05000000000000000000" pitchFamily="2" charset="2"/>
              <a:buNone/>
            </a:pPr>
            <a:r>
              <a:rPr lang="it-IT" altLang="it-IT" sz="3300" dirty="0"/>
              <a:t>Stalingrado e la grande alleanza</a:t>
            </a:r>
          </a:p>
          <a:p>
            <a:pPr>
              <a:lnSpc>
                <a:spcPct val="120000"/>
              </a:lnSpc>
              <a:buNone/>
            </a:pPr>
            <a:r>
              <a:rPr lang="it-IT" altLang="it-IT" sz="3300" dirty="0"/>
              <a:t>Lo sbarco in Normandia</a:t>
            </a:r>
            <a:r>
              <a:rPr lang="it-IT" altLang="it-IT" sz="3300" b="1" dirty="0"/>
              <a:t>      </a:t>
            </a:r>
          </a:p>
          <a:p>
            <a:pPr>
              <a:lnSpc>
                <a:spcPct val="120000"/>
              </a:lnSpc>
            </a:pPr>
            <a:r>
              <a:rPr lang="it-IT" altLang="it-IT" sz="3300" b="1" dirty="0"/>
              <a:t>    </a:t>
            </a:r>
            <a:r>
              <a:rPr lang="it-IT" altLang="it-IT" sz="3300" dirty="0"/>
              <a:t>Conflitto che si sviluppa tra fenomeni resistenziali e guerra ai civili. Tratto nuovo della guerra rispetto al passato.</a:t>
            </a:r>
          </a:p>
          <a:p>
            <a:pPr eaLnBrk="1" hangingPunct="1">
              <a:lnSpc>
                <a:spcPct val="120000"/>
              </a:lnSpc>
              <a:buFont typeface="Wingdings" panose="05000000000000000000" pitchFamily="2" charset="2"/>
              <a:buNone/>
            </a:pPr>
            <a:r>
              <a:rPr lang="it-IT" altLang="it-IT" sz="1000" b="1" dirty="0"/>
              <a:t>                                                                                                                                                                                                                                                                                                                                                                                                                                                                                                                                                                                                                                                                                                                                                                                                                                                        </a:t>
            </a:r>
          </a:p>
        </p:txBody>
      </p:sp>
      <p:pic>
        <p:nvPicPr>
          <p:cNvPr id="6148" name="Picture 11" descr="gio1set39">
            <a:extLst>
              <a:ext uri="{FF2B5EF4-FFF2-40B4-BE49-F238E27FC236}">
                <a16:creationId xmlns:a16="http://schemas.microsoft.com/office/drawing/2014/main" id="{C11C1AF0-F8F6-462E-B3EC-2D2287B00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412" y="1817687"/>
            <a:ext cx="3399748" cy="42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8E05DB1-CBF1-4D18-9903-BEFF855C6B51}"/>
              </a:ext>
            </a:extLst>
          </p:cNvPr>
          <p:cNvPicPr>
            <a:picLocks noChangeAspect="1"/>
          </p:cNvPicPr>
          <p:nvPr/>
        </p:nvPicPr>
        <p:blipFill>
          <a:blip r:embed="rId2"/>
          <a:stretch>
            <a:fillRect/>
          </a:stretch>
        </p:blipFill>
        <p:spPr>
          <a:xfrm>
            <a:off x="2512927" y="478462"/>
            <a:ext cx="8846219" cy="5901075"/>
          </a:xfrm>
          <a:prstGeom prst="rect">
            <a:avLst/>
          </a:prstGeom>
        </p:spPr>
      </p:pic>
      <p:sp>
        <p:nvSpPr>
          <p:cNvPr id="4" name="CasellaDiTesto 3">
            <a:extLst>
              <a:ext uri="{FF2B5EF4-FFF2-40B4-BE49-F238E27FC236}">
                <a16:creationId xmlns:a16="http://schemas.microsoft.com/office/drawing/2014/main" id="{2576A1B7-FFC3-4317-B1B6-0381262BB542}"/>
              </a:ext>
            </a:extLst>
          </p:cNvPr>
          <p:cNvSpPr txBox="1"/>
          <p:nvPr/>
        </p:nvSpPr>
        <p:spPr>
          <a:xfrm>
            <a:off x="1187115" y="5733206"/>
            <a:ext cx="1459831" cy="646331"/>
          </a:xfrm>
          <a:prstGeom prst="rect">
            <a:avLst/>
          </a:prstGeom>
          <a:noFill/>
        </p:spPr>
        <p:txBody>
          <a:bodyPr wrap="square" rtlCol="0">
            <a:spAutoFit/>
          </a:bodyPr>
          <a:lstStyle/>
          <a:p>
            <a:r>
              <a:rPr lang="it-IT" dirty="0"/>
              <a:t>Limes 4/2011</a:t>
            </a:r>
          </a:p>
        </p:txBody>
      </p:sp>
    </p:spTree>
    <p:extLst>
      <p:ext uri="{BB962C8B-B14F-4D97-AF65-F5344CB8AC3E}">
        <p14:creationId xmlns:p14="http://schemas.microsoft.com/office/powerpoint/2010/main" val="207999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D4B8AD-A350-4B5C-9DA9-E028D69491E3}"/>
              </a:ext>
            </a:extLst>
          </p:cNvPr>
          <p:cNvSpPr>
            <a:spLocks noGrp="1"/>
          </p:cNvSpPr>
          <p:nvPr>
            <p:ph type="title"/>
          </p:nvPr>
        </p:nvSpPr>
        <p:spPr>
          <a:xfrm>
            <a:off x="2592925" y="624110"/>
            <a:ext cx="8911687" cy="510423"/>
          </a:xfrm>
        </p:spPr>
        <p:txBody>
          <a:bodyPr>
            <a:normAutofit fontScale="90000"/>
          </a:bodyPr>
          <a:lstStyle/>
          <a:p>
            <a:pPr algn="ctr"/>
            <a:r>
              <a:rPr lang="it-IT" dirty="0"/>
              <a:t>Operazione Barbarossa</a:t>
            </a:r>
          </a:p>
        </p:txBody>
      </p:sp>
      <p:pic>
        <p:nvPicPr>
          <p:cNvPr id="4" name="Segnaposto contenuto 3">
            <a:extLst>
              <a:ext uri="{FF2B5EF4-FFF2-40B4-BE49-F238E27FC236}">
                <a16:creationId xmlns:a16="http://schemas.microsoft.com/office/drawing/2014/main" id="{468177A7-8FED-42AD-AAC5-1A9CE9482BA1}"/>
              </a:ext>
            </a:extLst>
          </p:cNvPr>
          <p:cNvPicPr>
            <a:picLocks noGrp="1" noChangeAspect="1"/>
          </p:cNvPicPr>
          <p:nvPr>
            <p:ph idx="1"/>
          </p:nvPr>
        </p:nvPicPr>
        <p:blipFill>
          <a:blip r:embed="rId2"/>
          <a:stretch>
            <a:fillRect/>
          </a:stretch>
        </p:blipFill>
        <p:spPr>
          <a:xfrm>
            <a:off x="3784599" y="1377736"/>
            <a:ext cx="6045201" cy="5233417"/>
          </a:xfrm>
          <a:prstGeom prst="rect">
            <a:avLst/>
          </a:prstGeom>
        </p:spPr>
      </p:pic>
    </p:spTree>
    <p:extLst>
      <p:ext uri="{BB962C8B-B14F-4D97-AF65-F5344CB8AC3E}">
        <p14:creationId xmlns:p14="http://schemas.microsoft.com/office/powerpoint/2010/main" val="94128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E32763-8D9C-468C-A9E0-81D96D71ACB6}"/>
              </a:ext>
            </a:extLst>
          </p:cNvPr>
          <p:cNvSpPr>
            <a:spLocks noGrp="1"/>
          </p:cNvSpPr>
          <p:nvPr>
            <p:ph type="title"/>
          </p:nvPr>
        </p:nvSpPr>
        <p:spPr>
          <a:xfrm>
            <a:off x="2592925" y="624110"/>
            <a:ext cx="8911687" cy="544290"/>
          </a:xfrm>
        </p:spPr>
        <p:txBody>
          <a:bodyPr>
            <a:normAutofit fontScale="90000"/>
          </a:bodyPr>
          <a:lstStyle/>
          <a:p>
            <a:pPr algn="ctr"/>
            <a:r>
              <a:rPr lang="it-IT" dirty="0"/>
              <a:t>La guerra nel Pacifico: la situazione iniziale</a:t>
            </a:r>
          </a:p>
        </p:txBody>
      </p:sp>
      <p:pic>
        <p:nvPicPr>
          <p:cNvPr id="5" name="Segnaposto contenuto 4">
            <a:extLst>
              <a:ext uri="{FF2B5EF4-FFF2-40B4-BE49-F238E27FC236}">
                <a16:creationId xmlns:a16="http://schemas.microsoft.com/office/drawing/2014/main" id="{F77864E0-F582-48FA-A7BE-45E02C0210DE}"/>
              </a:ext>
            </a:extLst>
          </p:cNvPr>
          <p:cNvPicPr>
            <a:picLocks noGrp="1" noChangeAspect="1"/>
          </p:cNvPicPr>
          <p:nvPr>
            <p:ph idx="1"/>
          </p:nvPr>
        </p:nvPicPr>
        <p:blipFill>
          <a:blip r:embed="rId2"/>
          <a:stretch>
            <a:fillRect/>
          </a:stretch>
        </p:blipFill>
        <p:spPr>
          <a:xfrm>
            <a:off x="3412067" y="1347631"/>
            <a:ext cx="6629400" cy="5106086"/>
          </a:xfrm>
        </p:spPr>
      </p:pic>
    </p:spTree>
    <p:extLst>
      <p:ext uri="{BB962C8B-B14F-4D97-AF65-F5344CB8AC3E}">
        <p14:creationId xmlns:p14="http://schemas.microsoft.com/office/powerpoint/2010/main" val="23198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66AF502-3C45-43D4-B16E-9917A6D7C946}"/>
              </a:ext>
            </a:extLst>
          </p:cNvPr>
          <p:cNvSpPr>
            <a:spLocks noGrp="1" noChangeArrowheads="1"/>
          </p:cNvSpPr>
          <p:nvPr>
            <p:ph type="title"/>
          </p:nvPr>
        </p:nvSpPr>
        <p:spPr>
          <a:xfrm>
            <a:off x="2592925" y="624110"/>
            <a:ext cx="8911687" cy="628957"/>
          </a:xfrm>
        </p:spPr>
        <p:txBody>
          <a:bodyPr>
            <a:normAutofit/>
          </a:bodyPr>
          <a:lstStyle/>
          <a:p>
            <a:pPr algn="ctr" eaLnBrk="1" hangingPunct="1"/>
            <a:r>
              <a:rPr lang="it-IT" altLang="it-IT" sz="3200" dirty="0"/>
              <a:t>Le conquiste del Giappone</a:t>
            </a:r>
          </a:p>
        </p:txBody>
      </p:sp>
      <p:sp>
        <p:nvSpPr>
          <p:cNvPr id="8196" name="Rectangle 5">
            <a:extLst>
              <a:ext uri="{FF2B5EF4-FFF2-40B4-BE49-F238E27FC236}">
                <a16:creationId xmlns:a16="http://schemas.microsoft.com/office/drawing/2014/main" id="{56C5EA72-5E30-4CF7-874E-E7B215F8BF2F}"/>
              </a:ext>
            </a:extLst>
          </p:cNvPr>
          <p:cNvSpPr>
            <a:spLocks noChangeArrowheads="1"/>
          </p:cNvSpPr>
          <p:nvPr/>
        </p:nvSpPr>
        <p:spPr bwMode="auto">
          <a:xfrm>
            <a:off x="10236200" y="3953605"/>
            <a:ext cx="1619515" cy="256682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it-IT" altLang="it-IT" sz="1400" dirty="0">
              <a:solidFill>
                <a:prstClr val="black"/>
              </a:solidFil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Pearl Harbor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1941</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Filippine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Malesia,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Birmania </a:t>
            </a: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Indonesia olandese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1942-1943</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it-IT" altLang="it-IT" sz="1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Immagine 2">
            <a:extLst>
              <a:ext uri="{FF2B5EF4-FFF2-40B4-BE49-F238E27FC236}">
                <a16:creationId xmlns:a16="http://schemas.microsoft.com/office/drawing/2014/main" id="{86F7CA3B-AC97-4805-9DF2-6DC9EC11BA74}"/>
              </a:ext>
            </a:extLst>
          </p:cNvPr>
          <p:cNvPicPr>
            <a:picLocks noChangeAspect="1"/>
          </p:cNvPicPr>
          <p:nvPr/>
        </p:nvPicPr>
        <p:blipFill>
          <a:blip r:embed="rId2"/>
          <a:stretch>
            <a:fillRect/>
          </a:stretch>
        </p:blipFill>
        <p:spPr>
          <a:xfrm>
            <a:off x="2523399" y="1253067"/>
            <a:ext cx="6840733" cy="5267364"/>
          </a:xfrm>
          <a:prstGeom prst="rect">
            <a:avLst/>
          </a:prstGeom>
        </p:spPr>
      </p:pic>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257</TotalTime>
  <Words>886</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Century Gothic</vt:lpstr>
      <vt:lpstr>Wingdings</vt:lpstr>
      <vt:lpstr>Wingdings 3</vt:lpstr>
      <vt:lpstr>Filo</vt:lpstr>
      <vt:lpstr>Presentazione standard di PowerPoint</vt:lpstr>
      <vt:lpstr>La Seconda Guerra Mondiale</vt:lpstr>
      <vt:lpstr>L’Europa e il revisionismo tedesco</vt:lpstr>
      <vt:lpstr>La Seconda Guerra Mondiale</vt:lpstr>
      <vt:lpstr>LA SECONDA GUERRA MONDIALE  Le operazioni militari</vt:lpstr>
      <vt:lpstr>Presentazione standard di PowerPoint</vt:lpstr>
      <vt:lpstr>Operazione Barbarossa</vt:lpstr>
      <vt:lpstr>La guerra nel Pacifico: la situazione iniziale</vt:lpstr>
      <vt:lpstr>Le conquiste del Giappone</vt:lpstr>
      <vt:lpstr>Guerra nel Pacifico: la reazione alleata</vt:lpstr>
      <vt:lpstr>Il fronte africano</vt:lpstr>
      <vt:lpstr>Presentazione standard di PowerPoint</vt:lpstr>
      <vt:lpstr>Sbarco in Normandia. Giugno 1944</vt:lpstr>
      <vt:lpstr>LA SECONDA GUERRA MONDIALE  La guerra totale: 4 caratteristiche del conflitto</vt:lpstr>
      <vt:lpstr>LA SECONDA GUERRA MONDIALE  Lo sterminio degli ebrei, i sistemi concentrazionari, il dovere di ricordare</vt:lpstr>
      <vt:lpstr>LA SECONDA GUERRA MONDIALE  La fine della guerra e la bomba atomica</vt:lpstr>
      <vt:lpstr>LA SECONDA GUERRA MONDIALE  Le conferenze Alleate</vt:lpstr>
      <vt:lpstr>LA SECONDA GUERRA MONDIALE  L’Italia in guerra</vt:lpstr>
      <vt:lpstr>La campagna di Russia e la disfatta dell’ARMIR</vt:lpstr>
      <vt:lpstr>LA SECONDA GUERRA MONDIALE  L’armistizio e la Repubblica sociale</vt:lpstr>
      <vt:lpstr>LA SECONDA GUERRA MONDIALE. La Resistenza </vt:lpstr>
      <vt:lpstr>L’insurrezione e il 25 aprile 1945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33</cp:revision>
  <dcterms:created xsi:type="dcterms:W3CDTF">2021-03-03T15:34:25Z</dcterms:created>
  <dcterms:modified xsi:type="dcterms:W3CDTF">2023-01-10T10:04:43Z</dcterms:modified>
</cp:coreProperties>
</file>