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065" r:id="rId1"/>
  </p:sldMasterIdLst>
  <p:notesMasterIdLst>
    <p:notesMasterId r:id="rId37"/>
  </p:notesMasterIdLst>
  <p:sldIdLst>
    <p:sldId id="467" r:id="rId2"/>
    <p:sldId id="1067" r:id="rId3"/>
    <p:sldId id="1241" r:id="rId4"/>
    <p:sldId id="1242" r:id="rId5"/>
    <p:sldId id="1316" r:id="rId6"/>
    <p:sldId id="1243" r:id="rId7"/>
    <p:sldId id="1246" r:id="rId8"/>
    <p:sldId id="1317" r:id="rId9"/>
    <p:sldId id="1318" r:id="rId10"/>
    <p:sldId id="1319" r:id="rId11"/>
    <p:sldId id="1274" r:id="rId12"/>
    <p:sldId id="1247" r:id="rId13"/>
    <p:sldId id="1248" r:id="rId14"/>
    <p:sldId id="1062" r:id="rId15"/>
    <p:sldId id="1063" r:id="rId16"/>
    <p:sldId id="1064" r:id="rId17"/>
    <p:sldId id="1065" r:id="rId18"/>
    <p:sldId id="1249" r:id="rId19"/>
    <p:sldId id="1250" r:id="rId20"/>
    <p:sldId id="1251" r:id="rId21"/>
    <p:sldId id="1275" r:id="rId22"/>
    <p:sldId id="1066" r:id="rId23"/>
    <p:sldId id="1259" r:id="rId24"/>
    <p:sldId id="1276" r:id="rId25"/>
    <p:sldId id="1277" r:id="rId26"/>
    <p:sldId id="1278" r:id="rId27"/>
    <p:sldId id="1279" r:id="rId28"/>
    <p:sldId id="1281" r:id="rId29"/>
    <p:sldId id="1280" r:id="rId30"/>
    <p:sldId id="1282" r:id="rId31"/>
    <p:sldId id="1296" r:id="rId32"/>
    <p:sldId id="1284" r:id="rId33"/>
    <p:sldId id="1286" r:id="rId34"/>
    <p:sldId id="1285" r:id="rId35"/>
    <p:sldId id="1287" r:id="rId36"/>
  </p:sldIdLst>
  <p:sldSz cx="12192000" cy="6858000"/>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7373FF"/>
    <a:srgbClr val="3333B2"/>
    <a:srgbClr val="EFA75A"/>
    <a:srgbClr val="A576A7"/>
    <a:srgbClr val="4EA368"/>
    <a:srgbClr val="E47760"/>
    <a:srgbClr val="5F6DA5"/>
    <a:srgbClr val="979B9F"/>
    <a:srgbClr val="00C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Stile chiaro 1 - Color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Stile chiaro 3 - Color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Stile medio 4 - Colore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Stile medio 4 - Colore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Stile con tema 1 - Color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5AB1C69-6EDB-4FF4-983F-18BD219EF322}" styleName="Stile medio 2 - Color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FD0F851-EC5A-4D38-B0AD-8093EC10F338}" styleName="Stile chiaro 1 - Colore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26" autoAdjust="0"/>
    <p:restoredTop sz="99645" autoAdjust="0"/>
  </p:normalViewPr>
  <p:slideViewPr>
    <p:cSldViewPr>
      <p:cViewPr varScale="1">
        <p:scale>
          <a:sx n="86" d="100"/>
          <a:sy n="86" d="100"/>
        </p:scale>
        <p:origin x="686" y="91"/>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67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it-IT" dirty="0"/>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CE45CE2A-DC99-40FE-95E6-0249CDE8A53A}" type="datetimeFigureOut">
              <a:rPr lang="it-IT"/>
              <a:pPr>
                <a:defRPr/>
              </a:pPr>
              <a:t>01/06/2024</a:t>
            </a:fld>
            <a:endParaRPr lang="it-IT" dirty="0"/>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it-IT" noProof="0" dirty="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a:t>Fare clic per modificare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it-IT" dirty="0"/>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BC125DB-CE4A-49EB-B12E-80C1AE7E3E1A}" type="slidenum">
              <a:rPr lang="it-IT"/>
              <a:pPr>
                <a:defRPr/>
              </a:pPr>
              <a:t>‹N›</a:t>
            </a:fld>
            <a:endParaRPr lang="it-IT" dirty="0"/>
          </a:p>
        </p:txBody>
      </p:sp>
    </p:spTree>
    <p:extLst>
      <p:ext uri="{BB962C8B-B14F-4D97-AF65-F5344CB8AC3E}">
        <p14:creationId xmlns:p14="http://schemas.microsoft.com/office/powerpoint/2010/main" val="12499525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584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15363"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0DF9990-E8A6-446C-ACC6-054269BFD665}" type="slidenum">
              <a:rPr lang="it-IT" smtClean="0"/>
              <a:pPr fontAlgn="base">
                <a:spcBef>
                  <a:spcPct val="0"/>
                </a:spcBef>
                <a:spcAft>
                  <a:spcPct val="0"/>
                </a:spcAft>
                <a:defRPr/>
              </a:pPr>
              <a:t>0</a:t>
            </a:fld>
            <a:endParaRPr lang="it-IT" dirty="0"/>
          </a:p>
        </p:txBody>
      </p:sp>
    </p:spTree>
    <p:extLst>
      <p:ext uri="{BB962C8B-B14F-4D97-AF65-F5344CB8AC3E}">
        <p14:creationId xmlns:p14="http://schemas.microsoft.com/office/powerpoint/2010/main" val="24636048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9</a:t>
            </a:fld>
            <a:endParaRPr lang="it-IT" altLang="it-IT" sz="1200" dirty="0">
              <a:latin typeface="Calibri" pitchFamily="34" charset="0"/>
            </a:endParaRPr>
          </a:p>
        </p:txBody>
      </p:sp>
    </p:spTree>
    <p:extLst>
      <p:ext uri="{BB962C8B-B14F-4D97-AF65-F5344CB8AC3E}">
        <p14:creationId xmlns:p14="http://schemas.microsoft.com/office/powerpoint/2010/main" val="1364010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10</a:t>
            </a:fld>
            <a:endParaRPr lang="it-IT" altLang="it-IT" sz="1200" dirty="0">
              <a:latin typeface="Calibri" pitchFamily="34" charset="0"/>
            </a:endParaRPr>
          </a:p>
        </p:txBody>
      </p:sp>
    </p:spTree>
    <p:extLst>
      <p:ext uri="{BB962C8B-B14F-4D97-AF65-F5344CB8AC3E}">
        <p14:creationId xmlns:p14="http://schemas.microsoft.com/office/powerpoint/2010/main" val="17488347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11</a:t>
            </a:fld>
            <a:endParaRPr lang="it-IT" altLang="it-IT" sz="1200" dirty="0">
              <a:latin typeface="Calibri" pitchFamily="34" charset="0"/>
            </a:endParaRPr>
          </a:p>
        </p:txBody>
      </p:sp>
    </p:spTree>
    <p:extLst>
      <p:ext uri="{BB962C8B-B14F-4D97-AF65-F5344CB8AC3E}">
        <p14:creationId xmlns:p14="http://schemas.microsoft.com/office/powerpoint/2010/main" val="2125326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12</a:t>
            </a:fld>
            <a:endParaRPr lang="it-IT" altLang="it-IT" sz="1200" dirty="0">
              <a:latin typeface="Calibri" pitchFamily="34" charset="0"/>
            </a:endParaRPr>
          </a:p>
        </p:txBody>
      </p:sp>
    </p:spTree>
    <p:extLst>
      <p:ext uri="{BB962C8B-B14F-4D97-AF65-F5344CB8AC3E}">
        <p14:creationId xmlns:p14="http://schemas.microsoft.com/office/powerpoint/2010/main" val="12326441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13</a:t>
            </a:fld>
            <a:endParaRPr lang="it-IT" altLang="it-IT" sz="1200" dirty="0">
              <a:latin typeface="Calibri" pitchFamily="34" charset="0"/>
            </a:endParaRPr>
          </a:p>
        </p:txBody>
      </p:sp>
    </p:spTree>
    <p:extLst>
      <p:ext uri="{BB962C8B-B14F-4D97-AF65-F5344CB8AC3E}">
        <p14:creationId xmlns:p14="http://schemas.microsoft.com/office/powerpoint/2010/main" val="1779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14</a:t>
            </a:fld>
            <a:endParaRPr lang="it-IT" altLang="it-IT" sz="1200" dirty="0">
              <a:latin typeface="Calibri" pitchFamily="34" charset="0"/>
            </a:endParaRPr>
          </a:p>
        </p:txBody>
      </p:sp>
    </p:spTree>
    <p:extLst>
      <p:ext uri="{BB962C8B-B14F-4D97-AF65-F5344CB8AC3E}">
        <p14:creationId xmlns:p14="http://schemas.microsoft.com/office/powerpoint/2010/main" val="18484274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15</a:t>
            </a:fld>
            <a:endParaRPr lang="it-IT" altLang="it-IT" sz="1200" dirty="0">
              <a:latin typeface="Calibri" pitchFamily="34" charset="0"/>
            </a:endParaRPr>
          </a:p>
        </p:txBody>
      </p:sp>
    </p:spTree>
    <p:extLst>
      <p:ext uri="{BB962C8B-B14F-4D97-AF65-F5344CB8AC3E}">
        <p14:creationId xmlns:p14="http://schemas.microsoft.com/office/powerpoint/2010/main" val="20484294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16</a:t>
            </a:fld>
            <a:endParaRPr lang="it-IT" altLang="it-IT" sz="1200" dirty="0">
              <a:latin typeface="Calibri" pitchFamily="34" charset="0"/>
            </a:endParaRPr>
          </a:p>
        </p:txBody>
      </p:sp>
    </p:spTree>
    <p:extLst>
      <p:ext uri="{BB962C8B-B14F-4D97-AF65-F5344CB8AC3E}">
        <p14:creationId xmlns:p14="http://schemas.microsoft.com/office/powerpoint/2010/main" val="332259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17</a:t>
            </a:fld>
            <a:endParaRPr lang="it-IT" altLang="it-IT" sz="1200" dirty="0">
              <a:latin typeface="Calibri" pitchFamily="34" charset="0"/>
            </a:endParaRPr>
          </a:p>
        </p:txBody>
      </p:sp>
    </p:spTree>
    <p:extLst>
      <p:ext uri="{BB962C8B-B14F-4D97-AF65-F5344CB8AC3E}">
        <p14:creationId xmlns:p14="http://schemas.microsoft.com/office/powerpoint/2010/main" val="6119414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18</a:t>
            </a:fld>
            <a:endParaRPr lang="it-IT" altLang="it-IT" sz="1200" dirty="0">
              <a:latin typeface="Calibri" pitchFamily="34" charset="0"/>
            </a:endParaRPr>
          </a:p>
        </p:txBody>
      </p:sp>
    </p:spTree>
    <p:extLst>
      <p:ext uri="{BB962C8B-B14F-4D97-AF65-F5344CB8AC3E}">
        <p14:creationId xmlns:p14="http://schemas.microsoft.com/office/powerpoint/2010/main" val="3725984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a:t>
            </a:fld>
            <a:endParaRPr lang="it-IT" altLang="it-IT" sz="1200" dirty="0">
              <a:latin typeface="Calibri" pitchFamily="34" charset="0"/>
            </a:endParaRPr>
          </a:p>
        </p:txBody>
      </p:sp>
    </p:spTree>
    <p:extLst>
      <p:ext uri="{BB962C8B-B14F-4D97-AF65-F5344CB8AC3E}">
        <p14:creationId xmlns:p14="http://schemas.microsoft.com/office/powerpoint/2010/main" val="172741968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19</a:t>
            </a:fld>
            <a:endParaRPr lang="it-IT" altLang="it-IT" sz="1200" dirty="0">
              <a:latin typeface="Calibri" pitchFamily="34" charset="0"/>
            </a:endParaRPr>
          </a:p>
        </p:txBody>
      </p:sp>
    </p:spTree>
    <p:extLst>
      <p:ext uri="{BB962C8B-B14F-4D97-AF65-F5344CB8AC3E}">
        <p14:creationId xmlns:p14="http://schemas.microsoft.com/office/powerpoint/2010/main" val="39320455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20</a:t>
            </a:fld>
            <a:endParaRPr lang="it-IT" altLang="it-IT" sz="1200" dirty="0">
              <a:latin typeface="Calibri" pitchFamily="34" charset="0"/>
            </a:endParaRPr>
          </a:p>
        </p:txBody>
      </p:sp>
    </p:spTree>
    <p:extLst>
      <p:ext uri="{BB962C8B-B14F-4D97-AF65-F5344CB8AC3E}">
        <p14:creationId xmlns:p14="http://schemas.microsoft.com/office/powerpoint/2010/main" val="28127986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21</a:t>
            </a:fld>
            <a:endParaRPr lang="it-IT" altLang="it-IT" sz="1200" dirty="0">
              <a:latin typeface="Calibri" pitchFamily="34" charset="0"/>
            </a:endParaRPr>
          </a:p>
        </p:txBody>
      </p:sp>
    </p:spTree>
    <p:extLst>
      <p:ext uri="{BB962C8B-B14F-4D97-AF65-F5344CB8AC3E}">
        <p14:creationId xmlns:p14="http://schemas.microsoft.com/office/powerpoint/2010/main" val="42038745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22</a:t>
            </a:fld>
            <a:endParaRPr lang="it-IT" altLang="it-IT" sz="1200" dirty="0">
              <a:latin typeface="Calibri" pitchFamily="34" charset="0"/>
            </a:endParaRPr>
          </a:p>
        </p:txBody>
      </p:sp>
    </p:spTree>
    <p:extLst>
      <p:ext uri="{BB962C8B-B14F-4D97-AF65-F5344CB8AC3E}">
        <p14:creationId xmlns:p14="http://schemas.microsoft.com/office/powerpoint/2010/main" val="29852829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23</a:t>
            </a:fld>
            <a:endParaRPr lang="it-IT" altLang="it-IT" sz="1200" dirty="0">
              <a:latin typeface="Calibri" pitchFamily="34" charset="0"/>
            </a:endParaRPr>
          </a:p>
        </p:txBody>
      </p:sp>
    </p:spTree>
    <p:extLst>
      <p:ext uri="{BB962C8B-B14F-4D97-AF65-F5344CB8AC3E}">
        <p14:creationId xmlns:p14="http://schemas.microsoft.com/office/powerpoint/2010/main" val="327856429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24</a:t>
            </a:fld>
            <a:endParaRPr lang="it-IT" altLang="it-IT" sz="1200" dirty="0">
              <a:latin typeface="Calibri" pitchFamily="34" charset="0"/>
            </a:endParaRPr>
          </a:p>
        </p:txBody>
      </p:sp>
    </p:spTree>
    <p:extLst>
      <p:ext uri="{BB962C8B-B14F-4D97-AF65-F5344CB8AC3E}">
        <p14:creationId xmlns:p14="http://schemas.microsoft.com/office/powerpoint/2010/main" val="218696528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25</a:t>
            </a:fld>
            <a:endParaRPr lang="it-IT" altLang="it-IT" sz="1200" dirty="0">
              <a:latin typeface="Calibri" pitchFamily="34" charset="0"/>
            </a:endParaRPr>
          </a:p>
        </p:txBody>
      </p:sp>
    </p:spTree>
    <p:extLst>
      <p:ext uri="{BB962C8B-B14F-4D97-AF65-F5344CB8AC3E}">
        <p14:creationId xmlns:p14="http://schemas.microsoft.com/office/powerpoint/2010/main" val="34376445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26</a:t>
            </a:fld>
            <a:endParaRPr lang="it-IT" altLang="it-IT" sz="1200" dirty="0">
              <a:latin typeface="Calibri" pitchFamily="34" charset="0"/>
            </a:endParaRPr>
          </a:p>
        </p:txBody>
      </p:sp>
    </p:spTree>
    <p:extLst>
      <p:ext uri="{BB962C8B-B14F-4D97-AF65-F5344CB8AC3E}">
        <p14:creationId xmlns:p14="http://schemas.microsoft.com/office/powerpoint/2010/main" val="38196748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27</a:t>
            </a:fld>
            <a:endParaRPr lang="it-IT" altLang="it-IT" sz="1200" dirty="0">
              <a:latin typeface="Calibri" pitchFamily="34" charset="0"/>
            </a:endParaRPr>
          </a:p>
        </p:txBody>
      </p:sp>
    </p:spTree>
    <p:extLst>
      <p:ext uri="{BB962C8B-B14F-4D97-AF65-F5344CB8AC3E}">
        <p14:creationId xmlns:p14="http://schemas.microsoft.com/office/powerpoint/2010/main" val="301546634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28</a:t>
            </a:fld>
            <a:endParaRPr lang="it-IT" altLang="it-IT" sz="1200" dirty="0">
              <a:latin typeface="Calibri" pitchFamily="34" charset="0"/>
            </a:endParaRPr>
          </a:p>
        </p:txBody>
      </p:sp>
    </p:spTree>
    <p:extLst>
      <p:ext uri="{BB962C8B-B14F-4D97-AF65-F5344CB8AC3E}">
        <p14:creationId xmlns:p14="http://schemas.microsoft.com/office/powerpoint/2010/main" val="1295406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a:t>
            </a:fld>
            <a:endParaRPr lang="it-IT" altLang="it-IT" sz="1200" dirty="0">
              <a:latin typeface="Calibri" pitchFamily="34" charset="0"/>
            </a:endParaRPr>
          </a:p>
        </p:txBody>
      </p:sp>
    </p:spTree>
    <p:extLst>
      <p:ext uri="{BB962C8B-B14F-4D97-AF65-F5344CB8AC3E}">
        <p14:creationId xmlns:p14="http://schemas.microsoft.com/office/powerpoint/2010/main" val="19768767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29</a:t>
            </a:fld>
            <a:endParaRPr lang="it-IT" altLang="it-IT" sz="1200" dirty="0">
              <a:latin typeface="Calibri" pitchFamily="34" charset="0"/>
            </a:endParaRPr>
          </a:p>
        </p:txBody>
      </p:sp>
    </p:spTree>
    <p:extLst>
      <p:ext uri="{BB962C8B-B14F-4D97-AF65-F5344CB8AC3E}">
        <p14:creationId xmlns:p14="http://schemas.microsoft.com/office/powerpoint/2010/main" val="15415931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30</a:t>
            </a:fld>
            <a:endParaRPr lang="it-IT" altLang="it-IT" sz="1200" dirty="0">
              <a:latin typeface="Calibri" pitchFamily="34" charset="0"/>
            </a:endParaRPr>
          </a:p>
        </p:txBody>
      </p:sp>
    </p:spTree>
    <p:extLst>
      <p:ext uri="{BB962C8B-B14F-4D97-AF65-F5344CB8AC3E}">
        <p14:creationId xmlns:p14="http://schemas.microsoft.com/office/powerpoint/2010/main" val="33504819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31</a:t>
            </a:fld>
            <a:endParaRPr lang="it-IT" altLang="it-IT" sz="1200" dirty="0">
              <a:latin typeface="Calibri" pitchFamily="34" charset="0"/>
            </a:endParaRPr>
          </a:p>
        </p:txBody>
      </p:sp>
    </p:spTree>
    <p:extLst>
      <p:ext uri="{BB962C8B-B14F-4D97-AF65-F5344CB8AC3E}">
        <p14:creationId xmlns:p14="http://schemas.microsoft.com/office/powerpoint/2010/main" val="341146155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32</a:t>
            </a:fld>
            <a:endParaRPr lang="it-IT" altLang="it-IT" sz="1200" dirty="0">
              <a:latin typeface="Calibri" pitchFamily="34" charset="0"/>
            </a:endParaRPr>
          </a:p>
        </p:txBody>
      </p:sp>
    </p:spTree>
    <p:extLst>
      <p:ext uri="{BB962C8B-B14F-4D97-AF65-F5344CB8AC3E}">
        <p14:creationId xmlns:p14="http://schemas.microsoft.com/office/powerpoint/2010/main" val="188694754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33</a:t>
            </a:fld>
            <a:endParaRPr lang="it-IT" altLang="it-IT" sz="1200" dirty="0">
              <a:latin typeface="Calibri" pitchFamily="34" charset="0"/>
            </a:endParaRPr>
          </a:p>
        </p:txBody>
      </p:sp>
    </p:spTree>
    <p:extLst>
      <p:ext uri="{BB962C8B-B14F-4D97-AF65-F5344CB8AC3E}">
        <p14:creationId xmlns:p14="http://schemas.microsoft.com/office/powerpoint/2010/main" val="23724671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34</a:t>
            </a:fld>
            <a:endParaRPr lang="it-IT" altLang="it-IT" sz="1200" dirty="0">
              <a:latin typeface="Calibri" pitchFamily="34" charset="0"/>
            </a:endParaRPr>
          </a:p>
        </p:txBody>
      </p:sp>
    </p:spTree>
    <p:extLst>
      <p:ext uri="{BB962C8B-B14F-4D97-AF65-F5344CB8AC3E}">
        <p14:creationId xmlns:p14="http://schemas.microsoft.com/office/powerpoint/2010/main" val="27802291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3</a:t>
            </a:fld>
            <a:endParaRPr lang="it-IT" altLang="it-IT" sz="1200" dirty="0">
              <a:latin typeface="Calibri" pitchFamily="34" charset="0"/>
            </a:endParaRPr>
          </a:p>
        </p:txBody>
      </p:sp>
    </p:spTree>
    <p:extLst>
      <p:ext uri="{BB962C8B-B14F-4D97-AF65-F5344CB8AC3E}">
        <p14:creationId xmlns:p14="http://schemas.microsoft.com/office/powerpoint/2010/main" val="18574569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4</a:t>
            </a:fld>
            <a:endParaRPr lang="it-IT" altLang="it-IT" sz="1200" dirty="0">
              <a:latin typeface="Calibri" pitchFamily="34" charset="0"/>
            </a:endParaRPr>
          </a:p>
        </p:txBody>
      </p:sp>
    </p:spTree>
    <p:extLst>
      <p:ext uri="{BB962C8B-B14F-4D97-AF65-F5344CB8AC3E}">
        <p14:creationId xmlns:p14="http://schemas.microsoft.com/office/powerpoint/2010/main" val="35810982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5</a:t>
            </a:fld>
            <a:endParaRPr lang="it-IT" altLang="it-IT" sz="1200" dirty="0">
              <a:latin typeface="Calibri" pitchFamily="34" charset="0"/>
            </a:endParaRPr>
          </a:p>
        </p:txBody>
      </p:sp>
    </p:spTree>
    <p:extLst>
      <p:ext uri="{BB962C8B-B14F-4D97-AF65-F5344CB8AC3E}">
        <p14:creationId xmlns:p14="http://schemas.microsoft.com/office/powerpoint/2010/main" val="866123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6</a:t>
            </a:fld>
            <a:endParaRPr lang="it-IT" altLang="it-IT" sz="1200" dirty="0">
              <a:latin typeface="Calibri" pitchFamily="34" charset="0"/>
            </a:endParaRPr>
          </a:p>
        </p:txBody>
      </p:sp>
    </p:spTree>
    <p:extLst>
      <p:ext uri="{BB962C8B-B14F-4D97-AF65-F5344CB8AC3E}">
        <p14:creationId xmlns:p14="http://schemas.microsoft.com/office/powerpoint/2010/main" val="1834511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7</a:t>
            </a:fld>
            <a:endParaRPr lang="it-IT" altLang="it-IT" sz="1200" dirty="0">
              <a:latin typeface="Calibri" pitchFamily="34" charset="0"/>
            </a:endParaRPr>
          </a:p>
        </p:txBody>
      </p:sp>
    </p:spTree>
    <p:extLst>
      <p:ext uri="{BB962C8B-B14F-4D97-AF65-F5344CB8AC3E}">
        <p14:creationId xmlns:p14="http://schemas.microsoft.com/office/powerpoint/2010/main" val="7120251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egnaposto immagine diapositiva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t-IT" altLang="it-IT" dirty="0"/>
          </a:p>
        </p:txBody>
      </p:sp>
      <p:sp>
        <p:nvSpPr>
          <p:cNvPr id="419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13EDA41F-A5C4-4FBB-8A44-C8092808BA02}" type="slidenum">
              <a:rPr lang="it-IT" altLang="it-IT" sz="1200">
                <a:latin typeface="Calibri" pitchFamily="34" charset="0"/>
              </a:rPr>
              <a:pPr algn="r"/>
              <a:t>8</a:t>
            </a:fld>
            <a:endParaRPr lang="it-IT" altLang="it-IT" sz="1200" dirty="0">
              <a:latin typeface="Calibri" pitchFamily="34" charset="0"/>
            </a:endParaRPr>
          </a:p>
        </p:txBody>
      </p:sp>
    </p:spTree>
    <p:extLst>
      <p:ext uri="{BB962C8B-B14F-4D97-AF65-F5344CB8AC3E}">
        <p14:creationId xmlns:p14="http://schemas.microsoft.com/office/powerpoint/2010/main" val="3969307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p:spPr>
        <p:txBody>
          <a:bodyPr/>
          <a:lstStyle/>
          <a:p>
            <a:r>
              <a:rPr lang="it-IT"/>
              <a:t>Fare clic per modificare lo stile del titolo</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a:xfrm>
            <a:off x="0" y="6534000"/>
            <a:ext cx="6094800" cy="324000"/>
          </a:xfrm>
          <a:solidFill>
            <a:schemeClr val="tx1"/>
          </a:solidFill>
          <a:ln w="3175">
            <a:solidFill>
              <a:schemeClr val="tx1"/>
            </a:solidFill>
          </a:ln>
        </p:spPr>
        <p:txBody>
          <a:bodyPr vert="horz" lIns="91440" tIns="0" rIns="91440" bIns="0" rtlCol="0" anchor="ctr"/>
          <a:lstStyle>
            <a:lvl1pPr>
              <a:defRPr lang="en-US" sz="1400" b="1" smtClean="0">
                <a:solidFill>
                  <a:schemeClr val="bg1"/>
                </a:solidFill>
                <a:latin typeface="Cambria" panose="02040503050406030204" pitchFamily="18" charset="0"/>
                <a:ea typeface="Cambria" panose="02040503050406030204" pitchFamily="18" charset="0"/>
              </a:defRPr>
            </a:lvl1pPr>
          </a:lstStyle>
          <a:p>
            <a:pPr algn="r"/>
            <a:r>
              <a:rPr lang="en-US" dirty="0"/>
              <a:t>Università degli Studi di Teramo             Economia politica a.a. 2023/2024   </a:t>
            </a:r>
            <a:endParaRPr lang="it-IT" dirty="0"/>
          </a:p>
        </p:txBody>
      </p:sp>
      <p:sp>
        <p:nvSpPr>
          <p:cNvPr id="5" name="Segnaposto piè di pagina 4"/>
          <p:cNvSpPr>
            <a:spLocks noGrp="1"/>
          </p:cNvSpPr>
          <p:nvPr>
            <p:ph type="ftr" sz="quarter" idx="11"/>
          </p:nvPr>
        </p:nvSpPr>
        <p:spPr>
          <a:xfrm>
            <a:off x="6097200" y="6534000"/>
            <a:ext cx="6094800" cy="324000"/>
          </a:xfrm>
          <a:solidFill>
            <a:srgbClr val="3333B2"/>
          </a:solidFill>
          <a:ln w="3175">
            <a:solidFill>
              <a:srgbClr val="3333B2"/>
            </a:solidFill>
          </a:ln>
        </p:spPr>
        <p:txBody>
          <a:bodyPr vert="horz" lIns="91440" tIns="0" rIns="91440" bIns="0" rtlCol="0" anchor="ctr"/>
          <a:lstStyle>
            <a:lvl1pPr>
              <a:defRPr lang="it-IT" sz="1400" b="1" smtClean="0">
                <a:solidFill>
                  <a:schemeClr val="bg1"/>
                </a:solidFill>
                <a:latin typeface="Cambria" panose="02040503050406030204" pitchFamily="18" charset="0"/>
                <a:ea typeface="Cambria" panose="02040503050406030204" pitchFamily="18" charset="0"/>
              </a:defRPr>
            </a:lvl1pPr>
          </a:lstStyle>
          <a:p>
            <a:pPr algn="l"/>
            <a:r>
              <a:rPr lang="en-GB" dirty="0"/>
              <a:t>Daria Pignalosa </a:t>
            </a:r>
          </a:p>
        </p:txBody>
      </p:sp>
      <p:sp>
        <p:nvSpPr>
          <p:cNvPr id="6" name="Segnaposto numero diapositiva 5"/>
          <p:cNvSpPr>
            <a:spLocks noGrp="1"/>
          </p:cNvSpPr>
          <p:nvPr>
            <p:ph type="sldNum" sz="quarter" idx="12"/>
          </p:nvPr>
        </p:nvSpPr>
        <p:spPr>
          <a:xfrm>
            <a:off x="11472000" y="6534000"/>
            <a:ext cx="720000" cy="324000"/>
          </a:xfrm>
          <a:solidFill>
            <a:srgbClr val="3333B2"/>
          </a:solidFill>
          <a:ln w="3175">
            <a:solidFill>
              <a:srgbClr val="3333B2"/>
            </a:solidFill>
          </a:ln>
        </p:spPr>
        <p:txBody>
          <a:bodyPr vert="horz" lIns="91440" tIns="0" rIns="91440" bIns="0" rtlCol="0" anchor="ctr"/>
          <a:lstStyle>
            <a:lvl1pPr>
              <a:defRPr lang="it-IT" sz="1400" b="1" smtClean="0">
                <a:solidFill>
                  <a:schemeClr val="bg1"/>
                </a:solidFill>
                <a:latin typeface="Cambria" panose="02040503050406030204" pitchFamily="18" charset="0"/>
                <a:ea typeface="Cambria" panose="02040503050406030204" pitchFamily="18" charset="0"/>
              </a:defRPr>
            </a:lvl1pPr>
          </a:lstStyle>
          <a:p>
            <a:fld id="{836F2084-DE53-461A-87A3-A1368B978416}" type="slidenum">
              <a:rPr lang="en-GB" smtClean="0"/>
              <a:pPr/>
              <a:t>‹N›</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5"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6" name="Segnaposto numero diapositiva 5"/>
          <p:cNvSpPr>
            <a:spLocks noGrp="1"/>
          </p:cNvSpPr>
          <p:nvPr>
            <p:ph type="sldNum" sz="quarter" idx="12"/>
          </p:nvPr>
        </p:nvSpPr>
        <p:spPr/>
        <p:txBody>
          <a:bodyPr/>
          <a:lstStyle>
            <a:lvl1pPr>
              <a:defRPr/>
            </a:lvl1pPr>
          </a:lstStyle>
          <a:p>
            <a:pPr>
              <a:defRPr/>
            </a:pPr>
            <a:fld id="{C49CB343-D86D-4AAB-98A4-C5DFF94F5116}" type="slidenum">
              <a:rPr lang="it-IT"/>
              <a:pPr>
                <a:defRPr/>
              </a:pPr>
              <a:t>‹N›</a:t>
            </a:fld>
            <a:endParaRPr lang="it-IT"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7432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609600" y="274639"/>
            <a:ext cx="80264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5"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6" name="Segnaposto numero diapositiva 5"/>
          <p:cNvSpPr>
            <a:spLocks noGrp="1"/>
          </p:cNvSpPr>
          <p:nvPr>
            <p:ph type="sldNum" sz="quarter" idx="12"/>
          </p:nvPr>
        </p:nvSpPr>
        <p:spPr/>
        <p:txBody>
          <a:bodyPr/>
          <a:lstStyle>
            <a:lvl1pPr>
              <a:defRPr/>
            </a:lvl1pPr>
          </a:lstStyle>
          <a:p>
            <a:pPr>
              <a:defRPr/>
            </a:pPr>
            <a:fld id="{4BA66089-01A3-42E5-BB79-B7C17C13FC78}" type="slidenum">
              <a:rPr lang="it-IT"/>
              <a:pPr>
                <a:defRPr/>
              </a:pPr>
              <a:t>‹N›</a:t>
            </a:fld>
            <a:endParaRPr lang="it-IT"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5"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6" name="Segnaposto numero diapositiva 5"/>
          <p:cNvSpPr>
            <a:spLocks noGrp="1"/>
          </p:cNvSpPr>
          <p:nvPr>
            <p:ph type="sldNum" sz="quarter" idx="12"/>
          </p:nvPr>
        </p:nvSpPr>
        <p:spPr/>
        <p:txBody>
          <a:bodyPr/>
          <a:lstStyle>
            <a:lvl1pPr>
              <a:defRPr/>
            </a:lvl1pPr>
          </a:lstStyle>
          <a:p>
            <a:pPr>
              <a:defRPr/>
            </a:pPr>
            <a:fld id="{62B2EF3F-5A29-4B20-B0E9-0A34B52EC2F5}" type="slidenum">
              <a:rPr lang="it-IT"/>
              <a:pPr>
                <a:defRPr/>
              </a:pPr>
              <a:t>‹N›</a:t>
            </a:fld>
            <a:endParaRPr lang="it-IT"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5"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6" name="Segnaposto numero diapositiva 5"/>
          <p:cNvSpPr>
            <a:spLocks noGrp="1"/>
          </p:cNvSpPr>
          <p:nvPr>
            <p:ph type="sldNum" sz="quarter" idx="12"/>
          </p:nvPr>
        </p:nvSpPr>
        <p:spPr/>
        <p:txBody>
          <a:bodyPr/>
          <a:lstStyle>
            <a:lvl1pPr>
              <a:defRPr/>
            </a:lvl1pPr>
          </a:lstStyle>
          <a:p>
            <a:pPr>
              <a:defRPr/>
            </a:pPr>
            <a:fld id="{4CD1A8A4-6E78-4ACD-A9C3-B603FACC7991}" type="slidenum">
              <a:rPr lang="it-IT"/>
              <a:pPr>
                <a:defRPr/>
              </a:pPr>
              <a:t>‹N›</a:t>
            </a:fld>
            <a:endParaRPr lang="it-IT"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6"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7" name="Segnaposto numero diapositiva 5"/>
          <p:cNvSpPr>
            <a:spLocks noGrp="1"/>
          </p:cNvSpPr>
          <p:nvPr>
            <p:ph type="sldNum" sz="quarter" idx="12"/>
          </p:nvPr>
        </p:nvSpPr>
        <p:spPr/>
        <p:txBody>
          <a:bodyPr/>
          <a:lstStyle>
            <a:lvl1pPr>
              <a:defRPr/>
            </a:lvl1pPr>
          </a:lstStyle>
          <a:p>
            <a:pPr>
              <a:defRPr/>
            </a:pPr>
            <a:fld id="{36570657-9612-44DA-8455-9AF80C001BC7}" type="slidenum">
              <a:rPr lang="it-IT"/>
              <a:pPr>
                <a:defRPr/>
              </a:pPr>
              <a:t>‹N›</a:t>
            </a:fld>
            <a:endParaRPr lang="it-IT"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8"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9" name="Segnaposto numero diapositiva 5"/>
          <p:cNvSpPr>
            <a:spLocks noGrp="1"/>
          </p:cNvSpPr>
          <p:nvPr>
            <p:ph type="sldNum" sz="quarter" idx="12"/>
          </p:nvPr>
        </p:nvSpPr>
        <p:spPr/>
        <p:txBody>
          <a:bodyPr/>
          <a:lstStyle>
            <a:lvl1pPr>
              <a:defRPr/>
            </a:lvl1pPr>
          </a:lstStyle>
          <a:p>
            <a:pPr>
              <a:defRPr/>
            </a:pPr>
            <a:fld id="{683A6B8B-66ED-41A9-A746-604EA615F2EE}" type="slidenum">
              <a:rPr lang="it-IT"/>
              <a:pPr>
                <a:defRPr/>
              </a:pPr>
              <a:t>‹N›</a:t>
            </a:fld>
            <a:endParaRPr lang="it-IT"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4"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5" name="Segnaposto numero diapositiva 5"/>
          <p:cNvSpPr>
            <a:spLocks noGrp="1"/>
          </p:cNvSpPr>
          <p:nvPr>
            <p:ph type="sldNum" sz="quarter" idx="12"/>
          </p:nvPr>
        </p:nvSpPr>
        <p:spPr/>
        <p:txBody>
          <a:bodyPr/>
          <a:lstStyle>
            <a:lvl1pPr>
              <a:defRPr/>
            </a:lvl1pPr>
          </a:lstStyle>
          <a:p>
            <a:pPr>
              <a:defRPr/>
            </a:pPr>
            <a:fld id="{98B2A4C1-6C05-4BC9-87FF-249836C672CA}" type="slidenum">
              <a:rPr lang="it-IT"/>
              <a:pPr>
                <a:defRPr/>
              </a:pPr>
              <a:t>‹N›</a:t>
            </a:fld>
            <a:endParaRPr lang="it-IT"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3"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4" name="Segnaposto numero diapositiva 5"/>
          <p:cNvSpPr>
            <a:spLocks noGrp="1"/>
          </p:cNvSpPr>
          <p:nvPr>
            <p:ph type="sldNum" sz="quarter" idx="12"/>
          </p:nvPr>
        </p:nvSpPr>
        <p:spPr/>
        <p:txBody>
          <a:bodyPr/>
          <a:lstStyle>
            <a:lvl1pPr>
              <a:defRPr/>
            </a:lvl1pPr>
          </a:lstStyle>
          <a:p>
            <a:pPr>
              <a:defRPr/>
            </a:pPr>
            <a:fld id="{4716A1DA-CD33-4D87-8381-C5730EC2DE3E}" type="slidenum">
              <a:rPr lang="it-IT"/>
              <a:pPr>
                <a:defRPr/>
              </a:pPr>
              <a:t>‹N›</a:t>
            </a:fld>
            <a:endParaRPr lang="it-IT"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6"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7" name="Segnaposto numero diapositiva 5"/>
          <p:cNvSpPr>
            <a:spLocks noGrp="1"/>
          </p:cNvSpPr>
          <p:nvPr>
            <p:ph type="sldNum" sz="quarter" idx="12"/>
          </p:nvPr>
        </p:nvSpPr>
        <p:spPr/>
        <p:txBody>
          <a:bodyPr/>
          <a:lstStyle>
            <a:lvl1pPr>
              <a:defRPr/>
            </a:lvl1pPr>
          </a:lstStyle>
          <a:p>
            <a:pPr>
              <a:defRPr/>
            </a:pPr>
            <a:fld id="{EECE8123-031C-45A2-B46A-6FAC98BF3D7F}" type="slidenum">
              <a:rPr lang="it-IT"/>
              <a:pPr>
                <a:defRPr/>
              </a:pPr>
              <a:t>‹N›</a:t>
            </a:fld>
            <a:endParaRPr lang="it-IT"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r>
              <a:rPr lang="en-US" dirty="0"/>
              <a:t>Università degli Studi di Teramo             Economia politica a.a. 2023/2024   </a:t>
            </a:r>
            <a:endParaRPr lang="it-IT" dirty="0"/>
          </a:p>
        </p:txBody>
      </p:sp>
      <p:sp>
        <p:nvSpPr>
          <p:cNvPr id="6" name="Segnaposto piè di pagina 4"/>
          <p:cNvSpPr>
            <a:spLocks noGrp="1"/>
          </p:cNvSpPr>
          <p:nvPr>
            <p:ph type="ftr" sz="quarter" idx="11"/>
          </p:nvPr>
        </p:nvSpPr>
        <p:spPr/>
        <p:txBody>
          <a:bodyPr/>
          <a:lstStyle>
            <a:lvl1pPr>
              <a:defRPr/>
            </a:lvl1pPr>
          </a:lstStyle>
          <a:p>
            <a:pPr>
              <a:defRPr/>
            </a:pPr>
            <a:r>
              <a:rPr lang="it-IT" dirty="0"/>
              <a:t>Daria Pignalosa </a:t>
            </a:r>
          </a:p>
        </p:txBody>
      </p:sp>
      <p:sp>
        <p:nvSpPr>
          <p:cNvPr id="7" name="Segnaposto numero diapositiva 5"/>
          <p:cNvSpPr>
            <a:spLocks noGrp="1"/>
          </p:cNvSpPr>
          <p:nvPr>
            <p:ph type="sldNum" sz="quarter" idx="12"/>
          </p:nvPr>
        </p:nvSpPr>
        <p:spPr/>
        <p:txBody>
          <a:bodyPr/>
          <a:lstStyle>
            <a:lvl1pPr>
              <a:defRPr/>
            </a:lvl1pPr>
          </a:lstStyle>
          <a:p>
            <a:pPr>
              <a:defRPr/>
            </a:pPr>
            <a:fld id="{497AE834-99EA-4C7D-968B-331DBAA49315}" type="slidenum">
              <a:rPr lang="it-IT"/>
              <a:pPr>
                <a:defRPr/>
              </a:pPr>
              <a:t>‹N›</a:t>
            </a:fld>
            <a:endParaRPr lang="it-IT"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609600" y="274638"/>
            <a:ext cx="10972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Segnaposto testo 2"/>
          <p:cNvSpPr>
            <a:spLocks noGrp="1"/>
          </p:cNvSpPr>
          <p:nvPr>
            <p:ph type="body" idx="1"/>
          </p:nvPr>
        </p:nvSpPr>
        <p:spPr bwMode="auto">
          <a:xfrm>
            <a:off x="609600" y="1600201"/>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ltLang="it-IT"/>
              <a:t>Fare clic per modificare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4" name="Segnaposto dat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r>
              <a:rPr lang="en-US" dirty="0"/>
              <a:t>Università degli Studi di Teramo             Economia politica a.a. 2023/2024   </a:t>
            </a:r>
            <a:endParaRPr lang="it-IT" dirty="0"/>
          </a:p>
        </p:txBody>
      </p:sp>
      <p:sp>
        <p:nvSpPr>
          <p:cNvPr id="5" name="Segnaposto piè di pagina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r>
              <a:rPr lang="it-IT" dirty="0"/>
              <a:t>Daria Pignalosa </a:t>
            </a:r>
          </a:p>
        </p:txBody>
      </p:sp>
      <p:sp>
        <p:nvSpPr>
          <p:cNvPr id="6" name="Segnaposto numero diapositiva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659DC432-C732-4D11-9707-D50505C5FF86}" type="slidenum">
              <a:rPr lang="it-IT"/>
              <a:pPr>
                <a:defRPr/>
              </a:pPr>
              <a:t>‹N›</a:t>
            </a:fld>
            <a:endParaRPr lang="it-IT" dirty="0"/>
          </a:p>
        </p:txBody>
      </p:sp>
    </p:spTree>
  </p:cSld>
  <p:clrMap bg1="lt1" tx1="dk1" bg2="lt2" tx2="dk2" accent1="accent1" accent2="accent2" accent3="accent3" accent4="accent4" accent5="accent5" accent6="accent6" hlink="hlink" folHlink="folHlink"/>
  <p:sldLayoutIdLst>
    <p:sldLayoutId id="2147484066" r:id="rId1"/>
    <p:sldLayoutId id="2147484067" r:id="rId2"/>
    <p:sldLayoutId id="2147484068" r:id="rId3"/>
    <p:sldLayoutId id="2147484069" r:id="rId4"/>
    <p:sldLayoutId id="2147484070" r:id="rId5"/>
    <p:sldLayoutId id="2147484071" r:id="rId6"/>
    <p:sldLayoutId id="2147484072" r:id="rId7"/>
    <p:sldLayoutId id="2147484073" r:id="rId8"/>
    <p:sldLayoutId id="2147484074" r:id="rId9"/>
    <p:sldLayoutId id="2147484075" r:id="rId10"/>
    <p:sldLayoutId id="2147484076" r:id="rId11"/>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entury Gothic" pitchFamily="34" charset="0"/>
        </a:defRPr>
      </a:lvl2pPr>
      <a:lvl3pPr algn="ctr" rtl="0" eaLnBrk="0" fontAlgn="base" hangingPunct="0">
        <a:spcBef>
          <a:spcPct val="0"/>
        </a:spcBef>
        <a:spcAft>
          <a:spcPct val="0"/>
        </a:spcAft>
        <a:defRPr sz="4400">
          <a:solidFill>
            <a:schemeClr val="tx1"/>
          </a:solidFill>
          <a:latin typeface="Century Gothic" pitchFamily="34" charset="0"/>
        </a:defRPr>
      </a:lvl3pPr>
      <a:lvl4pPr algn="ctr" rtl="0" eaLnBrk="0" fontAlgn="base" hangingPunct="0">
        <a:spcBef>
          <a:spcPct val="0"/>
        </a:spcBef>
        <a:spcAft>
          <a:spcPct val="0"/>
        </a:spcAft>
        <a:defRPr sz="4400">
          <a:solidFill>
            <a:schemeClr val="tx1"/>
          </a:solidFill>
          <a:latin typeface="Century Gothic" pitchFamily="34" charset="0"/>
        </a:defRPr>
      </a:lvl4pPr>
      <a:lvl5pPr algn="ctr" rtl="0" eaLnBrk="0" fontAlgn="base" hangingPunct="0">
        <a:spcBef>
          <a:spcPct val="0"/>
        </a:spcBef>
        <a:spcAft>
          <a:spcPct val="0"/>
        </a:spcAft>
        <a:defRPr sz="4400">
          <a:solidFill>
            <a:schemeClr val="tx1"/>
          </a:solidFill>
          <a:latin typeface="Century Gothic" pitchFamily="34" charset="0"/>
        </a:defRPr>
      </a:lvl5pPr>
      <a:lvl6pPr marL="457200" algn="ctr" rtl="0" fontAlgn="base">
        <a:spcBef>
          <a:spcPct val="0"/>
        </a:spcBef>
        <a:spcAft>
          <a:spcPct val="0"/>
        </a:spcAft>
        <a:defRPr sz="4400">
          <a:solidFill>
            <a:schemeClr val="tx1"/>
          </a:solidFill>
          <a:latin typeface="Century Gothic" pitchFamily="34" charset="0"/>
        </a:defRPr>
      </a:lvl6pPr>
      <a:lvl7pPr marL="914400" algn="ctr" rtl="0" fontAlgn="base">
        <a:spcBef>
          <a:spcPct val="0"/>
        </a:spcBef>
        <a:spcAft>
          <a:spcPct val="0"/>
        </a:spcAft>
        <a:defRPr sz="4400">
          <a:solidFill>
            <a:schemeClr val="tx1"/>
          </a:solidFill>
          <a:latin typeface="Century Gothic" pitchFamily="34" charset="0"/>
        </a:defRPr>
      </a:lvl7pPr>
      <a:lvl8pPr marL="1371600" algn="ctr" rtl="0" fontAlgn="base">
        <a:spcBef>
          <a:spcPct val="0"/>
        </a:spcBef>
        <a:spcAft>
          <a:spcPct val="0"/>
        </a:spcAft>
        <a:defRPr sz="4400">
          <a:solidFill>
            <a:schemeClr val="tx1"/>
          </a:solidFill>
          <a:latin typeface="Century Gothic" pitchFamily="34" charset="0"/>
        </a:defRPr>
      </a:lvl8pPr>
      <a:lvl9pPr marL="1828800" algn="ctr" rtl="0" fontAlgn="base">
        <a:spcBef>
          <a:spcPct val="0"/>
        </a:spcBef>
        <a:spcAft>
          <a:spcPct val="0"/>
        </a:spcAft>
        <a:defRPr sz="4400">
          <a:solidFill>
            <a:schemeClr val="tx1"/>
          </a:solidFill>
          <a:latin typeface="Century Gothic"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hyperlink" Target="https://www.istat.it/it/archivio/297257"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ec.europa.eu/eurostat/databrowser/product/page/PRC_HICP_AIND__custom_10422146"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istat.it/it/archivio/prezzi+al+consumo"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hyperlink" Target="https://ec.europa.eu/eurostat/statistics-explained/index.php?title=Inflation_in_the_euro_area"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s://economiapertutti.bancaditalia.it/notizie/inflazione-e-famiglie-perch-colpisce-di-pi-chi-ha-meno/"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hyperlink" Target="https://ec.europa.eu/eurostat/statistics-explained/index.php?title=Inflation_in_the_euro_area"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hyperlink" Target="https://ec.europa.eu/eurostat/statistics-explained/index.php?title=Inflation_in_the_euro_area"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1.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hyperlink" Target="https://www.istat.it/it/files/2024/05/CS-Occupati-e-disoccupati-MARZO-2024.pdf" TargetMode="External"/><Relationship Id="rId4" Type="http://schemas.openxmlformats.org/officeDocument/2006/relationships/image" Target="../media/image9.png"/></Relationships>
</file>

<file path=ppt/slides/_rels/slide3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hyperlink" Target="https://www.istat.it/it/archivio/297257"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hyperlink" Target="https://www.istat.it/it/archivio/297257"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hyperlink" Target="https://www.istat.it/it/archivio/29725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arrotondato 4"/>
          <p:cNvSpPr/>
          <p:nvPr/>
        </p:nvSpPr>
        <p:spPr>
          <a:xfrm>
            <a:off x="3396000" y="2155410"/>
            <a:ext cx="5400000" cy="1467180"/>
          </a:xfrm>
          <a:prstGeom prst="roundRect">
            <a:avLst/>
          </a:prstGeom>
          <a:solidFill>
            <a:srgbClr val="3333B2"/>
          </a:solidFill>
          <a:ln w="9525" cap="rnd">
            <a:noFill/>
            <a:miter lim="800000"/>
            <a:headEnd/>
            <a:tailEnd/>
          </a:ln>
          <a:effectLst/>
        </p:spPr>
        <p:txBody>
          <a:bodyPr vert="horz" wrap="square" lIns="0" tIns="108000" rIns="0" bIns="108000" numCol="1" anchor="ctr" anchorCtr="0" compatLnSpc="1">
            <a:prstTxWarp prst="textNoShape">
              <a:avLst/>
            </a:prstTxWarp>
            <a:spAutoFit/>
          </a:bodyPr>
          <a:lstStyle/>
          <a:p>
            <a:pPr algn="ctr"/>
            <a:r>
              <a:rPr lang="it-IT" sz="3600" b="1" dirty="0">
                <a:solidFill>
                  <a:schemeClr val="bg1"/>
                </a:solidFill>
                <a:latin typeface="Cambria" panose="02040503050406030204" pitchFamily="18" charset="0"/>
                <a:ea typeface="Cambria" panose="02040503050406030204" pitchFamily="18" charset="0"/>
                <a:cs typeface="Tahoma" panose="020B0604030504040204" pitchFamily="34" charset="0"/>
              </a:rPr>
              <a:t>Economia politica</a:t>
            </a:r>
          </a:p>
          <a:p>
            <a:pPr algn="ctr"/>
            <a:r>
              <a:rPr lang="it-IT" sz="3600" b="1" dirty="0">
                <a:solidFill>
                  <a:schemeClr val="bg1"/>
                </a:solidFill>
                <a:latin typeface="Cambria" panose="02040503050406030204" pitchFamily="18" charset="0"/>
                <a:ea typeface="Cambria" panose="02040503050406030204" pitchFamily="18" charset="0"/>
                <a:cs typeface="Tahoma" panose="020B0604030504040204" pitchFamily="34" charset="0"/>
              </a:rPr>
              <a:t>a.a. 2023/2024</a:t>
            </a:r>
          </a:p>
        </p:txBody>
      </p:sp>
      <p:sp>
        <p:nvSpPr>
          <p:cNvPr id="14" name="Sottotitolo 2">
            <a:extLst>
              <a:ext uri="{FF2B5EF4-FFF2-40B4-BE49-F238E27FC236}">
                <a16:creationId xmlns:a16="http://schemas.microsoft.com/office/drawing/2014/main" id="{771D0017-FFC3-4D7A-BC54-52273E47B997}"/>
              </a:ext>
            </a:extLst>
          </p:cNvPr>
          <p:cNvSpPr txBox="1">
            <a:spLocks/>
          </p:cNvSpPr>
          <p:nvPr/>
        </p:nvSpPr>
        <p:spPr bwMode="auto">
          <a:xfrm>
            <a:off x="1847850" y="5563218"/>
            <a:ext cx="8496300" cy="619593"/>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eaLnBrk="1" hangingPunct="1">
              <a:lnSpc>
                <a:spcPct val="110000"/>
              </a:lnSpc>
              <a:spcBef>
                <a:spcPct val="0"/>
              </a:spcBef>
              <a:spcAft>
                <a:spcPts val="0"/>
              </a:spcAft>
              <a:defRPr/>
            </a:pPr>
            <a:r>
              <a:rPr lang="it-IT" altLang="it-IT" sz="2000" noProof="1">
                <a:solidFill>
                  <a:schemeClr val="tx1"/>
                </a:solidFill>
                <a:latin typeface="Cambria" panose="02040503050406030204" pitchFamily="18" charset="0"/>
                <a:ea typeface="Cambria" panose="02040503050406030204" pitchFamily="18" charset="0"/>
                <a:cs typeface="Tahoma" panose="020B0604030504040204" pitchFamily="34" charset="0"/>
              </a:rPr>
              <a:t>Daria Pignalosa</a:t>
            </a:r>
          </a:p>
          <a:p>
            <a:pPr eaLnBrk="1" hangingPunct="1">
              <a:lnSpc>
                <a:spcPct val="110000"/>
              </a:lnSpc>
              <a:spcBef>
                <a:spcPct val="0"/>
              </a:spcBef>
              <a:spcAft>
                <a:spcPts val="0"/>
              </a:spcAft>
              <a:defRPr/>
            </a:pPr>
            <a:r>
              <a:rPr lang="it-IT" altLang="it-IT" sz="1800" noProof="1">
                <a:solidFill>
                  <a:srgbClr val="3333B2"/>
                </a:solidFill>
                <a:latin typeface="Cambria" panose="02040503050406030204" pitchFamily="18" charset="0"/>
                <a:ea typeface="Cambria" panose="02040503050406030204" pitchFamily="18" charset="0"/>
                <a:cs typeface="Tahoma" panose="020B0604030504040204" pitchFamily="34" charset="0"/>
              </a:rPr>
              <a:t>e-mail: dpignalosa@unite.it </a:t>
            </a:r>
          </a:p>
        </p:txBody>
      </p:sp>
      <p:pic>
        <p:nvPicPr>
          <p:cNvPr id="8" name="Immagine 7">
            <a:extLst>
              <a:ext uri="{FF2B5EF4-FFF2-40B4-BE49-F238E27FC236}">
                <a16:creationId xmlns:a16="http://schemas.microsoft.com/office/drawing/2014/main" id="{DFEC159E-901D-E20D-DCCC-4BE1817E6E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52950" y="476672"/>
            <a:ext cx="3086100" cy="1485900"/>
          </a:xfrm>
          <a:prstGeom prst="rect">
            <a:avLst/>
          </a:prstGeom>
        </p:spPr>
      </p:pic>
      <p:sp>
        <p:nvSpPr>
          <p:cNvPr id="10" name="Title 2">
            <a:extLst>
              <a:ext uri="{FF2B5EF4-FFF2-40B4-BE49-F238E27FC236}">
                <a16:creationId xmlns:a16="http://schemas.microsoft.com/office/drawing/2014/main" id="{66B30EA3-01A4-FAC4-6AA4-49D67CBFF62E}"/>
              </a:ext>
            </a:extLst>
          </p:cNvPr>
          <p:cNvSpPr txBox="1">
            <a:spLocks/>
          </p:cNvSpPr>
          <p:nvPr/>
        </p:nvSpPr>
        <p:spPr>
          <a:xfrm>
            <a:off x="0" y="0"/>
            <a:ext cx="12192000" cy="324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endParaRPr lang="en-US" sz="3000" dirty="0">
              <a:solidFill>
                <a:schemeClr val="bg1"/>
              </a:solidFill>
              <a:latin typeface="Cambria" panose="02040503050406030204" pitchFamily="18" charset="0"/>
              <a:ea typeface="Cambria" panose="02040503050406030204" pitchFamily="18" charset="0"/>
            </a:endParaRPr>
          </a:p>
        </p:txBody>
      </p:sp>
      <p:sp>
        <p:nvSpPr>
          <p:cNvPr id="11" name="Title 2">
            <a:extLst>
              <a:ext uri="{FF2B5EF4-FFF2-40B4-BE49-F238E27FC236}">
                <a16:creationId xmlns:a16="http://schemas.microsoft.com/office/drawing/2014/main" id="{AF6A6DD8-798E-B562-4C18-24D41E47CC05}"/>
              </a:ext>
            </a:extLst>
          </p:cNvPr>
          <p:cNvSpPr txBox="1">
            <a:spLocks/>
          </p:cNvSpPr>
          <p:nvPr/>
        </p:nvSpPr>
        <p:spPr>
          <a:xfrm flipH="1">
            <a:off x="0" y="6534000"/>
            <a:ext cx="12192000" cy="324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endParaRPr lang="en-US" sz="3000" dirty="0">
              <a:solidFill>
                <a:schemeClr val="bg1"/>
              </a:solidFill>
              <a:latin typeface="Cambria" panose="02040503050406030204" pitchFamily="18" charset="0"/>
              <a:ea typeface="Cambria" panose="02040503050406030204" pitchFamily="18" charset="0"/>
            </a:endParaRPr>
          </a:p>
        </p:txBody>
      </p:sp>
      <p:sp>
        <p:nvSpPr>
          <p:cNvPr id="20" name="Rettangolo arrotondato 4">
            <a:extLst>
              <a:ext uri="{FF2B5EF4-FFF2-40B4-BE49-F238E27FC236}">
                <a16:creationId xmlns:a16="http://schemas.microsoft.com/office/drawing/2014/main" id="{4C07E6CB-12B7-281A-1ED3-0689623F7676}"/>
              </a:ext>
            </a:extLst>
          </p:cNvPr>
          <p:cNvSpPr/>
          <p:nvPr/>
        </p:nvSpPr>
        <p:spPr>
          <a:xfrm>
            <a:off x="3756000" y="4156729"/>
            <a:ext cx="4680000" cy="720000"/>
          </a:xfrm>
          <a:prstGeom prst="roundRect">
            <a:avLst/>
          </a:prstGeom>
          <a:solidFill>
            <a:schemeClr val="tx1"/>
          </a:solidFill>
          <a:ln w="9525" cap="rnd">
            <a:noFill/>
            <a:miter lim="800000"/>
            <a:headEnd/>
            <a:tailEnd/>
          </a:ln>
          <a:effectLst/>
        </p:spPr>
        <p:txBody>
          <a:bodyPr vert="horz" wrap="square" lIns="0" tIns="0" rIns="0" bIns="0" numCol="1" anchor="ctr" anchorCtr="0" compatLnSpc="1">
            <a:prstTxWarp prst="textNoShape">
              <a:avLst/>
            </a:prstTxWarp>
            <a:noAutofit/>
          </a:bodyPr>
          <a:lstStyle/>
          <a:p>
            <a:pPr algn="ctr"/>
            <a:r>
              <a:rPr lang="it-IT" sz="2400" b="1">
                <a:solidFill>
                  <a:schemeClr val="bg1"/>
                </a:solidFill>
                <a:latin typeface="Cambria" panose="02040503050406030204" pitchFamily="18" charset="0"/>
                <a:ea typeface="Cambria" panose="02040503050406030204" pitchFamily="18" charset="0"/>
                <a:cs typeface="Tahoma" panose="020B0604030504040204" pitchFamily="34" charset="0"/>
              </a:rPr>
              <a:t>Inflazione e disoccupazione</a:t>
            </a:r>
            <a:endParaRPr lang="it-IT" sz="2400" b="1" dirty="0">
              <a:solidFill>
                <a:schemeClr val="bg1"/>
              </a:solidFill>
              <a:latin typeface="Cambria" panose="02040503050406030204" pitchFamily="18" charset="0"/>
              <a:ea typeface="Cambria" panose="02040503050406030204" pitchFamily="18" charset="0"/>
              <a:cs typeface="Tahoma" panose="020B0604030504040204" pitchFamily="34" charset="0"/>
            </a:endParaRPr>
          </a:p>
        </p:txBody>
      </p:sp>
    </p:spTree>
    <p:extLst>
      <p:ext uri="{BB962C8B-B14F-4D97-AF65-F5344CB8AC3E}">
        <p14:creationId xmlns:p14="http://schemas.microsoft.com/office/powerpoint/2010/main" val="3873325823"/>
      </p:ext>
    </p:extLst>
  </p:cSld>
  <p:clrMapOvr>
    <a:masterClrMapping/>
  </p:clrMapOvr>
  <p:transition spd="med">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data 3">
            <a:extLst>
              <a:ext uri="{FF2B5EF4-FFF2-40B4-BE49-F238E27FC236}">
                <a16:creationId xmlns:a16="http://schemas.microsoft.com/office/drawing/2014/main" id="{E4C56390-D349-6525-2E5D-D0B763A04469}"/>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5" name="Segnaposto piè di pagina 4">
            <a:extLst>
              <a:ext uri="{FF2B5EF4-FFF2-40B4-BE49-F238E27FC236}">
                <a16:creationId xmlns:a16="http://schemas.microsoft.com/office/drawing/2014/main" id="{073E3587-4A86-B0F7-EB9E-998978059106}"/>
              </a:ext>
            </a:extLst>
          </p:cNvPr>
          <p:cNvSpPr>
            <a:spLocks noGrp="1"/>
          </p:cNvSpPr>
          <p:nvPr>
            <p:ph type="ftr" sz="quarter" idx="11"/>
          </p:nvPr>
        </p:nvSpPr>
        <p:spPr/>
        <p:txBody>
          <a:bodyPr/>
          <a:lstStyle/>
          <a:p>
            <a:pPr algn="l"/>
            <a:r>
              <a:rPr lang="en-GB" dirty="0"/>
              <a:t>Daria Pignalosa </a:t>
            </a:r>
          </a:p>
        </p:txBody>
      </p:sp>
      <p:sp>
        <p:nvSpPr>
          <p:cNvPr id="6" name="Segnaposto numero diapositiva 5">
            <a:extLst>
              <a:ext uri="{FF2B5EF4-FFF2-40B4-BE49-F238E27FC236}">
                <a16:creationId xmlns:a16="http://schemas.microsoft.com/office/drawing/2014/main" id="{D16DE0F3-0C1D-88D4-1FB0-19FFEE711EFA}"/>
              </a:ext>
            </a:extLst>
          </p:cNvPr>
          <p:cNvSpPr>
            <a:spLocks noGrp="1"/>
          </p:cNvSpPr>
          <p:nvPr>
            <p:ph type="sldNum" sz="quarter" idx="12"/>
          </p:nvPr>
        </p:nvSpPr>
        <p:spPr/>
        <p:txBody>
          <a:bodyPr/>
          <a:lstStyle/>
          <a:p>
            <a:fld id="{836F2084-DE53-461A-87A3-A1368B978416}" type="slidenum">
              <a:rPr lang="en-GB" smtClean="0"/>
              <a:pPr/>
              <a:t>9</a:t>
            </a:fld>
            <a:endParaRPr lang="en-GB" dirty="0"/>
          </a:p>
        </p:txBody>
      </p:sp>
      <p:sp>
        <p:nvSpPr>
          <p:cNvPr id="3" name="Rettangolo 2">
            <a:extLst>
              <a:ext uri="{FF2B5EF4-FFF2-40B4-BE49-F238E27FC236}">
                <a16:creationId xmlns:a16="http://schemas.microsoft.com/office/drawing/2014/main" id="{DC196EB9-BF46-EEAA-2BA1-B963AF77E953}"/>
              </a:ext>
            </a:extLst>
          </p:cNvPr>
          <p:cNvSpPr/>
          <p:nvPr/>
        </p:nvSpPr>
        <p:spPr>
          <a:xfrm>
            <a:off x="1613756" y="766445"/>
            <a:ext cx="8964488" cy="646331"/>
          </a:xfrm>
          <a:prstGeom prst="rect">
            <a:avLst/>
          </a:prstGeom>
        </p:spPr>
        <p:txBody>
          <a:bodyPr wrap="square" lIns="0" tIns="0" rIns="0" bIns="0" anchor="ctr" anchorCtr="0">
            <a:spAutoFit/>
          </a:bodyPr>
          <a:lstStyle/>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inflazione congiunturale in Italia – valori mensili</a:t>
            </a:r>
          </a:p>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Variazioni percentuali dell’IPCA gennaio 2021 – aprile 2024</a:t>
            </a:r>
          </a:p>
        </p:txBody>
      </p:sp>
      <p:sp>
        <p:nvSpPr>
          <p:cNvPr id="16" name="Title 2">
            <a:extLst>
              <a:ext uri="{FF2B5EF4-FFF2-40B4-BE49-F238E27FC236}">
                <a16:creationId xmlns:a16="http://schemas.microsoft.com/office/drawing/2014/main" id="{DA557469-2544-C034-32BE-3610BEA00202}"/>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pic>
        <p:nvPicPr>
          <p:cNvPr id="7" name="Immagine 6">
            <a:extLst>
              <a:ext uri="{FF2B5EF4-FFF2-40B4-BE49-F238E27FC236}">
                <a16:creationId xmlns:a16="http://schemas.microsoft.com/office/drawing/2014/main" id="{98404431-C88F-C987-30B9-5FA603DCE688}"/>
              </a:ext>
            </a:extLst>
          </p:cNvPr>
          <p:cNvPicPr>
            <a:picLocks noChangeAspect="1"/>
          </p:cNvPicPr>
          <p:nvPr/>
        </p:nvPicPr>
        <p:blipFill>
          <a:blip r:embed="rId3"/>
          <a:stretch>
            <a:fillRect/>
          </a:stretch>
        </p:blipFill>
        <p:spPr>
          <a:xfrm>
            <a:off x="109492" y="2429795"/>
            <a:ext cx="11973016" cy="3879525"/>
          </a:xfrm>
          <a:prstGeom prst="rect">
            <a:avLst/>
          </a:prstGeom>
        </p:spPr>
      </p:pic>
      <p:sp>
        <p:nvSpPr>
          <p:cNvPr id="8" name="Rettangolo 7">
            <a:extLst>
              <a:ext uri="{FF2B5EF4-FFF2-40B4-BE49-F238E27FC236}">
                <a16:creationId xmlns:a16="http://schemas.microsoft.com/office/drawing/2014/main" id="{5B39E4B7-7AA7-8640-C148-F6CC50060578}"/>
              </a:ext>
            </a:extLst>
          </p:cNvPr>
          <p:cNvSpPr/>
          <p:nvPr/>
        </p:nvSpPr>
        <p:spPr>
          <a:xfrm>
            <a:off x="7186508" y="1557019"/>
            <a:ext cx="4896000" cy="947054"/>
          </a:xfrm>
          <a:prstGeom prst="rect">
            <a:avLst/>
          </a:prstGeom>
        </p:spPr>
        <p:txBody>
          <a:bodyPr wrap="square" lIns="0" tIns="0" rIns="0" bIns="0" anchor="ctr" anchorCtr="0">
            <a:spAutoFit/>
          </a:bodyPr>
          <a:lstStyle/>
          <a:p>
            <a:pPr algn="just">
              <a:lnSpc>
                <a:spcPct val="105000"/>
              </a:lnSpc>
              <a:spcAft>
                <a:spcPts val="600"/>
              </a:spcAft>
            </a:pPr>
            <a:r>
              <a:rPr lang="it-IT" sz="2000" i="1" dirty="0">
                <a:solidFill>
                  <a:srgbClr val="00B050"/>
                </a:solidFill>
                <a:latin typeface="Cambria" panose="02040503050406030204" pitchFamily="18" charset="0"/>
                <a:ea typeface="Cambria" panose="02040503050406030204" pitchFamily="18" charset="0"/>
                <a:cs typeface="Times New Roman" panose="02020603050405020304" pitchFamily="18" charset="0"/>
              </a:rPr>
              <a:t>Queste sono variazioni congiunturali: il livello generale dei prezzi è aumentato dello 0,5% ad aprile 2024 rispetto a marzo 2024</a:t>
            </a:r>
          </a:p>
        </p:txBody>
      </p:sp>
      <p:cxnSp>
        <p:nvCxnSpPr>
          <p:cNvPr id="9" name="Connettore 2 8">
            <a:extLst>
              <a:ext uri="{FF2B5EF4-FFF2-40B4-BE49-F238E27FC236}">
                <a16:creationId xmlns:a16="http://schemas.microsoft.com/office/drawing/2014/main" id="{EC7F6B2F-51E4-FB23-7CA2-C061D3F59793}"/>
              </a:ext>
            </a:extLst>
          </p:cNvPr>
          <p:cNvCxnSpPr>
            <a:cxnSpLocks/>
          </p:cNvCxnSpPr>
          <p:nvPr/>
        </p:nvCxnSpPr>
        <p:spPr>
          <a:xfrm rot="5400000">
            <a:off x="10872000" y="3168000"/>
            <a:ext cx="1836000"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1" name="CasellaDiTesto 10">
            <a:extLst>
              <a:ext uri="{FF2B5EF4-FFF2-40B4-BE49-F238E27FC236}">
                <a16:creationId xmlns:a16="http://schemas.microsoft.com/office/drawing/2014/main" id="{6AA413CB-EEEB-0B6F-214C-840325DAE278}"/>
              </a:ext>
            </a:extLst>
          </p:cNvPr>
          <p:cNvSpPr txBox="1"/>
          <p:nvPr/>
        </p:nvSpPr>
        <p:spPr>
          <a:xfrm>
            <a:off x="1247400" y="1736619"/>
            <a:ext cx="1800000" cy="369332"/>
          </a:xfrm>
          <a:prstGeom prst="rect">
            <a:avLst/>
          </a:prstGeom>
          <a:noFill/>
        </p:spPr>
        <p:txBody>
          <a:bodyPr wrap="square">
            <a:spAutoFit/>
          </a:bodyPr>
          <a:lstStyle/>
          <a:p>
            <a:pPr algn="ctr"/>
            <a:r>
              <a:rPr lang="it-IT" dirty="0">
                <a:latin typeface="Cambria" panose="02040503050406030204" pitchFamily="18" charset="0"/>
                <a:ea typeface="Cambria" panose="02040503050406030204" pitchFamily="18" charset="0"/>
                <a:hlinkClick r:id="rId4"/>
              </a:rPr>
              <a:t>Link al sito Istat</a:t>
            </a:r>
            <a:r>
              <a:rPr lang="it-IT"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33375104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data 3">
            <a:extLst>
              <a:ext uri="{FF2B5EF4-FFF2-40B4-BE49-F238E27FC236}">
                <a16:creationId xmlns:a16="http://schemas.microsoft.com/office/drawing/2014/main" id="{E4C56390-D349-6525-2E5D-D0B763A04469}"/>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5" name="Segnaposto piè di pagina 4">
            <a:extLst>
              <a:ext uri="{FF2B5EF4-FFF2-40B4-BE49-F238E27FC236}">
                <a16:creationId xmlns:a16="http://schemas.microsoft.com/office/drawing/2014/main" id="{073E3587-4A86-B0F7-EB9E-998978059106}"/>
              </a:ext>
            </a:extLst>
          </p:cNvPr>
          <p:cNvSpPr>
            <a:spLocks noGrp="1"/>
          </p:cNvSpPr>
          <p:nvPr>
            <p:ph type="ftr" sz="quarter" idx="11"/>
          </p:nvPr>
        </p:nvSpPr>
        <p:spPr/>
        <p:txBody>
          <a:bodyPr/>
          <a:lstStyle/>
          <a:p>
            <a:pPr algn="l"/>
            <a:r>
              <a:rPr lang="en-GB" dirty="0"/>
              <a:t>Daria Pignalosa </a:t>
            </a:r>
          </a:p>
        </p:txBody>
      </p:sp>
      <p:sp>
        <p:nvSpPr>
          <p:cNvPr id="6" name="Segnaposto numero diapositiva 5">
            <a:extLst>
              <a:ext uri="{FF2B5EF4-FFF2-40B4-BE49-F238E27FC236}">
                <a16:creationId xmlns:a16="http://schemas.microsoft.com/office/drawing/2014/main" id="{D16DE0F3-0C1D-88D4-1FB0-19FFEE711EFA}"/>
              </a:ext>
            </a:extLst>
          </p:cNvPr>
          <p:cNvSpPr>
            <a:spLocks noGrp="1"/>
          </p:cNvSpPr>
          <p:nvPr>
            <p:ph type="sldNum" sz="quarter" idx="12"/>
          </p:nvPr>
        </p:nvSpPr>
        <p:spPr/>
        <p:txBody>
          <a:bodyPr/>
          <a:lstStyle/>
          <a:p>
            <a:fld id="{836F2084-DE53-461A-87A3-A1368B978416}" type="slidenum">
              <a:rPr lang="en-GB" smtClean="0"/>
              <a:pPr/>
              <a:t>10</a:t>
            </a:fld>
            <a:endParaRPr lang="en-GB" dirty="0"/>
          </a:p>
        </p:txBody>
      </p:sp>
      <p:sp>
        <p:nvSpPr>
          <p:cNvPr id="3" name="Rettangolo 2">
            <a:extLst>
              <a:ext uri="{FF2B5EF4-FFF2-40B4-BE49-F238E27FC236}">
                <a16:creationId xmlns:a16="http://schemas.microsoft.com/office/drawing/2014/main" id="{DC196EB9-BF46-EEAA-2BA1-B963AF77E953}"/>
              </a:ext>
            </a:extLst>
          </p:cNvPr>
          <p:cNvSpPr/>
          <p:nvPr/>
        </p:nvSpPr>
        <p:spPr>
          <a:xfrm>
            <a:off x="1613756" y="836712"/>
            <a:ext cx="8964488" cy="646331"/>
          </a:xfrm>
          <a:prstGeom prst="rect">
            <a:avLst/>
          </a:prstGeom>
        </p:spPr>
        <p:txBody>
          <a:bodyPr wrap="square" lIns="0" tIns="0" rIns="0" bIns="0" anchor="ctr" anchorCtr="0">
            <a:spAutoFit/>
          </a:bodyPr>
          <a:lstStyle/>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inflazione tendenziale nell’UE 27 – valori annuali</a:t>
            </a:r>
          </a:p>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Variazioni percentuali dell’IPCA 2001 – 2023</a:t>
            </a:r>
          </a:p>
        </p:txBody>
      </p:sp>
      <p:pic>
        <p:nvPicPr>
          <p:cNvPr id="12" name="Immagine 11">
            <a:extLst>
              <a:ext uri="{FF2B5EF4-FFF2-40B4-BE49-F238E27FC236}">
                <a16:creationId xmlns:a16="http://schemas.microsoft.com/office/drawing/2014/main" id="{8AD233B8-1E55-6642-F79C-30930870DFB3}"/>
              </a:ext>
            </a:extLst>
          </p:cNvPr>
          <p:cNvPicPr>
            <a:picLocks noChangeAspect="1"/>
          </p:cNvPicPr>
          <p:nvPr/>
        </p:nvPicPr>
        <p:blipFill>
          <a:blip r:embed="rId3"/>
          <a:stretch>
            <a:fillRect/>
          </a:stretch>
        </p:blipFill>
        <p:spPr>
          <a:xfrm>
            <a:off x="263271" y="1628800"/>
            <a:ext cx="11665458" cy="4376090"/>
          </a:xfrm>
          <a:prstGeom prst="rect">
            <a:avLst/>
          </a:prstGeom>
        </p:spPr>
      </p:pic>
      <p:sp>
        <p:nvSpPr>
          <p:cNvPr id="13" name="Title 2">
            <a:extLst>
              <a:ext uri="{FF2B5EF4-FFF2-40B4-BE49-F238E27FC236}">
                <a16:creationId xmlns:a16="http://schemas.microsoft.com/office/drawing/2014/main" id="{23A08B19-472A-30DE-4A87-0C590581D504}"/>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
        <p:nvSpPr>
          <p:cNvPr id="2" name="CasellaDiTesto 1">
            <a:extLst>
              <a:ext uri="{FF2B5EF4-FFF2-40B4-BE49-F238E27FC236}">
                <a16:creationId xmlns:a16="http://schemas.microsoft.com/office/drawing/2014/main" id="{4268F9DC-BBE6-5848-B72B-FEB4A55CA4F1}"/>
              </a:ext>
            </a:extLst>
          </p:cNvPr>
          <p:cNvSpPr txBox="1"/>
          <p:nvPr/>
        </p:nvSpPr>
        <p:spPr>
          <a:xfrm>
            <a:off x="4998000" y="6021288"/>
            <a:ext cx="2196000" cy="369332"/>
          </a:xfrm>
          <a:prstGeom prst="rect">
            <a:avLst/>
          </a:prstGeom>
          <a:noFill/>
        </p:spPr>
        <p:txBody>
          <a:bodyPr wrap="square">
            <a:spAutoFit/>
          </a:bodyPr>
          <a:lstStyle/>
          <a:p>
            <a:pPr algn="ctr"/>
            <a:r>
              <a:rPr lang="it-IT" dirty="0">
                <a:latin typeface="Cambria" panose="02040503050406030204" pitchFamily="18" charset="0"/>
                <a:ea typeface="Cambria" panose="02040503050406030204" pitchFamily="18" charset="0"/>
                <a:hlinkClick r:id="rId4"/>
              </a:rPr>
              <a:t>Link al sito Eurostat</a:t>
            </a:r>
            <a:r>
              <a:rPr lang="it-IT"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866342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912000" y="666630"/>
            <a:ext cx="10368000" cy="5740739"/>
          </a:xfrm>
          <a:prstGeom prst="rect">
            <a:avLst/>
          </a:prstGeom>
        </p:spPr>
        <p:txBody>
          <a:bodyPr wrap="square" lIns="0" tIns="0" rIns="0" bIns="0" anchor="ctr" anchorCtr="0">
            <a:spAutoFit/>
          </a:bodyPr>
          <a:lstStyle/>
          <a:p>
            <a:pPr algn="ctr">
              <a:lnSpc>
                <a:spcPct val="105000"/>
              </a:lnSpc>
              <a:spcAft>
                <a:spcPts val="6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Per inflazione si intende un aumento progressivo del livello</a:t>
            </a:r>
            <a:b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b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generale dei prezzi e quindi una diminuzione del potere di acquisto</a:t>
            </a:r>
            <a:b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b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della moneta, cioè della quantità di beni che può essere acquistata</a:t>
            </a:r>
            <a:b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b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con una determinata quantità di moneta.</a:t>
            </a:r>
          </a:p>
          <a:p>
            <a:pPr algn="ctr">
              <a:lnSpc>
                <a:spcPct val="105000"/>
              </a:lnSpc>
              <a:spcBef>
                <a:spcPts val="1500"/>
              </a:spcBef>
              <a:spcAft>
                <a:spcPts val="6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I tipi di inflazione</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Dal punto di vista dell’intensità, cioè della misura con cui si manifesta la crescita dei prezzi, si distingue tra vari tipi di inflazione:</a:t>
            </a:r>
          </a:p>
          <a:p>
            <a:pPr marL="342900" indent="-342900" algn="just">
              <a:lnSpc>
                <a:spcPct val="105000"/>
              </a:lnSpc>
              <a:spcAft>
                <a:spcPts val="600"/>
              </a:spcAft>
              <a:buClr>
                <a:srgbClr val="3333B2"/>
              </a:buClr>
              <a:buSzPct val="90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Inflazione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strisciante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quando il fenomeno risulta molto contenuto (ad esempio del 2-3% all’anno)</a:t>
            </a:r>
          </a:p>
          <a:p>
            <a:pPr marL="342900" indent="-342900" algn="just">
              <a:lnSpc>
                <a:spcPct val="105000"/>
              </a:lnSpc>
              <a:spcAft>
                <a:spcPts val="600"/>
              </a:spcAft>
              <a:buClr>
                <a:srgbClr val="3333B2"/>
              </a:buClr>
              <a:buSzPct val="90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Inflazione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moderata</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se la crescita dei prezzi è minore del 10% annuo</a:t>
            </a:r>
          </a:p>
          <a:p>
            <a:pPr marL="342900" indent="-342900" algn="just">
              <a:lnSpc>
                <a:spcPct val="105000"/>
              </a:lnSpc>
              <a:spcAft>
                <a:spcPts val="600"/>
              </a:spcAft>
              <a:buClr>
                <a:srgbClr val="3333B2"/>
              </a:buClr>
              <a:buSzPct val="90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Inflazione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galoppante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quando i prezzi aumentano a tassi annui di due o perfino di tre cifre</a:t>
            </a:r>
          </a:p>
          <a:p>
            <a:pPr marL="342900" indent="-342900" algn="just">
              <a:lnSpc>
                <a:spcPct val="105000"/>
              </a:lnSpc>
              <a:spcAft>
                <a:spcPts val="600"/>
              </a:spcAft>
              <a:buClr>
                <a:srgbClr val="3333B2"/>
              </a:buClr>
              <a:buSzPct val="90000"/>
              <a:buFont typeface="Wingdings" panose="05000000000000000000" pitchFamily="2" charset="2"/>
              <a:buChar char="§"/>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Iperinflazione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se il tasso è almeno dell’ordine di grandezza del 300%</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Chiaramente si tratta di cifre indicative, che sono usate come riferimento sulla base di concrete esperienze storiche (come l’esperienza di iperinflazione della Repubblica di Weimar negli anni Venti del ’900).</a:t>
            </a:r>
          </a:p>
        </p:txBody>
      </p:sp>
      <p:sp>
        <p:nvSpPr>
          <p:cNvPr id="3" name="Segnaposto data 2">
            <a:extLst>
              <a:ext uri="{FF2B5EF4-FFF2-40B4-BE49-F238E27FC236}">
                <a16:creationId xmlns:a16="http://schemas.microsoft.com/office/drawing/2014/main" id="{5280223B-29FC-4C71-B2C6-8383FE1B3159}"/>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63ACFBBF-9891-5D08-F91A-48EB53ED8FDE}"/>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33F51540-FEDD-49C7-A13F-523F34FF00F3}"/>
              </a:ext>
            </a:extLst>
          </p:cNvPr>
          <p:cNvSpPr>
            <a:spLocks noGrp="1"/>
          </p:cNvSpPr>
          <p:nvPr>
            <p:ph type="sldNum" sz="quarter" idx="12"/>
          </p:nvPr>
        </p:nvSpPr>
        <p:spPr/>
        <p:txBody>
          <a:bodyPr/>
          <a:lstStyle/>
          <a:p>
            <a:fld id="{836F2084-DE53-461A-87A3-A1368B978416}" type="slidenum">
              <a:rPr lang="en-GB" smtClean="0"/>
              <a:pPr/>
              <a:t>11</a:t>
            </a:fld>
            <a:endParaRPr lang="en-GB" dirty="0"/>
          </a:p>
        </p:txBody>
      </p:sp>
      <p:sp>
        <p:nvSpPr>
          <p:cNvPr id="6" name="Title 2">
            <a:extLst>
              <a:ext uri="{FF2B5EF4-FFF2-40B4-BE49-F238E27FC236}">
                <a16:creationId xmlns:a16="http://schemas.microsoft.com/office/drawing/2014/main" id="{AD852BB7-CFF5-F3A5-25A5-E10A8060250F}"/>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8518244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930000" y="972000"/>
            <a:ext cx="10332000" cy="5037598"/>
          </a:xfrm>
          <a:prstGeom prst="rect">
            <a:avLst/>
          </a:prstGeom>
        </p:spPr>
        <p:txBody>
          <a:bodyPr wrap="square" lIns="0" tIns="0" rIns="0" bIns="0" anchor="ctr" anchorCtr="0">
            <a:spAutoFit/>
          </a:bodyPr>
          <a:lstStyle/>
          <a:p>
            <a:pPr algn="ctr">
              <a:lnSpc>
                <a:spcPct val="105000"/>
              </a:lnSpc>
              <a:spcAft>
                <a:spcPts val="12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La misurazione dell’inflazione</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misurazione dell’inflazione può avvenire usando diversi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indici di prezzo</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indice dei prezzi alla produzione, indice dei prezzi al consumo, deflatore implicito del PIL, ecc.</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Questi indicatori differiscono per il contenuto del paniere di riferimento.</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indice dei prezzi al consumo</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si riferisce alla variazione dei prezzi di un paniere che riflette le abitudini di acquisto di un consumatore medio.</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 Italia i dati sull’inflazione sono rilasciati dall’</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Istat</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(Istituto nazionale di statistica)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hlinkClick r:id="rId3"/>
              </a:rPr>
              <a:t>qui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Per la zona euro l’ufficio statistico è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Eurostat</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hlinkClick r:id="rId4"/>
              </a:rPr>
              <a:t>qui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L’indice usato da Eurostat è l’</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IPCA</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Indice dei Prezzi al Consumo Armonizzato per i Paesi dell’ Unione Europea (</a:t>
            </a:r>
            <a:r>
              <a:rPr lang="it-IT" sz="2050" i="1" dirty="0">
                <a:solidFill>
                  <a:srgbClr val="000000"/>
                </a:solidFill>
                <a:latin typeface="Cambria" panose="02040503050406030204" pitchFamily="18" charset="0"/>
                <a:ea typeface="Cambria" panose="02040503050406030204" pitchFamily="18" charset="0"/>
                <a:cs typeface="Times New Roman" panose="02020603050405020304" pitchFamily="18" charset="0"/>
              </a:rPr>
              <a:t>Harmonised Index of Consumer Prices – HICP</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L’IPCA assicura una misura dell’inflazione comparabile tra i diversi Paesi europei, attraverso l’adozione di un impianto concettuale, metodologico e tecnico condiviso.</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L’obiettivo della stabilità dei prezzi della BCE significa in pratica che si punta a un indice IPCA pari al 2%.</a:t>
            </a:r>
          </a:p>
        </p:txBody>
      </p:sp>
      <p:sp>
        <p:nvSpPr>
          <p:cNvPr id="3" name="Segnaposto data 2">
            <a:extLst>
              <a:ext uri="{FF2B5EF4-FFF2-40B4-BE49-F238E27FC236}">
                <a16:creationId xmlns:a16="http://schemas.microsoft.com/office/drawing/2014/main" id="{C48D35F2-1910-B318-A819-781B97470752}"/>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16E8A6B1-CBE4-59ED-C6D8-7C39B173E37B}"/>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BF8703E3-2B37-3994-917C-D3699B44BE69}"/>
              </a:ext>
            </a:extLst>
          </p:cNvPr>
          <p:cNvSpPr>
            <a:spLocks noGrp="1"/>
          </p:cNvSpPr>
          <p:nvPr>
            <p:ph type="sldNum" sz="quarter" idx="12"/>
          </p:nvPr>
        </p:nvSpPr>
        <p:spPr/>
        <p:txBody>
          <a:bodyPr/>
          <a:lstStyle/>
          <a:p>
            <a:fld id="{836F2084-DE53-461A-87A3-A1368B978416}" type="slidenum">
              <a:rPr lang="en-GB" smtClean="0"/>
              <a:pPr/>
              <a:t>12</a:t>
            </a:fld>
            <a:endParaRPr lang="en-GB" dirty="0"/>
          </a:p>
        </p:txBody>
      </p:sp>
      <p:sp>
        <p:nvSpPr>
          <p:cNvPr id="6" name="Title 2">
            <a:extLst>
              <a:ext uri="{FF2B5EF4-FFF2-40B4-BE49-F238E27FC236}">
                <a16:creationId xmlns:a16="http://schemas.microsoft.com/office/drawing/2014/main" id="{A3457385-18FF-669A-B712-9C5CBC0D3A77}"/>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1414992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2379000" y="972000"/>
            <a:ext cx="7434000" cy="4721357"/>
          </a:xfrm>
          <a:prstGeom prst="rect">
            <a:avLst/>
          </a:prstGeom>
        </p:spPr>
        <p:txBody>
          <a:bodyPr wrap="square" lIns="0" tIns="0" rIns="0" bIns="0" anchor="ctr" anchorCtr="0">
            <a:spAutoFit/>
          </a:bodyPr>
          <a:lstStyle/>
          <a:p>
            <a:pPr algn="ctr">
              <a:lnSpc>
                <a:spcPct val="105000"/>
              </a:lnSpc>
              <a:spcAft>
                <a:spcPts val="18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Le cause dell’inflazione</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Dal punto di vista delle cause, si distingue tra vari tipi di inflazione:</a:t>
            </a:r>
          </a:p>
          <a:p>
            <a:pPr marL="342900" indent="-342900" algn="just">
              <a:lnSpc>
                <a:spcPct val="105000"/>
              </a:lnSpc>
              <a:spcAft>
                <a:spcPts val="600"/>
              </a:spcAft>
              <a:buClr>
                <a:srgbClr val="3333B2"/>
              </a:buClr>
              <a:buSzPct val="90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Inflazione da domanda</a:t>
            </a:r>
          </a:p>
          <a:p>
            <a:pPr marL="342900" indent="-342900" algn="just">
              <a:lnSpc>
                <a:spcPct val="105000"/>
              </a:lnSpc>
              <a:spcAft>
                <a:spcPts val="600"/>
              </a:spcAft>
              <a:buClr>
                <a:srgbClr val="3333B2"/>
              </a:buClr>
              <a:buSzPct val="90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Inflazione da offerta</a:t>
            </a:r>
          </a:p>
          <a:p>
            <a:pPr marL="342900" indent="-342900" algn="just">
              <a:lnSpc>
                <a:spcPct val="105000"/>
              </a:lnSpc>
              <a:spcAft>
                <a:spcPts val="600"/>
              </a:spcAft>
              <a:buClr>
                <a:srgbClr val="3333B2"/>
              </a:buClr>
              <a:buSzPct val="90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Inflazione da costi</a:t>
            </a:r>
          </a:p>
          <a:p>
            <a:pPr marL="342900" indent="-342900" algn="just">
              <a:lnSpc>
                <a:spcPct val="105000"/>
              </a:lnSpc>
              <a:spcAft>
                <a:spcPts val="600"/>
              </a:spcAft>
              <a:buClr>
                <a:srgbClr val="3333B2"/>
              </a:buClr>
              <a:buSzPct val="90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Inflazione da profitti</a:t>
            </a:r>
          </a:p>
          <a:p>
            <a:pPr marL="342900" indent="-342900" algn="just">
              <a:lnSpc>
                <a:spcPct val="105000"/>
              </a:lnSpc>
              <a:spcAft>
                <a:spcPts val="600"/>
              </a:spcAft>
              <a:buClr>
                <a:srgbClr val="3333B2"/>
              </a:buClr>
              <a:buSzPct val="90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Inflazione importata</a:t>
            </a:r>
          </a:p>
          <a:p>
            <a:pPr algn="just">
              <a:lnSpc>
                <a:spcPct val="105000"/>
              </a:lnSpc>
              <a:spcAft>
                <a:spcPts val="600"/>
              </a:spcAft>
              <a:buClr>
                <a:srgbClr val="3333B2"/>
              </a:buClr>
              <a:buSzPct val="90000"/>
            </a:pPr>
            <a:r>
              <a:rPr lang="it-IT" sz="2050" dirty="0">
                <a:latin typeface="Cambria" panose="02040503050406030204" pitchFamily="18" charset="0"/>
                <a:ea typeface="Cambria" panose="02040503050406030204" pitchFamily="18" charset="0"/>
                <a:cs typeface="Times New Roman" panose="02020603050405020304" pitchFamily="18" charset="0"/>
              </a:rPr>
              <a:t>La distinzione tra le varie fonti di inflazione è importante, anche perché contrastare efficacemente l’inflazione e le sue conseguenze richiede di comprenderne l’origine.</a:t>
            </a:r>
          </a:p>
          <a:p>
            <a:pPr algn="just">
              <a:lnSpc>
                <a:spcPct val="105000"/>
              </a:lnSpc>
              <a:spcAft>
                <a:spcPts val="600"/>
              </a:spcAft>
              <a:buClr>
                <a:srgbClr val="3333B2"/>
              </a:buClr>
              <a:buSzPct val="90000"/>
            </a:pPr>
            <a:r>
              <a:rPr lang="it-IT" sz="2050" dirty="0">
                <a:latin typeface="Cambria" panose="02040503050406030204" pitchFamily="18" charset="0"/>
                <a:ea typeface="Cambria" panose="02040503050406030204" pitchFamily="18" charset="0"/>
                <a:cs typeface="Times New Roman" panose="02020603050405020304" pitchFamily="18" charset="0"/>
              </a:rPr>
              <a:t>Al tempo stesso però bisogna tener presente che normalmente le varie cause di inflazione si combinano fra di loro.</a:t>
            </a:r>
            <a:endPar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endParaRPr>
          </a:p>
        </p:txBody>
      </p:sp>
      <p:sp>
        <p:nvSpPr>
          <p:cNvPr id="3" name="Segnaposto data 2">
            <a:extLst>
              <a:ext uri="{FF2B5EF4-FFF2-40B4-BE49-F238E27FC236}">
                <a16:creationId xmlns:a16="http://schemas.microsoft.com/office/drawing/2014/main" id="{D5AACC71-69E1-2E08-F104-4DD7A46473E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45D28BE1-D2A5-B1A6-DFDD-2A010056C584}"/>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2317ECC0-7CA3-3E1A-D461-BD5D3AE78D81}"/>
              </a:ext>
            </a:extLst>
          </p:cNvPr>
          <p:cNvSpPr>
            <a:spLocks noGrp="1"/>
          </p:cNvSpPr>
          <p:nvPr>
            <p:ph type="sldNum" sz="quarter" idx="12"/>
          </p:nvPr>
        </p:nvSpPr>
        <p:spPr/>
        <p:txBody>
          <a:bodyPr/>
          <a:lstStyle/>
          <a:p>
            <a:fld id="{836F2084-DE53-461A-87A3-A1368B978416}" type="slidenum">
              <a:rPr lang="en-GB" smtClean="0"/>
              <a:pPr/>
              <a:t>13</a:t>
            </a:fld>
            <a:endParaRPr lang="en-GB" dirty="0"/>
          </a:p>
        </p:txBody>
      </p:sp>
      <p:sp>
        <p:nvSpPr>
          <p:cNvPr id="6" name="Title 2">
            <a:extLst>
              <a:ext uri="{FF2B5EF4-FFF2-40B4-BE49-F238E27FC236}">
                <a16:creationId xmlns:a16="http://schemas.microsoft.com/office/drawing/2014/main" id="{9EE0E195-673A-0EF0-36FD-20434A1DCFD1}"/>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11593245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1110000" y="972000"/>
            <a:ext cx="9972000" cy="4413581"/>
          </a:xfrm>
          <a:prstGeom prst="rect">
            <a:avLst/>
          </a:prstGeom>
        </p:spPr>
        <p:txBody>
          <a:bodyPr wrap="square" lIns="0" tIns="0" rIns="0" bIns="0" anchor="ctr" anchorCtr="0">
            <a:spAutoFit/>
          </a:bodyPr>
          <a:lstStyle/>
          <a:p>
            <a:pPr algn="ctr">
              <a:lnSpc>
                <a:spcPct val="105000"/>
              </a:lnSpc>
              <a:spcAft>
                <a:spcPts val="18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Le cause dell’inflazione</a:t>
            </a:r>
          </a:p>
          <a:p>
            <a:pPr algn="just">
              <a:lnSpc>
                <a:spcPct val="105000"/>
              </a:lnSpc>
              <a:spcAft>
                <a:spcPts val="6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L’inflazione da domanda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è quella che deriva dalla pressione della domanda, che tende a espandersi al di là dell’offerta disponibile in prossimità del pieno impiego delle risorse disponibili. </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L’inflazione da domanda può generarsi anche se l’economia non è vicina al pieno impiego, nelle fasi in cui la domanda cresce molto rapidamente e quindi eccede l’offerta perché questa non è in grado di aumentare con la stessa velocità. </a:t>
            </a:r>
          </a:p>
          <a:p>
            <a:pPr algn="just">
              <a:lnSpc>
                <a:spcPct val="105000"/>
              </a:lnSpc>
              <a:spcAft>
                <a:spcPts val="6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L’inflazione da offerta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si verifica per effetto di shock che portano a ridurre l’offerta (per esempio nel caso di calamità naturali o guerre). </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Anche in questi casi c’è un eccesso di domanda sull’offerta che genera una pressione sui prezzi, ma non perché la domanda cresca molto velocemente, bensì perché l’offerta cresce molto lentamente. </a:t>
            </a:r>
          </a:p>
        </p:txBody>
      </p:sp>
      <p:sp>
        <p:nvSpPr>
          <p:cNvPr id="3" name="Segnaposto data 2">
            <a:extLst>
              <a:ext uri="{FF2B5EF4-FFF2-40B4-BE49-F238E27FC236}">
                <a16:creationId xmlns:a16="http://schemas.microsoft.com/office/drawing/2014/main" id="{53951392-53AB-B69E-F508-D1CF32333BBD}"/>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D220319B-A9EE-5E6F-DAAB-901569192390}"/>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8E3CA2B0-53E2-A6E5-382F-43430EDB937B}"/>
              </a:ext>
            </a:extLst>
          </p:cNvPr>
          <p:cNvSpPr>
            <a:spLocks noGrp="1"/>
          </p:cNvSpPr>
          <p:nvPr>
            <p:ph type="sldNum" sz="quarter" idx="12"/>
          </p:nvPr>
        </p:nvSpPr>
        <p:spPr/>
        <p:txBody>
          <a:bodyPr/>
          <a:lstStyle/>
          <a:p>
            <a:fld id="{836F2084-DE53-461A-87A3-A1368B978416}" type="slidenum">
              <a:rPr lang="en-GB" smtClean="0"/>
              <a:pPr/>
              <a:t>14</a:t>
            </a:fld>
            <a:endParaRPr lang="en-GB" dirty="0"/>
          </a:p>
        </p:txBody>
      </p:sp>
      <p:sp>
        <p:nvSpPr>
          <p:cNvPr id="6" name="Title 2">
            <a:extLst>
              <a:ext uri="{FF2B5EF4-FFF2-40B4-BE49-F238E27FC236}">
                <a16:creationId xmlns:a16="http://schemas.microsoft.com/office/drawing/2014/main" id="{8145B359-5298-87FD-0BF4-90F4D048441B}"/>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30181469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1002000" y="972000"/>
            <a:ext cx="10188000" cy="5076070"/>
          </a:xfrm>
          <a:prstGeom prst="rect">
            <a:avLst/>
          </a:prstGeom>
        </p:spPr>
        <p:txBody>
          <a:bodyPr wrap="square" lIns="0" tIns="0" rIns="0" bIns="0" anchor="ctr" anchorCtr="0">
            <a:spAutoFit/>
          </a:bodyPr>
          <a:lstStyle/>
          <a:p>
            <a:pPr algn="ctr">
              <a:lnSpc>
                <a:spcPct val="105000"/>
              </a:lnSpc>
              <a:spcAft>
                <a:spcPts val="12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Le cause dell’inflazione</a:t>
            </a:r>
          </a:p>
          <a:p>
            <a:pPr algn="just">
              <a:lnSpc>
                <a:spcPct val="105000"/>
              </a:lnSpc>
              <a:spcAft>
                <a:spcPts val="6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L’inflazione da costi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consiste nel trasferimento sui prezzi dell’aumento dei costi dell’impresa (in particolare dei costi variabili: salari, materie prime, energia).</a:t>
            </a:r>
          </a:p>
          <a:p>
            <a:pPr algn="just">
              <a:lnSpc>
                <a:spcPct val="105000"/>
              </a:lnSpc>
              <a:spcAft>
                <a:spcPts val="6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L’inflazione da profitti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deriva dall’aumento dei margini di profitto delle imprese.</a:t>
            </a:r>
          </a:p>
          <a:p>
            <a:pPr algn="just">
              <a:lnSpc>
                <a:spcPct val="105000"/>
              </a:lnSpc>
              <a:spcAft>
                <a:spcPts val="6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L’inflazione importata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può generarsi in vari modi. Il caso tipico è quello di un aumento del costo di materie prime e semilavorati acquistati all’estero dovuto ad autonome decisioni dei produttori (come nel caso delle crisi petrolifere degli anni Settanta) o a un deprezzamento del cambio o ad altri fattori (come nel caso delle recenti sanzioni alla Russia che hanno generato un aumento del costo delle importazioni di gas e petrolio). </a:t>
            </a:r>
          </a:p>
          <a:p>
            <a:pPr algn="just">
              <a:lnSpc>
                <a:spcPct val="105000"/>
              </a:lnSpc>
              <a:spcAft>
                <a:spcPts val="600"/>
              </a:spcAft>
            </a:pPr>
            <a:r>
              <a:rPr lang="it-IT" sz="2050" dirty="0">
                <a:latin typeface="Cambria" panose="02040503050406030204" pitchFamily="18" charset="0"/>
                <a:ea typeface="Cambria" panose="02040503050406030204" pitchFamily="18" charset="0"/>
                <a:cs typeface="Times New Roman" panose="02020603050405020304" pitchFamily="18" charset="0"/>
              </a:rPr>
              <a:t>Come abbiamo detto, spesso l’inflazione è il risultato di un insieme di cause.</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Ad esempio, ciò avviene per l’inflazione da costi e da domanda: l’aumento della domanda aggregata, oltre a provocare di per sé un aumento dei prezzi, se porta il mercato del lavoro verso la piena occupazione può determinare una crescita dei salari e quest’ultima tende a spingere ulteriormente i prezzi verso l’alto.</a:t>
            </a:r>
          </a:p>
        </p:txBody>
      </p:sp>
      <p:sp>
        <p:nvSpPr>
          <p:cNvPr id="3" name="Segnaposto data 2">
            <a:extLst>
              <a:ext uri="{FF2B5EF4-FFF2-40B4-BE49-F238E27FC236}">
                <a16:creationId xmlns:a16="http://schemas.microsoft.com/office/drawing/2014/main" id="{A15945E5-40C9-7226-099C-4099340272E4}"/>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C5BACC0D-9EE6-52DE-1311-AA14DB3F17FF}"/>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CCEAF665-6CAC-B9C6-A912-C67E02913D09}"/>
              </a:ext>
            </a:extLst>
          </p:cNvPr>
          <p:cNvSpPr>
            <a:spLocks noGrp="1"/>
          </p:cNvSpPr>
          <p:nvPr>
            <p:ph type="sldNum" sz="quarter" idx="12"/>
          </p:nvPr>
        </p:nvSpPr>
        <p:spPr/>
        <p:txBody>
          <a:bodyPr/>
          <a:lstStyle/>
          <a:p>
            <a:fld id="{836F2084-DE53-461A-87A3-A1368B978416}" type="slidenum">
              <a:rPr lang="en-GB" smtClean="0"/>
              <a:pPr/>
              <a:t>15</a:t>
            </a:fld>
            <a:endParaRPr lang="en-GB" dirty="0"/>
          </a:p>
        </p:txBody>
      </p:sp>
      <p:sp>
        <p:nvSpPr>
          <p:cNvPr id="6" name="Title 2">
            <a:extLst>
              <a:ext uri="{FF2B5EF4-FFF2-40B4-BE49-F238E27FC236}">
                <a16:creationId xmlns:a16="http://schemas.microsoft.com/office/drawing/2014/main" id="{D5AD819D-6C38-BED5-4EF4-6ECE70274217}"/>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586536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948000" y="684000"/>
            <a:ext cx="10296000" cy="5598392"/>
          </a:xfrm>
          <a:prstGeom prst="rect">
            <a:avLst/>
          </a:prstGeom>
        </p:spPr>
        <p:txBody>
          <a:bodyPr wrap="square" lIns="0" tIns="0" rIns="0" bIns="0" anchor="ctr" anchorCtr="0">
            <a:spAutoFit/>
          </a:bodyPr>
          <a:lstStyle/>
          <a:p>
            <a:pPr algn="ctr">
              <a:lnSpc>
                <a:spcPct val="105000"/>
              </a:lnSpc>
              <a:spcAft>
                <a:spcPts val="12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Le conseguenze dell’inflazione</a:t>
            </a:r>
          </a:p>
          <a:p>
            <a:pPr>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L’inflazione tende 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peggiorare la distribuzione del reddito</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t>
            </a:r>
          </a:p>
          <a:p>
            <a:pPr>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Ci sono dei consumi cosiddetti “incomprimibili” (quelli per i generi alimentari, per le bollette e così via) di cui è difficile o impossibile fare a meno anche in presenza di una forte inflazione (mentre per esempio si può rinunciare a un weekend in una capitale europea se i voli sono diventati molto costosi). Questi consumi pesano di più sulla spesa complessiva delle famiglie meno ricche e quindi l’inflazione tende a influire in maniera più marcata sulle fasce inferiori della distribuzione del reddito. (Inoltre, molto spesso in presenza di inflazione i rincari più marcati avvengono proprio sul cosiddetto «carrello della spesa»).</a:t>
            </a:r>
          </a:p>
          <a:p>
            <a:pPr>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Inoltre, l’inflazione pesa di più sui redditi fissi (cioè su lavoratori dipendenti e pensionati) perché tali redditi vengono adeguati all’inflazione meno velocemente e comunque in misura di solito incompleta. Viceversa, i lavoratori autonomi possono adeguare in buona parte i loro prezzi all’inflazione.</a:t>
            </a:r>
          </a:p>
          <a:p>
            <a:pPr>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 effetti uno dei danni provocati dall’inflazione è proprio legato alle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tensioni sociali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generate dal cambiamento nella distribuzione del reddito indotto dalla crescita dei prezzi. </a:t>
            </a:r>
          </a:p>
          <a:p>
            <a:pPr algn="ctr">
              <a:lnSpc>
                <a:spcPct val="105000"/>
              </a:lnSpc>
              <a:spcAft>
                <a:spcPts val="600"/>
              </a:spcAft>
            </a:pPr>
            <a:r>
              <a:rPr lang="it-IT"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hlinkClick r:id="rId3"/>
              </a:rPr>
              <a:t>economiapertutti.bancaditalia.it Inflazione. Perché colpisce di più chi ha meno</a:t>
            </a:r>
            <a:endParaRPr lang="it-IT" dirty="0">
              <a:solidFill>
                <a:srgbClr val="000000"/>
              </a:solidFill>
              <a:effectLst/>
              <a:latin typeface="Cambria" panose="02040503050406030204" pitchFamily="18" charset="0"/>
              <a:ea typeface="Cambria" panose="02040503050406030204" pitchFamily="18" charset="0"/>
              <a:cs typeface="Times New Roman" panose="02020603050405020304" pitchFamily="18" charset="0"/>
            </a:endParaRPr>
          </a:p>
        </p:txBody>
      </p:sp>
      <p:sp>
        <p:nvSpPr>
          <p:cNvPr id="3" name="Segnaposto data 2">
            <a:extLst>
              <a:ext uri="{FF2B5EF4-FFF2-40B4-BE49-F238E27FC236}">
                <a16:creationId xmlns:a16="http://schemas.microsoft.com/office/drawing/2014/main" id="{D45146B2-BD56-99B6-D89E-6E57B156960A}"/>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4DE15E9A-8A29-3705-AE6D-0178EFC749F0}"/>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0ED0FC0E-BFAF-D693-9970-003609ED2944}"/>
              </a:ext>
            </a:extLst>
          </p:cNvPr>
          <p:cNvSpPr>
            <a:spLocks noGrp="1"/>
          </p:cNvSpPr>
          <p:nvPr>
            <p:ph type="sldNum" sz="quarter" idx="12"/>
          </p:nvPr>
        </p:nvSpPr>
        <p:spPr/>
        <p:txBody>
          <a:bodyPr/>
          <a:lstStyle/>
          <a:p>
            <a:fld id="{836F2084-DE53-461A-87A3-A1368B978416}" type="slidenum">
              <a:rPr lang="en-GB" smtClean="0"/>
              <a:pPr/>
              <a:t>16</a:t>
            </a:fld>
            <a:endParaRPr lang="en-GB" dirty="0"/>
          </a:p>
        </p:txBody>
      </p:sp>
      <p:sp>
        <p:nvSpPr>
          <p:cNvPr id="6" name="Title 2">
            <a:extLst>
              <a:ext uri="{FF2B5EF4-FFF2-40B4-BE49-F238E27FC236}">
                <a16:creationId xmlns:a16="http://schemas.microsoft.com/office/drawing/2014/main" id="{C495D608-0AE0-D66F-D8D9-07F135FAFE36}"/>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4006249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732000" y="684000"/>
            <a:ext cx="10728000" cy="5559022"/>
          </a:xfrm>
          <a:prstGeom prst="rect">
            <a:avLst/>
          </a:prstGeom>
        </p:spPr>
        <p:txBody>
          <a:bodyPr wrap="square" lIns="0" tIns="0" rIns="0" bIns="0" anchor="ctr" anchorCtr="0">
            <a:spAutoFit/>
          </a:bodyPr>
          <a:lstStyle/>
          <a:p>
            <a:pPr algn="ctr">
              <a:lnSpc>
                <a:spcPct val="105000"/>
              </a:lnSpc>
              <a:spcAft>
                <a:spcPts val="12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Le conseguenze dell’inflazione</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L’inflazione è, in teoria, un aumento generalizzato del livello dei prezzi. In pratica, però, i prezzi non aumentano mai nella stessa misura e con la stessa rapidità.</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L’inflazione provoca sempre modifiche della condizione economica relativa dei vari soggetti: alcuni si avvantaggiano, altri subiscono un peggioramento della loro situazione.</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Pensiamo in particolare al diverso punto di vista dell’imprenditore e del lavoratore rispetto a questo problema. Gli imprenditori confrontano l’andamento del prezzo dei beni che vendono con l’andamento dei loro costi, soprattutto del salario monetario. I lavoratori, invece, confrontano l’andamento del salario monetario con quello dei prezzi dei beni e servizi che acquistano.</a:t>
            </a:r>
          </a:p>
          <a:p>
            <a:pPr algn="just">
              <a:lnSpc>
                <a:spcPct val="105000"/>
              </a:lnSpc>
              <a:spcAft>
                <a:spcPts val="2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Gli interessi dei lavoratori e degli imprenditori sono opposti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per quanto riguarda l’andamento dei prezzi e dei salari.</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 lavoratori sono avvantaggiati da un aumento dei prezzi più lento di quello dei salari, perché in questo modo aumenta il loro potere di acquisto.</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Invece gli imprenditori sono avvantaggiati da un aumento moderato dei salari, tale da generare un aumento del costo del lavoro per unità di prodotto inferiore all’aumento dei prezzi, perché in questo modo aumentano i loro profitti.</a:t>
            </a:r>
          </a:p>
        </p:txBody>
      </p:sp>
      <p:sp>
        <p:nvSpPr>
          <p:cNvPr id="3" name="Segnaposto data 2">
            <a:extLst>
              <a:ext uri="{FF2B5EF4-FFF2-40B4-BE49-F238E27FC236}">
                <a16:creationId xmlns:a16="http://schemas.microsoft.com/office/drawing/2014/main" id="{6A8B59B9-2E60-32AD-CEFE-58F0AFB5591A}"/>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7F9865C6-DED8-0ADE-A7D2-39C1D791EFF5}"/>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9FD5F99F-7923-B195-A11D-4237E1E7B016}"/>
              </a:ext>
            </a:extLst>
          </p:cNvPr>
          <p:cNvSpPr>
            <a:spLocks noGrp="1"/>
          </p:cNvSpPr>
          <p:nvPr>
            <p:ph type="sldNum" sz="quarter" idx="12"/>
          </p:nvPr>
        </p:nvSpPr>
        <p:spPr/>
        <p:txBody>
          <a:bodyPr/>
          <a:lstStyle/>
          <a:p>
            <a:fld id="{836F2084-DE53-461A-87A3-A1368B978416}" type="slidenum">
              <a:rPr lang="en-GB" smtClean="0"/>
              <a:pPr/>
              <a:t>17</a:t>
            </a:fld>
            <a:endParaRPr lang="en-GB" dirty="0"/>
          </a:p>
        </p:txBody>
      </p:sp>
      <p:sp>
        <p:nvSpPr>
          <p:cNvPr id="6" name="Title 2">
            <a:extLst>
              <a:ext uri="{FF2B5EF4-FFF2-40B4-BE49-F238E27FC236}">
                <a16:creationId xmlns:a16="http://schemas.microsoft.com/office/drawing/2014/main" id="{3F08B722-6C39-F19F-F8A4-09B391AD142B}"/>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6509277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1110000" y="720000"/>
            <a:ext cx="9972000" cy="5561202"/>
          </a:xfrm>
          <a:prstGeom prst="rect">
            <a:avLst/>
          </a:prstGeom>
        </p:spPr>
        <p:txBody>
          <a:bodyPr wrap="square" lIns="0" tIns="0" rIns="0" bIns="0" anchor="ctr" anchorCtr="0">
            <a:spAutoFit/>
          </a:bodyPr>
          <a:lstStyle/>
          <a:p>
            <a:pPr algn="ctr">
              <a:lnSpc>
                <a:spcPct val="105000"/>
              </a:lnSpc>
              <a:spcAft>
                <a:spcPts val="18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L’inflazione di fondo</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 prezzi dell’energia e dei beni alimentari sono particolarmente variabili nel tempo, cioè sono più “volatili” di quelli degli altri beni. </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Questi prezzi sono soggetti a oscillazioni maggiori rispetto ai prezzi degli altri beni perché sono più influenzati dagli andamenti climatici o da eventi eccezionali.</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Il tasso d’inflazione misurato tramite gli indici dei prezzi al consumo comprende anche i beni energetici e alimentari, il che può indurre a confondere delle momentanee variazioni dei prezzi di alcuni beni con una crescita generalizzata dei prezzi.</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Per questo motivo è stato sviluppato il concetto di inflazione di fondo (</a:t>
            </a:r>
            <a:r>
              <a:rPr lang="it-IT" sz="2050" i="1" dirty="0">
                <a:solidFill>
                  <a:srgbClr val="000000"/>
                </a:solidFill>
                <a:latin typeface="Cambria" panose="02040503050406030204" pitchFamily="18" charset="0"/>
                <a:ea typeface="Cambria" panose="02040503050406030204" pitchFamily="18" charset="0"/>
                <a:cs typeface="Times New Roman" panose="02020603050405020304" pitchFamily="18" charset="0"/>
              </a:rPr>
              <a:t>core inflation</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che misura la variazione dei prezzi al netto dei prodotti energetici e degli alimentari. </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 pratica, gli uffici di statistica comunicano sia il tasso di inflazione totale sia il tasso di inflazione calcolato escludendo i prodotti alimentari ed energetici dal paniere di beni e servizi.</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Tramite l’inflazione di fondo si ottiene una misura meno erratica del tasso di crescita dei prezzi.</a:t>
            </a:r>
          </a:p>
        </p:txBody>
      </p:sp>
      <p:sp>
        <p:nvSpPr>
          <p:cNvPr id="3" name="Segnaposto data 2">
            <a:extLst>
              <a:ext uri="{FF2B5EF4-FFF2-40B4-BE49-F238E27FC236}">
                <a16:creationId xmlns:a16="http://schemas.microsoft.com/office/drawing/2014/main" id="{47846DAA-06CA-F333-19AD-6BF1B63DC700}"/>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D69F12B2-1663-8323-CEC7-2C444B3B102B}"/>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BAC28A0D-3899-637A-12BE-3BF9E95828AF}"/>
              </a:ext>
            </a:extLst>
          </p:cNvPr>
          <p:cNvSpPr>
            <a:spLocks noGrp="1"/>
          </p:cNvSpPr>
          <p:nvPr>
            <p:ph type="sldNum" sz="quarter" idx="12"/>
          </p:nvPr>
        </p:nvSpPr>
        <p:spPr/>
        <p:txBody>
          <a:bodyPr/>
          <a:lstStyle/>
          <a:p>
            <a:fld id="{836F2084-DE53-461A-87A3-A1368B978416}" type="slidenum">
              <a:rPr lang="en-GB" smtClean="0"/>
              <a:pPr/>
              <a:t>18</a:t>
            </a:fld>
            <a:endParaRPr lang="en-GB" dirty="0"/>
          </a:p>
        </p:txBody>
      </p:sp>
      <p:sp>
        <p:nvSpPr>
          <p:cNvPr id="6" name="Title 2">
            <a:extLst>
              <a:ext uri="{FF2B5EF4-FFF2-40B4-BE49-F238E27FC236}">
                <a16:creationId xmlns:a16="http://schemas.microsoft.com/office/drawing/2014/main" id="{F1BFC4A3-D293-1D1C-50A3-292D1A620B51}"/>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3602268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1074000" y="783137"/>
            <a:ext cx="10044000" cy="5507726"/>
          </a:xfrm>
          <a:prstGeom prst="rect">
            <a:avLst/>
          </a:prstGeom>
        </p:spPr>
        <p:txBody>
          <a:bodyPr wrap="square" lIns="0" tIns="0" rIns="0" bIns="0" anchor="ctr" anchorCtr="0">
            <a:spAutoFit/>
          </a:bodyPr>
          <a:lstStyle/>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Immaginiamo che il prezzo di una pizza a Roma nel periodo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per esempio gennaio 2022, sia pari 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10,00€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e che poi, in un periodo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successivo, per esempio a gennaio 2023, il prezzo sia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10,87€</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Possiamo calcolare la variazione di questo prezzo nell’arco di un anno (cioè la variazione intercorsa tra il periodo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e il periodo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in termini assoluti e in termini percentuali.</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Una </a:t>
            </a:r>
            <a:r>
              <a:rPr lang="it-IT" sz="2050" dirty="0">
                <a:latin typeface="Cambria" panose="02040503050406030204" pitchFamily="18" charset="0"/>
                <a:ea typeface="Cambria" panose="02040503050406030204" pitchFamily="18" charset="0"/>
                <a:cs typeface="Times New Roman" panose="02020603050405020304" pitchFamily="18" charset="0"/>
              </a:rPr>
              <a:t>variazione assoluta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viene di solito indicata con il simbolo </a:t>
            </a:r>
            <a:r>
              <a:rPr lang="el-GR" sz="2050">
                <a:solidFill>
                  <a:srgbClr val="000000"/>
                </a:solidFill>
                <a:latin typeface="Cambria" panose="02040503050406030204" pitchFamily="18" charset="0"/>
                <a:ea typeface="Cambria" panose="02040503050406030204" pitchFamily="18" charset="0"/>
                <a:cs typeface="Times New Roman" panose="02020603050405020304" pitchFamily="18" charset="0"/>
              </a:rPr>
              <a:t>Δ</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mentre per indicare una variazione percentuale usiamo il simbolo </a:t>
            </a:r>
            <a:r>
              <a:rPr lang="it-IT" sz="2050" i="1" dirty="0">
                <a:solidFill>
                  <a:srgbClr val="000000"/>
                </a:solidFill>
                <a:latin typeface="Cambria" panose="02040503050406030204" pitchFamily="18" charset="0"/>
                <a:ea typeface="Cambria" panose="02040503050406030204" pitchFamily="18" charset="0"/>
                <a:cs typeface="Times New Roman" panose="02020603050405020304" pitchFamily="18" charset="0"/>
              </a:rPr>
              <a:t>g</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r>
              <a:rPr lang="it-IT" sz="2050" i="1" dirty="0">
                <a:solidFill>
                  <a:srgbClr val="000000"/>
                </a:solidFill>
                <a:latin typeface="Cambria" panose="02040503050406030204" pitchFamily="18" charset="0"/>
                <a:ea typeface="Cambria" panose="02040503050406030204" pitchFamily="18" charset="0"/>
                <a:cs typeface="Times New Roman" panose="02020603050405020304" pitchFamily="18" charset="0"/>
              </a:rPr>
              <a:t>g</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sta per growth).</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variazione assoluta</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del prezzo della pizza è:</a:t>
            </a:r>
          </a:p>
          <a:p>
            <a:pPr algn="ctr">
              <a:lnSpc>
                <a:spcPct val="105000"/>
              </a:lnSpc>
              <a:spcAft>
                <a:spcPts val="200"/>
              </a:spcAft>
            </a:pPr>
            <a:r>
              <a:rPr lang="el-GR" sz="2050">
                <a:solidFill>
                  <a:srgbClr val="3333B2"/>
                </a:solidFill>
                <a:latin typeface="Cambria" panose="02040503050406030204" pitchFamily="18" charset="0"/>
                <a:ea typeface="Cambria" panose="02040503050406030204" pitchFamily="18" charset="0"/>
                <a:cs typeface="Times New Roman" panose="02020603050405020304" pitchFamily="18" charset="0"/>
              </a:rPr>
              <a:t>Δ</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1,2</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a:t>
            </a:r>
            <a:r>
              <a:rPr lang="el-GR" sz="2050">
                <a:solidFill>
                  <a:srgbClr val="3333B2"/>
                </a:solidFill>
                <a:latin typeface="Cambria" panose="02040503050406030204" pitchFamily="18" charset="0"/>
                <a:ea typeface="Cambria" panose="02040503050406030204" pitchFamily="18" charset="0"/>
                <a:cs typeface="Times New Roman" panose="02020603050405020304" pitchFamily="18" charset="0"/>
              </a:rPr>
              <a:t>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a:t>
            </a:r>
            <a:r>
              <a:rPr lang="el-GR" sz="2050">
                <a:solidFill>
                  <a:srgbClr val="3333B2"/>
                </a:solidFill>
                <a:latin typeface="Cambria" panose="02040503050406030204" pitchFamily="18" charset="0"/>
                <a:ea typeface="Cambria" panose="02040503050406030204" pitchFamily="18" charset="0"/>
                <a:cs typeface="Times New Roman" panose="02020603050405020304" pitchFamily="18" charset="0"/>
              </a:rPr>
              <a:t>Δ</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1,2</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a:t>
            </a:r>
            <a:r>
              <a:rPr lang="el-GR" sz="2050">
                <a:solidFill>
                  <a:srgbClr val="3333B2"/>
                </a:solidFill>
                <a:latin typeface="Cambria" panose="02040503050406030204" pitchFamily="18" charset="0"/>
                <a:ea typeface="Cambria" panose="02040503050406030204" pitchFamily="18" charset="0"/>
                <a:cs typeface="Times New Roman" panose="02020603050405020304" pitchFamily="18" charset="0"/>
              </a:rPr>
              <a:t>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10,87 – 10,00 = 0,87€</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Di solito quello che ci interessa però è la variazione percentuale. </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variazione percentuale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o “tasso di variazione percentuale”, o “tasso di crescita”, si calcola come il rapporto tra la variazione assoluta e il valore iniziale.</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Nel nostro esempio, la variazione percentuale è </a:t>
            </a:r>
          </a:p>
          <a:p>
            <a:pPr algn="ctr">
              <a:lnSpc>
                <a:spcPct val="105000"/>
              </a:lnSpc>
              <a:spcAft>
                <a:spcPts val="200"/>
              </a:spcAft>
            </a:pPr>
            <a:r>
              <a:rPr lang="it-IT" sz="2050" i="1" dirty="0">
                <a:solidFill>
                  <a:srgbClr val="3333B2"/>
                </a:solidFill>
                <a:latin typeface="Cambria" panose="02040503050406030204" pitchFamily="18" charset="0"/>
                <a:ea typeface="Cambria" panose="02040503050406030204" pitchFamily="18" charset="0"/>
                <a:cs typeface="Times New Roman" panose="02020603050405020304" pitchFamily="18" charset="0"/>
              </a:rPr>
              <a:t>g</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1,2</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a:t>
            </a:r>
            <a:r>
              <a:rPr lang="it-IT" sz="2050" i="1" dirty="0">
                <a:solidFill>
                  <a:srgbClr val="3333B2"/>
                </a:solidFill>
                <a:latin typeface="Cambria" panose="02040503050406030204" pitchFamily="18" charset="0"/>
                <a:ea typeface="Cambria" panose="02040503050406030204" pitchFamily="18" charset="0"/>
                <a:cs typeface="Times New Roman" panose="02020603050405020304" pitchFamily="18" charset="0"/>
              </a:rPr>
              <a:t>g</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1,2</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(10,87 – 10,00)/10,00 = 0,087 cioè l’8,7%.</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Se una pizza a Roma costa 10,00€ a gennaio 2022 e 10,87€ a gennaio 2023 vuol dire che il tasso di variazione annuale (o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tendenziale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del prezzo della pizza a Roma è stato dell’8,7%.</a:t>
            </a:r>
          </a:p>
        </p:txBody>
      </p:sp>
      <p:sp>
        <p:nvSpPr>
          <p:cNvPr id="3" name="Segnaposto data 2">
            <a:extLst>
              <a:ext uri="{FF2B5EF4-FFF2-40B4-BE49-F238E27FC236}">
                <a16:creationId xmlns:a16="http://schemas.microsoft.com/office/drawing/2014/main" id="{92285D26-F321-DEB3-A4E6-03B9FAF1FEC1}"/>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74844610-830E-ABE7-875A-A2A8C718F19E}"/>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0809A1DD-F3ED-C333-9CA6-4C58954E587B}"/>
              </a:ext>
            </a:extLst>
          </p:cNvPr>
          <p:cNvSpPr>
            <a:spLocks noGrp="1"/>
          </p:cNvSpPr>
          <p:nvPr>
            <p:ph type="sldNum" sz="quarter" idx="12"/>
          </p:nvPr>
        </p:nvSpPr>
        <p:spPr/>
        <p:txBody>
          <a:bodyPr/>
          <a:lstStyle/>
          <a:p>
            <a:fld id="{836F2084-DE53-461A-87A3-A1368B978416}" type="slidenum">
              <a:rPr lang="en-GB" smtClean="0"/>
              <a:pPr/>
              <a:t>1</a:t>
            </a:fld>
            <a:endParaRPr lang="en-GB" dirty="0"/>
          </a:p>
        </p:txBody>
      </p:sp>
      <p:sp>
        <p:nvSpPr>
          <p:cNvPr id="6" name="Title 2">
            <a:extLst>
              <a:ext uri="{FF2B5EF4-FFF2-40B4-BE49-F238E27FC236}">
                <a16:creationId xmlns:a16="http://schemas.microsoft.com/office/drawing/2014/main" id="{9AADE49C-A2AD-4924-4070-8758CBF52511}"/>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Tassi di variazione e numeri indice</a:t>
            </a:r>
          </a:p>
        </p:txBody>
      </p:sp>
    </p:spTree>
    <p:extLst>
      <p:ext uri="{BB962C8B-B14F-4D97-AF65-F5344CB8AC3E}">
        <p14:creationId xmlns:p14="http://schemas.microsoft.com/office/powerpoint/2010/main" val="41700642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BD8ACDC8-4B2B-D74F-0227-163EF45CE631}"/>
              </a:ext>
            </a:extLst>
          </p:cNvPr>
          <p:cNvSpPr/>
          <p:nvPr/>
        </p:nvSpPr>
        <p:spPr>
          <a:xfrm>
            <a:off x="2082000" y="5678378"/>
            <a:ext cx="8028000" cy="630942"/>
          </a:xfrm>
          <a:prstGeom prst="rect">
            <a:avLst/>
          </a:prstGeom>
        </p:spPr>
        <p:txBody>
          <a:bodyPr wrap="square" lIns="0" tIns="0" rIns="0" bIns="0" anchor="ctr" anchorCtr="0">
            <a:spAutoFit/>
          </a:bodyPr>
          <a:lstStyle/>
          <a:p>
            <a:pPr algn="ctr">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Sia i beni alimentari (linea blu), sia, soprattutto, i beni energetici (linea gialle), hanno prezzi più volatili rispetto alla media (linea viola).</a:t>
            </a:r>
          </a:p>
        </p:txBody>
      </p:sp>
      <p:sp>
        <p:nvSpPr>
          <p:cNvPr id="5" name="Segnaposto data 4">
            <a:extLst>
              <a:ext uri="{FF2B5EF4-FFF2-40B4-BE49-F238E27FC236}">
                <a16:creationId xmlns:a16="http://schemas.microsoft.com/office/drawing/2014/main" id="{F85980CC-CC2A-0AE5-D5C1-CA6DD90D5B70}"/>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6" name="Segnaposto piè di pagina 5">
            <a:extLst>
              <a:ext uri="{FF2B5EF4-FFF2-40B4-BE49-F238E27FC236}">
                <a16:creationId xmlns:a16="http://schemas.microsoft.com/office/drawing/2014/main" id="{0BA8FC28-577A-5F14-2C0E-106B8863E40E}"/>
              </a:ext>
            </a:extLst>
          </p:cNvPr>
          <p:cNvSpPr>
            <a:spLocks noGrp="1"/>
          </p:cNvSpPr>
          <p:nvPr>
            <p:ph type="ftr" sz="quarter" idx="11"/>
          </p:nvPr>
        </p:nvSpPr>
        <p:spPr/>
        <p:txBody>
          <a:bodyPr/>
          <a:lstStyle/>
          <a:p>
            <a:pPr algn="l"/>
            <a:r>
              <a:rPr lang="en-GB" dirty="0"/>
              <a:t>Daria Pignalosa </a:t>
            </a:r>
          </a:p>
        </p:txBody>
      </p:sp>
      <p:sp>
        <p:nvSpPr>
          <p:cNvPr id="7" name="Segnaposto numero diapositiva 6">
            <a:extLst>
              <a:ext uri="{FF2B5EF4-FFF2-40B4-BE49-F238E27FC236}">
                <a16:creationId xmlns:a16="http://schemas.microsoft.com/office/drawing/2014/main" id="{CCBA23ED-F182-97BB-BA3B-4055D60B4DE9}"/>
              </a:ext>
            </a:extLst>
          </p:cNvPr>
          <p:cNvSpPr>
            <a:spLocks noGrp="1"/>
          </p:cNvSpPr>
          <p:nvPr>
            <p:ph type="sldNum" sz="quarter" idx="12"/>
          </p:nvPr>
        </p:nvSpPr>
        <p:spPr/>
        <p:txBody>
          <a:bodyPr/>
          <a:lstStyle/>
          <a:p>
            <a:fld id="{836F2084-DE53-461A-87A3-A1368B978416}" type="slidenum">
              <a:rPr lang="en-GB" smtClean="0"/>
              <a:pPr/>
              <a:t>19</a:t>
            </a:fld>
            <a:endParaRPr lang="en-GB" dirty="0"/>
          </a:p>
        </p:txBody>
      </p:sp>
      <p:sp>
        <p:nvSpPr>
          <p:cNvPr id="8" name="Title 2">
            <a:extLst>
              <a:ext uri="{FF2B5EF4-FFF2-40B4-BE49-F238E27FC236}">
                <a16:creationId xmlns:a16="http://schemas.microsoft.com/office/drawing/2014/main" id="{15325DA3-AC07-83D2-F989-567DE3F3951A}"/>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pic>
        <p:nvPicPr>
          <p:cNvPr id="1026" name="Picture 2">
            <a:extLst>
              <a:ext uri="{FF2B5EF4-FFF2-40B4-BE49-F238E27FC236}">
                <a16:creationId xmlns:a16="http://schemas.microsoft.com/office/drawing/2014/main" id="{053D66F9-B2DF-B77F-6317-D7496641EB8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0742" b="8825"/>
          <a:stretch/>
        </p:blipFill>
        <p:spPr bwMode="auto">
          <a:xfrm>
            <a:off x="964096" y="1548000"/>
            <a:ext cx="10263809" cy="400260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FF67BCD-E074-A63B-0624-A8C6D849FEF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0044" b="88074"/>
          <a:stretch/>
        </p:blipFill>
        <p:spPr bwMode="auto">
          <a:xfrm>
            <a:off x="1703512" y="787172"/>
            <a:ext cx="6627832" cy="625604"/>
          </a:xfrm>
          <a:prstGeom prst="rect">
            <a:avLst/>
          </a:prstGeom>
          <a:noFill/>
          <a:extLst>
            <a:ext uri="{909E8E84-426E-40DD-AFC4-6F175D3DCCD1}">
              <a14:hiddenFill xmlns:a14="http://schemas.microsoft.com/office/drawing/2010/main">
                <a:solidFill>
                  <a:srgbClr val="FFFFFF"/>
                </a:solidFill>
              </a14:hiddenFill>
            </a:ext>
          </a:extLst>
        </p:spPr>
      </p:pic>
      <p:sp>
        <p:nvSpPr>
          <p:cNvPr id="11" name="CasellaDiTesto 10">
            <a:extLst>
              <a:ext uri="{FF2B5EF4-FFF2-40B4-BE49-F238E27FC236}">
                <a16:creationId xmlns:a16="http://schemas.microsoft.com/office/drawing/2014/main" id="{98AD925E-FD16-4143-6BCB-0E57D9F3630D}"/>
              </a:ext>
            </a:extLst>
          </p:cNvPr>
          <p:cNvSpPr txBox="1"/>
          <p:nvPr/>
        </p:nvSpPr>
        <p:spPr>
          <a:xfrm>
            <a:off x="8616280" y="915308"/>
            <a:ext cx="2196000" cy="369332"/>
          </a:xfrm>
          <a:prstGeom prst="rect">
            <a:avLst/>
          </a:prstGeom>
          <a:noFill/>
        </p:spPr>
        <p:txBody>
          <a:bodyPr wrap="square">
            <a:spAutoFit/>
          </a:bodyPr>
          <a:lstStyle/>
          <a:p>
            <a:pPr algn="ctr"/>
            <a:r>
              <a:rPr lang="it-IT" dirty="0">
                <a:latin typeface="Cambria" panose="02040503050406030204" pitchFamily="18" charset="0"/>
                <a:ea typeface="Cambria" panose="02040503050406030204" pitchFamily="18" charset="0"/>
                <a:hlinkClick r:id="rId4"/>
              </a:rPr>
              <a:t>Link al sito Eurostat</a:t>
            </a:r>
            <a:r>
              <a:rPr lang="it-IT"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34112702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data 4">
            <a:extLst>
              <a:ext uri="{FF2B5EF4-FFF2-40B4-BE49-F238E27FC236}">
                <a16:creationId xmlns:a16="http://schemas.microsoft.com/office/drawing/2014/main" id="{F85980CC-CC2A-0AE5-D5C1-CA6DD90D5B70}"/>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6" name="Segnaposto piè di pagina 5">
            <a:extLst>
              <a:ext uri="{FF2B5EF4-FFF2-40B4-BE49-F238E27FC236}">
                <a16:creationId xmlns:a16="http://schemas.microsoft.com/office/drawing/2014/main" id="{0BA8FC28-577A-5F14-2C0E-106B8863E40E}"/>
              </a:ext>
            </a:extLst>
          </p:cNvPr>
          <p:cNvSpPr>
            <a:spLocks noGrp="1"/>
          </p:cNvSpPr>
          <p:nvPr>
            <p:ph type="ftr" sz="quarter" idx="11"/>
          </p:nvPr>
        </p:nvSpPr>
        <p:spPr/>
        <p:txBody>
          <a:bodyPr/>
          <a:lstStyle/>
          <a:p>
            <a:pPr algn="l"/>
            <a:r>
              <a:rPr lang="en-GB" dirty="0"/>
              <a:t>Daria Pignalosa </a:t>
            </a:r>
          </a:p>
        </p:txBody>
      </p:sp>
      <p:sp>
        <p:nvSpPr>
          <p:cNvPr id="7" name="Segnaposto numero diapositiva 6">
            <a:extLst>
              <a:ext uri="{FF2B5EF4-FFF2-40B4-BE49-F238E27FC236}">
                <a16:creationId xmlns:a16="http://schemas.microsoft.com/office/drawing/2014/main" id="{CCBA23ED-F182-97BB-BA3B-4055D60B4DE9}"/>
              </a:ext>
            </a:extLst>
          </p:cNvPr>
          <p:cNvSpPr>
            <a:spLocks noGrp="1"/>
          </p:cNvSpPr>
          <p:nvPr>
            <p:ph type="sldNum" sz="quarter" idx="12"/>
          </p:nvPr>
        </p:nvSpPr>
        <p:spPr/>
        <p:txBody>
          <a:bodyPr/>
          <a:lstStyle/>
          <a:p>
            <a:fld id="{836F2084-DE53-461A-87A3-A1368B978416}" type="slidenum">
              <a:rPr lang="en-GB" smtClean="0"/>
              <a:pPr/>
              <a:t>20</a:t>
            </a:fld>
            <a:endParaRPr lang="en-GB" dirty="0"/>
          </a:p>
        </p:txBody>
      </p:sp>
      <p:sp>
        <p:nvSpPr>
          <p:cNvPr id="8" name="Title 2">
            <a:extLst>
              <a:ext uri="{FF2B5EF4-FFF2-40B4-BE49-F238E27FC236}">
                <a16:creationId xmlns:a16="http://schemas.microsoft.com/office/drawing/2014/main" id="{15325DA3-AC07-83D2-F989-567DE3F3951A}"/>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
        <p:nvSpPr>
          <p:cNvPr id="3" name="Rettangolo 2">
            <a:extLst>
              <a:ext uri="{FF2B5EF4-FFF2-40B4-BE49-F238E27FC236}">
                <a16:creationId xmlns:a16="http://schemas.microsoft.com/office/drawing/2014/main" id="{BD8ACDC8-4B2B-D74F-0227-163EF45CE631}"/>
              </a:ext>
            </a:extLst>
          </p:cNvPr>
          <p:cNvSpPr/>
          <p:nvPr/>
        </p:nvSpPr>
        <p:spPr>
          <a:xfrm>
            <a:off x="2748000" y="5678378"/>
            <a:ext cx="6696000" cy="630942"/>
          </a:xfrm>
          <a:prstGeom prst="rect">
            <a:avLst/>
          </a:prstGeom>
        </p:spPr>
        <p:txBody>
          <a:bodyPr wrap="square" lIns="0" tIns="0" rIns="0" bIns="0" anchor="ctr" anchorCtr="0">
            <a:spAutoFit/>
          </a:bodyPr>
          <a:lstStyle/>
          <a:p>
            <a:pPr algn="ctr">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Oltre ad essere i prezzi più volatili, sono anche i prezzi che nel 2021 e 2022 sono cresciuti in misura più marcata.</a:t>
            </a:r>
          </a:p>
        </p:txBody>
      </p:sp>
      <p:pic>
        <p:nvPicPr>
          <p:cNvPr id="2" name="Picture 2">
            <a:extLst>
              <a:ext uri="{FF2B5EF4-FFF2-40B4-BE49-F238E27FC236}">
                <a16:creationId xmlns:a16="http://schemas.microsoft.com/office/drawing/2014/main" id="{964AD193-5949-8A88-E422-BF9A29B4116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0742" b="8825"/>
          <a:stretch/>
        </p:blipFill>
        <p:spPr bwMode="auto">
          <a:xfrm>
            <a:off x="964096" y="1548000"/>
            <a:ext cx="10263809" cy="400260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a:extLst>
              <a:ext uri="{FF2B5EF4-FFF2-40B4-BE49-F238E27FC236}">
                <a16:creationId xmlns:a16="http://schemas.microsoft.com/office/drawing/2014/main" id="{2EEF2A58-CF77-C703-5EDD-401AFCBED98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30044" b="88074"/>
          <a:stretch/>
        </p:blipFill>
        <p:spPr bwMode="auto">
          <a:xfrm>
            <a:off x="1703512" y="787172"/>
            <a:ext cx="6627832" cy="625604"/>
          </a:xfrm>
          <a:prstGeom prst="rect">
            <a:avLst/>
          </a:prstGeom>
          <a:noFill/>
          <a:extLst>
            <a:ext uri="{909E8E84-426E-40DD-AFC4-6F175D3DCCD1}">
              <a14:hiddenFill xmlns:a14="http://schemas.microsoft.com/office/drawing/2010/main">
                <a:solidFill>
                  <a:srgbClr val="FFFFFF"/>
                </a:solidFill>
              </a14:hiddenFill>
            </a:ext>
          </a:extLst>
        </p:spPr>
      </p:pic>
      <p:sp>
        <p:nvSpPr>
          <p:cNvPr id="12" name="CasellaDiTesto 11">
            <a:extLst>
              <a:ext uri="{FF2B5EF4-FFF2-40B4-BE49-F238E27FC236}">
                <a16:creationId xmlns:a16="http://schemas.microsoft.com/office/drawing/2014/main" id="{BAFC2373-EEB3-1C7A-2572-2C1A3BA19F01}"/>
              </a:ext>
            </a:extLst>
          </p:cNvPr>
          <p:cNvSpPr txBox="1"/>
          <p:nvPr/>
        </p:nvSpPr>
        <p:spPr>
          <a:xfrm>
            <a:off x="8616280" y="915308"/>
            <a:ext cx="2196000" cy="369332"/>
          </a:xfrm>
          <a:prstGeom prst="rect">
            <a:avLst/>
          </a:prstGeom>
          <a:noFill/>
        </p:spPr>
        <p:txBody>
          <a:bodyPr wrap="square">
            <a:spAutoFit/>
          </a:bodyPr>
          <a:lstStyle/>
          <a:p>
            <a:pPr algn="ctr"/>
            <a:r>
              <a:rPr lang="it-IT" dirty="0">
                <a:latin typeface="Cambria" panose="02040503050406030204" pitchFamily="18" charset="0"/>
                <a:ea typeface="Cambria" panose="02040503050406030204" pitchFamily="18" charset="0"/>
                <a:hlinkClick r:id="rId4"/>
              </a:rPr>
              <a:t>Link al sito Eurostat</a:t>
            </a:r>
            <a:r>
              <a:rPr lang="it-IT"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552638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1470000" y="884639"/>
            <a:ext cx="9252000" cy="5304722"/>
          </a:xfrm>
          <a:prstGeom prst="rect">
            <a:avLst/>
          </a:prstGeom>
        </p:spPr>
        <p:txBody>
          <a:bodyPr wrap="square" lIns="0" tIns="0" rIns="0" bIns="0" anchor="ctr" anchorCtr="0">
            <a:spAutoFit/>
          </a:bodyPr>
          <a:lstStyle/>
          <a:p>
            <a:pPr algn="ctr">
              <a:lnSpc>
                <a:spcPct val="105000"/>
              </a:lnSpc>
              <a:spcAft>
                <a:spcPts val="12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Quanta inflazione augurarsi?</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maggior parte degli economisti ritiene che </a:t>
            </a:r>
            <a:r>
              <a:rPr lang="it-IT" sz="2050" dirty="0">
                <a:latin typeface="Cambria" panose="02040503050406030204" pitchFamily="18" charset="0"/>
                <a:ea typeface="Cambria" panose="02040503050406030204" pitchFamily="18" charset="0"/>
                <a:cs typeface="Times New Roman" panose="02020603050405020304" pitchFamily="18" charset="0"/>
              </a:rPr>
              <a:t>una</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moderata inflazione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sia benefica per l’intero sistema economico.</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(Ricordiamo che l’obiettivo della BCE non è che i prezzi siano costanti, bensì che ci sia un tasso di inflazione del 2%.)</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Tra i motivi addotti a favore di una moderata inflazione c’è il fatto che essa tende 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stimolare gli investimenti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Come sappiamo, l’inflazione avvantaggia i debitori e penalizza i creditori.</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Le imprese, che sono tipicamente debitrici, in presenza di inflazione vedono ridursi in termini reali il costo dei fondi presi a prestito per effettuare gli investimenti e, al tempo stesso, l’aumento dei prezzi consente loro di aumentare i ricavi totali mentre i costi di produzione tendono a non aumentare allo stesso ritmo.</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D’altra parte, una inflazione eccessivamente bassa (prossima allo zero) è in qualche modo “pericolosa” perché rischia di sfociare in deflazione.</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deflazione è unanimemente considerata deleteria per l’economia.</a:t>
            </a:r>
          </a:p>
        </p:txBody>
      </p:sp>
      <p:sp>
        <p:nvSpPr>
          <p:cNvPr id="3" name="Segnaposto data 2">
            <a:extLst>
              <a:ext uri="{FF2B5EF4-FFF2-40B4-BE49-F238E27FC236}">
                <a16:creationId xmlns:a16="http://schemas.microsoft.com/office/drawing/2014/main" id="{78D6866D-411D-CF1C-B98A-76CBFDC0779D}"/>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FAC5F5F6-75E4-A85B-75D3-366E9BDEA2DA}"/>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295934E2-F109-8A20-665F-CF91A110DC71}"/>
              </a:ext>
            </a:extLst>
          </p:cNvPr>
          <p:cNvSpPr>
            <a:spLocks noGrp="1"/>
          </p:cNvSpPr>
          <p:nvPr>
            <p:ph type="sldNum" sz="quarter" idx="12"/>
          </p:nvPr>
        </p:nvSpPr>
        <p:spPr/>
        <p:txBody>
          <a:bodyPr/>
          <a:lstStyle/>
          <a:p>
            <a:fld id="{836F2084-DE53-461A-87A3-A1368B978416}" type="slidenum">
              <a:rPr lang="en-GB" smtClean="0"/>
              <a:pPr/>
              <a:t>21</a:t>
            </a:fld>
            <a:endParaRPr lang="en-GB" dirty="0"/>
          </a:p>
        </p:txBody>
      </p:sp>
      <p:sp>
        <p:nvSpPr>
          <p:cNvPr id="6" name="Title 2">
            <a:extLst>
              <a:ext uri="{FF2B5EF4-FFF2-40B4-BE49-F238E27FC236}">
                <a16:creationId xmlns:a16="http://schemas.microsoft.com/office/drawing/2014/main" id="{F7D5964F-136A-87D2-5B57-5933C70B7967}"/>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2467025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588000" y="858990"/>
            <a:ext cx="11016000" cy="5356018"/>
          </a:xfrm>
          <a:prstGeom prst="rect">
            <a:avLst/>
          </a:prstGeom>
        </p:spPr>
        <p:txBody>
          <a:bodyPr wrap="square" lIns="0" tIns="0" rIns="0" bIns="0" anchor="ctr" anchorCtr="0">
            <a:spAutoFit/>
          </a:bodyPr>
          <a:lstStyle/>
          <a:p>
            <a:pPr algn="ctr">
              <a:lnSpc>
                <a:spcPct val="105000"/>
              </a:lnSpc>
              <a:spcAft>
                <a:spcPts val="12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La deflazione</a:t>
            </a:r>
          </a:p>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Se i prezzi scendono, i consumatori tenderanno a ritardare i propri acquisti, aspettandosi che i prezzi continueranno a diminuire nel tempo. Di conseguenza, le imprese non riusciranno a vendere i loro prodotti e saranno costrette ad abbassare i prezzi per invogliare i consumatori all’acquisto.</a:t>
            </a:r>
          </a:p>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Le aspettative di deflazione tendono quindi a rivelarsi corrette: l’aspettativa di prezzi che scendono tende a generare una discesa dei prezzi (si parla di </a:t>
            </a:r>
            <a:r>
              <a:rPr lang="it-IT" sz="2050" i="1" dirty="0">
                <a:solidFill>
                  <a:srgbClr val="000000"/>
                </a:solidFill>
                <a:latin typeface="Cambria" panose="02040503050406030204" pitchFamily="18" charset="0"/>
                <a:ea typeface="Cambria" panose="02040503050406030204" pitchFamily="18" charset="0"/>
                <a:cs typeface="Times New Roman" panose="02020603050405020304" pitchFamily="18" charset="0"/>
              </a:rPr>
              <a:t>aspettative autorealizzantesi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t>
            </a:r>
          </a:p>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Vedendo l’ulteriore discesa dei prezzi, i consumatori continueranno a ritardare i propri acquisti. </a:t>
            </a:r>
          </a:p>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Il calo dei consumi tenderà a frenare la crescita o persino a generare una recessione (le imprese che non riescono a vendere i propri prodotti, o che sono costrette a vendere sottocosto, saranno indotte a ridurre i salari dei lavoratori – causando un ulteriore calo dei consumi – o licenziarli – causando un aumento della disoccupazione e un ulteriore calo dei consumi).</a:t>
            </a:r>
          </a:p>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Quanto detto sugli effetti negativi della deflazione evidenzia il ruolo fondamentale delle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aspettative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nel determinare l’andamento dei prezzi.</a:t>
            </a:r>
          </a:p>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Così come aspettative di deflazione tendono a generare deflazione, allo stesso modo aspettative di inflazione tendono generare inflazione.</a:t>
            </a:r>
          </a:p>
        </p:txBody>
      </p:sp>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22</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Tree>
    <p:extLst>
      <p:ext uri="{BB962C8B-B14F-4D97-AF65-F5344CB8AC3E}">
        <p14:creationId xmlns:p14="http://schemas.microsoft.com/office/powerpoint/2010/main" val="1637370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480000" y="655985"/>
            <a:ext cx="11232000" cy="5762027"/>
          </a:xfrm>
          <a:prstGeom prst="rect">
            <a:avLst/>
          </a:prstGeom>
        </p:spPr>
        <p:txBody>
          <a:bodyPr wrap="square" lIns="0" tIns="0" rIns="0" bIns="0" anchor="ctr" anchorCtr="0">
            <a:spAutoFit/>
          </a:bodyPr>
          <a:lstStyle/>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Abbiamo già parlato della differenza tra disoccupazione frizionale, volontaria e involontaria quando abbiamo chiarito cosa intendiamo con «pieno impiego». Richiamiamo questi concetti:</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Il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pieno impiego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è una situazione in cui tutti coloro che sono disponibili a lavorare alle condizioni correnti del mercato del lavoro trovano occupazione.</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 una situazione di pieno impiego permane nelle statistiche un residuo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di forza lavoro disoccupata:</a:t>
            </a:r>
            <a:endPar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endParaRPr>
          </a:p>
          <a:p>
            <a:pPr marL="180000" indent="-180000" algn="just">
              <a:lnSpc>
                <a:spcPct val="105000"/>
              </a:lnSpc>
              <a:spcAft>
                <a:spcPts val="200"/>
              </a:spcAft>
              <a:buClr>
                <a:srgbClr val="3333B2"/>
              </a:buClr>
              <a:buSzPct val="90000"/>
              <a:buFont typeface="Arial" panose="020B0604020202020204" pitchFamily="34" charset="0"/>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Risultano disoccupati coloro che, pur essendo in cerca di occupazione e quindi pur facendo parte delle forze di lavoro, non accettano le condizioni vigenti sul mercato. In questo caso parliamo di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disoccupazione volontaria</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t>
            </a:r>
          </a:p>
          <a:p>
            <a:pPr marL="180000" indent="-180000" algn="just">
              <a:lnSpc>
                <a:spcPct val="105000"/>
              </a:lnSpc>
              <a:spcAft>
                <a:spcPts val="200"/>
              </a:spcAft>
              <a:buClr>
                <a:srgbClr val="3333B2"/>
              </a:buClr>
              <a:buSzPct val="90000"/>
              <a:buFont typeface="Arial" panose="020B0604020202020204" pitchFamily="34" charset="0"/>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Risultano disoccupati coloro che si trovano nella situazione di passaggio, che richiede un intervallo di tempo minimo, da un lavoro all’altro o dalla scuola al lavoro o, in generale, da una condizione non professionale a una condizione lavorativa. In questo caso parliamo di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disoccupazione frizionale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t>
            </a:r>
          </a:p>
          <a:p>
            <a:pPr marL="180000" indent="-180000" algn="just">
              <a:lnSpc>
                <a:spcPct val="105000"/>
              </a:lnSpc>
              <a:spcAft>
                <a:spcPts val="200"/>
              </a:spcAft>
              <a:buClr>
                <a:srgbClr val="3333B2"/>
              </a:buClr>
              <a:buSzPct val="90000"/>
              <a:buFont typeface="Arial" panose="020B0604020202020204" pitchFamily="34" charset="0"/>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disoccupazione involontaria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è la disoccupazione al netto di quella volontaria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e quella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frizionale: i disoccupati involontari sono quelli che, pur accettando le condizioni vigenti sul mercato, non trovano occupazione entro l’intervallo di tempo minimo richiesto dal passaggio dalla precedente occupazione o dalla precedente condizione non professionale al lavoro.</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Si ha pieno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impiego se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non c’è disoccupazione involontaria,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cioè se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disoccupazione rilevata dalle statistiche consiste solo di disoccupati volontari o frizionali.</a:t>
            </a:r>
          </a:p>
        </p:txBody>
      </p:sp>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23</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Tree>
    <p:extLst>
      <p:ext uri="{BB962C8B-B14F-4D97-AF65-F5344CB8AC3E}">
        <p14:creationId xmlns:p14="http://schemas.microsoft.com/office/powerpoint/2010/main" val="22171548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606000" y="725429"/>
            <a:ext cx="10980000" cy="5623142"/>
          </a:xfrm>
          <a:prstGeom prst="rect">
            <a:avLst/>
          </a:prstGeom>
        </p:spPr>
        <p:txBody>
          <a:bodyPr wrap="square" lIns="0" tIns="0" rIns="0" bIns="0" anchor="ctr" anchorCtr="0">
            <a:spAutoFit/>
          </a:bodyPr>
          <a:lstStyle/>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Definiamo ora alcune grandezze che riguardano il mercato del lavoro.</a:t>
            </a:r>
          </a:p>
          <a:p>
            <a:pPr algn="just">
              <a:lnSpc>
                <a:spcPct val="105000"/>
              </a:lnSpc>
              <a:spcAft>
                <a:spcPts val="300"/>
              </a:spcAft>
            </a:pP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In Italia i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dati su occupazione, disoccupazione, inattività sono ricavati da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indagini statistiche svolte dall’Istat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su campioni ampi e rappresentativi della popolazione italiana sulla base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di definizioni e criteri concordati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tra i Paesi europei. La fonte di questi dati non è quindi amministrativa, cioè non è legata alla registrazione di un regolare contratto e al contestuale pagamento dei contributi per quanto riguarda gli occupati, né all’iscrizione presso uffici di collocamento, agenzie del lavoro o altri uffici per quanto riguarda la rilevazione dei disoccupati. La situazione lavorativa viene rilevata attraverso questionari alle persone intervistate.</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Dobbiamo definire:</a:t>
            </a:r>
          </a:p>
          <a:p>
            <a:pPr marL="342900" indent="-3429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Occupati</a:t>
            </a:r>
          </a:p>
          <a:p>
            <a:pPr marL="342900" indent="-3429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Disoccupati (in cerca di occupazione)</a:t>
            </a:r>
          </a:p>
          <a:p>
            <a:pPr marL="342900" indent="-3429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Forza di lavoro</a:t>
            </a:r>
          </a:p>
          <a:p>
            <a:pPr marL="342900" indent="-3429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Inattivi (non forze di lavoro)</a:t>
            </a:r>
          </a:p>
          <a:p>
            <a:pPr marL="342900" indent="-3429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Tasso di occupazione</a:t>
            </a:r>
          </a:p>
          <a:p>
            <a:pPr marL="342900" indent="-3429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Tasso di disoccupazione</a:t>
            </a:r>
          </a:p>
          <a:p>
            <a:pPr marL="342900" indent="-3429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Tasso di attività</a:t>
            </a:r>
          </a:p>
        </p:txBody>
      </p:sp>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24</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Tree>
    <p:extLst>
      <p:ext uri="{BB962C8B-B14F-4D97-AF65-F5344CB8AC3E}">
        <p14:creationId xmlns:p14="http://schemas.microsoft.com/office/powerpoint/2010/main" val="17417970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462000" y="864000"/>
            <a:ext cx="11268000" cy="5291898"/>
          </a:xfrm>
          <a:prstGeom prst="rect">
            <a:avLst/>
          </a:prstGeom>
        </p:spPr>
        <p:txBody>
          <a:bodyPr wrap="square" lIns="0" tIns="0" rIns="0" bIns="0" anchor="ctr" anchorCtr="0">
            <a:spAutoFit/>
          </a:bodyPr>
          <a:lstStyle/>
          <a:p>
            <a:pPr algn="ctr">
              <a:lnSpc>
                <a:spcPct val="105000"/>
              </a:lnSpc>
              <a:spcAft>
                <a:spcPts val="12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Occupati</a:t>
            </a:r>
            <a:endParaRPr lang="it-IT" sz="2050" b="1" dirty="0">
              <a:solidFill>
                <a:srgbClr val="000000"/>
              </a:solidFill>
              <a:latin typeface="Cambria" panose="02040503050406030204" pitchFamily="18" charset="0"/>
              <a:ea typeface="Cambria" panose="02040503050406030204" pitchFamily="18" charset="0"/>
              <a:cs typeface="Times New Roman" panose="02020603050405020304" pitchFamily="18" charset="0"/>
            </a:endParaRP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Comprendono le persone tra 15 e 89 anni che nella settimana di riferimento:</a:t>
            </a:r>
          </a:p>
          <a:p>
            <a:pPr marL="252000" indent="-2520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hanno svolto almeno un’ora di lavoro a fini di retribuzione o di profitto, compresi i coadiuvanti familiari non retribuiti (i coadiuvanti familiari sono persone che fanno parte di un’impresa, anche agricola, a conduzione familiare e pur non essendo titolari dell’attività ad essa collaborano)</a:t>
            </a:r>
          </a:p>
          <a:p>
            <a:pPr marL="252000" indent="-2520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sono temporaneamente assenti dal lavoro perché in ferie, con orario flessibile (part time verticale, recupero ore, etc.), in malattia, in maternità/paternità obbligatoria, in formazione professionale retribuita dal datore di lavoro</a:t>
            </a:r>
          </a:p>
          <a:p>
            <a:pPr marL="252000" indent="-2520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sono in congedo parentale e ricevono e/o hanno diritto a un reddito o a prestazioni legate al lavoro, indipendentemente dalla durata dell’assenza</a:t>
            </a:r>
          </a:p>
          <a:p>
            <a:pPr marL="252000" indent="-2520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sono assenti in quanto lavoratori stagionali ma continuano a svolgere regolarmente mansioni e compiti necessari al proseguimento dell’attività (da tali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mansioni va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escluso l’adempimento di obblighi legali o amministrativi)</a:t>
            </a:r>
          </a:p>
          <a:p>
            <a:pPr marL="252000" indent="-2520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sono temporaneamente assenti per altri motivi e la durata prevista dell’assenza è pari o inferiore a tre mesi</a:t>
            </a:r>
          </a:p>
        </p:txBody>
      </p:sp>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25</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Tree>
    <p:extLst>
      <p:ext uri="{BB962C8B-B14F-4D97-AF65-F5344CB8AC3E}">
        <p14:creationId xmlns:p14="http://schemas.microsoft.com/office/powerpoint/2010/main" val="20313728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1038000" y="864000"/>
            <a:ext cx="10116000" cy="3265959"/>
          </a:xfrm>
          <a:prstGeom prst="rect">
            <a:avLst/>
          </a:prstGeom>
        </p:spPr>
        <p:txBody>
          <a:bodyPr wrap="square" lIns="0" tIns="0" rIns="0" bIns="0" anchor="ctr" anchorCtr="0">
            <a:spAutoFit/>
          </a:bodyPr>
          <a:lstStyle/>
          <a:p>
            <a:pPr algn="ctr">
              <a:lnSpc>
                <a:spcPct val="105000"/>
              </a:lnSpc>
              <a:spcAft>
                <a:spcPts val="18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Occupati</a:t>
            </a:r>
            <a:endParaRPr lang="it-IT" sz="2050" b="1" dirty="0">
              <a:solidFill>
                <a:srgbClr val="000000"/>
              </a:solidFill>
              <a:latin typeface="Cambria" panose="02040503050406030204" pitchFamily="18" charset="0"/>
              <a:ea typeface="Cambria" panose="02040503050406030204" pitchFamily="18" charset="0"/>
              <a:cs typeface="Times New Roman" panose="02020603050405020304" pitchFamily="18" charset="0"/>
            </a:endParaRP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Notiamo che la definizione di ‘occupato’ è molto ampia: chiunque abbia svolto una attività retribuita nella settimana di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riferimento (la settimana precedente alla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somministrazione del questionario) anche se per solo un’ora e in modo occasionale e, ovviamente anche ‘in nero’ (all’Istat non interessa se il lavoro è regolare o no). </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Sono contati come occupati anche i lavoratori in cassa integrazione a zero ore. </a:t>
            </a: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Vi sono poi dati più dettagliati, sempre raccolti dall’Istat, che ci dicono quanti degli occupati stanno svolgendo meno ore di lavoro di quanto vorrebbero (part-time involontari), ma risultano comunque occupati.</a:t>
            </a:r>
          </a:p>
        </p:txBody>
      </p:sp>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26</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Tree>
    <p:extLst>
      <p:ext uri="{BB962C8B-B14F-4D97-AF65-F5344CB8AC3E}">
        <p14:creationId xmlns:p14="http://schemas.microsoft.com/office/powerpoint/2010/main" val="36200890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426000" y="612000"/>
            <a:ext cx="11340000" cy="5838971"/>
          </a:xfrm>
          <a:prstGeom prst="rect">
            <a:avLst/>
          </a:prstGeom>
        </p:spPr>
        <p:txBody>
          <a:bodyPr wrap="square" lIns="0" tIns="0" rIns="0" bIns="0" anchor="ctr" anchorCtr="0">
            <a:spAutoFit/>
          </a:bodyPr>
          <a:lstStyle/>
          <a:p>
            <a:pPr algn="ctr">
              <a:lnSpc>
                <a:spcPct val="105000"/>
              </a:lnSpc>
              <a:spcAft>
                <a:spcPts val="6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Disoccupati</a:t>
            </a:r>
            <a:endParaRPr lang="it-IT" sz="2050" b="1" dirty="0">
              <a:solidFill>
                <a:srgbClr val="000000"/>
              </a:solidFill>
              <a:latin typeface="Cambria" panose="02040503050406030204" pitchFamily="18" charset="0"/>
              <a:ea typeface="Cambria" panose="02040503050406030204" pitchFamily="18" charset="0"/>
              <a:cs typeface="Times New Roman" panose="02020603050405020304" pitchFamily="18" charset="0"/>
            </a:endParaRPr>
          </a:p>
          <a:p>
            <a:pPr algn="just">
              <a:lnSpc>
                <a:spcPct val="105000"/>
              </a:lnSpc>
              <a:spcAft>
                <a:spcPts val="3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Comprendono le persone non occupate tra i 15 e i 74 anni che:</a:t>
            </a:r>
          </a:p>
          <a:p>
            <a:pPr marL="252000" indent="-2520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hanno effettuato almeno un’azione attiva di ricerca di lavoro nelle quattro settimane che precedono la settimana di riferimento e sono disponibili a lavorare (o ad avviare un’attività autonoma) entro le due settimane successive;</a:t>
            </a:r>
          </a:p>
          <a:p>
            <a:pPr marL="252000" indent="-252000" algn="just">
              <a:lnSpc>
                <a:spcPct val="105000"/>
              </a:lnSpc>
              <a:spcAft>
                <a:spcPts val="300"/>
              </a:spcAft>
              <a:buClr>
                <a:srgbClr val="3333B2"/>
              </a:buClr>
              <a:buSzPct val="95000"/>
              <a:buFont typeface="Wingdings" panose="05000000000000000000" pitchFamily="2" charset="2"/>
              <a:buChar char="§"/>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inizieranno un lavoro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entro 3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mesi dalla settimana di riferimento e sarebbero disponibili a lavorare (o ad avviare un’attività autonoma) entro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le 2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settimane successive</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 se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fosse possibile anticipare l’inizio del lavoro.</a:t>
            </a:r>
          </a:p>
          <a:p>
            <a:pPr algn="just">
              <a:lnSpc>
                <a:spcPct val="105000"/>
              </a:lnSpc>
              <a:spcAft>
                <a:spcPts val="300"/>
              </a:spcAft>
              <a:buClr>
                <a:srgbClr val="3333B2"/>
              </a:buClr>
              <a:buSzPct val="95000"/>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Per essere classificati come disoccupati, oltre a non svolgere attività lavorative retribuite occorre aver svolto nel mese precedente delle azioni di ricerca: colloqui di lavoro, invio di curricula, ricerca tramite agenzie o uffici di collocamento, partecipazione a concorsi. Come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è facile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intuire</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 si usa una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definizione piuttosto restrittiva di disoccupato. Infatti, vi potrebbero essere (e in genere ci sono) persone che pur desiderando iniziare una attività lavorativa non hanno svolto attività di ricerca nel mese precedente perché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scoraggiate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cioè perché ritengono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di non avere probabilità di successo. </a:t>
            </a:r>
          </a:p>
          <a:p>
            <a:pPr algn="just">
              <a:lnSpc>
                <a:spcPct val="105000"/>
              </a:lnSpc>
              <a:spcAft>
                <a:spcPts val="300"/>
              </a:spcAft>
              <a:buClr>
                <a:srgbClr val="3333B2"/>
              </a:buClr>
              <a:buSzPct val="95000"/>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È restrittiva anche la clausola di essere pronti a iniziare una eventuale attività lavorativa entro le due settimane seguenti – in alcuni casi le persone potrebbero avere necessità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di un periodo di tempo più lungo per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riorganizzare la propria vita familiare in vista di una attività lavorativa.</a:t>
            </a:r>
          </a:p>
        </p:txBody>
      </p:sp>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27</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Tree>
    <p:extLst>
      <p:ext uri="{BB962C8B-B14F-4D97-AF65-F5344CB8AC3E}">
        <p14:creationId xmlns:p14="http://schemas.microsoft.com/office/powerpoint/2010/main" val="33897984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858000" y="821810"/>
            <a:ext cx="10476000" cy="5383846"/>
          </a:xfrm>
          <a:prstGeom prst="rect">
            <a:avLst/>
          </a:prstGeom>
        </p:spPr>
        <p:txBody>
          <a:bodyPr wrap="square" lIns="0" tIns="0" rIns="0" bIns="0" anchor="ctr" anchorCtr="0">
            <a:spAutoFit/>
          </a:bodyPr>
          <a:lstStyle/>
          <a:p>
            <a:pPr algn="just">
              <a:lnSpc>
                <a:spcPct val="105000"/>
              </a:lnSpc>
              <a:spcAft>
                <a:spcPts val="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Forze di lavoro</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comprendono le persone occupate e quelle disoccupate.</a:t>
            </a:r>
          </a:p>
          <a:p>
            <a:pPr algn="just">
              <a:lnSpc>
                <a:spcPct val="105000"/>
              </a:lnSpc>
              <a:spcAft>
                <a:spcPts val="1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Le forze di lavoro sono quindi quelle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che nella teoria economica chiamiamo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offerta di lavoro</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cioè, la quantità di lavoro complessivamente disponibile ad essere utilizzata dall’insieme delle imprese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in un’economia</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t>
            </a:r>
          </a:p>
          <a:p>
            <a:pPr algn="just">
              <a:lnSpc>
                <a:spcPct val="105000"/>
              </a:lnSpc>
              <a:spcAft>
                <a:spcPts val="1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Abbiamo poi:</a:t>
            </a:r>
          </a:p>
          <a:p>
            <a:pPr algn="just">
              <a:lnSpc>
                <a:spcPct val="105000"/>
              </a:lnSpc>
              <a:spcAft>
                <a:spcPts val="12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occupazione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rapporto percentuale tra gli occupati e la corrispondente popolazione di riferimento. (Per esempio il tasso di occupazione 15-64 anni è il rapporto percentuale tra gli occupati e la popolazione di età compresa tra i 15 e i 64 anni.) </a:t>
            </a:r>
          </a:p>
          <a:p>
            <a:pPr algn="just">
              <a:lnSpc>
                <a:spcPct val="105000"/>
              </a:lnSpc>
              <a:spcAft>
                <a:spcPts val="1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Di solito si definisce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occupazione giovanile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il rapporto percentuale tra gli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occupati tra i 15 e i 24 anni e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popolazione di età compresa tra i 15 e i 24 anni.</a:t>
            </a:r>
          </a:p>
          <a:p>
            <a:pPr algn="just">
              <a:lnSpc>
                <a:spcPct val="105000"/>
              </a:lnSpc>
              <a:spcAft>
                <a:spcPts val="12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disoccupazione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rapporto tra le persone in cerca di occupazione e le corrispondenti forze di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lavoro.</a:t>
            </a:r>
          </a:p>
          <a:p>
            <a:pPr algn="just">
              <a:lnSpc>
                <a:spcPct val="105000"/>
              </a:lnSpc>
              <a:spcAft>
                <a:spcPts val="1200"/>
              </a:spcAft>
            </a:pP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Di solito si definisce </a:t>
            </a:r>
            <a:r>
              <a:rPr lang="it-IT" sz="205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disoccupazione giovanile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il rapporto percentuale tra le persone in cerca di occupazione tra i 15 e i 24 anni e la popolazione di età compresa tra i 15 e i 24 anni.</a:t>
            </a:r>
          </a:p>
        </p:txBody>
      </p:sp>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28</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Tree>
    <p:extLst>
      <p:ext uri="{BB962C8B-B14F-4D97-AF65-F5344CB8AC3E}">
        <p14:creationId xmlns:p14="http://schemas.microsoft.com/office/powerpoint/2010/main" val="6026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984000" y="655857"/>
            <a:ext cx="10224000" cy="5813323"/>
          </a:xfrm>
          <a:prstGeom prst="rect">
            <a:avLst/>
          </a:prstGeom>
        </p:spPr>
        <p:txBody>
          <a:bodyPr wrap="square" lIns="0" tIns="0" rIns="0" bIns="0" anchor="ctr" anchorCtr="0">
            <a:spAutoFit/>
          </a:bodyPr>
          <a:lstStyle/>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Immaginiamo ora di conoscere anche il prezzo della pizza a Roma nel periodo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3</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ovverosia a gennaio 2024. Supponiamo sia pari 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11,51€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variazione assoluta tra gennaio 2023 e gennaio 2024 è:</a:t>
            </a:r>
          </a:p>
          <a:p>
            <a:pPr algn="ctr">
              <a:lnSpc>
                <a:spcPct val="105000"/>
              </a:lnSpc>
              <a:spcAft>
                <a:spcPts val="200"/>
              </a:spcAft>
            </a:pPr>
            <a:r>
              <a:rPr lang="el-GR" sz="2050">
                <a:solidFill>
                  <a:srgbClr val="3333B2"/>
                </a:solidFill>
                <a:latin typeface="Cambria" panose="02040503050406030204" pitchFamily="18" charset="0"/>
                <a:ea typeface="Cambria" panose="02040503050406030204" pitchFamily="18" charset="0"/>
                <a:cs typeface="Times New Roman" panose="02020603050405020304" pitchFamily="18" charset="0"/>
              </a:rPr>
              <a:t>Δ</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 2,3</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a:t>
            </a:r>
            <a:r>
              <a:rPr lang="el-GR" sz="2050">
                <a:solidFill>
                  <a:srgbClr val="3333B2"/>
                </a:solidFill>
                <a:latin typeface="Cambria" panose="02040503050406030204" pitchFamily="18" charset="0"/>
                <a:ea typeface="Cambria" panose="02040503050406030204" pitchFamily="18" charset="0"/>
                <a:cs typeface="Times New Roman" panose="02020603050405020304" pitchFamily="18" charset="0"/>
              </a:rPr>
              <a:t>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3</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a:t>
            </a:r>
            <a:r>
              <a:rPr lang="el-GR" sz="2050">
                <a:solidFill>
                  <a:srgbClr val="3333B2"/>
                </a:solidFill>
                <a:latin typeface="Cambria" panose="02040503050406030204" pitchFamily="18" charset="0"/>
                <a:ea typeface="Cambria" panose="02040503050406030204" pitchFamily="18" charset="0"/>
                <a:cs typeface="Times New Roman" panose="02020603050405020304" pitchFamily="18" charset="0"/>
              </a:rPr>
              <a:t>Δ</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2,3</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11,51 – 10,87 = 0,64€</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variazione percentuale, invece, è:</a:t>
            </a:r>
          </a:p>
          <a:p>
            <a:pPr algn="ctr">
              <a:lnSpc>
                <a:spcPct val="105000"/>
              </a:lnSpc>
              <a:spcAft>
                <a:spcPts val="200"/>
              </a:spcAft>
            </a:pPr>
            <a:r>
              <a:rPr lang="it-IT" sz="2050" i="1" dirty="0">
                <a:solidFill>
                  <a:srgbClr val="3333B2"/>
                </a:solidFill>
                <a:latin typeface="Cambria" panose="02040503050406030204" pitchFamily="18" charset="0"/>
                <a:ea typeface="Cambria" panose="02040503050406030204" pitchFamily="18" charset="0"/>
                <a:cs typeface="Times New Roman" panose="02020603050405020304" pitchFamily="18" charset="0"/>
              </a:rPr>
              <a:t>g</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2,3</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3</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a:t>
            </a:r>
            <a:r>
              <a:rPr lang="it-IT" sz="2050" i="1" dirty="0">
                <a:solidFill>
                  <a:srgbClr val="3333B2"/>
                </a:solidFill>
                <a:latin typeface="Cambria" panose="02040503050406030204" pitchFamily="18" charset="0"/>
                <a:ea typeface="Cambria" panose="02040503050406030204" pitchFamily="18" charset="0"/>
                <a:cs typeface="Times New Roman" panose="02020603050405020304" pitchFamily="18" charset="0"/>
              </a:rPr>
              <a:t>g</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2,3</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(11,51 – 10,87)/10,87 = 0,059 cioè il 5,9%.</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(Ho scelto questi valori perché il tasso di inflazione calcolato dall’Istat per l’Italia è dell’8,7% in media nel 2022 e del 5,9% in media nel 2023.)</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Occorre fare una importante osservazione. Se la variazione percentuale annuale del prezzo della pizza a Roma è dell’</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8,7%</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nel 2022 e del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5,9%</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nel 2023 non significa che la variazione percentuale complessiva del prezzo sui due anni è 8,7 + 5,9 = 14,6%. Possiamo calcolare la variazione complessiva come il rapporto tra la variazione assoluta e il valore iniziale: </a:t>
            </a:r>
          </a:p>
          <a:p>
            <a:pPr algn="ctr">
              <a:lnSpc>
                <a:spcPct val="105000"/>
              </a:lnSpc>
              <a:spcAft>
                <a:spcPts val="200"/>
              </a:spcAft>
            </a:pPr>
            <a:r>
              <a:rPr lang="it-IT" sz="2050" i="1" dirty="0">
                <a:solidFill>
                  <a:srgbClr val="3333B2"/>
                </a:solidFill>
                <a:latin typeface="Cambria" panose="02040503050406030204" pitchFamily="18" charset="0"/>
                <a:ea typeface="Cambria" panose="02040503050406030204" pitchFamily="18" charset="0"/>
                <a:cs typeface="Times New Roman" panose="02020603050405020304" pitchFamily="18" charset="0"/>
              </a:rPr>
              <a:t>g</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1,3</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3</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P</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a:t>
            </a:r>
            <a:r>
              <a:rPr lang="it-IT" sz="2050" i="1" dirty="0">
                <a:solidFill>
                  <a:srgbClr val="3333B2"/>
                </a:solidFill>
                <a:latin typeface="Cambria" panose="02040503050406030204" pitchFamily="18" charset="0"/>
                <a:ea typeface="Cambria" panose="02040503050406030204" pitchFamily="18" charset="0"/>
                <a:cs typeface="Times New Roman" panose="02020603050405020304" pitchFamily="18" charset="0"/>
              </a:rPr>
              <a:t>g</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1,3</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 (11,51 – 10,00)/10,00 = 0,151 cioè 15,1%.</a:t>
            </a:r>
          </a:p>
          <a:p>
            <a:pPr algn="just">
              <a:lnSpc>
                <a:spcPct val="105000"/>
              </a:lnSpc>
              <a:spcAft>
                <a:spcPts val="2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variazione percentuale complessiva è maggiore della somma delle due variazioni annuali perché il 5,9% di aumento che si verifica nel secondo anno è un 5,9% calcolato rispetto a un prezzo già aumentato rispetto al valore iniziale (cioè il prezzo aumenta del 5,9% rispetto a 10,87€, non rispetto a 10,00€).</a:t>
            </a:r>
          </a:p>
        </p:txBody>
      </p:sp>
      <p:sp>
        <p:nvSpPr>
          <p:cNvPr id="3" name="Segnaposto data 2">
            <a:extLst>
              <a:ext uri="{FF2B5EF4-FFF2-40B4-BE49-F238E27FC236}">
                <a16:creationId xmlns:a16="http://schemas.microsoft.com/office/drawing/2014/main" id="{17C76AB8-D61A-ED99-0421-E0011A931B31}"/>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B33ED4E9-173C-AB57-C262-78491652F83F}"/>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CA87FD49-6852-BB2E-AE60-30177DE8F428}"/>
              </a:ext>
            </a:extLst>
          </p:cNvPr>
          <p:cNvSpPr>
            <a:spLocks noGrp="1"/>
          </p:cNvSpPr>
          <p:nvPr>
            <p:ph type="sldNum" sz="quarter" idx="12"/>
          </p:nvPr>
        </p:nvSpPr>
        <p:spPr/>
        <p:txBody>
          <a:bodyPr/>
          <a:lstStyle/>
          <a:p>
            <a:fld id="{836F2084-DE53-461A-87A3-A1368B978416}" type="slidenum">
              <a:rPr lang="en-GB" smtClean="0"/>
              <a:pPr/>
              <a:t>2</a:t>
            </a:fld>
            <a:endParaRPr lang="en-GB" dirty="0"/>
          </a:p>
        </p:txBody>
      </p:sp>
      <p:sp>
        <p:nvSpPr>
          <p:cNvPr id="6" name="Title 2">
            <a:extLst>
              <a:ext uri="{FF2B5EF4-FFF2-40B4-BE49-F238E27FC236}">
                <a16:creationId xmlns:a16="http://schemas.microsoft.com/office/drawing/2014/main" id="{F71228EF-972F-FE79-6A06-8E4BBC7FDB5E}"/>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Tassi di variazione e numeri indice</a:t>
            </a:r>
          </a:p>
        </p:txBody>
      </p:sp>
    </p:spTree>
    <p:extLst>
      <p:ext uri="{BB962C8B-B14F-4D97-AF65-F5344CB8AC3E}">
        <p14:creationId xmlns:p14="http://schemas.microsoft.com/office/powerpoint/2010/main" val="24355113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677712" y="810077"/>
            <a:ext cx="10512000" cy="5407314"/>
          </a:xfrm>
          <a:prstGeom prst="rect">
            <a:avLst/>
          </a:prstGeom>
        </p:spPr>
        <p:txBody>
          <a:bodyPr wrap="square" lIns="0" tIns="0" rIns="0" bIns="0" anchor="ctr" anchorCtr="0">
            <a:spAutoFit/>
          </a:bodyPr>
          <a:lstStyle/>
          <a:p>
            <a:pPr algn="just">
              <a:lnSpc>
                <a:spcPct val="105000"/>
              </a:lnSpc>
              <a:spcAft>
                <a:spcPts val="9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Non forze di lavoro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(o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inattivi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comprendono le persone di 15 anni o più che non fanno parte delle forze di lavoro, cioè quelle non classificate come occupate o in cerca di occupazione.</a:t>
            </a:r>
          </a:p>
          <a:p>
            <a:pPr algn="just">
              <a:lnSpc>
                <a:spcPct val="105000"/>
              </a:lnSpc>
              <a:spcAft>
                <a:spcPts val="900"/>
              </a:spcAft>
            </a:pP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attività</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rapporto tra le persone appartenenti alle forze di lavoro e la corrispondente popolazione di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riferimento.</a:t>
            </a:r>
          </a:p>
          <a:p>
            <a:pPr algn="just">
              <a:lnSpc>
                <a:spcPct val="105000"/>
              </a:lnSpc>
              <a:spcAft>
                <a:spcPts val="900"/>
              </a:spcAft>
            </a:pPr>
            <a:r>
              <a:rPr lang="it-IT" sz="2050" b="1">
                <a:solidFill>
                  <a:srgbClr val="3333B2"/>
                </a:solidFill>
                <a:latin typeface="Cambria" panose="02040503050406030204" pitchFamily="18" charset="0"/>
                <a:ea typeface="Cambria" panose="02040503050406030204" pitchFamily="18" charset="0"/>
                <a:cs typeface="Times New Roman" panose="02020603050405020304" pitchFamily="18" charset="0"/>
              </a:rPr>
              <a:t>Tasso di inattività</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 rapporto tra le persone che non appartengono alle forze di lavoro e la corrispondente popolazione di riferimento.</a:t>
            </a:r>
            <a:endPar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endParaRPr>
          </a:p>
          <a:p>
            <a:pPr algn="just">
              <a:lnSpc>
                <a:spcPct val="105000"/>
              </a:lnSpc>
              <a:spcAft>
                <a:spcPts val="9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Notiamo che tra gli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inattivi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ci sono persone che non stanno né lavorando né cercando una occupazione per buone ragioni: perché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sono pensionati oppure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perché </a:t>
            </a:r>
            <a:r>
              <a:rPr lang="it-IT" sz="2050">
                <a:solidFill>
                  <a:srgbClr val="000000"/>
                </a:solidFill>
                <a:latin typeface="Cambria" panose="02040503050406030204" pitchFamily="18" charset="0"/>
                <a:ea typeface="Cambria" panose="02040503050406030204" pitchFamily="18" charset="0"/>
                <a:cs typeface="Times New Roman" panose="02020603050405020304" pitchFamily="18" charset="0"/>
              </a:rPr>
              <a:t>stanno studiando. Ci sono inoltre </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persone che non svolgono attività retribuite ma in effetti svolgono attività di lavoro domestiche e di cura (figli minori; anziani o altre persone non autosufficienti). </a:t>
            </a:r>
          </a:p>
          <a:p>
            <a:pPr algn="just">
              <a:lnSpc>
                <a:spcPct val="105000"/>
              </a:lnSpc>
              <a:spcAft>
                <a:spcPts val="9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A questo riguardo bisogna però al tempo stesso sottolineare la crescente presenza sia in Italia che in altri paesi, tra gli inattivi, di persone giovani che non studiano e non lavorano (detti spesso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NEET</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 dall’acronimo ricavato dall’inglese ‘not in employment, education or training’), forse scoraggiati dalla difficoltà a trovare una occupazione, o dalle caratteristiche e retribuzioni insoddisfacenti delle opportunità di lavoro. </a:t>
            </a:r>
          </a:p>
        </p:txBody>
      </p:sp>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29</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Tree>
    <p:extLst>
      <p:ext uri="{BB962C8B-B14F-4D97-AF65-F5344CB8AC3E}">
        <p14:creationId xmlns:p14="http://schemas.microsoft.com/office/powerpoint/2010/main" val="1523576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30</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
        <p:nvSpPr>
          <p:cNvPr id="7" name="CasellaDiTesto 6">
            <a:extLst>
              <a:ext uri="{FF2B5EF4-FFF2-40B4-BE49-F238E27FC236}">
                <a16:creationId xmlns:a16="http://schemas.microsoft.com/office/drawing/2014/main" id="{9523CBAD-750E-E9DA-2F4E-5E84850477FA}"/>
              </a:ext>
            </a:extLst>
          </p:cNvPr>
          <p:cNvSpPr txBox="1"/>
          <p:nvPr/>
        </p:nvSpPr>
        <p:spPr>
          <a:xfrm>
            <a:off x="767408" y="980727"/>
            <a:ext cx="2340000" cy="2520281"/>
          </a:xfrm>
          <a:prstGeom prst="rect">
            <a:avLst/>
          </a:prstGeom>
          <a:solidFill>
            <a:srgbClr val="979B9F"/>
          </a:solidFill>
          <a:ln w="6350">
            <a:solidFill>
              <a:schemeClr val="tx1">
                <a:lumMod val="65000"/>
                <a:lumOff val="35000"/>
              </a:schemeClr>
            </a:solidFill>
          </a:ln>
        </p:spPr>
        <p:txBody>
          <a:bodyPr wrap="square" lIns="0" tIns="0" rIns="0" bIns="0" rtlCol="0" anchor="ctr" anchorCtr="1">
            <a:noAutofit/>
          </a:bodyPr>
          <a:lstStyle/>
          <a:p>
            <a:pPr algn="ctr">
              <a:lnSpc>
                <a:spcPct val="90000"/>
              </a:lnSpc>
            </a:pPr>
            <a:r>
              <a:rPr lang="en-GB" b="1" dirty="0">
                <a:solidFill>
                  <a:schemeClr val="bg1"/>
                </a:solidFill>
                <a:latin typeface="Cambria" panose="02040503050406030204" pitchFamily="18" charset="0"/>
                <a:ea typeface="Cambria" panose="02040503050406030204" pitchFamily="18" charset="0"/>
              </a:rPr>
              <a:t>Popolazione</a:t>
            </a:r>
          </a:p>
        </p:txBody>
      </p:sp>
      <p:sp>
        <p:nvSpPr>
          <p:cNvPr id="9" name="CasellaDiTesto 8">
            <a:extLst>
              <a:ext uri="{FF2B5EF4-FFF2-40B4-BE49-F238E27FC236}">
                <a16:creationId xmlns:a16="http://schemas.microsoft.com/office/drawing/2014/main" id="{6EDCF650-B215-3A79-360C-A9EFD462F9E0}"/>
              </a:ext>
            </a:extLst>
          </p:cNvPr>
          <p:cNvSpPr txBox="1"/>
          <p:nvPr/>
        </p:nvSpPr>
        <p:spPr>
          <a:xfrm>
            <a:off x="3539803" y="980727"/>
            <a:ext cx="2340000" cy="1980209"/>
          </a:xfrm>
          <a:prstGeom prst="rect">
            <a:avLst/>
          </a:prstGeom>
          <a:solidFill>
            <a:srgbClr val="5F6DA5"/>
          </a:solidFill>
          <a:ln w="6350">
            <a:solidFill>
              <a:schemeClr val="tx1">
                <a:lumMod val="65000"/>
                <a:lumOff val="35000"/>
              </a:schemeClr>
            </a:solidFill>
          </a:ln>
        </p:spPr>
        <p:txBody>
          <a:bodyPr wrap="square" lIns="0" tIns="0" rIns="0" bIns="0" rtlCol="0" anchor="ctr" anchorCtr="1">
            <a:noAutofit/>
          </a:bodyPr>
          <a:lstStyle/>
          <a:p>
            <a:pPr algn="ctr">
              <a:lnSpc>
                <a:spcPct val="90000"/>
              </a:lnSpc>
            </a:pPr>
            <a:r>
              <a:rPr lang="en-GB" b="1" dirty="0">
                <a:solidFill>
                  <a:schemeClr val="bg1"/>
                </a:solidFill>
                <a:latin typeface="Cambria" panose="02040503050406030204" pitchFamily="18" charset="0"/>
                <a:ea typeface="Cambria" panose="02040503050406030204" pitchFamily="18" charset="0"/>
              </a:rPr>
              <a:t>Popolazione in</a:t>
            </a:r>
          </a:p>
          <a:p>
            <a:pPr algn="ctr">
              <a:lnSpc>
                <a:spcPct val="90000"/>
              </a:lnSpc>
            </a:pPr>
            <a:r>
              <a:rPr lang="en-GB" b="1" dirty="0">
                <a:solidFill>
                  <a:schemeClr val="bg1"/>
                </a:solidFill>
                <a:latin typeface="Cambria" panose="02040503050406030204" pitchFamily="18" charset="0"/>
                <a:ea typeface="Cambria" panose="02040503050406030204" pitchFamily="18" charset="0"/>
              </a:rPr>
              <a:t>età lavorativa</a:t>
            </a:r>
          </a:p>
        </p:txBody>
      </p:sp>
      <p:grpSp>
        <p:nvGrpSpPr>
          <p:cNvPr id="15" name="Gruppo 14">
            <a:extLst>
              <a:ext uri="{FF2B5EF4-FFF2-40B4-BE49-F238E27FC236}">
                <a16:creationId xmlns:a16="http://schemas.microsoft.com/office/drawing/2014/main" id="{91A3F79A-2BAE-90D9-EAA6-562D5816C249}"/>
              </a:ext>
            </a:extLst>
          </p:cNvPr>
          <p:cNvGrpSpPr/>
          <p:nvPr/>
        </p:nvGrpSpPr>
        <p:grpSpPr>
          <a:xfrm>
            <a:off x="9084592" y="980728"/>
            <a:ext cx="2340000" cy="1440000"/>
            <a:chOff x="8868568" y="1556792"/>
            <a:chExt cx="2340000" cy="1440000"/>
          </a:xfrm>
        </p:grpSpPr>
        <p:sp>
          <p:nvSpPr>
            <p:cNvPr id="11" name="CasellaDiTesto 10">
              <a:extLst>
                <a:ext uri="{FF2B5EF4-FFF2-40B4-BE49-F238E27FC236}">
                  <a16:creationId xmlns:a16="http://schemas.microsoft.com/office/drawing/2014/main" id="{F3C04102-9818-A6B6-F829-D83C5E1903C2}"/>
                </a:ext>
              </a:extLst>
            </p:cNvPr>
            <p:cNvSpPr txBox="1"/>
            <p:nvPr/>
          </p:nvSpPr>
          <p:spPr>
            <a:xfrm>
              <a:off x="8868568" y="1556792"/>
              <a:ext cx="2340000" cy="1080000"/>
            </a:xfrm>
            <a:prstGeom prst="rect">
              <a:avLst/>
            </a:prstGeom>
            <a:solidFill>
              <a:srgbClr val="4EA368"/>
            </a:solidFill>
            <a:ln w="6350">
              <a:solidFill>
                <a:schemeClr val="tx1">
                  <a:lumMod val="65000"/>
                  <a:lumOff val="35000"/>
                </a:schemeClr>
              </a:solidFill>
            </a:ln>
          </p:spPr>
          <p:txBody>
            <a:bodyPr wrap="square" lIns="0" tIns="0" rIns="0" bIns="0" rtlCol="0" anchor="ctr" anchorCtr="1">
              <a:noAutofit/>
            </a:bodyPr>
            <a:lstStyle/>
            <a:p>
              <a:pPr algn="ctr">
                <a:lnSpc>
                  <a:spcPct val="90000"/>
                </a:lnSpc>
              </a:pPr>
              <a:r>
                <a:rPr lang="en-GB" b="1" dirty="0">
                  <a:solidFill>
                    <a:schemeClr val="bg1"/>
                  </a:solidFill>
                  <a:latin typeface="Cambria" panose="02040503050406030204" pitchFamily="18" charset="0"/>
                  <a:ea typeface="Cambria" panose="02040503050406030204" pitchFamily="18" charset="0"/>
                </a:rPr>
                <a:t>Occupati</a:t>
              </a:r>
            </a:p>
          </p:txBody>
        </p:sp>
        <p:sp>
          <p:nvSpPr>
            <p:cNvPr id="12" name="CasellaDiTesto 11">
              <a:extLst>
                <a:ext uri="{FF2B5EF4-FFF2-40B4-BE49-F238E27FC236}">
                  <a16:creationId xmlns:a16="http://schemas.microsoft.com/office/drawing/2014/main" id="{FA0CFE10-E93A-72FE-7895-F5620BF53518}"/>
                </a:ext>
              </a:extLst>
            </p:cNvPr>
            <p:cNvSpPr txBox="1"/>
            <p:nvPr/>
          </p:nvSpPr>
          <p:spPr>
            <a:xfrm>
              <a:off x="8868568" y="2636792"/>
              <a:ext cx="2340000" cy="360000"/>
            </a:xfrm>
            <a:prstGeom prst="rect">
              <a:avLst/>
            </a:prstGeom>
            <a:solidFill>
              <a:srgbClr val="A576A7"/>
            </a:solidFill>
            <a:ln w="6350">
              <a:solidFill>
                <a:schemeClr val="tx1">
                  <a:lumMod val="65000"/>
                  <a:lumOff val="35000"/>
                </a:schemeClr>
              </a:solidFill>
            </a:ln>
          </p:spPr>
          <p:txBody>
            <a:bodyPr wrap="square" lIns="0" tIns="0" rIns="0" bIns="0" rtlCol="0" anchor="ctr" anchorCtr="1">
              <a:noAutofit/>
            </a:bodyPr>
            <a:lstStyle/>
            <a:p>
              <a:pPr algn="ctr">
                <a:lnSpc>
                  <a:spcPct val="90000"/>
                </a:lnSpc>
              </a:pPr>
              <a:r>
                <a:rPr lang="en-GB" b="1" dirty="0">
                  <a:solidFill>
                    <a:schemeClr val="bg1"/>
                  </a:solidFill>
                  <a:latin typeface="Cambria" panose="02040503050406030204" pitchFamily="18" charset="0"/>
                  <a:ea typeface="Cambria" panose="02040503050406030204" pitchFamily="18" charset="0"/>
                </a:rPr>
                <a:t>Disoccupati</a:t>
              </a:r>
            </a:p>
          </p:txBody>
        </p:sp>
      </p:grpSp>
      <p:grpSp>
        <p:nvGrpSpPr>
          <p:cNvPr id="14" name="Gruppo 13">
            <a:extLst>
              <a:ext uri="{FF2B5EF4-FFF2-40B4-BE49-F238E27FC236}">
                <a16:creationId xmlns:a16="http://schemas.microsoft.com/office/drawing/2014/main" id="{7284C352-4A33-83C5-F0C6-1DEAFE90E770}"/>
              </a:ext>
            </a:extLst>
          </p:cNvPr>
          <p:cNvGrpSpPr/>
          <p:nvPr/>
        </p:nvGrpSpPr>
        <p:grpSpPr>
          <a:xfrm>
            <a:off x="6312198" y="980728"/>
            <a:ext cx="2340000" cy="1980208"/>
            <a:chOff x="6240103" y="1556792"/>
            <a:chExt cx="2340000" cy="1980208"/>
          </a:xfrm>
        </p:grpSpPr>
        <p:sp>
          <p:nvSpPr>
            <p:cNvPr id="10" name="CasellaDiTesto 9">
              <a:extLst>
                <a:ext uri="{FF2B5EF4-FFF2-40B4-BE49-F238E27FC236}">
                  <a16:creationId xmlns:a16="http://schemas.microsoft.com/office/drawing/2014/main" id="{22B6EB1A-6CC8-C527-4A99-8EA6D739C5DF}"/>
                </a:ext>
              </a:extLst>
            </p:cNvPr>
            <p:cNvSpPr txBox="1"/>
            <p:nvPr/>
          </p:nvSpPr>
          <p:spPr>
            <a:xfrm>
              <a:off x="6240103" y="1556792"/>
              <a:ext cx="2340000" cy="1440000"/>
            </a:xfrm>
            <a:prstGeom prst="rect">
              <a:avLst/>
            </a:prstGeom>
            <a:solidFill>
              <a:srgbClr val="E47760"/>
            </a:solidFill>
            <a:ln w="6350">
              <a:solidFill>
                <a:schemeClr val="tx1">
                  <a:lumMod val="65000"/>
                  <a:lumOff val="35000"/>
                </a:schemeClr>
              </a:solidFill>
            </a:ln>
          </p:spPr>
          <p:txBody>
            <a:bodyPr wrap="square" lIns="0" tIns="0" rIns="0" bIns="0" rtlCol="0" anchor="ctr" anchorCtr="1">
              <a:noAutofit/>
            </a:bodyPr>
            <a:lstStyle/>
            <a:p>
              <a:pPr algn="ctr">
                <a:lnSpc>
                  <a:spcPct val="90000"/>
                </a:lnSpc>
              </a:pPr>
              <a:r>
                <a:rPr lang="en-GB" b="1" dirty="0">
                  <a:solidFill>
                    <a:schemeClr val="bg1"/>
                  </a:solidFill>
                  <a:latin typeface="Cambria" panose="02040503050406030204" pitchFamily="18" charset="0"/>
                  <a:ea typeface="Cambria" panose="02040503050406030204" pitchFamily="18" charset="0"/>
                </a:rPr>
                <a:t>Forza lavoro</a:t>
              </a:r>
            </a:p>
          </p:txBody>
        </p:sp>
        <p:sp>
          <p:nvSpPr>
            <p:cNvPr id="13" name="CasellaDiTesto 12">
              <a:extLst>
                <a:ext uri="{FF2B5EF4-FFF2-40B4-BE49-F238E27FC236}">
                  <a16:creationId xmlns:a16="http://schemas.microsoft.com/office/drawing/2014/main" id="{914423EB-F618-F244-CACF-230599BA1476}"/>
                </a:ext>
              </a:extLst>
            </p:cNvPr>
            <p:cNvSpPr txBox="1"/>
            <p:nvPr/>
          </p:nvSpPr>
          <p:spPr>
            <a:xfrm>
              <a:off x="6240103" y="2997000"/>
              <a:ext cx="2340000" cy="540000"/>
            </a:xfrm>
            <a:prstGeom prst="rect">
              <a:avLst/>
            </a:prstGeom>
            <a:solidFill>
              <a:srgbClr val="EFA75A"/>
            </a:solidFill>
            <a:ln w="6350">
              <a:solidFill>
                <a:schemeClr val="tx1">
                  <a:lumMod val="65000"/>
                  <a:lumOff val="35000"/>
                </a:schemeClr>
              </a:solidFill>
            </a:ln>
          </p:spPr>
          <p:txBody>
            <a:bodyPr wrap="square" lIns="0" tIns="0" rIns="0" bIns="0" rtlCol="0" anchor="ctr" anchorCtr="1">
              <a:noAutofit/>
            </a:bodyPr>
            <a:lstStyle/>
            <a:p>
              <a:pPr algn="ctr">
                <a:lnSpc>
                  <a:spcPct val="90000"/>
                </a:lnSpc>
              </a:pPr>
              <a:r>
                <a:rPr lang="en-GB" b="1" dirty="0">
                  <a:solidFill>
                    <a:schemeClr val="bg1"/>
                  </a:solidFill>
                  <a:latin typeface="Cambria" panose="02040503050406030204" pitchFamily="18" charset="0"/>
                  <a:ea typeface="Cambria" panose="02040503050406030204" pitchFamily="18" charset="0"/>
                </a:rPr>
                <a:t>Inattivi</a:t>
              </a:r>
            </a:p>
          </p:txBody>
        </p:sp>
      </p:grpSp>
      <mc:AlternateContent xmlns:mc="http://schemas.openxmlformats.org/markup-compatibility/2006" xmlns:a14="http://schemas.microsoft.com/office/drawing/2010/main">
        <mc:Choice Requires="a14">
          <p:sp>
            <p:nvSpPr>
              <p:cNvPr id="2" name="Rettangolo 1">
                <a:extLst>
                  <a:ext uri="{FF2B5EF4-FFF2-40B4-BE49-F238E27FC236}">
                    <a16:creationId xmlns:a16="http://schemas.microsoft.com/office/drawing/2014/main" id="{18FAC2B9-F6D4-3A37-9BF4-19DAB4E1047D}"/>
                  </a:ext>
                </a:extLst>
              </p:cNvPr>
              <p:cNvSpPr/>
              <p:nvPr/>
            </p:nvSpPr>
            <p:spPr>
              <a:xfrm>
                <a:off x="191344" y="4840378"/>
                <a:ext cx="7020000" cy="532838"/>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p>
                <a:pPr algn="ctr">
                  <a:lnSpc>
                    <a:spcPct val="105000"/>
                  </a:lnSpc>
                  <a:spcAft>
                    <a:spcPts val="300"/>
                  </a:spcAft>
                </a:pPr>
                <a:r>
                  <a:rPr lang="it-IT" sz="2050" b="1">
                    <a:latin typeface="Cambria" panose="02040503050406030204" pitchFamily="18" charset="0"/>
                    <a:ea typeface="Cambria" panose="02040503050406030204" pitchFamily="18" charset="0"/>
                    <a:cs typeface="Times New Roman" panose="02020603050405020304" pitchFamily="18" charset="0"/>
                  </a:rPr>
                  <a:t>Tasso di disoccupazione </a:t>
                </a:r>
                <a14:m>
                  <m:oMath xmlns:m="http://schemas.openxmlformats.org/officeDocument/2006/math">
                    <m:r>
                      <a:rPr lang="en-GB" sz="2050" b="1" i="0" smtClean="0">
                        <a:latin typeface="Cambria Math" panose="02040503050406030204" pitchFamily="18" charset="0"/>
                        <a:ea typeface="Cambria" panose="02040503050406030204" pitchFamily="18" charset="0"/>
                        <a:cs typeface="Times New Roman" panose="02020603050405020304" pitchFamily="18" charset="0"/>
                      </a:rPr>
                      <m:t>=</m:t>
                    </m:r>
                    <m:f>
                      <m:fPr>
                        <m:ctrlPr>
                          <a:rPr lang="en-GB" sz="2050" b="1" i="1" smtClean="0">
                            <a:latin typeface="Cambria Math" panose="02040503050406030204" pitchFamily="18" charset="0"/>
                            <a:ea typeface="Cambria" panose="02040503050406030204" pitchFamily="18" charset="0"/>
                            <a:cs typeface="Times New Roman" panose="02020603050405020304" pitchFamily="18" charset="0"/>
                          </a:rPr>
                        </m:ctrlPr>
                      </m:fPr>
                      <m:num>
                        <m:r>
                          <a:rPr lang="it-IT" sz="2050" b="1" i="0" smtClean="0">
                            <a:latin typeface="Cambria Math" panose="02040503050406030204" pitchFamily="18" charset="0"/>
                            <a:ea typeface="Cambria" panose="02040503050406030204" pitchFamily="18" charset="0"/>
                            <a:cs typeface="Times New Roman" panose="02020603050405020304" pitchFamily="18" charset="0"/>
                          </a:rPr>
                          <m:t>𝐃𝐢𝐬𝐨𝐜𝐜𝐮𝐩𝐚𝐭𝐢</m:t>
                        </m:r>
                      </m:num>
                      <m:den>
                        <m:r>
                          <a:rPr lang="it-IT" sz="2050" b="1" i="0" smtClean="0">
                            <a:latin typeface="Cambria Math" panose="02040503050406030204" pitchFamily="18" charset="0"/>
                            <a:ea typeface="Cambria" panose="02040503050406030204" pitchFamily="18" charset="0"/>
                            <a:cs typeface="Times New Roman" panose="02020603050405020304" pitchFamily="18" charset="0"/>
                          </a:rPr>
                          <m:t>𝐅𝐨𝐫𝐳𝐚</m:t>
                        </m:r>
                        <m:r>
                          <a:rPr lang="it-IT" sz="2050" b="1" i="0" smtClean="0">
                            <a:latin typeface="Cambria Math" panose="02040503050406030204" pitchFamily="18" charset="0"/>
                            <a:ea typeface="Cambria" panose="02040503050406030204" pitchFamily="18" charset="0"/>
                            <a:cs typeface="Times New Roman" panose="02020603050405020304" pitchFamily="18" charset="0"/>
                          </a:rPr>
                          <m:t> </m:t>
                        </m:r>
                        <m:r>
                          <a:rPr lang="it-IT" sz="2050" b="1" i="0" smtClean="0">
                            <a:latin typeface="Cambria Math" panose="02040503050406030204" pitchFamily="18" charset="0"/>
                            <a:ea typeface="Cambria" panose="02040503050406030204" pitchFamily="18" charset="0"/>
                            <a:cs typeface="Times New Roman" panose="02020603050405020304" pitchFamily="18" charset="0"/>
                          </a:rPr>
                          <m:t>𝐥𝐚𝐯𝐨𝐫𝐨</m:t>
                        </m:r>
                      </m:den>
                    </m:f>
                    <m:r>
                      <a:rPr lang="it-IT" sz="2050" b="1" i="0" smtClean="0">
                        <a:latin typeface="Cambria Math" panose="02040503050406030204" pitchFamily="18" charset="0"/>
                        <a:ea typeface="Cambria" panose="02040503050406030204" pitchFamily="18" charset="0"/>
                        <a:cs typeface="Times New Roman" panose="02020603050405020304" pitchFamily="18" charset="0"/>
                      </a:rPr>
                      <m:t>=</m:t>
                    </m:r>
                    <m:f>
                      <m:fPr>
                        <m:ctrlPr>
                          <a:rPr lang="en-GB" sz="2050" b="1" i="1">
                            <a:latin typeface="Cambria Math" panose="02040503050406030204" pitchFamily="18" charset="0"/>
                            <a:ea typeface="Cambria" panose="02040503050406030204" pitchFamily="18" charset="0"/>
                            <a:cs typeface="Times New Roman" panose="02020603050405020304" pitchFamily="18" charset="0"/>
                          </a:rPr>
                        </m:ctrlPr>
                      </m:fPr>
                      <m:num>
                        <m:r>
                          <a:rPr lang="it-IT" sz="2050" b="1" i="0">
                            <a:latin typeface="Cambria Math" panose="02040503050406030204" pitchFamily="18" charset="0"/>
                            <a:ea typeface="Cambria" panose="02040503050406030204" pitchFamily="18" charset="0"/>
                            <a:cs typeface="Times New Roman" panose="02020603050405020304" pitchFamily="18" charset="0"/>
                          </a:rPr>
                          <m:t>𝐃𝐢𝐬𝐨𝐜𝐜𝐮𝐩𝐚𝐭𝐢</m:t>
                        </m:r>
                      </m:num>
                      <m:den>
                        <m:r>
                          <a:rPr lang="it-IT" sz="2050" b="1" i="0" smtClean="0">
                            <a:latin typeface="Cambria Math" panose="02040503050406030204" pitchFamily="18" charset="0"/>
                            <a:ea typeface="Cambria" panose="02040503050406030204" pitchFamily="18" charset="0"/>
                            <a:cs typeface="Times New Roman" panose="02020603050405020304" pitchFamily="18" charset="0"/>
                          </a:rPr>
                          <m:t>𝐃𝐢𝐬𝐨𝐜𝐜𝐮𝐩𝐚𝐭𝐢</m:t>
                        </m:r>
                        <m:r>
                          <a:rPr lang="it-IT" sz="2050" b="1" i="0" smtClean="0">
                            <a:latin typeface="Cambria Math" panose="02040503050406030204" pitchFamily="18" charset="0"/>
                            <a:ea typeface="Cambria" panose="02040503050406030204" pitchFamily="18" charset="0"/>
                            <a:cs typeface="Times New Roman" panose="02020603050405020304" pitchFamily="18" charset="0"/>
                          </a:rPr>
                          <m:t> + </m:t>
                        </m:r>
                        <m:r>
                          <a:rPr lang="it-IT" sz="2050" b="1" i="0" smtClean="0">
                            <a:latin typeface="Cambria Math" panose="02040503050406030204" pitchFamily="18" charset="0"/>
                            <a:ea typeface="Cambria" panose="02040503050406030204" pitchFamily="18" charset="0"/>
                            <a:cs typeface="Times New Roman" panose="02020603050405020304" pitchFamily="18" charset="0"/>
                          </a:rPr>
                          <m:t>𝐎𝐜𝐜𝐮𝐩𝐚𝐭𝐢</m:t>
                        </m:r>
                      </m:den>
                    </m:f>
                  </m:oMath>
                </a14:m>
                <a:endParaRPr lang="it-IT" sz="2050" b="1" dirty="0">
                  <a:latin typeface="Cambria" panose="02040503050406030204" pitchFamily="18" charset="0"/>
                  <a:ea typeface="Cambria" panose="02040503050406030204" pitchFamily="18" charset="0"/>
                  <a:cs typeface="Times New Roman" panose="02020603050405020304" pitchFamily="18" charset="0"/>
                </a:endParaRPr>
              </a:p>
            </p:txBody>
          </p:sp>
        </mc:Choice>
        <mc:Fallback xmlns="">
          <p:sp>
            <p:nvSpPr>
              <p:cNvPr id="2" name="Rettangolo 1">
                <a:extLst>
                  <a:ext uri="{FF2B5EF4-FFF2-40B4-BE49-F238E27FC236}">
                    <a16:creationId xmlns:a16="http://schemas.microsoft.com/office/drawing/2014/main" id="{18FAC2B9-F6D4-3A37-9BF4-19DAB4E1047D}"/>
                  </a:ext>
                </a:extLst>
              </p:cNvPr>
              <p:cNvSpPr>
                <a:spLocks noRot="1" noChangeAspect="1" noMove="1" noResize="1" noEditPoints="1" noAdjustHandles="1" noChangeArrowheads="1" noChangeShapeType="1" noTextEdit="1"/>
              </p:cNvSpPr>
              <p:nvPr/>
            </p:nvSpPr>
            <p:spPr>
              <a:xfrm>
                <a:off x="191344" y="4840378"/>
                <a:ext cx="7020000" cy="532838"/>
              </a:xfrm>
              <a:prstGeom prst="rect">
                <a:avLst/>
              </a:prstGeom>
              <a:blipFill>
                <a:blip r:embed="rId3"/>
                <a:stretch>
                  <a:fillRect/>
                </a:stretch>
              </a:blip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Rettangolo 7">
                <a:extLst>
                  <a:ext uri="{FF2B5EF4-FFF2-40B4-BE49-F238E27FC236}">
                    <a16:creationId xmlns:a16="http://schemas.microsoft.com/office/drawing/2014/main" id="{614DCB76-8020-A88D-6FD8-EDDAAD9C0C98}"/>
                  </a:ext>
                </a:extLst>
              </p:cNvPr>
              <p:cNvSpPr/>
              <p:nvPr/>
            </p:nvSpPr>
            <p:spPr>
              <a:xfrm>
                <a:off x="191344" y="3998352"/>
                <a:ext cx="7452000" cy="520207"/>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p>
                <a:pPr algn="ctr">
                  <a:lnSpc>
                    <a:spcPct val="105000"/>
                  </a:lnSpc>
                  <a:spcAft>
                    <a:spcPts val="300"/>
                  </a:spcAft>
                </a:pPr>
                <a:r>
                  <a:rPr lang="it-IT" sz="2050" b="1">
                    <a:latin typeface="Cambria" panose="02040503050406030204" pitchFamily="18" charset="0"/>
                    <a:ea typeface="Cambria" panose="02040503050406030204" pitchFamily="18" charset="0"/>
                    <a:cs typeface="Times New Roman" panose="02020603050405020304" pitchFamily="18" charset="0"/>
                  </a:rPr>
                  <a:t>Tasso di occupazione </a:t>
                </a:r>
                <a14:m>
                  <m:oMath xmlns:m="http://schemas.openxmlformats.org/officeDocument/2006/math">
                    <m:r>
                      <a:rPr lang="en-GB" sz="2050" b="1" i="0" smtClean="0">
                        <a:latin typeface="Cambria Math" panose="02040503050406030204" pitchFamily="18" charset="0"/>
                        <a:ea typeface="Cambria" panose="02040503050406030204" pitchFamily="18" charset="0"/>
                        <a:cs typeface="Times New Roman" panose="02020603050405020304" pitchFamily="18" charset="0"/>
                      </a:rPr>
                      <m:t>=</m:t>
                    </m:r>
                    <m:f>
                      <m:fPr>
                        <m:ctrlPr>
                          <a:rPr lang="en-GB" sz="2050" b="1" i="1" smtClean="0">
                            <a:latin typeface="Cambria Math" panose="02040503050406030204" pitchFamily="18" charset="0"/>
                            <a:ea typeface="Cambria" panose="02040503050406030204" pitchFamily="18" charset="0"/>
                            <a:cs typeface="Times New Roman" panose="02020603050405020304" pitchFamily="18" charset="0"/>
                          </a:rPr>
                        </m:ctrlPr>
                      </m:fPr>
                      <m:num>
                        <m:r>
                          <a:rPr lang="it-IT" sz="2050" b="1" i="0" smtClean="0">
                            <a:latin typeface="Cambria Math" panose="02040503050406030204" pitchFamily="18" charset="0"/>
                            <a:ea typeface="Cambria" panose="02040503050406030204" pitchFamily="18" charset="0"/>
                            <a:cs typeface="Times New Roman" panose="02020603050405020304" pitchFamily="18" charset="0"/>
                          </a:rPr>
                          <m:t>𝐎𝐜𝐜𝐮𝐩𝐚𝐭𝐢</m:t>
                        </m:r>
                      </m:num>
                      <m:den>
                        <m:r>
                          <a:rPr lang="it-IT" sz="2050" b="1" i="0" smtClean="0">
                            <a:latin typeface="Cambria Math" panose="02040503050406030204" pitchFamily="18" charset="0"/>
                            <a:ea typeface="Cambria" panose="02040503050406030204" pitchFamily="18" charset="0"/>
                            <a:cs typeface="Times New Roman" panose="02020603050405020304" pitchFamily="18" charset="0"/>
                          </a:rPr>
                          <m:t>𝐏𝐨𝐩𝐨𝐥𝐚𝐳𝐢𝐨𝐧𝐞</m:t>
                        </m:r>
                      </m:den>
                    </m:f>
                    <m:r>
                      <a:rPr lang="it-IT" sz="2050" b="1" i="0" smtClean="0">
                        <a:latin typeface="Cambria Math" panose="02040503050406030204" pitchFamily="18" charset="0"/>
                        <a:ea typeface="Cambria" panose="02040503050406030204" pitchFamily="18" charset="0"/>
                        <a:cs typeface="Times New Roman" panose="02020603050405020304" pitchFamily="18" charset="0"/>
                      </a:rPr>
                      <m:t>=</m:t>
                    </m:r>
                    <m:f>
                      <m:fPr>
                        <m:ctrlPr>
                          <a:rPr lang="en-GB" sz="2050" b="1" i="1">
                            <a:latin typeface="Cambria Math" panose="02040503050406030204" pitchFamily="18" charset="0"/>
                            <a:ea typeface="Cambria" panose="02040503050406030204" pitchFamily="18" charset="0"/>
                            <a:cs typeface="Times New Roman" panose="02020603050405020304" pitchFamily="18" charset="0"/>
                          </a:rPr>
                        </m:ctrlPr>
                      </m:fPr>
                      <m:num>
                        <m:r>
                          <a:rPr lang="it-IT" sz="2050" b="1" i="0" smtClean="0">
                            <a:latin typeface="Cambria Math" panose="02040503050406030204" pitchFamily="18" charset="0"/>
                            <a:ea typeface="Cambria" panose="02040503050406030204" pitchFamily="18" charset="0"/>
                            <a:cs typeface="Times New Roman" panose="02020603050405020304" pitchFamily="18" charset="0"/>
                          </a:rPr>
                          <m:t>𝐎</m:t>
                        </m:r>
                        <m:r>
                          <a:rPr lang="it-IT" sz="2050" b="1" i="0">
                            <a:latin typeface="Cambria Math" panose="02040503050406030204" pitchFamily="18" charset="0"/>
                            <a:ea typeface="Cambria" panose="02040503050406030204" pitchFamily="18" charset="0"/>
                            <a:cs typeface="Times New Roman" panose="02020603050405020304" pitchFamily="18" charset="0"/>
                          </a:rPr>
                          <m:t>𝐜𝐜𝐮𝐩𝐚𝐭𝐢</m:t>
                        </m:r>
                      </m:num>
                      <m:den>
                        <m:r>
                          <a:rPr lang="it-IT" sz="2050" b="1" i="0" smtClean="0">
                            <a:latin typeface="Cambria Math" panose="02040503050406030204" pitchFamily="18" charset="0"/>
                            <a:ea typeface="Cambria" panose="02040503050406030204" pitchFamily="18" charset="0"/>
                            <a:cs typeface="Times New Roman" panose="02020603050405020304" pitchFamily="18" charset="0"/>
                          </a:rPr>
                          <m:t>𝐃𝐢𝐬𝐨𝐜𝐜𝐮𝐩𝐚𝐭𝐢</m:t>
                        </m:r>
                        <m:r>
                          <a:rPr lang="it-IT" sz="2050" b="1" i="0" smtClean="0">
                            <a:latin typeface="Cambria Math" panose="02040503050406030204" pitchFamily="18" charset="0"/>
                            <a:ea typeface="Cambria" panose="02040503050406030204" pitchFamily="18" charset="0"/>
                            <a:cs typeface="Times New Roman" panose="02020603050405020304" pitchFamily="18" charset="0"/>
                          </a:rPr>
                          <m:t> + </m:t>
                        </m:r>
                        <m:r>
                          <a:rPr lang="it-IT" sz="2050" b="1" i="0" smtClean="0">
                            <a:latin typeface="Cambria Math" panose="02040503050406030204" pitchFamily="18" charset="0"/>
                            <a:ea typeface="Cambria" panose="02040503050406030204" pitchFamily="18" charset="0"/>
                            <a:cs typeface="Times New Roman" panose="02020603050405020304" pitchFamily="18" charset="0"/>
                          </a:rPr>
                          <m:t>𝐎𝐜𝐜𝐮𝐩𝐚𝐭𝐢</m:t>
                        </m:r>
                        <m:r>
                          <a:rPr lang="it-IT" sz="2050" b="1" i="0" smtClean="0">
                            <a:latin typeface="Cambria Math" panose="02040503050406030204" pitchFamily="18" charset="0"/>
                            <a:ea typeface="Cambria" panose="02040503050406030204" pitchFamily="18" charset="0"/>
                            <a:cs typeface="Times New Roman" panose="02020603050405020304" pitchFamily="18" charset="0"/>
                          </a:rPr>
                          <m:t> + </m:t>
                        </m:r>
                        <m:r>
                          <a:rPr lang="it-IT" sz="2050" b="1" i="0" smtClean="0">
                            <a:latin typeface="Cambria Math" panose="02040503050406030204" pitchFamily="18" charset="0"/>
                            <a:ea typeface="Cambria" panose="02040503050406030204" pitchFamily="18" charset="0"/>
                            <a:cs typeface="Times New Roman" panose="02020603050405020304" pitchFamily="18" charset="0"/>
                          </a:rPr>
                          <m:t>𝐈𝐧𝐚𝐭𝐭𝐢𝐯𝐢</m:t>
                        </m:r>
                      </m:den>
                    </m:f>
                  </m:oMath>
                </a14:m>
                <a:endParaRPr lang="it-IT" sz="2050" b="1" dirty="0">
                  <a:latin typeface="Cambria" panose="02040503050406030204" pitchFamily="18" charset="0"/>
                  <a:ea typeface="Cambria" panose="02040503050406030204" pitchFamily="18" charset="0"/>
                  <a:cs typeface="Times New Roman" panose="02020603050405020304" pitchFamily="18" charset="0"/>
                </a:endParaRPr>
              </a:p>
            </p:txBody>
          </p:sp>
        </mc:Choice>
        <mc:Fallback xmlns="">
          <p:sp>
            <p:nvSpPr>
              <p:cNvPr id="8" name="Rettangolo 7">
                <a:extLst>
                  <a:ext uri="{FF2B5EF4-FFF2-40B4-BE49-F238E27FC236}">
                    <a16:creationId xmlns:a16="http://schemas.microsoft.com/office/drawing/2014/main" id="{614DCB76-8020-A88D-6FD8-EDDAAD9C0C98}"/>
                  </a:ext>
                </a:extLst>
              </p:cNvPr>
              <p:cNvSpPr>
                <a:spLocks noRot="1" noChangeAspect="1" noMove="1" noResize="1" noEditPoints="1" noAdjustHandles="1" noChangeArrowheads="1" noChangeShapeType="1" noTextEdit="1"/>
              </p:cNvSpPr>
              <p:nvPr/>
            </p:nvSpPr>
            <p:spPr>
              <a:xfrm>
                <a:off x="191344" y="3998352"/>
                <a:ext cx="7452000" cy="520207"/>
              </a:xfrm>
              <a:prstGeom prst="rect">
                <a:avLst/>
              </a:prstGeom>
              <a:blipFill>
                <a:blip r:embed="rId4"/>
                <a:stretch>
                  <a:fillRect/>
                </a:stretch>
              </a:blip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a:lstStyle/>
              <a:p>
                <a:r>
                  <a:rPr lang="en-GB">
                    <a:noFill/>
                  </a:rPr>
                  <a:t> </a:t>
                </a:r>
              </a:p>
            </p:txBody>
          </p:sp>
        </mc:Fallback>
      </mc:AlternateContent>
      <p:sp>
        <p:nvSpPr>
          <p:cNvPr id="16" name="CasellaDiTesto 15">
            <a:extLst>
              <a:ext uri="{FF2B5EF4-FFF2-40B4-BE49-F238E27FC236}">
                <a16:creationId xmlns:a16="http://schemas.microsoft.com/office/drawing/2014/main" id="{15C890FF-AE94-7434-F14D-C3357EBE3477}"/>
              </a:ext>
            </a:extLst>
          </p:cNvPr>
          <p:cNvSpPr txBox="1"/>
          <p:nvPr/>
        </p:nvSpPr>
        <p:spPr>
          <a:xfrm>
            <a:off x="1127448" y="5743142"/>
            <a:ext cx="5400000" cy="369332"/>
          </a:xfrm>
          <a:prstGeom prst="rect">
            <a:avLst/>
          </a:prstGeom>
          <a:noFill/>
        </p:spPr>
        <p:txBody>
          <a:bodyPr wrap="square">
            <a:spAutoFit/>
          </a:bodyPr>
          <a:lstStyle/>
          <a:p>
            <a:pPr algn="r"/>
            <a:r>
              <a:rPr lang="it-IT" dirty="0">
                <a:latin typeface="Cambria" panose="02040503050406030204" pitchFamily="18" charset="0"/>
                <a:ea typeface="Cambria" panose="02040503050406030204" pitchFamily="18" charset="0"/>
                <a:hlinkClick r:id="rId5"/>
              </a:rPr>
              <a:t>Link </a:t>
            </a:r>
            <a:r>
              <a:rPr lang="it-IT">
                <a:latin typeface="Cambria" panose="02040503050406030204" pitchFamily="18" charset="0"/>
                <a:ea typeface="Cambria" panose="02040503050406030204" pitchFamily="18" charset="0"/>
                <a:hlinkClick r:id="rId5"/>
              </a:rPr>
              <a:t>al comunicato stampa Istat con dati e glossario</a:t>
            </a:r>
            <a:r>
              <a:rPr lang="it-IT">
                <a:latin typeface="Cambria" panose="02040503050406030204" pitchFamily="18" charset="0"/>
                <a:ea typeface="Cambria" panose="02040503050406030204" pitchFamily="18" charset="0"/>
              </a:rPr>
              <a:t> </a:t>
            </a:r>
            <a:endParaRPr lang="it-IT" dirty="0">
              <a:latin typeface="Cambria" panose="02040503050406030204" pitchFamily="18" charset="0"/>
              <a:ea typeface="Cambria" panose="02040503050406030204" pitchFamily="18" charset="0"/>
            </a:endParaRPr>
          </a:p>
        </p:txBody>
      </p:sp>
      <p:cxnSp>
        <p:nvCxnSpPr>
          <p:cNvPr id="17" name="Connettore 2 16">
            <a:extLst>
              <a:ext uri="{FF2B5EF4-FFF2-40B4-BE49-F238E27FC236}">
                <a16:creationId xmlns:a16="http://schemas.microsoft.com/office/drawing/2014/main" id="{AD7A6765-D74C-2332-65A6-F8D3FD495EF7}"/>
              </a:ext>
            </a:extLst>
          </p:cNvPr>
          <p:cNvCxnSpPr>
            <a:cxnSpLocks/>
          </p:cNvCxnSpPr>
          <p:nvPr/>
        </p:nvCxnSpPr>
        <p:spPr>
          <a:xfrm>
            <a:off x="6528168" y="5940000"/>
            <a:ext cx="1080000" cy="0"/>
          </a:xfrm>
          <a:prstGeom prst="straightConnector1">
            <a:avLst/>
          </a:prstGeom>
          <a:ln w="38100">
            <a:solidFill>
              <a:srgbClr val="0000FF"/>
            </a:solidFill>
            <a:tailEnd type="triangle"/>
          </a:ln>
        </p:spPr>
        <p:style>
          <a:lnRef idx="1">
            <a:schemeClr val="accent1"/>
          </a:lnRef>
          <a:fillRef idx="0">
            <a:schemeClr val="accent1"/>
          </a:fillRef>
          <a:effectRef idx="0">
            <a:schemeClr val="accent1"/>
          </a:effectRef>
          <a:fontRef idx="minor">
            <a:schemeClr val="tx1"/>
          </a:fontRef>
        </p:style>
      </p:cxnSp>
      <p:pic>
        <p:nvPicPr>
          <p:cNvPr id="19" name="Immagine 18">
            <a:extLst>
              <a:ext uri="{FF2B5EF4-FFF2-40B4-BE49-F238E27FC236}">
                <a16:creationId xmlns:a16="http://schemas.microsoft.com/office/drawing/2014/main" id="{070573D0-95D9-0ECF-8C69-BDF547A1C6A6}"/>
              </a:ext>
            </a:extLst>
          </p:cNvPr>
          <p:cNvPicPr>
            <a:picLocks noChangeAspect="1"/>
          </p:cNvPicPr>
          <p:nvPr/>
        </p:nvPicPr>
        <p:blipFill rotWithShape="1">
          <a:blip r:embed="rId6"/>
          <a:srcRect l="10428" t="16287" r="14563" b="-416"/>
          <a:stretch/>
        </p:blipFill>
        <p:spPr>
          <a:xfrm>
            <a:off x="7824192" y="3861048"/>
            <a:ext cx="4115294" cy="2476106"/>
          </a:xfrm>
          <a:prstGeom prst="rect">
            <a:avLst/>
          </a:prstGeom>
        </p:spPr>
      </p:pic>
    </p:spTree>
    <p:extLst>
      <p:ext uri="{BB962C8B-B14F-4D97-AF65-F5344CB8AC3E}">
        <p14:creationId xmlns:p14="http://schemas.microsoft.com/office/powerpoint/2010/main" val="101042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animEffect transition="in" filter="fade">
                                      <p:cBhvr>
                                        <p:cTn id="11"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31</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
        <p:nvSpPr>
          <p:cNvPr id="11" name="CasellaDiTesto 10">
            <a:extLst>
              <a:ext uri="{FF2B5EF4-FFF2-40B4-BE49-F238E27FC236}">
                <a16:creationId xmlns:a16="http://schemas.microsoft.com/office/drawing/2014/main" id="{2F2AB6B6-F538-787D-2C92-AD93D1792373}"/>
              </a:ext>
            </a:extLst>
          </p:cNvPr>
          <p:cNvSpPr txBox="1"/>
          <p:nvPr/>
        </p:nvSpPr>
        <p:spPr>
          <a:xfrm>
            <a:off x="299356" y="731072"/>
            <a:ext cx="11593288" cy="655051"/>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defPPr>
              <a:defRPr lang="it-IT"/>
            </a:defPPr>
            <a:lvl1pPr algn="just">
              <a:lnSpc>
                <a:spcPct val="105000"/>
              </a:lnSpc>
              <a:spcAft>
                <a:spcPts val="600"/>
              </a:spcAft>
              <a:buSzPct val="80000"/>
              <a:defRPr sz="2050">
                <a:latin typeface="Cambria" panose="02040503050406030204" pitchFamily="18" charset="0"/>
                <a:ea typeface="Cambria" panose="02040503050406030204" pitchFamily="18" charset="0"/>
                <a:cs typeface="Tahoma" panose="020B0604030504040204" pitchFamily="34" charset="0"/>
              </a:defRPr>
            </a:lvl1pPr>
          </a:lstStyle>
          <a:p>
            <a:pPr algn="ctr">
              <a:spcAft>
                <a:spcPts val="0"/>
              </a:spcAft>
            </a:pPr>
            <a:r>
              <a:rPr lang="en-US" sz="2100" b="1" dirty="0">
                <a:solidFill>
                  <a:srgbClr val="3333B2"/>
                </a:solidFill>
              </a:rPr>
              <a:t>Tasso di </a:t>
            </a:r>
            <a:r>
              <a:rPr lang="it-IT" sz="2100" b="1" dirty="0">
                <a:solidFill>
                  <a:srgbClr val="3333B2"/>
                </a:solidFill>
              </a:rPr>
              <a:t>disoccupazione</a:t>
            </a:r>
            <a:r>
              <a:rPr lang="en-US" sz="2100" b="1" dirty="0">
                <a:solidFill>
                  <a:srgbClr val="3333B2"/>
                </a:solidFill>
              </a:rPr>
              <a:t> 15-64 anni in Italia </a:t>
            </a:r>
          </a:p>
          <a:p>
            <a:pPr algn="ctr">
              <a:spcAft>
                <a:spcPts val="0"/>
              </a:spcAft>
            </a:pPr>
            <a:r>
              <a:rPr lang="it-IT" sz="2100" b="1" dirty="0">
                <a:solidFill>
                  <a:srgbClr val="3333B2"/>
                </a:solidFill>
              </a:rPr>
              <a:t>Gennaio 2016 – Marzo 2024</a:t>
            </a:r>
          </a:p>
        </p:txBody>
      </p:sp>
      <p:pic>
        <p:nvPicPr>
          <p:cNvPr id="17" name="Immagine 16">
            <a:extLst>
              <a:ext uri="{FF2B5EF4-FFF2-40B4-BE49-F238E27FC236}">
                <a16:creationId xmlns:a16="http://schemas.microsoft.com/office/drawing/2014/main" id="{360467D5-DC4F-8137-9CD0-F7D502E8DF9D}"/>
              </a:ext>
            </a:extLst>
          </p:cNvPr>
          <p:cNvPicPr>
            <a:picLocks noChangeAspect="1"/>
          </p:cNvPicPr>
          <p:nvPr/>
        </p:nvPicPr>
        <p:blipFill>
          <a:blip r:embed="rId3"/>
          <a:stretch>
            <a:fillRect/>
          </a:stretch>
        </p:blipFill>
        <p:spPr>
          <a:xfrm>
            <a:off x="263271" y="1808226"/>
            <a:ext cx="11665458" cy="4376090"/>
          </a:xfrm>
          <a:prstGeom prst="rect">
            <a:avLst/>
          </a:prstGeom>
        </p:spPr>
      </p:pic>
    </p:spTree>
    <p:extLst>
      <p:ext uri="{BB962C8B-B14F-4D97-AF65-F5344CB8AC3E}">
        <p14:creationId xmlns:p14="http://schemas.microsoft.com/office/powerpoint/2010/main" val="41935734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32</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
        <p:nvSpPr>
          <p:cNvPr id="11" name="CasellaDiTesto 10">
            <a:extLst>
              <a:ext uri="{FF2B5EF4-FFF2-40B4-BE49-F238E27FC236}">
                <a16:creationId xmlns:a16="http://schemas.microsoft.com/office/drawing/2014/main" id="{2F2AB6B6-F538-787D-2C92-AD93D1792373}"/>
              </a:ext>
            </a:extLst>
          </p:cNvPr>
          <p:cNvSpPr txBox="1"/>
          <p:nvPr/>
        </p:nvSpPr>
        <p:spPr>
          <a:xfrm>
            <a:off x="299356" y="731072"/>
            <a:ext cx="11593288" cy="655051"/>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defPPr>
              <a:defRPr lang="it-IT"/>
            </a:defPPr>
            <a:lvl1pPr algn="just">
              <a:lnSpc>
                <a:spcPct val="105000"/>
              </a:lnSpc>
              <a:spcAft>
                <a:spcPts val="600"/>
              </a:spcAft>
              <a:buSzPct val="80000"/>
              <a:defRPr sz="2050">
                <a:latin typeface="Cambria" panose="02040503050406030204" pitchFamily="18" charset="0"/>
                <a:ea typeface="Cambria" panose="02040503050406030204" pitchFamily="18" charset="0"/>
                <a:cs typeface="Tahoma" panose="020B0604030504040204" pitchFamily="34" charset="0"/>
              </a:defRPr>
            </a:lvl1pPr>
          </a:lstStyle>
          <a:p>
            <a:pPr algn="ctr">
              <a:spcAft>
                <a:spcPts val="0"/>
              </a:spcAft>
            </a:pPr>
            <a:r>
              <a:rPr lang="en-US" sz="2100" b="1" dirty="0">
                <a:solidFill>
                  <a:srgbClr val="3333B2"/>
                </a:solidFill>
              </a:rPr>
              <a:t>Tasso di </a:t>
            </a:r>
            <a:r>
              <a:rPr lang="it-IT" sz="2100" b="1" dirty="0">
                <a:solidFill>
                  <a:srgbClr val="3333B2"/>
                </a:solidFill>
              </a:rPr>
              <a:t>disoccupazione</a:t>
            </a:r>
            <a:r>
              <a:rPr lang="en-US" sz="2100" b="1" dirty="0">
                <a:solidFill>
                  <a:srgbClr val="3333B2"/>
                </a:solidFill>
              </a:rPr>
              <a:t> </a:t>
            </a:r>
            <a:r>
              <a:rPr lang="it-IT" sz="2100" b="1" dirty="0">
                <a:solidFill>
                  <a:srgbClr val="3333B2"/>
                </a:solidFill>
              </a:rPr>
              <a:t>giovanile</a:t>
            </a:r>
            <a:r>
              <a:rPr lang="en-US" sz="2100" b="1" dirty="0">
                <a:solidFill>
                  <a:srgbClr val="3333B2"/>
                </a:solidFill>
              </a:rPr>
              <a:t> (15-24 anni) in Italia</a:t>
            </a:r>
          </a:p>
          <a:p>
            <a:pPr algn="ctr">
              <a:spcAft>
                <a:spcPts val="0"/>
              </a:spcAft>
            </a:pPr>
            <a:r>
              <a:rPr lang="it-IT" sz="2100" b="1" dirty="0">
                <a:solidFill>
                  <a:srgbClr val="3333B2"/>
                </a:solidFill>
              </a:rPr>
              <a:t>Gennaio 2016 – Marzo 2024</a:t>
            </a:r>
          </a:p>
        </p:txBody>
      </p:sp>
      <p:pic>
        <p:nvPicPr>
          <p:cNvPr id="2" name="Immagine 1">
            <a:extLst>
              <a:ext uri="{FF2B5EF4-FFF2-40B4-BE49-F238E27FC236}">
                <a16:creationId xmlns:a16="http://schemas.microsoft.com/office/drawing/2014/main" id="{A2227322-909C-CBFC-699C-D8113C016E8E}"/>
              </a:ext>
            </a:extLst>
          </p:cNvPr>
          <p:cNvPicPr>
            <a:picLocks noChangeAspect="1"/>
          </p:cNvPicPr>
          <p:nvPr/>
        </p:nvPicPr>
        <p:blipFill>
          <a:blip r:embed="rId3"/>
          <a:stretch>
            <a:fillRect/>
          </a:stretch>
        </p:blipFill>
        <p:spPr>
          <a:xfrm>
            <a:off x="263271" y="1808226"/>
            <a:ext cx="11665458" cy="4376090"/>
          </a:xfrm>
          <a:prstGeom prst="rect">
            <a:avLst/>
          </a:prstGeom>
        </p:spPr>
      </p:pic>
    </p:spTree>
    <p:extLst>
      <p:ext uri="{BB962C8B-B14F-4D97-AF65-F5344CB8AC3E}">
        <p14:creationId xmlns:p14="http://schemas.microsoft.com/office/powerpoint/2010/main" val="38817522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33</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
        <p:nvSpPr>
          <p:cNvPr id="7" name="CasellaDiTesto 6">
            <a:extLst>
              <a:ext uri="{FF2B5EF4-FFF2-40B4-BE49-F238E27FC236}">
                <a16:creationId xmlns:a16="http://schemas.microsoft.com/office/drawing/2014/main" id="{00F21406-C462-C84B-6A09-B5B70CF387F5}"/>
              </a:ext>
            </a:extLst>
          </p:cNvPr>
          <p:cNvSpPr txBox="1"/>
          <p:nvPr/>
        </p:nvSpPr>
        <p:spPr>
          <a:xfrm>
            <a:off x="8514600" y="1484784"/>
            <a:ext cx="1260000" cy="308226"/>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defPPr>
              <a:defRPr lang="it-IT"/>
            </a:defPPr>
            <a:lvl1pPr algn="just">
              <a:lnSpc>
                <a:spcPct val="105000"/>
              </a:lnSpc>
              <a:spcAft>
                <a:spcPts val="600"/>
              </a:spcAft>
              <a:buSzPct val="80000"/>
              <a:defRPr sz="2050">
                <a:latin typeface="Cambria" panose="02040503050406030204" pitchFamily="18" charset="0"/>
                <a:ea typeface="Cambria" panose="02040503050406030204" pitchFamily="18" charset="0"/>
                <a:cs typeface="Tahoma" panose="020B0604030504040204" pitchFamily="34" charset="0"/>
              </a:defRPr>
            </a:lvl1pPr>
          </a:lstStyle>
          <a:p>
            <a:pPr algn="ctr">
              <a:spcAft>
                <a:spcPts val="0"/>
              </a:spcAft>
            </a:pPr>
            <a:r>
              <a:rPr lang="it-IT" b="1" dirty="0"/>
              <a:t>Germania</a:t>
            </a:r>
          </a:p>
        </p:txBody>
      </p:sp>
      <p:sp>
        <p:nvSpPr>
          <p:cNvPr id="8" name="CasellaDiTesto 7">
            <a:extLst>
              <a:ext uri="{FF2B5EF4-FFF2-40B4-BE49-F238E27FC236}">
                <a16:creationId xmlns:a16="http://schemas.microsoft.com/office/drawing/2014/main" id="{62390C37-A049-6E76-B507-AA62D5385ABF}"/>
              </a:ext>
            </a:extLst>
          </p:cNvPr>
          <p:cNvSpPr txBox="1"/>
          <p:nvPr/>
        </p:nvSpPr>
        <p:spPr>
          <a:xfrm>
            <a:off x="6428200" y="1484784"/>
            <a:ext cx="972000" cy="308226"/>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defPPr>
              <a:defRPr lang="it-IT"/>
            </a:defPPr>
            <a:lvl1pPr algn="just">
              <a:lnSpc>
                <a:spcPct val="105000"/>
              </a:lnSpc>
              <a:spcAft>
                <a:spcPts val="600"/>
              </a:spcAft>
              <a:buSzPct val="80000"/>
              <a:defRPr sz="2050">
                <a:latin typeface="Cambria" panose="02040503050406030204" pitchFamily="18" charset="0"/>
                <a:ea typeface="Cambria" panose="02040503050406030204" pitchFamily="18" charset="0"/>
                <a:cs typeface="Tahoma" panose="020B0604030504040204" pitchFamily="34" charset="0"/>
              </a:defRPr>
            </a:lvl1pPr>
          </a:lstStyle>
          <a:p>
            <a:pPr algn="ctr">
              <a:spcAft>
                <a:spcPts val="0"/>
              </a:spcAft>
            </a:pPr>
            <a:r>
              <a:rPr lang="it-IT" b="1" dirty="0">
                <a:solidFill>
                  <a:srgbClr val="00B0F0"/>
                </a:solidFill>
              </a:rPr>
              <a:t>Francia</a:t>
            </a:r>
          </a:p>
        </p:txBody>
      </p:sp>
      <p:sp>
        <p:nvSpPr>
          <p:cNvPr id="9" name="CasellaDiTesto 8">
            <a:extLst>
              <a:ext uri="{FF2B5EF4-FFF2-40B4-BE49-F238E27FC236}">
                <a16:creationId xmlns:a16="http://schemas.microsoft.com/office/drawing/2014/main" id="{85799603-4F62-C2C0-91D9-D36A16DCB924}"/>
              </a:ext>
            </a:extLst>
          </p:cNvPr>
          <p:cNvSpPr txBox="1"/>
          <p:nvPr/>
        </p:nvSpPr>
        <p:spPr>
          <a:xfrm>
            <a:off x="4557800" y="1484784"/>
            <a:ext cx="756000" cy="308226"/>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defPPr>
              <a:defRPr lang="it-IT"/>
            </a:defPPr>
            <a:lvl1pPr algn="just">
              <a:lnSpc>
                <a:spcPct val="105000"/>
              </a:lnSpc>
              <a:spcAft>
                <a:spcPts val="600"/>
              </a:spcAft>
              <a:buSzPct val="80000"/>
              <a:defRPr sz="2050">
                <a:latin typeface="Cambria" panose="02040503050406030204" pitchFamily="18" charset="0"/>
                <a:ea typeface="Cambria" panose="02040503050406030204" pitchFamily="18" charset="0"/>
                <a:cs typeface="Tahoma" panose="020B0604030504040204" pitchFamily="34" charset="0"/>
              </a:defRPr>
            </a:lvl1pPr>
          </a:lstStyle>
          <a:p>
            <a:pPr algn="ctr">
              <a:spcAft>
                <a:spcPts val="0"/>
              </a:spcAft>
            </a:pPr>
            <a:r>
              <a:rPr lang="it-IT" b="1" dirty="0">
                <a:solidFill>
                  <a:srgbClr val="FF0000"/>
                </a:solidFill>
              </a:rPr>
              <a:t>Italia</a:t>
            </a:r>
          </a:p>
        </p:txBody>
      </p:sp>
      <p:sp>
        <p:nvSpPr>
          <p:cNvPr id="10" name="CasellaDiTesto 9">
            <a:extLst>
              <a:ext uri="{FF2B5EF4-FFF2-40B4-BE49-F238E27FC236}">
                <a16:creationId xmlns:a16="http://schemas.microsoft.com/office/drawing/2014/main" id="{E55FB9E1-13D0-55BD-A2BF-FA52DE8FCE4D}"/>
              </a:ext>
            </a:extLst>
          </p:cNvPr>
          <p:cNvSpPr txBox="1"/>
          <p:nvPr/>
        </p:nvSpPr>
        <p:spPr>
          <a:xfrm>
            <a:off x="2651400" y="1484784"/>
            <a:ext cx="792000" cy="308226"/>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defPPr>
              <a:defRPr lang="it-IT"/>
            </a:defPPr>
            <a:lvl1pPr algn="just">
              <a:lnSpc>
                <a:spcPct val="105000"/>
              </a:lnSpc>
              <a:spcAft>
                <a:spcPts val="600"/>
              </a:spcAft>
              <a:buSzPct val="80000"/>
              <a:defRPr sz="2050">
                <a:latin typeface="Cambria" panose="02040503050406030204" pitchFamily="18" charset="0"/>
                <a:ea typeface="Cambria" panose="02040503050406030204" pitchFamily="18" charset="0"/>
                <a:cs typeface="Tahoma" panose="020B0604030504040204" pitchFamily="34" charset="0"/>
              </a:defRPr>
            </a:lvl1pPr>
          </a:lstStyle>
          <a:p>
            <a:pPr algn="ctr">
              <a:spcAft>
                <a:spcPts val="0"/>
              </a:spcAft>
            </a:pPr>
            <a:r>
              <a:rPr lang="it-IT" b="1" dirty="0">
                <a:solidFill>
                  <a:srgbClr val="3333B2"/>
                </a:solidFill>
              </a:rPr>
              <a:t>UE 27</a:t>
            </a:r>
          </a:p>
        </p:txBody>
      </p:sp>
      <p:sp>
        <p:nvSpPr>
          <p:cNvPr id="11" name="CasellaDiTesto 10">
            <a:extLst>
              <a:ext uri="{FF2B5EF4-FFF2-40B4-BE49-F238E27FC236}">
                <a16:creationId xmlns:a16="http://schemas.microsoft.com/office/drawing/2014/main" id="{2F2AB6B6-F538-787D-2C92-AD93D1792373}"/>
              </a:ext>
            </a:extLst>
          </p:cNvPr>
          <p:cNvSpPr txBox="1"/>
          <p:nvPr/>
        </p:nvSpPr>
        <p:spPr>
          <a:xfrm>
            <a:off x="299356" y="731072"/>
            <a:ext cx="11593288" cy="655051"/>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defPPr>
              <a:defRPr lang="it-IT"/>
            </a:defPPr>
            <a:lvl1pPr algn="just">
              <a:lnSpc>
                <a:spcPct val="105000"/>
              </a:lnSpc>
              <a:spcAft>
                <a:spcPts val="600"/>
              </a:spcAft>
              <a:buSzPct val="80000"/>
              <a:defRPr sz="2050">
                <a:latin typeface="Cambria" panose="02040503050406030204" pitchFamily="18" charset="0"/>
                <a:ea typeface="Cambria" panose="02040503050406030204" pitchFamily="18" charset="0"/>
                <a:cs typeface="Tahoma" panose="020B0604030504040204" pitchFamily="34" charset="0"/>
              </a:defRPr>
            </a:lvl1pPr>
          </a:lstStyle>
          <a:p>
            <a:pPr algn="ctr">
              <a:spcAft>
                <a:spcPts val="0"/>
              </a:spcAft>
            </a:pPr>
            <a:r>
              <a:rPr lang="en-US" sz="2100" b="1" dirty="0">
                <a:solidFill>
                  <a:srgbClr val="3333B2"/>
                </a:solidFill>
              </a:rPr>
              <a:t>Tasso di </a:t>
            </a:r>
            <a:r>
              <a:rPr lang="it-IT" sz="2100" b="1" dirty="0">
                <a:solidFill>
                  <a:srgbClr val="3333B2"/>
                </a:solidFill>
              </a:rPr>
              <a:t>occupazione</a:t>
            </a:r>
            <a:r>
              <a:rPr lang="en-US" sz="2100" b="1" dirty="0">
                <a:solidFill>
                  <a:srgbClr val="3333B2"/>
                </a:solidFill>
              </a:rPr>
              <a:t> 20-64 anni</a:t>
            </a:r>
          </a:p>
          <a:p>
            <a:pPr algn="ctr">
              <a:spcAft>
                <a:spcPts val="0"/>
              </a:spcAft>
            </a:pPr>
            <a:r>
              <a:rPr lang="it-IT" sz="2100" b="1" dirty="0">
                <a:solidFill>
                  <a:srgbClr val="3333B2"/>
                </a:solidFill>
              </a:rPr>
              <a:t>Anni 2003-2023</a:t>
            </a:r>
          </a:p>
        </p:txBody>
      </p:sp>
      <p:pic>
        <p:nvPicPr>
          <p:cNvPr id="12" name="Immagine 11">
            <a:extLst>
              <a:ext uri="{FF2B5EF4-FFF2-40B4-BE49-F238E27FC236}">
                <a16:creationId xmlns:a16="http://schemas.microsoft.com/office/drawing/2014/main" id="{78F3268A-769D-915F-E255-7CBA8099464D}"/>
              </a:ext>
            </a:extLst>
          </p:cNvPr>
          <p:cNvPicPr>
            <a:picLocks noChangeAspect="1"/>
          </p:cNvPicPr>
          <p:nvPr/>
        </p:nvPicPr>
        <p:blipFill rotWithShape="1">
          <a:blip r:embed="rId3"/>
          <a:srcRect t="15270"/>
          <a:stretch/>
        </p:blipFill>
        <p:spPr>
          <a:xfrm>
            <a:off x="559308" y="1844824"/>
            <a:ext cx="11073384" cy="4394846"/>
          </a:xfrm>
          <a:prstGeom prst="rect">
            <a:avLst/>
          </a:prstGeom>
        </p:spPr>
      </p:pic>
      <p:cxnSp>
        <p:nvCxnSpPr>
          <p:cNvPr id="13" name="Connettore diritto 12">
            <a:extLst>
              <a:ext uri="{FF2B5EF4-FFF2-40B4-BE49-F238E27FC236}">
                <a16:creationId xmlns:a16="http://schemas.microsoft.com/office/drawing/2014/main" id="{B8DA6249-BBB1-B4F8-75A2-2F655B97E205}"/>
              </a:ext>
            </a:extLst>
          </p:cNvPr>
          <p:cNvCxnSpPr>
            <a:cxnSpLocks/>
          </p:cNvCxnSpPr>
          <p:nvPr/>
        </p:nvCxnSpPr>
        <p:spPr>
          <a:xfrm>
            <a:off x="3575720" y="2312840"/>
            <a:ext cx="0" cy="3186000"/>
          </a:xfrm>
          <a:prstGeom prst="line">
            <a:avLst/>
          </a:prstGeom>
          <a:ln w="285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 name="Connettore diritto 13">
            <a:extLst>
              <a:ext uri="{FF2B5EF4-FFF2-40B4-BE49-F238E27FC236}">
                <a16:creationId xmlns:a16="http://schemas.microsoft.com/office/drawing/2014/main" id="{61AF0108-A267-E8F1-A79C-88ACB7C94F7C}"/>
              </a:ext>
            </a:extLst>
          </p:cNvPr>
          <p:cNvCxnSpPr>
            <a:cxnSpLocks/>
          </p:cNvCxnSpPr>
          <p:nvPr/>
        </p:nvCxnSpPr>
        <p:spPr>
          <a:xfrm>
            <a:off x="3935760" y="2312840"/>
            <a:ext cx="0" cy="3186000"/>
          </a:xfrm>
          <a:prstGeom prst="line">
            <a:avLst/>
          </a:prstGeom>
          <a:ln w="285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 name="Connettore diritto 14">
            <a:extLst>
              <a:ext uri="{FF2B5EF4-FFF2-40B4-BE49-F238E27FC236}">
                <a16:creationId xmlns:a16="http://schemas.microsoft.com/office/drawing/2014/main" id="{7F668DA6-D2C5-8A6F-E20E-CDD054BE8463}"/>
              </a:ext>
            </a:extLst>
          </p:cNvPr>
          <p:cNvCxnSpPr>
            <a:cxnSpLocks/>
          </p:cNvCxnSpPr>
          <p:nvPr/>
        </p:nvCxnSpPr>
        <p:spPr>
          <a:xfrm>
            <a:off x="8904312" y="2006840"/>
            <a:ext cx="0" cy="3492000"/>
          </a:xfrm>
          <a:prstGeom prst="line">
            <a:avLst/>
          </a:prstGeom>
          <a:ln w="285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6" name="Connettore diritto 15">
            <a:extLst>
              <a:ext uri="{FF2B5EF4-FFF2-40B4-BE49-F238E27FC236}">
                <a16:creationId xmlns:a16="http://schemas.microsoft.com/office/drawing/2014/main" id="{930AA807-6C1B-7868-412D-F8A46984A5C0}"/>
              </a:ext>
            </a:extLst>
          </p:cNvPr>
          <p:cNvCxnSpPr>
            <a:cxnSpLocks/>
          </p:cNvCxnSpPr>
          <p:nvPr/>
        </p:nvCxnSpPr>
        <p:spPr>
          <a:xfrm>
            <a:off x="9396000" y="2006840"/>
            <a:ext cx="0" cy="3492000"/>
          </a:xfrm>
          <a:prstGeom prst="line">
            <a:avLst/>
          </a:prstGeom>
          <a:ln w="285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24400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data 2">
            <a:extLst>
              <a:ext uri="{FF2B5EF4-FFF2-40B4-BE49-F238E27FC236}">
                <a16:creationId xmlns:a16="http://schemas.microsoft.com/office/drawing/2014/main" id="{C5B21543-C6F0-C292-9244-2A0D14005417}"/>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3F476364-D1D8-F0EA-ADF6-7F4374B79022}"/>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D2B98B8A-5EB9-24F4-BF77-AB68C4EAA94B}"/>
              </a:ext>
            </a:extLst>
          </p:cNvPr>
          <p:cNvSpPr>
            <a:spLocks noGrp="1"/>
          </p:cNvSpPr>
          <p:nvPr>
            <p:ph type="sldNum" sz="quarter" idx="12"/>
          </p:nvPr>
        </p:nvSpPr>
        <p:spPr/>
        <p:txBody>
          <a:bodyPr/>
          <a:lstStyle/>
          <a:p>
            <a:fld id="{836F2084-DE53-461A-87A3-A1368B978416}" type="slidenum">
              <a:rPr lang="en-GB" smtClean="0"/>
              <a:pPr/>
              <a:t>34</a:t>
            </a:fld>
            <a:endParaRPr lang="en-GB" dirty="0"/>
          </a:p>
        </p:txBody>
      </p:sp>
      <p:sp>
        <p:nvSpPr>
          <p:cNvPr id="6" name="Title 2">
            <a:extLst>
              <a:ext uri="{FF2B5EF4-FFF2-40B4-BE49-F238E27FC236}">
                <a16:creationId xmlns:a16="http://schemas.microsoft.com/office/drawing/2014/main" id="{88FDE59D-568B-1034-574F-3CD8D0957805}"/>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Il mercato del lavoro</a:t>
            </a:r>
          </a:p>
        </p:txBody>
      </p:sp>
      <p:sp>
        <p:nvSpPr>
          <p:cNvPr id="11" name="CasellaDiTesto 10">
            <a:extLst>
              <a:ext uri="{FF2B5EF4-FFF2-40B4-BE49-F238E27FC236}">
                <a16:creationId xmlns:a16="http://schemas.microsoft.com/office/drawing/2014/main" id="{2F2AB6B6-F538-787D-2C92-AD93D1792373}"/>
              </a:ext>
            </a:extLst>
          </p:cNvPr>
          <p:cNvSpPr txBox="1"/>
          <p:nvPr/>
        </p:nvSpPr>
        <p:spPr>
          <a:xfrm>
            <a:off x="299356" y="731072"/>
            <a:ext cx="11593288" cy="655051"/>
          </a:xfrm>
          <a:prstGeom prst="rect">
            <a:avLst/>
          </a:prstGeom>
          <a:noFill/>
          <a:ln w="38100" cap="rnd" cmpd="thickThin">
            <a:noFill/>
            <a:miter lim="800000"/>
            <a:headEnd/>
            <a:tailEnd/>
          </a:ln>
          <a:effectLst>
            <a:outerShdw blurRad="50800" dist="38100" dir="5400000" sx="102000" sy="102000" algn="t" rotWithShape="0">
              <a:schemeClr val="bg1">
                <a:lumMod val="50000"/>
                <a:alpha val="40000"/>
              </a:schemeClr>
            </a:outerShdw>
          </a:effectLst>
        </p:spPr>
        <p:txBody>
          <a:bodyPr vert="horz" wrap="square" lIns="0" tIns="0" rIns="0" bIns="0" numCol="1" anchor="ctr" anchorCtr="0" compatLnSpc="1">
            <a:prstTxWarp prst="textNoShape">
              <a:avLst/>
            </a:prstTxWarp>
            <a:spAutoFit/>
          </a:bodyPr>
          <a:lstStyle>
            <a:defPPr>
              <a:defRPr lang="it-IT"/>
            </a:defPPr>
            <a:lvl1pPr algn="just">
              <a:lnSpc>
                <a:spcPct val="105000"/>
              </a:lnSpc>
              <a:spcAft>
                <a:spcPts val="600"/>
              </a:spcAft>
              <a:buSzPct val="80000"/>
              <a:defRPr sz="2050">
                <a:latin typeface="Cambria" panose="02040503050406030204" pitchFamily="18" charset="0"/>
                <a:ea typeface="Cambria" panose="02040503050406030204" pitchFamily="18" charset="0"/>
                <a:cs typeface="Tahoma" panose="020B0604030504040204" pitchFamily="34" charset="0"/>
              </a:defRPr>
            </a:lvl1pPr>
          </a:lstStyle>
          <a:p>
            <a:pPr algn="ctr">
              <a:spcAft>
                <a:spcPts val="0"/>
              </a:spcAft>
            </a:pPr>
            <a:r>
              <a:rPr lang="en-US" sz="2100" b="1" dirty="0">
                <a:solidFill>
                  <a:srgbClr val="3333B2"/>
                </a:solidFill>
              </a:rPr>
              <a:t>Tasso di </a:t>
            </a:r>
            <a:r>
              <a:rPr lang="it-IT" sz="2100" b="1" dirty="0">
                <a:solidFill>
                  <a:srgbClr val="3333B2"/>
                </a:solidFill>
              </a:rPr>
              <a:t>attività</a:t>
            </a:r>
            <a:r>
              <a:rPr lang="en-US" sz="2100" b="1" dirty="0">
                <a:solidFill>
                  <a:srgbClr val="3333B2"/>
                </a:solidFill>
              </a:rPr>
              <a:t> 15-64 anni in Italia </a:t>
            </a:r>
          </a:p>
          <a:p>
            <a:pPr algn="ctr">
              <a:spcAft>
                <a:spcPts val="0"/>
              </a:spcAft>
            </a:pPr>
            <a:r>
              <a:rPr lang="it-IT" sz="2100" b="1" dirty="0">
                <a:solidFill>
                  <a:srgbClr val="3333B2"/>
                </a:solidFill>
              </a:rPr>
              <a:t>Gennaio 2016 – Marzo 2024</a:t>
            </a:r>
          </a:p>
        </p:txBody>
      </p:sp>
      <p:pic>
        <p:nvPicPr>
          <p:cNvPr id="7" name="Immagine 6">
            <a:extLst>
              <a:ext uri="{FF2B5EF4-FFF2-40B4-BE49-F238E27FC236}">
                <a16:creationId xmlns:a16="http://schemas.microsoft.com/office/drawing/2014/main" id="{7C602C36-E088-043B-3D67-1951B82A3274}"/>
              </a:ext>
            </a:extLst>
          </p:cNvPr>
          <p:cNvPicPr>
            <a:picLocks noChangeAspect="1"/>
          </p:cNvPicPr>
          <p:nvPr/>
        </p:nvPicPr>
        <p:blipFill>
          <a:blip r:embed="rId3"/>
          <a:stretch>
            <a:fillRect/>
          </a:stretch>
        </p:blipFill>
        <p:spPr>
          <a:xfrm>
            <a:off x="263271" y="1700808"/>
            <a:ext cx="11665458" cy="4376090"/>
          </a:xfrm>
          <a:prstGeom prst="rect">
            <a:avLst/>
          </a:prstGeom>
        </p:spPr>
      </p:pic>
    </p:spTree>
    <p:extLst>
      <p:ext uri="{BB962C8B-B14F-4D97-AF65-F5344CB8AC3E}">
        <p14:creationId xmlns:p14="http://schemas.microsoft.com/office/powerpoint/2010/main" val="2790173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606000" y="677666"/>
            <a:ext cx="10980000" cy="5762027"/>
          </a:xfrm>
          <a:prstGeom prst="rect">
            <a:avLst/>
          </a:prstGeom>
        </p:spPr>
        <p:txBody>
          <a:bodyPr wrap="square" lIns="0" tIns="0" rIns="0" bIns="0" anchor="ctr" anchorCtr="0">
            <a:spAutoFit/>
          </a:bodyPr>
          <a:lstStyle/>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Per le principali variabili economiche si calcolano sia i tassi di variazione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annuali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sia quelli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mensili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(oppure, a seconda dei casi,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trimestrali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Inoltre, si calcolano sia i tassi di variazione tendenziali sia quelli congiunturali.</a:t>
            </a:r>
          </a:p>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Quando ci riferiamo ai valori annuali di una variabile, stiamo considerando il valore medio che la variabile ha assunto durante l’anno, che ovviamente può emergere come esito di andamenti anche molto diversi tra un periodo dell’anno e l’altro. In Italia il tasso di inflazione annuale (calcolato in base all’indice IPCA, di cui parleremo tra poco) è stato pari al 5,9% nel 2023, ma questo dato emerge a seguito di tassi di inflazione più alti all’inizio dell’anno e più bassi alla fine (oltre il 10% a gennaio e meno dell’1% a dicembre, come riportato nella slide 8).</a:t>
            </a:r>
          </a:p>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Vediamo ora la differenza tra variazioni congiunturali e tendenziali. Per esempio, in Italia ad aprile 2024 il tasso di inflazione su base mensile è stato pari allo 0,5% in termini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congiunturali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e allo 0,9% in termini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tendenziali</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Significa che nella media del mese di aprile 2024 i prezzi sono stati dello 0,5% più alti rispetto alla media di marzo 2024 (slide 9) e dello 0,9% più alti rispetto alla media di aprile 2023 (slide 8).</a:t>
            </a:r>
          </a:p>
          <a:p>
            <a:pPr algn="just">
              <a:lnSpc>
                <a:spcPct val="105000"/>
              </a:lnSpc>
              <a:spcAft>
                <a:spcPts val="4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variazione congiunturale è la variazione rispetto al mese (oppure al trimestre) immediatamente precedente, mentre la variazione tendenziale è la variazione rispetto allo stesso mese (o allo stesso trimestre) dell’anno precedente.</a:t>
            </a:r>
          </a:p>
        </p:txBody>
      </p:sp>
      <p:sp>
        <p:nvSpPr>
          <p:cNvPr id="3" name="Segnaposto data 2">
            <a:extLst>
              <a:ext uri="{FF2B5EF4-FFF2-40B4-BE49-F238E27FC236}">
                <a16:creationId xmlns:a16="http://schemas.microsoft.com/office/drawing/2014/main" id="{2864DF67-4DEF-E61C-916F-DADE9E29EFA4}"/>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5DF40C86-A487-E3B8-E087-7CE5F1ECEFA3}"/>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783C5223-B55C-E2AF-848A-5DBAB6338707}"/>
              </a:ext>
            </a:extLst>
          </p:cNvPr>
          <p:cNvSpPr>
            <a:spLocks noGrp="1"/>
          </p:cNvSpPr>
          <p:nvPr>
            <p:ph type="sldNum" sz="quarter" idx="12"/>
          </p:nvPr>
        </p:nvSpPr>
        <p:spPr/>
        <p:txBody>
          <a:bodyPr/>
          <a:lstStyle/>
          <a:p>
            <a:fld id="{836F2084-DE53-461A-87A3-A1368B978416}" type="slidenum">
              <a:rPr lang="en-GB" smtClean="0"/>
              <a:pPr/>
              <a:t>3</a:t>
            </a:fld>
            <a:endParaRPr lang="en-GB" dirty="0"/>
          </a:p>
        </p:txBody>
      </p:sp>
      <p:sp>
        <p:nvSpPr>
          <p:cNvPr id="6" name="Title 2">
            <a:extLst>
              <a:ext uri="{FF2B5EF4-FFF2-40B4-BE49-F238E27FC236}">
                <a16:creationId xmlns:a16="http://schemas.microsoft.com/office/drawing/2014/main" id="{F1B01487-C319-0A43-F0AE-E44345362BE9}"/>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Tassi di variazione e numeri indice</a:t>
            </a:r>
          </a:p>
        </p:txBody>
      </p:sp>
    </p:spTree>
    <p:extLst>
      <p:ext uri="{BB962C8B-B14F-4D97-AF65-F5344CB8AC3E}">
        <p14:creationId xmlns:p14="http://schemas.microsoft.com/office/powerpoint/2010/main" val="1446756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2010000" y="1340672"/>
            <a:ext cx="8172000" cy="4259692"/>
          </a:xfrm>
          <a:prstGeom prst="rect">
            <a:avLst/>
          </a:prstGeom>
        </p:spPr>
        <p:txBody>
          <a:bodyPr wrap="square" lIns="0" tIns="0" rIns="0" bIns="0" anchor="ctr" anchorCtr="0">
            <a:spAutoFit/>
          </a:bodyPr>
          <a:lstStyle/>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Spesso, per rendere più immediatamente comprensibili i dati, soprattutto se presentati in forma grafica, è utile calcolare non le singole variazioni percentuali ma dei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numeri indice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Questo procedimento si rivela particolarmente utile quando abbiamo una serie più lunga, cioè vari periodi t</a:t>
            </a:r>
            <a:r>
              <a:rPr lang="it-IT" sz="2050" baseline="-25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t</a:t>
            </a:r>
            <a:r>
              <a:rPr lang="it-IT" sz="2050" baseline="-25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t</a:t>
            </a:r>
            <a:r>
              <a:rPr lang="it-IT" sz="2050" baseline="-25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3</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t</a:t>
            </a:r>
            <a:r>
              <a:rPr lang="it-IT" sz="2050" baseline="-25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4</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t</a:t>
            </a:r>
            <a:r>
              <a:rPr lang="it-IT" sz="2050" baseline="-25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5</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t</a:t>
            </a:r>
            <a:r>
              <a:rPr lang="it-IT" sz="2050" baseline="-25000" dirty="0">
                <a:solidFill>
                  <a:srgbClr val="000000"/>
                </a:solidFill>
                <a:latin typeface="Cambria" panose="02040503050406030204" pitchFamily="18" charset="0"/>
                <a:ea typeface="Cambria" panose="02040503050406030204" pitchFamily="18" charset="0"/>
                <a:cs typeface="Times New Roman" panose="02020603050405020304" pitchFamily="18" charset="0"/>
              </a:rPr>
              <a:t>6</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ecc., oppure se vogliamo confrontare dati relativi a Paesi diversi.</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 numeri indice sono rapporti statistici che misurano il tasso di variazione percentuale di una variabile nel tempo. </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I numeri indice minori di 100 indicano una diminuzione, quelli maggiori di 100 un aumento.</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Sostanzialmente, il numero indice è il rapporto tra due valori della stessa variabile in due periodi diversi.</a:t>
            </a:r>
          </a:p>
        </p:txBody>
      </p:sp>
      <p:sp>
        <p:nvSpPr>
          <p:cNvPr id="3" name="Segnaposto data 2">
            <a:extLst>
              <a:ext uri="{FF2B5EF4-FFF2-40B4-BE49-F238E27FC236}">
                <a16:creationId xmlns:a16="http://schemas.microsoft.com/office/drawing/2014/main" id="{2864DF67-4DEF-E61C-916F-DADE9E29EFA4}"/>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5DF40C86-A487-E3B8-E087-7CE5F1ECEFA3}"/>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783C5223-B55C-E2AF-848A-5DBAB6338707}"/>
              </a:ext>
            </a:extLst>
          </p:cNvPr>
          <p:cNvSpPr>
            <a:spLocks noGrp="1"/>
          </p:cNvSpPr>
          <p:nvPr>
            <p:ph type="sldNum" sz="quarter" idx="12"/>
          </p:nvPr>
        </p:nvSpPr>
        <p:spPr/>
        <p:txBody>
          <a:bodyPr/>
          <a:lstStyle/>
          <a:p>
            <a:fld id="{836F2084-DE53-461A-87A3-A1368B978416}" type="slidenum">
              <a:rPr lang="en-GB" smtClean="0"/>
              <a:pPr/>
              <a:t>4</a:t>
            </a:fld>
            <a:endParaRPr lang="en-GB" dirty="0"/>
          </a:p>
        </p:txBody>
      </p:sp>
      <p:sp>
        <p:nvSpPr>
          <p:cNvPr id="6" name="Title 2">
            <a:extLst>
              <a:ext uri="{FF2B5EF4-FFF2-40B4-BE49-F238E27FC236}">
                <a16:creationId xmlns:a16="http://schemas.microsoft.com/office/drawing/2014/main" id="{F1B01487-C319-0A43-F0AE-E44345362BE9}"/>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Tassi di variazione e numeri indice</a:t>
            </a:r>
          </a:p>
        </p:txBody>
      </p:sp>
    </p:spTree>
    <p:extLst>
      <p:ext uri="{BB962C8B-B14F-4D97-AF65-F5344CB8AC3E}">
        <p14:creationId xmlns:p14="http://schemas.microsoft.com/office/powerpoint/2010/main" val="418174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a:extLst>
              <a:ext uri="{FF2B5EF4-FFF2-40B4-BE49-F238E27FC236}">
                <a16:creationId xmlns:a16="http://schemas.microsoft.com/office/drawing/2014/main" id="{CFA7ECD7-9B53-0334-12B6-3DC97C13F55E}"/>
              </a:ext>
            </a:extLst>
          </p:cNvPr>
          <p:cNvSpPr/>
          <p:nvPr/>
        </p:nvSpPr>
        <p:spPr>
          <a:xfrm>
            <a:off x="804000" y="856128"/>
            <a:ext cx="10584000" cy="5407314"/>
          </a:xfrm>
          <a:prstGeom prst="rect">
            <a:avLst/>
          </a:prstGeom>
        </p:spPr>
        <p:txBody>
          <a:bodyPr wrap="square" lIns="0" tIns="0" rIns="0" bIns="0" anchor="ctr" anchorCtr="0">
            <a:spAutoFit/>
          </a:bodyPr>
          <a:lstStyle/>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Riprendiamo il nostro esempio della pizza che in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costa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10,00€</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in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costa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10,87€</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e in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3</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costa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11,51€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Poniamo pari a 100 il prezzo della pizza nel periodo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per cui il nostro primo numero indice è 100, e poi calcoliamo il valore del secondo numero indice rapportando il prezzo in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al prezzo in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e il valore del terzo numero indice rapportando il prezzo in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3</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di nuovo al prezzo in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a:t>
            </a:r>
          </a:p>
          <a:p>
            <a:pPr algn="ctr">
              <a:lnSpc>
                <a:spcPct val="105000"/>
              </a:lnSpc>
              <a:spcAft>
                <a:spcPts val="6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NI</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10,00/10,00 ∙ 100= 100,0 </a:t>
            </a:r>
          </a:p>
          <a:p>
            <a:pPr algn="ctr">
              <a:lnSpc>
                <a:spcPct val="105000"/>
              </a:lnSpc>
              <a:spcAft>
                <a:spcPts val="6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NI</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2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10,87/10,00 ∙ 100= 108,7</a:t>
            </a:r>
          </a:p>
          <a:p>
            <a:pPr algn="ctr">
              <a:lnSpc>
                <a:spcPct val="105000"/>
              </a:lnSpc>
              <a:spcAft>
                <a:spcPts val="600"/>
              </a:spcAft>
            </a:pP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NI</a:t>
            </a:r>
            <a:r>
              <a:rPr lang="it-IT" sz="2050"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3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 11,51/10,00 ∙ 100= 115,1</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Un numero indice pari a 108,7 significa che la variazione percentuale è stata dell’8,7%, mentre un numero indice pari a 115,1 significa che la variazione percentuale è stata del 15,1%.</a:t>
            </a:r>
          </a:p>
          <a:p>
            <a:pPr algn="just">
              <a:lnSpc>
                <a:spcPct val="105000"/>
              </a:lnSpc>
              <a:spcAft>
                <a:spcPts val="600"/>
              </a:spcAft>
            </a:pP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La grandezza posta al denominatore del numero indice viene detta </a:t>
            </a:r>
            <a:r>
              <a:rPr lang="it-IT" sz="2050" dirty="0">
                <a:solidFill>
                  <a:srgbClr val="3333B2"/>
                </a:solidFill>
                <a:latin typeface="Cambria" panose="02040503050406030204" pitchFamily="18" charset="0"/>
                <a:ea typeface="Cambria" panose="02040503050406030204" pitchFamily="18" charset="0"/>
                <a:cs typeface="Times New Roman" panose="02020603050405020304" pitchFamily="18" charset="0"/>
              </a:rPr>
              <a:t>base</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dell’indice. Nel nostro esempio la base è il valore in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1</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e quindi ogni numero indice che calcoliamo misura il tasso di variazione percentuale del prezzo non rispetto a un anno prima bensì rispetto al valore iniziale usato come base (e infatti il numero indice relativo al periodo </a:t>
            </a:r>
            <a:r>
              <a:rPr lang="it-IT" sz="2050" b="1" dirty="0">
                <a:solidFill>
                  <a:srgbClr val="3333B2"/>
                </a:solidFill>
                <a:latin typeface="Cambria" panose="02040503050406030204" pitchFamily="18" charset="0"/>
                <a:ea typeface="Cambria" panose="02040503050406030204" pitchFamily="18" charset="0"/>
                <a:cs typeface="Times New Roman" panose="02020603050405020304" pitchFamily="18" charset="0"/>
              </a:rPr>
              <a:t>t</a:t>
            </a:r>
            <a:r>
              <a:rPr lang="it-IT" sz="2050" b="1" baseline="-25000" dirty="0">
                <a:solidFill>
                  <a:srgbClr val="3333B2"/>
                </a:solidFill>
                <a:latin typeface="Cambria" panose="02040503050406030204" pitchFamily="18" charset="0"/>
                <a:ea typeface="Cambria" panose="02040503050406030204" pitchFamily="18" charset="0"/>
                <a:cs typeface="Times New Roman" panose="02020603050405020304" pitchFamily="18" charset="0"/>
              </a:rPr>
              <a:t>3</a:t>
            </a:r>
            <a:r>
              <a:rPr lang="it-IT" sz="2050" dirty="0">
                <a:solidFill>
                  <a:srgbClr val="000000"/>
                </a:solidFill>
                <a:latin typeface="Cambria" panose="02040503050406030204" pitchFamily="18" charset="0"/>
                <a:ea typeface="Cambria" panose="02040503050406030204" pitchFamily="18" charset="0"/>
                <a:cs typeface="Times New Roman" panose="02020603050405020304" pitchFamily="18" charset="0"/>
              </a:rPr>
              <a:t> indica una variazione pari al 15,1%, cioè la variazione complessiva sui due anni).</a:t>
            </a:r>
          </a:p>
        </p:txBody>
      </p:sp>
      <p:sp>
        <p:nvSpPr>
          <p:cNvPr id="3" name="Segnaposto data 2">
            <a:extLst>
              <a:ext uri="{FF2B5EF4-FFF2-40B4-BE49-F238E27FC236}">
                <a16:creationId xmlns:a16="http://schemas.microsoft.com/office/drawing/2014/main" id="{925841DB-7AA1-AD21-3459-9F6B04FD38D4}"/>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4" name="Segnaposto piè di pagina 3">
            <a:extLst>
              <a:ext uri="{FF2B5EF4-FFF2-40B4-BE49-F238E27FC236}">
                <a16:creationId xmlns:a16="http://schemas.microsoft.com/office/drawing/2014/main" id="{AE4DB7A0-5065-2819-DC60-9E3E1694C126}"/>
              </a:ext>
            </a:extLst>
          </p:cNvPr>
          <p:cNvSpPr>
            <a:spLocks noGrp="1"/>
          </p:cNvSpPr>
          <p:nvPr>
            <p:ph type="ftr" sz="quarter" idx="11"/>
          </p:nvPr>
        </p:nvSpPr>
        <p:spPr/>
        <p:txBody>
          <a:bodyPr/>
          <a:lstStyle/>
          <a:p>
            <a:pPr algn="l"/>
            <a:r>
              <a:rPr lang="en-GB" dirty="0"/>
              <a:t>Daria Pignalosa </a:t>
            </a:r>
          </a:p>
        </p:txBody>
      </p:sp>
      <p:sp>
        <p:nvSpPr>
          <p:cNvPr id="5" name="Segnaposto numero diapositiva 4">
            <a:extLst>
              <a:ext uri="{FF2B5EF4-FFF2-40B4-BE49-F238E27FC236}">
                <a16:creationId xmlns:a16="http://schemas.microsoft.com/office/drawing/2014/main" id="{25A89075-08E0-FC5B-03A0-7FD62C7A7FAB}"/>
              </a:ext>
            </a:extLst>
          </p:cNvPr>
          <p:cNvSpPr>
            <a:spLocks noGrp="1"/>
          </p:cNvSpPr>
          <p:nvPr>
            <p:ph type="sldNum" sz="quarter" idx="12"/>
          </p:nvPr>
        </p:nvSpPr>
        <p:spPr/>
        <p:txBody>
          <a:bodyPr/>
          <a:lstStyle/>
          <a:p>
            <a:fld id="{836F2084-DE53-461A-87A3-A1368B978416}" type="slidenum">
              <a:rPr lang="en-GB" smtClean="0"/>
              <a:pPr/>
              <a:t>5</a:t>
            </a:fld>
            <a:endParaRPr lang="en-GB" dirty="0"/>
          </a:p>
        </p:txBody>
      </p:sp>
      <p:sp>
        <p:nvSpPr>
          <p:cNvPr id="6" name="Title 2">
            <a:extLst>
              <a:ext uri="{FF2B5EF4-FFF2-40B4-BE49-F238E27FC236}">
                <a16:creationId xmlns:a16="http://schemas.microsoft.com/office/drawing/2014/main" id="{8B3048FA-AD93-5229-63E4-1DFAED3D4821}"/>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Tassi di variazione e numeri indice</a:t>
            </a:r>
          </a:p>
        </p:txBody>
      </p:sp>
    </p:spTree>
    <p:extLst>
      <p:ext uri="{BB962C8B-B14F-4D97-AF65-F5344CB8AC3E}">
        <p14:creationId xmlns:p14="http://schemas.microsoft.com/office/powerpoint/2010/main" val="1910973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DC196EB9-BF46-EEAA-2BA1-B963AF77E953}"/>
              </a:ext>
            </a:extLst>
          </p:cNvPr>
          <p:cNvSpPr/>
          <p:nvPr/>
        </p:nvSpPr>
        <p:spPr>
          <a:xfrm>
            <a:off x="1613756" y="861537"/>
            <a:ext cx="8964488" cy="646331"/>
          </a:xfrm>
          <a:prstGeom prst="rect">
            <a:avLst/>
          </a:prstGeom>
        </p:spPr>
        <p:txBody>
          <a:bodyPr wrap="square" lIns="0" tIns="0" rIns="0" bIns="0" anchor="ctr" anchorCtr="0">
            <a:spAutoFit/>
          </a:bodyPr>
          <a:lstStyle/>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inflazione tendenziale in Italia – medie annuali</a:t>
            </a:r>
          </a:p>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Valori dell’IPCA 2015-2023, numeri indice con base 2015 = 100</a:t>
            </a:r>
          </a:p>
        </p:txBody>
      </p:sp>
      <p:sp>
        <p:nvSpPr>
          <p:cNvPr id="5" name="Segnaposto data 4">
            <a:extLst>
              <a:ext uri="{FF2B5EF4-FFF2-40B4-BE49-F238E27FC236}">
                <a16:creationId xmlns:a16="http://schemas.microsoft.com/office/drawing/2014/main" id="{5D636F35-42CF-1392-2E2B-B793C507C244}"/>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6" name="Segnaposto piè di pagina 5">
            <a:extLst>
              <a:ext uri="{FF2B5EF4-FFF2-40B4-BE49-F238E27FC236}">
                <a16:creationId xmlns:a16="http://schemas.microsoft.com/office/drawing/2014/main" id="{4F947DCB-5240-7C31-2681-8591ACA9E01A}"/>
              </a:ext>
            </a:extLst>
          </p:cNvPr>
          <p:cNvSpPr>
            <a:spLocks noGrp="1"/>
          </p:cNvSpPr>
          <p:nvPr>
            <p:ph type="ftr" sz="quarter" idx="11"/>
          </p:nvPr>
        </p:nvSpPr>
        <p:spPr/>
        <p:txBody>
          <a:bodyPr/>
          <a:lstStyle/>
          <a:p>
            <a:pPr algn="l"/>
            <a:r>
              <a:rPr lang="en-GB" dirty="0"/>
              <a:t>Daria Pignalosa </a:t>
            </a:r>
          </a:p>
        </p:txBody>
      </p:sp>
      <p:sp>
        <p:nvSpPr>
          <p:cNvPr id="7" name="Segnaposto numero diapositiva 6">
            <a:extLst>
              <a:ext uri="{FF2B5EF4-FFF2-40B4-BE49-F238E27FC236}">
                <a16:creationId xmlns:a16="http://schemas.microsoft.com/office/drawing/2014/main" id="{BD296CCD-5FD1-7870-289B-27AD4729EC73}"/>
              </a:ext>
            </a:extLst>
          </p:cNvPr>
          <p:cNvSpPr>
            <a:spLocks noGrp="1"/>
          </p:cNvSpPr>
          <p:nvPr>
            <p:ph type="sldNum" sz="quarter" idx="12"/>
          </p:nvPr>
        </p:nvSpPr>
        <p:spPr/>
        <p:txBody>
          <a:bodyPr/>
          <a:lstStyle/>
          <a:p>
            <a:fld id="{836F2084-DE53-461A-87A3-A1368B978416}" type="slidenum">
              <a:rPr lang="en-GB" smtClean="0"/>
              <a:pPr/>
              <a:t>6</a:t>
            </a:fld>
            <a:endParaRPr lang="en-GB" dirty="0"/>
          </a:p>
        </p:txBody>
      </p:sp>
      <p:pic>
        <p:nvPicPr>
          <p:cNvPr id="2" name="Immagine 1">
            <a:extLst>
              <a:ext uri="{FF2B5EF4-FFF2-40B4-BE49-F238E27FC236}">
                <a16:creationId xmlns:a16="http://schemas.microsoft.com/office/drawing/2014/main" id="{8A36AFEE-A78A-7233-602B-A0DE662E7105}"/>
              </a:ext>
            </a:extLst>
          </p:cNvPr>
          <p:cNvPicPr>
            <a:picLocks noChangeAspect="1"/>
          </p:cNvPicPr>
          <p:nvPr/>
        </p:nvPicPr>
        <p:blipFill>
          <a:blip r:embed="rId3"/>
          <a:stretch>
            <a:fillRect/>
          </a:stretch>
        </p:blipFill>
        <p:spPr>
          <a:xfrm>
            <a:off x="505054" y="2181184"/>
            <a:ext cx="11181893" cy="4200144"/>
          </a:xfrm>
          <a:prstGeom prst="rect">
            <a:avLst/>
          </a:prstGeom>
        </p:spPr>
      </p:pic>
      <p:sp>
        <p:nvSpPr>
          <p:cNvPr id="11" name="Title 2">
            <a:extLst>
              <a:ext uri="{FF2B5EF4-FFF2-40B4-BE49-F238E27FC236}">
                <a16:creationId xmlns:a16="http://schemas.microsoft.com/office/drawing/2014/main" id="{3814970D-9465-1141-3351-C022CAC2993E}"/>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sp>
        <p:nvSpPr>
          <p:cNvPr id="4" name="Rettangolo 3">
            <a:extLst>
              <a:ext uri="{FF2B5EF4-FFF2-40B4-BE49-F238E27FC236}">
                <a16:creationId xmlns:a16="http://schemas.microsoft.com/office/drawing/2014/main" id="{1EEDAAE5-5E1C-C3CA-301A-0C8EA3D4D48D}"/>
              </a:ext>
            </a:extLst>
          </p:cNvPr>
          <p:cNvSpPr/>
          <p:nvPr/>
        </p:nvSpPr>
        <p:spPr>
          <a:xfrm>
            <a:off x="6272608" y="1800000"/>
            <a:ext cx="4284000" cy="947054"/>
          </a:xfrm>
          <a:prstGeom prst="rect">
            <a:avLst/>
          </a:prstGeom>
        </p:spPr>
        <p:txBody>
          <a:bodyPr wrap="square" lIns="0" tIns="0" rIns="0" bIns="0" anchor="ctr" anchorCtr="0">
            <a:spAutoFit/>
          </a:bodyPr>
          <a:lstStyle/>
          <a:p>
            <a:pPr>
              <a:lnSpc>
                <a:spcPct val="105000"/>
              </a:lnSpc>
              <a:spcAft>
                <a:spcPts val="600"/>
              </a:spcAft>
            </a:pPr>
            <a:r>
              <a:rPr lang="it-IT" sz="2000" i="1" dirty="0">
                <a:solidFill>
                  <a:srgbClr val="00B050"/>
                </a:solidFill>
                <a:latin typeface="Cambria" panose="02040503050406030204" pitchFamily="18" charset="0"/>
                <a:ea typeface="Cambria" panose="02040503050406030204" pitchFamily="18" charset="0"/>
                <a:cs typeface="Times New Roman" panose="02020603050405020304" pitchFamily="18" charset="0"/>
              </a:rPr>
              <a:t>Questi sono NI con base 2015: il livello generale dei prezzi è aumentato del 21,2% tra il 2015 e il 2023</a:t>
            </a:r>
          </a:p>
        </p:txBody>
      </p:sp>
      <p:cxnSp>
        <p:nvCxnSpPr>
          <p:cNvPr id="10" name="Connettore 2 9">
            <a:extLst>
              <a:ext uri="{FF2B5EF4-FFF2-40B4-BE49-F238E27FC236}">
                <a16:creationId xmlns:a16="http://schemas.microsoft.com/office/drawing/2014/main" id="{D81D32B3-0806-F096-E1C1-C6E45352109E}"/>
              </a:ext>
            </a:extLst>
          </p:cNvPr>
          <p:cNvCxnSpPr/>
          <p:nvPr/>
        </p:nvCxnSpPr>
        <p:spPr>
          <a:xfrm>
            <a:off x="9192344" y="2572488"/>
            <a:ext cx="1385900"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2" name="CasellaDiTesto 11">
            <a:extLst>
              <a:ext uri="{FF2B5EF4-FFF2-40B4-BE49-F238E27FC236}">
                <a16:creationId xmlns:a16="http://schemas.microsoft.com/office/drawing/2014/main" id="{6C3F4B98-922D-AEF1-3A6D-5ECCBC06A9AC}"/>
              </a:ext>
            </a:extLst>
          </p:cNvPr>
          <p:cNvSpPr txBox="1"/>
          <p:nvPr/>
        </p:nvSpPr>
        <p:spPr>
          <a:xfrm>
            <a:off x="1247400" y="1736619"/>
            <a:ext cx="1800000" cy="369332"/>
          </a:xfrm>
          <a:prstGeom prst="rect">
            <a:avLst/>
          </a:prstGeom>
          <a:noFill/>
        </p:spPr>
        <p:txBody>
          <a:bodyPr wrap="square">
            <a:spAutoFit/>
          </a:bodyPr>
          <a:lstStyle/>
          <a:p>
            <a:pPr algn="ctr"/>
            <a:r>
              <a:rPr lang="it-IT" dirty="0">
                <a:latin typeface="Cambria" panose="02040503050406030204" pitchFamily="18" charset="0"/>
                <a:ea typeface="Cambria" panose="02040503050406030204" pitchFamily="18" charset="0"/>
                <a:hlinkClick r:id="rId4"/>
              </a:rPr>
              <a:t>Link al sito Istat</a:t>
            </a:r>
            <a:r>
              <a:rPr lang="it-IT"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1005371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data 3">
            <a:extLst>
              <a:ext uri="{FF2B5EF4-FFF2-40B4-BE49-F238E27FC236}">
                <a16:creationId xmlns:a16="http://schemas.microsoft.com/office/drawing/2014/main" id="{E4C56390-D349-6525-2E5D-D0B763A04469}"/>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5" name="Segnaposto piè di pagina 4">
            <a:extLst>
              <a:ext uri="{FF2B5EF4-FFF2-40B4-BE49-F238E27FC236}">
                <a16:creationId xmlns:a16="http://schemas.microsoft.com/office/drawing/2014/main" id="{073E3587-4A86-B0F7-EB9E-998978059106}"/>
              </a:ext>
            </a:extLst>
          </p:cNvPr>
          <p:cNvSpPr>
            <a:spLocks noGrp="1"/>
          </p:cNvSpPr>
          <p:nvPr>
            <p:ph type="ftr" sz="quarter" idx="11"/>
          </p:nvPr>
        </p:nvSpPr>
        <p:spPr/>
        <p:txBody>
          <a:bodyPr/>
          <a:lstStyle/>
          <a:p>
            <a:pPr algn="l"/>
            <a:r>
              <a:rPr lang="en-GB" dirty="0"/>
              <a:t>Daria Pignalosa </a:t>
            </a:r>
          </a:p>
        </p:txBody>
      </p:sp>
      <p:sp>
        <p:nvSpPr>
          <p:cNvPr id="6" name="Segnaposto numero diapositiva 5">
            <a:extLst>
              <a:ext uri="{FF2B5EF4-FFF2-40B4-BE49-F238E27FC236}">
                <a16:creationId xmlns:a16="http://schemas.microsoft.com/office/drawing/2014/main" id="{D16DE0F3-0C1D-88D4-1FB0-19FFEE711EFA}"/>
              </a:ext>
            </a:extLst>
          </p:cNvPr>
          <p:cNvSpPr>
            <a:spLocks noGrp="1"/>
          </p:cNvSpPr>
          <p:nvPr>
            <p:ph type="sldNum" sz="quarter" idx="12"/>
          </p:nvPr>
        </p:nvSpPr>
        <p:spPr/>
        <p:txBody>
          <a:bodyPr/>
          <a:lstStyle/>
          <a:p>
            <a:fld id="{836F2084-DE53-461A-87A3-A1368B978416}" type="slidenum">
              <a:rPr lang="en-GB" smtClean="0"/>
              <a:pPr/>
              <a:t>7</a:t>
            </a:fld>
            <a:endParaRPr lang="en-GB" dirty="0"/>
          </a:p>
        </p:txBody>
      </p:sp>
      <p:sp>
        <p:nvSpPr>
          <p:cNvPr id="3" name="Rettangolo 2">
            <a:extLst>
              <a:ext uri="{FF2B5EF4-FFF2-40B4-BE49-F238E27FC236}">
                <a16:creationId xmlns:a16="http://schemas.microsoft.com/office/drawing/2014/main" id="{DC196EB9-BF46-EEAA-2BA1-B963AF77E953}"/>
              </a:ext>
            </a:extLst>
          </p:cNvPr>
          <p:cNvSpPr/>
          <p:nvPr/>
        </p:nvSpPr>
        <p:spPr>
          <a:xfrm>
            <a:off x="1613756" y="766445"/>
            <a:ext cx="8964488" cy="646331"/>
          </a:xfrm>
          <a:prstGeom prst="rect">
            <a:avLst/>
          </a:prstGeom>
        </p:spPr>
        <p:txBody>
          <a:bodyPr wrap="square" lIns="0" tIns="0" rIns="0" bIns="0" anchor="ctr" anchorCtr="0">
            <a:spAutoFit/>
          </a:bodyPr>
          <a:lstStyle/>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inflazione tendenziale in Italia – valori annuali</a:t>
            </a:r>
          </a:p>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Variazioni percentuali dell’IPCA 2013–2023</a:t>
            </a:r>
          </a:p>
        </p:txBody>
      </p:sp>
      <p:sp>
        <p:nvSpPr>
          <p:cNvPr id="16" name="Title 2">
            <a:extLst>
              <a:ext uri="{FF2B5EF4-FFF2-40B4-BE49-F238E27FC236}">
                <a16:creationId xmlns:a16="http://schemas.microsoft.com/office/drawing/2014/main" id="{DA557469-2544-C034-32BE-3610BEA00202}"/>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pic>
        <p:nvPicPr>
          <p:cNvPr id="7" name="Immagine 6">
            <a:extLst>
              <a:ext uri="{FF2B5EF4-FFF2-40B4-BE49-F238E27FC236}">
                <a16:creationId xmlns:a16="http://schemas.microsoft.com/office/drawing/2014/main" id="{79E52D2D-23D0-642F-3465-A81558F6BE39}"/>
              </a:ext>
            </a:extLst>
          </p:cNvPr>
          <p:cNvPicPr>
            <a:picLocks noChangeAspect="1"/>
          </p:cNvPicPr>
          <p:nvPr/>
        </p:nvPicPr>
        <p:blipFill>
          <a:blip r:embed="rId3"/>
          <a:stretch>
            <a:fillRect/>
          </a:stretch>
        </p:blipFill>
        <p:spPr>
          <a:xfrm>
            <a:off x="109492" y="2573811"/>
            <a:ext cx="11973016" cy="3879525"/>
          </a:xfrm>
          <a:prstGeom prst="rect">
            <a:avLst/>
          </a:prstGeom>
        </p:spPr>
      </p:pic>
      <p:sp>
        <p:nvSpPr>
          <p:cNvPr id="8" name="Rettangolo 7">
            <a:extLst>
              <a:ext uri="{FF2B5EF4-FFF2-40B4-BE49-F238E27FC236}">
                <a16:creationId xmlns:a16="http://schemas.microsoft.com/office/drawing/2014/main" id="{AF45B82B-B2BC-15D5-2690-03B5BD3880BD}"/>
              </a:ext>
            </a:extLst>
          </p:cNvPr>
          <p:cNvSpPr/>
          <p:nvPr/>
        </p:nvSpPr>
        <p:spPr>
          <a:xfrm>
            <a:off x="7680176" y="1493440"/>
            <a:ext cx="4284000" cy="947054"/>
          </a:xfrm>
          <a:prstGeom prst="rect">
            <a:avLst/>
          </a:prstGeom>
        </p:spPr>
        <p:txBody>
          <a:bodyPr wrap="square" lIns="0" tIns="0" rIns="0" bIns="0" anchor="ctr" anchorCtr="0">
            <a:spAutoFit/>
          </a:bodyPr>
          <a:lstStyle/>
          <a:p>
            <a:pPr algn="just">
              <a:lnSpc>
                <a:spcPct val="105000"/>
              </a:lnSpc>
              <a:spcAft>
                <a:spcPts val="600"/>
              </a:spcAft>
            </a:pPr>
            <a:r>
              <a:rPr lang="it-IT" sz="2000" i="1" dirty="0">
                <a:solidFill>
                  <a:srgbClr val="00B050"/>
                </a:solidFill>
                <a:latin typeface="Cambria" panose="02040503050406030204" pitchFamily="18" charset="0"/>
                <a:ea typeface="Cambria" panose="02040503050406030204" pitchFamily="18" charset="0"/>
                <a:cs typeface="Times New Roman" panose="02020603050405020304" pitchFamily="18" charset="0"/>
              </a:rPr>
              <a:t>Queste sono le variazioni medie annue: il livello generale dei prezzi è aumentato del 5,9% tra il 2022 e il 2023</a:t>
            </a:r>
          </a:p>
        </p:txBody>
      </p:sp>
      <p:cxnSp>
        <p:nvCxnSpPr>
          <p:cNvPr id="9" name="Connettore 2 8">
            <a:extLst>
              <a:ext uri="{FF2B5EF4-FFF2-40B4-BE49-F238E27FC236}">
                <a16:creationId xmlns:a16="http://schemas.microsoft.com/office/drawing/2014/main" id="{FE7BE647-ECEA-0279-C9B0-25A010A2C4A8}"/>
              </a:ext>
            </a:extLst>
          </p:cNvPr>
          <p:cNvCxnSpPr>
            <a:cxnSpLocks/>
          </p:cNvCxnSpPr>
          <p:nvPr/>
        </p:nvCxnSpPr>
        <p:spPr>
          <a:xfrm rot="5400000">
            <a:off x="11064624" y="2853008"/>
            <a:ext cx="1296000"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0" name="CasellaDiTesto 9">
            <a:extLst>
              <a:ext uri="{FF2B5EF4-FFF2-40B4-BE49-F238E27FC236}">
                <a16:creationId xmlns:a16="http://schemas.microsoft.com/office/drawing/2014/main" id="{3EFA7B67-5912-E676-F436-A463B4871D48}"/>
              </a:ext>
            </a:extLst>
          </p:cNvPr>
          <p:cNvSpPr txBox="1"/>
          <p:nvPr/>
        </p:nvSpPr>
        <p:spPr>
          <a:xfrm>
            <a:off x="1247400" y="1736619"/>
            <a:ext cx="1800000" cy="369332"/>
          </a:xfrm>
          <a:prstGeom prst="rect">
            <a:avLst/>
          </a:prstGeom>
          <a:noFill/>
        </p:spPr>
        <p:txBody>
          <a:bodyPr wrap="square">
            <a:spAutoFit/>
          </a:bodyPr>
          <a:lstStyle/>
          <a:p>
            <a:pPr algn="ctr"/>
            <a:r>
              <a:rPr lang="it-IT" dirty="0">
                <a:latin typeface="Cambria" panose="02040503050406030204" pitchFamily="18" charset="0"/>
                <a:ea typeface="Cambria" panose="02040503050406030204" pitchFamily="18" charset="0"/>
                <a:hlinkClick r:id="rId4"/>
              </a:rPr>
              <a:t>Link al sito Istat</a:t>
            </a:r>
            <a:r>
              <a:rPr lang="it-IT"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2709657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data 3">
            <a:extLst>
              <a:ext uri="{FF2B5EF4-FFF2-40B4-BE49-F238E27FC236}">
                <a16:creationId xmlns:a16="http://schemas.microsoft.com/office/drawing/2014/main" id="{E4C56390-D349-6525-2E5D-D0B763A04469}"/>
              </a:ext>
            </a:extLst>
          </p:cNvPr>
          <p:cNvSpPr>
            <a:spLocks noGrp="1"/>
          </p:cNvSpPr>
          <p:nvPr>
            <p:ph type="dt" sz="half" idx="10"/>
          </p:nvPr>
        </p:nvSpPr>
        <p:spPr/>
        <p:txBody>
          <a:bodyPr/>
          <a:lstStyle/>
          <a:p>
            <a:pPr algn="r"/>
            <a:r>
              <a:rPr lang="en-US" dirty="0"/>
              <a:t>Università degli Studi di Teramo             Economia politica a.a. 2023/2024   </a:t>
            </a:r>
            <a:endParaRPr lang="it-IT" dirty="0"/>
          </a:p>
        </p:txBody>
      </p:sp>
      <p:sp>
        <p:nvSpPr>
          <p:cNvPr id="5" name="Segnaposto piè di pagina 4">
            <a:extLst>
              <a:ext uri="{FF2B5EF4-FFF2-40B4-BE49-F238E27FC236}">
                <a16:creationId xmlns:a16="http://schemas.microsoft.com/office/drawing/2014/main" id="{073E3587-4A86-B0F7-EB9E-998978059106}"/>
              </a:ext>
            </a:extLst>
          </p:cNvPr>
          <p:cNvSpPr>
            <a:spLocks noGrp="1"/>
          </p:cNvSpPr>
          <p:nvPr>
            <p:ph type="ftr" sz="quarter" idx="11"/>
          </p:nvPr>
        </p:nvSpPr>
        <p:spPr/>
        <p:txBody>
          <a:bodyPr/>
          <a:lstStyle/>
          <a:p>
            <a:pPr algn="l"/>
            <a:r>
              <a:rPr lang="en-GB" dirty="0"/>
              <a:t>Daria Pignalosa </a:t>
            </a:r>
          </a:p>
        </p:txBody>
      </p:sp>
      <p:sp>
        <p:nvSpPr>
          <p:cNvPr id="6" name="Segnaposto numero diapositiva 5">
            <a:extLst>
              <a:ext uri="{FF2B5EF4-FFF2-40B4-BE49-F238E27FC236}">
                <a16:creationId xmlns:a16="http://schemas.microsoft.com/office/drawing/2014/main" id="{D16DE0F3-0C1D-88D4-1FB0-19FFEE711EFA}"/>
              </a:ext>
            </a:extLst>
          </p:cNvPr>
          <p:cNvSpPr>
            <a:spLocks noGrp="1"/>
          </p:cNvSpPr>
          <p:nvPr>
            <p:ph type="sldNum" sz="quarter" idx="12"/>
          </p:nvPr>
        </p:nvSpPr>
        <p:spPr/>
        <p:txBody>
          <a:bodyPr/>
          <a:lstStyle/>
          <a:p>
            <a:fld id="{836F2084-DE53-461A-87A3-A1368B978416}" type="slidenum">
              <a:rPr lang="en-GB" smtClean="0"/>
              <a:pPr/>
              <a:t>8</a:t>
            </a:fld>
            <a:endParaRPr lang="en-GB" dirty="0"/>
          </a:p>
        </p:txBody>
      </p:sp>
      <p:sp>
        <p:nvSpPr>
          <p:cNvPr id="3" name="Rettangolo 2">
            <a:extLst>
              <a:ext uri="{FF2B5EF4-FFF2-40B4-BE49-F238E27FC236}">
                <a16:creationId xmlns:a16="http://schemas.microsoft.com/office/drawing/2014/main" id="{DC196EB9-BF46-EEAA-2BA1-B963AF77E953}"/>
              </a:ext>
            </a:extLst>
          </p:cNvPr>
          <p:cNvSpPr/>
          <p:nvPr/>
        </p:nvSpPr>
        <p:spPr>
          <a:xfrm>
            <a:off x="1613756" y="766445"/>
            <a:ext cx="8964488" cy="646331"/>
          </a:xfrm>
          <a:prstGeom prst="rect">
            <a:avLst/>
          </a:prstGeom>
        </p:spPr>
        <p:txBody>
          <a:bodyPr wrap="square" lIns="0" tIns="0" rIns="0" bIns="0" anchor="ctr" anchorCtr="0">
            <a:spAutoFit/>
          </a:bodyPr>
          <a:lstStyle/>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Tasso di inflazione tendenziale in Italia – valori mensili</a:t>
            </a:r>
          </a:p>
          <a:p>
            <a:pPr algn="ctr">
              <a:spcAft>
                <a:spcPts val="0"/>
              </a:spcAft>
            </a:pPr>
            <a:r>
              <a:rPr lang="it-IT" sz="2100" dirty="0">
                <a:solidFill>
                  <a:srgbClr val="3333B2"/>
                </a:solidFill>
                <a:latin typeface="Cambria" panose="02040503050406030204" pitchFamily="18" charset="0"/>
                <a:ea typeface="Cambria" panose="02040503050406030204" pitchFamily="18" charset="0"/>
                <a:cs typeface="Times New Roman" panose="02020603050405020304" pitchFamily="18" charset="0"/>
              </a:rPr>
              <a:t>Variazioni percentuali dell’IPCA gennaio 2021 – aprile 2024</a:t>
            </a:r>
          </a:p>
        </p:txBody>
      </p:sp>
      <p:sp>
        <p:nvSpPr>
          <p:cNvPr id="16" name="Title 2">
            <a:extLst>
              <a:ext uri="{FF2B5EF4-FFF2-40B4-BE49-F238E27FC236}">
                <a16:creationId xmlns:a16="http://schemas.microsoft.com/office/drawing/2014/main" id="{DA557469-2544-C034-32BE-3610BEA00202}"/>
              </a:ext>
            </a:extLst>
          </p:cNvPr>
          <p:cNvSpPr txBox="1">
            <a:spLocks/>
          </p:cNvSpPr>
          <p:nvPr/>
        </p:nvSpPr>
        <p:spPr>
          <a:xfrm>
            <a:off x="-2400" y="0"/>
            <a:ext cx="12196800" cy="540000"/>
          </a:xfrm>
          <a:prstGeom prst="rect">
            <a:avLst/>
          </a:prstGeom>
          <a:gradFill flip="none" rotWithShape="1">
            <a:gsLst>
              <a:gs pos="0">
                <a:schemeClr val="tx1"/>
              </a:gs>
              <a:gs pos="48000">
                <a:srgbClr val="3333B2"/>
              </a:gs>
              <a:gs pos="100000">
                <a:srgbClr val="3333B2"/>
              </a:gs>
            </a:gsLst>
            <a:lin ang="10800000" scaled="1"/>
            <a:tileRect/>
          </a:gradFill>
          <a:ln>
            <a:solidFill>
              <a:schemeClr val="tx1"/>
            </a:solidFill>
          </a:ln>
        </p:spPr>
        <p:txBody>
          <a:bodyPr vert="horz" lIns="360000" tIns="0" rIns="360000" bIns="0" rtlCol="0" anchor="ctr" anchorCtr="0">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it-IT" sz="3000" dirty="0">
                <a:solidFill>
                  <a:schemeClr val="bg1"/>
                </a:solidFill>
                <a:latin typeface="Cambria" panose="02040503050406030204" pitchFamily="18" charset="0"/>
                <a:ea typeface="Cambria" panose="02040503050406030204" pitchFamily="18" charset="0"/>
              </a:rPr>
              <a:t>L’inflazione</a:t>
            </a:r>
          </a:p>
        </p:txBody>
      </p:sp>
      <p:pic>
        <p:nvPicPr>
          <p:cNvPr id="2" name="Immagine 1">
            <a:extLst>
              <a:ext uri="{FF2B5EF4-FFF2-40B4-BE49-F238E27FC236}">
                <a16:creationId xmlns:a16="http://schemas.microsoft.com/office/drawing/2014/main" id="{C29CF722-E444-025A-295C-E511A591A3AD}"/>
              </a:ext>
            </a:extLst>
          </p:cNvPr>
          <p:cNvPicPr>
            <a:picLocks noChangeAspect="1"/>
          </p:cNvPicPr>
          <p:nvPr/>
        </p:nvPicPr>
        <p:blipFill>
          <a:blip r:embed="rId3"/>
          <a:stretch>
            <a:fillRect/>
          </a:stretch>
        </p:blipFill>
        <p:spPr>
          <a:xfrm>
            <a:off x="109492" y="2499776"/>
            <a:ext cx="11973016" cy="3881552"/>
          </a:xfrm>
          <a:prstGeom prst="rect">
            <a:avLst/>
          </a:prstGeom>
        </p:spPr>
      </p:pic>
      <p:sp>
        <p:nvSpPr>
          <p:cNvPr id="7" name="Rettangolo 6">
            <a:extLst>
              <a:ext uri="{FF2B5EF4-FFF2-40B4-BE49-F238E27FC236}">
                <a16:creationId xmlns:a16="http://schemas.microsoft.com/office/drawing/2014/main" id="{74F663A3-E0ED-2158-AB09-03CF87CE4DC2}"/>
              </a:ext>
            </a:extLst>
          </p:cNvPr>
          <p:cNvSpPr/>
          <p:nvPr/>
        </p:nvSpPr>
        <p:spPr>
          <a:xfrm>
            <a:off x="7104112" y="1557019"/>
            <a:ext cx="4896000" cy="947054"/>
          </a:xfrm>
          <a:prstGeom prst="rect">
            <a:avLst/>
          </a:prstGeom>
        </p:spPr>
        <p:txBody>
          <a:bodyPr wrap="square" lIns="0" tIns="0" rIns="0" bIns="0" anchor="ctr" anchorCtr="0">
            <a:spAutoFit/>
          </a:bodyPr>
          <a:lstStyle/>
          <a:p>
            <a:pPr algn="just">
              <a:lnSpc>
                <a:spcPct val="105000"/>
              </a:lnSpc>
              <a:spcAft>
                <a:spcPts val="600"/>
              </a:spcAft>
            </a:pPr>
            <a:r>
              <a:rPr lang="it-IT" sz="2000" i="1" dirty="0">
                <a:solidFill>
                  <a:srgbClr val="00B050"/>
                </a:solidFill>
                <a:latin typeface="Cambria" panose="02040503050406030204" pitchFamily="18" charset="0"/>
                <a:ea typeface="Cambria" panose="02040503050406030204" pitchFamily="18" charset="0"/>
                <a:cs typeface="Times New Roman" panose="02020603050405020304" pitchFamily="18" charset="0"/>
              </a:rPr>
              <a:t>Queste sono variazioni tendenziali: il livello generale dei prezzi è aumentato dello 0,9% ad aprile 2024 rispetto ad aprile 2023</a:t>
            </a:r>
          </a:p>
        </p:txBody>
      </p:sp>
      <p:cxnSp>
        <p:nvCxnSpPr>
          <p:cNvPr id="8" name="Connettore 2 7">
            <a:extLst>
              <a:ext uri="{FF2B5EF4-FFF2-40B4-BE49-F238E27FC236}">
                <a16:creationId xmlns:a16="http://schemas.microsoft.com/office/drawing/2014/main" id="{96229732-3CDA-287B-8361-F4AEC150604F}"/>
              </a:ext>
            </a:extLst>
          </p:cNvPr>
          <p:cNvCxnSpPr>
            <a:cxnSpLocks/>
          </p:cNvCxnSpPr>
          <p:nvPr/>
        </p:nvCxnSpPr>
        <p:spPr>
          <a:xfrm rot="5400000">
            <a:off x="10404000" y="3636000"/>
            <a:ext cx="2772000" cy="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9" name="CasellaDiTesto 8">
            <a:extLst>
              <a:ext uri="{FF2B5EF4-FFF2-40B4-BE49-F238E27FC236}">
                <a16:creationId xmlns:a16="http://schemas.microsoft.com/office/drawing/2014/main" id="{005193E7-C752-6C47-639C-448C09416F20}"/>
              </a:ext>
            </a:extLst>
          </p:cNvPr>
          <p:cNvSpPr txBox="1"/>
          <p:nvPr/>
        </p:nvSpPr>
        <p:spPr>
          <a:xfrm>
            <a:off x="1247400" y="1736619"/>
            <a:ext cx="1800000" cy="369332"/>
          </a:xfrm>
          <a:prstGeom prst="rect">
            <a:avLst/>
          </a:prstGeom>
          <a:noFill/>
        </p:spPr>
        <p:txBody>
          <a:bodyPr wrap="square">
            <a:spAutoFit/>
          </a:bodyPr>
          <a:lstStyle/>
          <a:p>
            <a:pPr algn="ctr"/>
            <a:r>
              <a:rPr lang="it-IT" dirty="0">
                <a:latin typeface="Cambria" panose="02040503050406030204" pitchFamily="18" charset="0"/>
                <a:ea typeface="Cambria" panose="02040503050406030204" pitchFamily="18" charset="0"/>
                <a:hlinkClick r:id="rId4"/>
              </a:rPr>
              <a:t>Link al sito Istat</a:t>
            </a:r>
            <a:r>
              <a:rPr lang="it-IT"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251242414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3306</TotalTime>
  <Words>5094</Words>
  <Application>Microsoft Office PowerPoint</Application>
  <PresentationFormat>Widescreen</PresentationFormat>
  <Paragraphs>374</Paragraphs>
  <Slides>35</Slides>
  <Notes>35</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35</vt:i4>
      </vt:variant>
    </vt:vector>
  </HeadingPairs>
  <TitlesOfParts>
    <vt:vector size="42" baseType="lpstr">
      <vt:lpstr>Arial</vt:lpstr>
      <vt:lpstr>Calibri</vt:lpstr>
      <vt:lpstr>Cambria</vt:lpstr>
      <vt:lpstr>Cambria Math</vt:lpstr>
      <vt:lpstr>Century Gothic</vt:lpstr>
      <vt:lpstr>Wingdings</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Daria</dc:creator>
  <cp:lastModifiedBy>Daria Pignalosa</cp:lastModifiedBy>
  <cp:revision>862</cp:revision>
  <dcterms:modified xsi:type="dcterms:W3CDTF">2024-06-01T13:20:26Z</dcterms:modified>
</cp:coreProperties>
</file>