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1" r:id="rId2"/>
    <p:sldId id="271" r:id="rId3"/>
    <p:sldId id="257" r:id="rId4"/>
    <p:sldId id="272" r:id="rId5"/>
    <p:sldId id="274" r:id="rId6"/>
    <p:sldId id="275" r:id="rId7"/>
    <p:sldId id="276" r:id="rId8"/>
    <p:sldId id="273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706" autoAdjust="0"/>
  </p:normalViewPr>
  <p:slideViewPr>
    <p:cSldViewPr snapToGrid="0">
      <p:cViewPr varScale="1">
        <p:scale>
          <a:sx n="115" d="100"/>
          <a:sy n="115" d="100"/>
        </p:scale>
        <p:origin x="512" y="2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029CACC-1C38-41D1-95DA-9B331B943FBC}" type="datetime1">
              <a:rPr lang="it-IT" smtClean="0"/>
              <a:t>30/09/25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724DE-8C22-4DD0-B00D-D2F34D07F374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661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Connettore diritto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ttore diritto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po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Connettore diritto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nettore diritto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po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Connettore diritto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Connettore diritto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o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Connettore diritto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ttore diritto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po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Connettore diritto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Connettore diritto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3845" y="1296063"/>
            <a:ext cx="9604310" cy="3996563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24BEF41-437E-44AD-96F2-AA6321C74C9E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F3B66FF-33B7-49ED-8C4C-3A439535B7E7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F4032A6-EBA4-4103-BD10-79955652D284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Connettore diritto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po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Connettore diritto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po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o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Connettore diritto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po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F12D4B8-69ED-416E-86C5-1F8A8E952773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6F7F1C-7A90-4330-9C10-94F917056A8D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6FFFEF-82E3-467B-B2B6-92D86A69C217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po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Connettore diritto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nettore diritto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ttore diritto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ttore diritto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ttore diritto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ttore diritto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ttore diritto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ttore diritto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diritto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diritto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ttore diritto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diritto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diritto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diritto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diritto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diritto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po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Connettore diritto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diritto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diritto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diritto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diritto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po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Connettore diritto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Connettore diritto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Connettore diritto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Connettore diritto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Connettore diritto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Connettore diritto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diritto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diritto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diritto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diritto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po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Connettore diritto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diritto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diritto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diritto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diritto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po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Connettore diritto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Connettore diritto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Connettore diritto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Connettore diritto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nettore diritto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Connettore diritto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diritto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diritto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diritto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diritto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Segnaposto piè di pagina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212" name="Segnaposto data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FC928A1-9E1E-48FD-AB3C-09DD25247290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214" name="Segnaposto numero diapositiva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Connettore diritto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diritto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o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Connettore diritto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po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ttore diritto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ttore diritto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po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Connettore diritto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po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ttore diritto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ttore diritto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ttangolo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cxnSp>
        <p:nvCxnSpPr>
          <p:cNvPr id="60" name="Connettore diritto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1644F3-824F-48A5-8157-2BE66488F879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Connettore diritto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po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Connettore diritto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po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o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Connettore diritto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po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ttangolo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59" name="Connettore diritto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po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Connettore diritto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diritto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diritto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diritto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diritto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diritto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diritto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ttore diritto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diritto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ttore diritto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diritto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ttore diritto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diritto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ttore diritto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ttore diritto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ttore diritto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po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Connettore diritto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diritto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diritto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diritto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ttore diritto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po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Connettore diritto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Connettore diritto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ttore diritto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ttore diritto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Connettore diritto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Connettore diritto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diritto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diritto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diritto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ttore diritto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po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Connettore diritto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ttore diritto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ttore diritto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diritto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ttore diritto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po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Connettore diritto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ttore diritto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ttore diritto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ttore diritto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ttore diritto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Connettore diritto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diritto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diritto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ttore diritto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ttore diritto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cxnSp>
        <p:nvCxnSpPr>
          <p:cNvPr id="148" name="Connettore diritto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0EC1DB59-15F9-41A6-B135-7FC3368466C4}" type="datetime1">
              <a:rPr lang="it-IT" smtClean="0"/>
              <a:pPr/>
              <a:t>30/09/25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it-IT" dirty="0"/>
              <a:t>Fattori interni che influenzano l’azienda e la gestione delle risorse umane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it-IT" dirty="0"/>
              <a:t>Rossella Di Federico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INTERNI/5</a:t>
            </a:r>
          </a:p>
        </p:txBody>
      </p:sp>
      <p:sp>
        <p:nvSpPr>
          <p:cNvPr id="3" name="Rettangolo 2"/>
          <p:cNvSpPr/>
          <p:nvPr/>
        </p:nvSpPr>
        <p:spPr>
          <a:xfrm>
            <a:off x="935665" y="1928037"/>
            <a:ext cx="9349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/>
              <a:t>GRUPPO DI LAVORO: è un numero di persone che hanno un certo grado di interdipendenza nello svolgimento di compiti legati agli obiettivi organizzativi</a:t>
            </a:r>
          </a:p>
        </p:txBody>
      </p:sp>
      <p:sp>
        <p:nvSpPr>
          <p:cNvPr id="4" name="Rettangolo 3"/>
          <p:cNvSpPr/>
          <p:nvPr/>
        </p:nvSpPr>
        <p:spPr>
          <a:xfrm>
            <a:off x="2884968" y="328520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GRUPPI FORMALI: sono gruppi stabiliti dalla gerarchia dirigenziale, come gruppo di lavoro, comitati speciali e task force</a:t>
            </a:r>
          </a:p>
          <a:p>
            <a:endParaRPr lang="it-IT" dirty="0"/>
          </a:p>
          <a:p>
            <a:r>
              <a:rPr lang="it-IT" dirty="0"/>
              <a:t>GRUPPI INFORMALI: (gruppi ombra) sono gruppi che si formano spontaneamente per vicinanza o somiglianza di lavoro o interesse reciproco</a:t>
            </a:r>
          </a:p>
        </p:txBody>
      </p:sp>
    </p:spTree>
    <p:extLst>
      <p:ext uri="{BB962C8B-B14F-4D97-AF65-F5344CB8AC3E}">
        <p14:creationId xmlns:p14="http://schemas.microsoft.com/office/powerpoint/2010/main" val="180385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INTERNI/6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b="1" dirty="0"/>
              <a:t>Cultura organizzativa (credenze, valori e artefatti)</a:t>
            </a:r>
          </a:p>
          <a:p>
            <a:r>
              <a:rPr lang="it-IT" b="1" dirty="0"/>
              <a:t>Clima organizzativo </a:t>
            </a:r>
          </a:p>
          <a:p>
            <a:pPr marL="0" indent="0">
              <a:buNone/>
            </a:pPr>
            <a:r>
              <a:rPr lang="it-IT" dirty="0"/>
              <a:t>Le percezioni dei dipendenti su quegli aspetti della loro vita lavorativa che influenzano la loro motivazione e comportamento, in particolare la cultura dell'organizzazione, lo stile di leadership prevalente, la gerarchia di autorità e le politiche e pratiche di gestione del personale.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519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Due modelli di azienda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Azienda meccanicistica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/>
              <a:t>Elevato grado di differenziazione e specializzazione dei compiti, precisa definizione delle responsabilità e dei metodi da utilizzare</a:t>
            </a:r>
          </a:p>
          <a:p>
            <a:r>
              <a:rPr lang="it-IT" dirty="0"/>
              <a:t>Ampio affidamento sulla management dirigenziale</a:t>
            </a:r>
          </a:p>
          <a:p>
            <a:r>
              <a:rPr lang="it-IT" dirty="0"/>
              <a:t>Enfasi sulle interazioni verticali</a:t>
            </a:r>
          </a:p>
          <a:p>
            <a:r>
              <a:rPr lang="it-IT" dirty="0"/>
              <a:t>Uno stile di leadership autoritario, top down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Azienda organicistica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Rivalutazione continua di compiti e incarichi </a:t>
            </a:r>
          </a:p>
          <a:p>
            <a:r>
              <a:rPr lang="it-IT" dirty="0"/>
              <a:t>L'autorità, il controllo e la comunicazione derivano più dalla competenza e dall'impegno che dalla gerarchia di autorità</a:t>
            </a:r>
          </a:p>
          <a:p>
            <a:r>
              <a:rPr lang="it-IT" dirty="0"/>
              <a:t>La comunicazione è aperta ed estesa</a:t>
            </a:r>
          </a:p>
          <a:p>
            <a:r>
              <a:rPr lang="it-IT" dirty="0"/>
              <a:t>Incoraggiare uno stile di comunicazione diagonale</a:t>
            </a:r>
          </a:p>
          <a:p>
            <a:r>
              <a:rPr lang="it-IT" dirty="0"/>
              <a:t>Team leadership, </a:t>
            </a:r>
            <a:r>
              <a:rPr lang="it-IT" dirty="0" err="1"/>
              <a:t>empowerment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665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4" descr="316060_la_04_01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35" y="375684"/>
            <a:ext cx="7532639" cy="541551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36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Output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Efficacia</a:t>
            </a:r>
            <a:r>
              <a:rPr lang="it-IT" sz="2400" dirty="0"/>
              <a:t>: la misura in cui vengono raggiunti gli obiettivi organizzativi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Efficienza</a:t>
            </a:r>
            <a:r>
              <a:rPr lang="it-IT" sz="2400" dirty="0"/>
              <a:t>: il rapporto tra output e input o benefici rispetto ai costi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Sviluppo</a:t>
            </a:r>
            <a:r>
              <a:rPr lang="it-IT" sz="2400" dirty="0"/>
              <a:t>: la misura in cui i singoli dipendenti, i gruppi di lavoratori e l'intera organizzazione si stanno sviluppando nella loro capacità di affrontare le opportunità e le sfide future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Soddisfazione</a:t>
            </a:r>
            <a:r>
              <a:rPr lang="it-IT" sz="2400" dirty="0"/>
              <a:t>: la risposta emotiva dei dipendenti rispetto al lavoro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sz="2800" dirty="0"/>
              <a:t>La gestione delle risorse umane deve riguardare non solo le </a:t>
            </a:r>
            <a:r>
              <a:rPr lang="it-IT" sz="2800" b="1" dirty="0"/>
              <a:t>prestazioni</a:t>
            </a:r>
            <a:r>
              <a:rPr lang="it-IT" sz="2800" dirty="0"/>
              <a:t> individuali, ma anche le prestazioni delle persone nei gruppi e tra i gruppi.</a:t>
            </a:r>
          </a:p>
          <a:p>
            <a:r>
              <a:rPr lang="it-IT" sz="2800" dirty="0"/>
              <a:t>Quindi il settore HRM si prende cura anche delle </a:t>
            </a:r>
            <a:r>
              <a:rPr lang="it-IT" sz="2800" b="1" dirty="0"/>
              <a:t>relazioni</a:t>
            </a:r>
            <a:r>
              <a:rPr lang="it-IT" sz="2800" dirty="0"/>
              <a:t> tra le persone e tra gruppi</a:t>
            </a:r>
          </a:p>
        </p:txBody>
      </p:sp>
    </p:spTree>
    <p:extLst>
      <p:ext uri="{BB962C8B-B14F-4D97-AF65-F5344CB8AC3E}">
        <p14:creationId xmlns:p14="http://schemas.microsoft.com/office/powerpoint/2010/main" val="307571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it-IT" dirty="0"/>
              <a:t>FATTORI INTERNI/1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Sistema manageriale</a:t>
            </a:r>
          </a:p>
          <a:p>
            <a:r>
              <a:rPr lang="it-IT" dirty="0"/>
              <a:t>Job design</a:t>
            </a:r>
          </a:p>
          <a:p>
            <a:r>
              <a:rPr lang="it-IT" dirty="0"/>
              <a:t>Risorse fisiche (struttura, disposizione degli uffici), tecnologiche e finanziarie</a:t>
            </a:r>
          </a:p>
          <a:p>
            <a:r>
              <a:rPr lang="it-IT" dirty="0"/>
              <a:t>Organizzazione gerarchica</a:t>
            </a:r>
          </a:p>
          <a:p>
            <a:r>
              <a:rPr lang="it-IT" dirty="0"/>
              <a:t>Set di regole che disciplinano l’azienda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Tutti questi meccanismi di organizzazione del lavoro influiscono sulle interazioni dei dipendenti e sul livello di cooperazione o conflitto tra individui e gruppi, tra dipendenti e sistema manageriale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5550195" y="3211033"/>
            <a:ext cx="637954" cy="6804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37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Filosofia manageriale adottata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/>
              <a:t>-Insieme di idee e convinzioni dei dirigenti su come le persone dovrebbero essere gestite</a:t>
            </a:r>
          </a:p>
          <a:p>
            <a:pPr marL="0" indent="0">
              <a:buNone/>
            </a:pPr>
            <a:r>
              <a:rPr lang="it-IT" dirty="0"/>
              <a:t>-Valore: qualcosa di apprezzato o stimato</a:t>
            </a:r>
          </a:p>
          <a:p>
            <a:pPr marL="0" indent="0">
              <a:buNone/>
            </a:pPr>
            <a:r>
              <a:rPr lang="it-IT" dirty="0"/>
              <a:t>-Etica: un sistema di principi morali relativi agli standard di un particolare gruppo, professione o cultura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Teoria X</a:t>
            </a:r>
          </a:p>
          <a:p>
            <a:pPr marL="0" indent="0">
              <a:buNone/>
            </a:pPr>
            <a:r>
              <a:rPr lang="it-IT" dirty="0"/>
              <a:t>Le persone devono essere controllate, costrette e minacciate con la  punizione per convincerle a lavorare verso obiettivi organizzativi.</a:t>
            </a:r>
          </a:p>
          <a:p>
            <a:pPr marL="0" indent="0">
              <a:buNone/>
            </a:pPr>
            <a:r>
              <a:rPr lang="it-IT" sz="1100" dirty="0"/>
              <a:t>La valutazione delle prestazioni è un processo di tipo top down, in cui il superiore trasmette un giudizio sulle prestazioni del subordinato. </a:t>
            </a:r>
            <a:r>
              <a:rPr lang="it-IT" sz="1200" dirty="0"/>
              <a:t>Le scale salariali tradizionali sono coerenti con la teoria X.</a:t>
            </a:r>
          </a:p>
          <a:p>
            <a:pPr marL="0" indent="0">
              <a:buNone/>
            </a:pPr>
            <a:r>
              <a:rPr lang="it-IT" b="1" dirty="0"/>
              <a:t>Teoria Y</a:t>
            </a:r>
          </a:p>
          <a:p>
            <a:pPr marL="0" indent="0">
              <a:buNone/>
            </a:pPr>
            <a:r>
              <a:rPr lang="it-IT" dirty="0"/>
              <a:t>Le persone esercitano l'</a:t>
            </a:r>
            <a:r>
              <a:rPr lang="it-IT" dirty="0" err="1"/>
              <a:t>autodirezione</a:t>
            </a:r>
            <a:r>
              <a:rPr lang="it-IT" dirty="0"/>
              <a:t> nel lavorare verso gli obiettivi per i quali si impegnano. Nelle giuste circostanze, cercheranno e accetteranno la responsabilità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5642344" y="3402419"/>
            <a:ext cx="602512" cy="6379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6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5400" y="1477927"/>
            <a:ext cx="9601200" cy="3809999"/>
          </a:xfrm>
        </p:spPr>
        <p:txBody>
          <a:bodyPr>
            <a:normAutofit fontScale="62500" lnSpcReduction="20000"/>
          </a:bodyPr>
          <a:lstStyle/>
          <a:p>
            <a:endParaRPr lang="it-IT" b="1" dirty="0"/>
          </a:p>
          <a:p>
            <a:r>
              <a:rPr lang="it-IT" b="1" dirty="0"/>
              <a:t>PROCESSO DI LEADERSHIP</a:t>
            </a:r>
          </a:p>
          <a:p>
            <a:pPr marL="0" indent="0">
              <a:buNone/>
            </a:pPr>
            <a:r>
              <a:rPr lang="it-IT" sz="2300" dirty="0"/>
              <a:t>Influenza il comportamento degli altri nella direzione di un obiettivo o di una serie di obiettivi da raggiungere</a:t>
            </a:r>
          </a:p>
          <a:p>
            <a:pPr marL="0" indent="0">
              <a:buNone/>
            </a:pPr>
            <a:r>
              <a:rPr lang="it-IT" sz="2300" dirty="0"/>
              <a:t>Si colloca su un continuum che va dal massimo uso dell'autorità manageriale al processo decisionale partecipativo tra manager e subordinato</a:t>
            </a:r>
          </a:p>
          <a:p>
            <a:r>
              <a:rPr lang="it-IT" b="1" dirty="0"/>
              <a:t>PROCESSO DI EMPOWERMENT</a:t>
            </a:r>
          </a:p>
          <a:p>
            <a:pPr marL="0" indent="0">
              <a:buNone/>
            </a:pPr>
            <a:r>
              <a:rPr lang="it-IT" sz="2300" dirty="0"/>
              <a:t>Maggiore autonomia, creatività e produttività dei subordinati ottenuta attraverso la formazione, la delega, il coinvolgimento e il supporto</a:t>
            </a:r>
          </a:p>
          <a:p>
            <a:pPr marL="0" indent="0">
              <a:buNone/>
            </a:pPr>
            <a:r>
              <a:rPr lang="it-IT" sz="2300" dirty="0"/>
              <a:t>-livello individuale (come processo di supporto psicologico)</a:t>
            </a:r>
          </a:p>
          <a:p>
            <a:pPr marL="0" indent="0">
              <a:buNone/>
            </a:pPr>
            <a:r>
              <a:rPr lang="it-IT" sz="2300" dirty="0"/>
              <a:t>-livello di gruppo (come processo di leadership)</a:t>
            </a:r>
          </a:p>
          <a:p>
            <a:pPr marL="0" indent="0">
              <a:buNone/>
            </a:pPr>
            <a:r>
              <a:rPr lang="it-IT" sz="2300" dirty="0"/>
              <a:t>- livello organizzativo (come processo strutturale,) – </a:t>
            </a:r>
            <a:r>
              <a:rPr lang="it-IT" sz="2300" dirty="0" err="1"/>
              <a:t>learning</a:t>
            </a:r>
            <a:r>
              <a:rPr lang="it-IT" sz="2300" dirty="0"/>
              <a:t> </a:t>
            </a:r>
            <a:r>
              <a:rPr lang="it-IT" sz="2300" dirty="0" err="1"/>
              <a:t>organization</a:t>
            </a: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9672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INTERNI/4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Motivazione</a:t>
            </a:r>
          </a:p>
          <a:p>
            <a:pPr marL="0" indent="0">
              <a:buNone/>
            </a:pPr>
            <a:r>
              <a:rPr lang="it-IT" b="1" dirty="0"/>
              <a:t>Il desiderio e la volontà di una persona di impegnarsi per raggiungere un obiettivo o un risultato particolare</a:t>
            </a:r>
          </a:p>
          <a:p>
            <a:pPr marL="0" indent="0">
              <a:buNone/>
            </a:pPr>
            <a:r>
              <a:rPr lang="it-IT" b="1" dirty="0"/>
              <a:t>La motivazione individuale risulta dall'interazione delle forze nell'ambiente organizzativo con i tratti della personalità, le abilità e gli atteggiamenti individuali.</a:t>
            </a:r>
          </a:p>
          <a:p>
            <a:pPr marL="0" indent="0">
              <a:buNone/>
            </a:pPr>
            <a:r>
              <a:rPr lang="it-IT" b="1" dirty="0"/>
              <a:t>Le teorie motivazionali hanno un'applicazione speciale nell'HRM perché il miglioramento della motivazione può portare a migliorare le prestazioni dei dipendenti e un maggiore successo organizzativo (</a:t>
            </a:r>
            <a:r>
              <a:rPr lang="en-US" altLang="it-IT" dirty="0"/>
              <a:t>Maslow’s need hierarchy theory; </a:t>
            </a:r>
            <a:r>
              <a:rPr lang="en-US" altLang="it-IT" dirty="0" err="1"/>
              <a:t>Alderfer’s</a:t>
            </a:r>
            <a:r>
              <a:rPr lang="en-US" altLang="it-IT" dirty="0"/>
              <a:t> ERG theory; McClelland’s achievement, affiliation and power theory; Skinner’s reinforcement theory; Expectancy theory; Equity theory; Engagement theory)</a:t>
            </a:r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en-US" altLang="it-IT" dirty="0"/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750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0">
            <a:extLst>
              <a:ext uri="{FF2B5EF4-FFF2-40B4-BE49-F238E27FC236}">
                <a16:creationId xmlns:a16="http://schemas.microsoft.com/office/drawing/2014/main" id="{7CD630B2-9056-2447-9F6C-BD704903D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07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riglia a diamante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3_TF03031015.potx" id="{D1CE47EB-10BF-4E12-B73A-2056D8C372D1}" vid="{D9009262-9072-4F00-9526-6416F75E2260}"/>
    </a:ext>
  </a:extLst>
</a:theme>
</file>

<file path=ppt/theme/theme2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professionale con griglia romboidale (widescreen)</Template>
  <TotalTime>76</TotalTime>
  <Words>733</Words>
  <Application>Microsoft Macintosh PowerPoint</Application>
  <PresentationFormat>Widescreen</PresentationFormat>
  <Paragraphs>74</Paragraphs>
  <Slides>12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Arial</vt:lpstr>
      <vt:lpstr>Griglia a diamante 16x9</vt:lpstr>
      <vt:lpstr>Fattori interni che influenzano l’azienda e la gestione delle risorse umane</vt:lpstr>
      <vt:lpstr>Presentazione standard di PowerPoint</vt:lpstr>
      <vt:lpstr>Output </vt:lpstr>
      <vt:lpstr>Il ruolo del dipartimento risorse umane</vt:lpstr>
      <vt:lpstr>FATTORI INTERNI/1</vt:lpstr>
      <vt:lpstr>FATTORI INTERNI/2</vt:lpstr>
      <vt:lpstr>FATTORI INTERNI/3</vt:lpstr>
      <vt:lpstr>FATTORI INTERNI/4</vt:lpstr>
      <vt:lpstr>Presentazione standard di PowerPoint</vt:lpstr>
      <vt:lpstr>FATTORI INTERNI/5</vt:lpstr>
      <vt:lpstr>FATTORI INTERNI/6</vt:lpstr>
      <vt:lpstr>Due modelli di azienda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Fattori interni che influenzano la gestione delle risorse umane</dc:title>
  <dc:creator>rossella</dc:creator>
  <cp:lastModifiedBy>Microsoft Office User</cp:lastModifiedBy>
  <cp:revision>12</cp:revision>
  <dcterms:created xsi:type="dcterms:W3CDTF">2022-03-17T09:01:31Z</dcterms:created>
  <dcterms:modified xsi:type="dcterms:W3CDTF">2025-09-30T14:23:36Z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