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0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Reclutamento e Selezione del personale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ROSSELLA DI FEDERICO</a:t>
            </a:r>
          </a:p>
        </p:txBody>
      </p:sp>
    </p:spTree>
    <p:extLst>
      <p:ext uri="{BB962C8B-B14F-4D97-AF65-F5344CB8AC3E}">
        <p14:creationId xmlns:p14="http://schemas.microsoft.com/office/powerpoint/2010/main" val="3111365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CANALI DI RICERCA DEI CANDIDATI INTERNI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In un mondo perfetto, il datore di lavoro rispetta rigorosamente le politiche e le procedure formali di reclutamento interno, che tipicamente si basano sugli annunci delle posizioni libere e sull’inventario delle competenze dell’azienda.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b="1" dirty="0"/>
              <a:t>Bacheca annunci aziendali (job </a:t>
            </a:r>
            <a:r>
              <a:rPr lang="it-IT" b="1" dirty="0" err="1"/>
              <a:t>posting</a:t>
            </a:r>
            <a:r>
              <a:rPr lang="it-IT" b="1" dirty="0"/>
              <a:t>)</a:t>
            </a:r>
            <a:r>
              <a:rPr lang="it-IT" dirty="0"/>
              <a:t>: pubblicizzazione presso i dipendenti di una posizione aperta (spesso pubblicandola letteralmente in una bacheca virtuale) elencandone attributi come qualifiche, supervisore, orario di lavoro e retribuzione.</a:t>
            </a:r>
          </a:p>
          <a:p>
            <a:r>
              <a:rPr lang="it-IT" b="1" dirty="0"/>
              <a:t>Esame dei record personali e degli inventari di competenze (</a:t>
            </a:r>
            <a:r>
              <a:rPr lang="it-IT" b="1" dirty="0" err="1"/>
              <a:t>skills</a:t>
            </a:r>
            <a:r>
              <a:rPr lang="it-IT" b="1" dirty="0"/>
              <a:t> </a:t>
            </a:r>
            <a:r>
              <a:rPr lang="it-IT" b="1" dirty="0" err="1"/>
              <a:t>inventory</a:t>
            </a:r>
            <a:r>
              <a:rPr lang="it-IT" b="1" dirty="0"/>
              <a:t>)</a:t>
            </a:r>
            <a:r>
              <a:rPr lang="it-IT" dirty="0"/>
              <a:t>: permette di scoprire dipendenti che stanno lavorando con mansioni sottodimensionate rispetto al loro livello di istruzione o competenza.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b="1" dirty="0" err="1"/>
              <a:t>Employee</a:t>
            </a:r>
            <a:r>
              <a:rPr lang="it-IT" b="1" dirty="0"/>
              <a:t> </a:t>
            </a:r>
            <a:r>
              <a:rPr lang="it-IT" b="1" dirty="0" err="1"/>
              <a:t>referral</a:t>
            </a:r>
            <a:r>
              <a:rPr lang="it-IT" dirty="0"/>
              <a:t>: il datore di lavoro si avvale dell’utilizzo delle informazioni contenute nei profili social del dipendente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1360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JOB POSTING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Implica l'annuncio di offerte di lavoro a tutti i dipendenti attuali tramite avvisi in bacheca, annunci stampati o newsletter aziendali che descrivono la natura della posizione e le qualifiche necessarie</a:t>
            </a:r>
          </a:p>
          <a:p>
            <a:r>
              <a:rPr lang="it-IT" dirty="0"/>
              <a:t>B. Qualsiasi dipendente interessato alla posizione può fare un'offerta per il lavoro, ovvero partecipare alla selezione per esso</a:t>
            </a:r>
          </a:p>
          <a:p>
            <a:r>
              <a:rPr lang="it-IT" dirty="0"/>
              <a:t>C. La pubblicazione di annunci di lavoro può aiutare a garantire che le minoranze e gli altri lavoratori svantaggiati diventino consapevoli delle opportunità per far avanzare la propria carriera</a:t>
            </a:r>
          </a:p>
          <a:p>
            <a:r>
              <a:rPr lang="it-IT" dirty="0"/>
              <a:t>D. Uno svantaggio dell'annuncio di lavoro è che le decisioni di selezione potrebbero essere già state prese</a:t>
            </a:r>
          </a:p>
        </p:txBody>
      </p:sp>
      <p:pic>
        <p:nvPicPr>
          <p:cNvPr id="1028" name="Picture 4" descr="scheda di lavoro - job posting sulla bacheca foto e immagini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94" y="2809875"/>
            <a:ext cx="4347268" cy="3022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330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SKILLS INVENTORY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Gli inventari (computerizzati) delle competenze possono essere utilizzati per identificare i dipendenti con gli attributi necessari per un particolare lavoro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07640" y="8624618"/>
            <a:ext cx="1949828" cy="142697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2054" name="Picture 6" descr="illustrazioni stock, clip art, cartoni animati e icone di tendenza di progettazione dell'icona stile linea esame - inventario delle competen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80" y="2777070"/>
            <a:ext cx="3878543" cy="3446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0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EMPLOYEE REFERRAL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r>
              <a:rPr lang="it-IT" sz="2400" dirty="0"/>
              <a:t>Le aziende, per identificare candidati che  potenzialmente potrebbero coprire posti vacanti, esplorano i profili social dei loro dipendenti.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907856" y="8067060"/>
            <a:ext cx="2366465" cy="1497625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3074" name="Picture 2" descr="illustrazioni stock, clip art, cartoni animati e icone di tendenza di fai riferimento a un amico - employee refer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97" y="3557708"/>
            <a:ext cx="3886226" cy="2613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3219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67758" y="1459966"/>
            <a:ext cx="7776242" cy="26776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it-IT" sz="2800" b="1" dirty="0">
                <a:latin typeface="Arial-BoldMT"/>
              </a:rPr>
              <a:t>Reclutamento informale e mercato nascosto del lavoro</a:t>
            </a:r>
          </a:p>
          <a:p>
            <a:r>
              <a:rPr lang="it-IT" sz="2800" dirty="0">
                <a:latin typeface="ArialMT"/>
              </a:rPr>
              <a:t>Molte posizioni aperte (o quasi tutte) non vengono affatto pubblicizzate: nascono e si</a:t>
            </a:r>
          </a:p>
          <a:p>
            <a:r>
              <a:rPr lang="it-IT" sz="2800" dirty="0">
                <a:latin typeface="ArialMT"/>
              </a:rPr>
              <a:t>rendono disponibili quando i datori di lavoro incontrano i candidati giusti……..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704722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CANALI ESTERNI DI RECLUTAMENTO</a:t>
            </a:r>
          </a:p>
        </p:txBody>
      </p:sp>
      <p:sp>
        <p:nvSpPr>
          <p:cNvPr id="3" name="Rettangolo 2"/>
          <p:cNvSpPr/>
          <p:nvPr/>
        </p:nvSpPr>
        <p:spPr>
          <a:xfrm>
            <a:off x="1006608" y="1997839"/>
            <a:ext cx="81373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Arial-BoldMT"/>
              </a:rPr>
              <a:t>Reclutamento via Internet</a:t>
            </a:r>
          </a:p>
          <a:p>
            <a:endParaRPr lang="it-IT" b="1" dirty="0">
              <a:latin typeface="Arial-BoldMT"/>
            </a:endParaRPr>
          </a:p>
          <a:p>
            <a:r>
              <a:rPr lang="it-IT" dirty="0">
                <a:latin typeface="ArialMT"/>
              </a:rPr>
              <a:t>• Gran parte delle aziende recluta attraverso i propri siti web, o usa dei portali web specializzati come bacheca per gli annunci di lavoro.</a:t>
            </a:r>
          </a:p>
          <a:p>
            <a:r>
              <a:rPr lang="it-IT" dirty="0">
                <a:latin typeface="ArialMT"/>
              </a:rPr>
              <a:t>• Un’ulteriore opzione sono le cosiddette «job fair» virtuali organizzate come le</a:t>
            </a:r>
          </a:p>
          <a:p>
            <a:r>
              <a:rPr lang="it-IT" dirty="0">
                <a:latin typeface="ArialMT"/>
              </a:rPr>
              <a:t>omologhe reali «fiere del lavoro» dove chi cerca lavoro può assistere a presentazioni, visitare gli stand, partecipare a chat dal vivo e lasciare CV e biglietti da visita (DIGITAL TALENT FAIR)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5350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CANALI ESTERNI DI RECLUTAMENTO: reclutamento on line</a:t>
            </a:r>
          </a:p>
        </p:txBody>
      </p:sp>
      <p:sp>
        <p:nvSpPr>
          <p:cNvPr id="3" name="Rettangolo 2"/>
          <p:cNvSpPr/>
          <p:nvPr/>
        </p:nvSpPr>
        <p:spPr>
          <a:xfrm>
            <a:off x="768403" y="1997839"/>
            <a:ext cx="83755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Arial-BoldMT"/>
              </a:rPr>
              <a:t>Vantaggi del reclutamento online</a:t>
            </a:r>
          </a:p>
          <a:p>
            <a:r>
              <a:rPr lang="it-IT" dirty="0">
                <a:latin typeface="ArialMT"/>
              </a:rPr>
              <a:t>• Genera una maggiore risposta, più rapidamente e più a lungo, con costi inferiori a qualsiasi altro metodo.</a:t>
            </a:r>
          </a:p>
          <a:p>
            <a:endParaRPr lang="it-IT" dirty="0">
              <a:latin typeface="ArialMT"/>
            </a:endParaRPr>
          </a:p>
          <a:p>
            <a:r>
              <a:rPr lang="it-IT" b="1" dirty="0">
                <a:latin typeface="Arial-BoldMT"/>
              </a:rPr>
              <a:t>Svantaggi del reclutamento online</a:t>
            </a:r>
          </a:p>
          <a:p>
            <a:r>
              <a:rPr lang="it-IT" dirty="0">
                <a:latin typeface="ArialMT"/>
              </a:rPr>
              <a:t>• Le persone più mature e alcune minoranze usano meno Internet, quindi il reclutamento online può escludere i candidati più su d’età (e alcune minoranze).</a:t>
            </a:r>
          </a:p>
          <a:p>
            <a:endParaRPr lang="it-IT" dirty="0">
              <a:latin typeface="ArialMT"/>
            </a:endParaRPr>
          </a:p>
          <a:p>
            <a:r>
              <a:rPr lang="it-IT" dirty="0">
                <a:latin typeface="ArialMT"/>
              </a:rPr>
              <a:t>• I datori di lavoro sono sommersi di curricula.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34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/>
              <a:t>Agenzie per il lavoro</a:t>
            </a:r>
          </a:p>
          <a:p>
            <a:r>
              <a:rPr lang="it-IT" dirty="0"/>
              <a:t>Le agenzie per il lavoro sono gli enti autorizzati dal Ministero del Lavoro e delle Politiche sociali a offrire i servizi relativi a domanda e offerta di lavoro.</a:t>
            </a:r>
          </a:p>
          <a:p>
            <a:r>
              <a:rPr lang="it-IT" dirty="0"/>
              <a:t>Diverse tipologie di appartenenza:</a:t>
            </a:r>
          </a:p>
          <a:p>
            <a:r>
              <a:rPr lang="it-IT" dirty="0"/>
              <a:t>• </a:t>
            </a:r>
            <a:r>
              <a:rPr lang="it-IT" b="1" dirty="0"/>
              <a:t>Agenzie di somministrazione di tipo “generalista”</a:t>
            </a:r>
          </a:p>
          <a:p>
            <a:r>
              <a:rPr lang="it-IT" dirty="0"/>
              <a:t>• </a:t>
            </a:r>
            <a:r>
              <a:rPr lang="it-IT" b="1" dirty="0"/>
              <a:t>Agenzie di somministrazione di tipo “specialista”</a:t>
            </a:r>
          </a:p>
          <a:p>
            <a:r>
              <a:rPr lang="it-IT" dirty="0"/>
              <a:t>• </a:t>
            </a:r>
            <a:r>
              <a:rPr lang="it-IT" b="1" dirty="0"/>
              <a:t>Agenzie di intermediazione</a:t>
            </a:r>
          </a:p>
          <a:p>
            <a:r>
              <a:rPr lang="it-IT" dirty="0"/>
              <a:t>• </a:t>
            </a:r>
            <a:r>
              <a:rPr lang="it-IT" b="1" dirty="0"/>
              <a:t>Agenzie di ricerca e selezione del personale</a:t>
            </a:r>
          </a:p>
          <a:p>
            <a:r>
              <a:rPr lang="it-IT" dirty="0"/>
              <a:t>• </a:t>
            </a:r>
            <a:r>
              <a:rPr lang="it-IT" b="1" dirty="0"/>
              <a:t>Agenzie di supporto alla ricollocazione professionale</a:t>
            </a:r>
          </a:p>
          <a:p>
            <a:r>
              <a:rPr lang="it-IT" b="1" dirty="0"/>
              <a:t>Cacciatori di teste (reclutatori di dirigenti): </a:t>
            </a:r>
            <a:r>
              <a:rPr lang="it-IT" dirty="0"/>
              <a:t>Sono speciali agenzie di collocamento che le aziende incaricano di cercare personale di alto livello; la percentuale delle posizioni riempite da questi servizi può essere ridotta, ma si tratta di posizioni chiave dirigenziali o tecniche. L’azienda paga sempre le commissioni. Molte aziende oggi preferiscono gestire internamente il reclutamento dei dirigenti.</a:t>
            </a:r>
          </a:p>
        </p:txBody>
      </p:sp>
    </p:spTree>
    <p:extLst>
      <p:ext uri="{BB962C8B-B14F-4D97-AF65-F5344CB8AC3E}">
        <p14:creationId xmlns:p14="http://schemas.microsoft.com/office/powerpoint/2010/main" val="147355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Referenze personali e candidature spontanee</a:t>
            </a:r>
          </a:p>
          <a:p>
            <a:r>
              <a:rPr lang="it-IT" dirty="0"/>
              <a:t>Le campagne di referenze sono un’opzione essenziale di reclutamento: l’azienda pubblica richieste di referenze sul sito web. Il grande vantaggio delle referenze è che tendono a generare “più candidature, più assunzioni e un rapporto assunzioni/candidati più elevato”.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Le candidature spontanee (</a:t>
            </a:r>
            <a:r>
              <a:rPr lang="it-IT" dirty="0" err="1"/>
              <a:t>walk</a:t>
            </a:r>
            <a:r>
              <a:rPr lang="it-IT" dirty="0"/>
              <a:t>-in), ovvero le richieste di lavoro che avvengono direttamente presso l’azienda, sono una fonte importante di candidature soprattutto per i lavori a ore.</a:t>
            </a:r>
          </a:p>
        </p:txBody>
      </p:sp>
    </p:spTree>
    <p:extLst>
      <p:ext uri="{BB962C8B-B14F-4D97-AF65-F5344CB8AC3E}">
        <p14:creationId xmlns:p14="http://schemas.microsoft.com/office/powerpoint/2010/main" val="3816984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reclutamento/3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 dirty="0"/>
              <a:t>Reclutamento nelle università</a:t>
            </a:r>
          </a:p>
          <a:p>
            <a:pPr marL="0" indent="0">
              <a:buNone/>
            </a:pPr>
            <a:endParaRPr lang="it-IT" b="1" dirty="0"/>
          </a:p>
          <a:p>
            <a:r>
              <a:rPr lang="it-IT" dirty="0"/>
              <a:t>L’invio nei campus di rappresentanti dell’azienda per preselezionare i candidati e creare un pool di laureandi.</a:t>
            </a:r>
          </a:p>
          <a:p>
            <a:r>
              <a:rPr lang="it-IT" dirty="0"/>
              <a:t>Il campus è una fonte importante di aspiranti manager e dipendenti professionali e tecnici.</a:t>
            </a:r>
          </a:p>
          <a:p>
            <a:r>
              <a:rPr lang="it-IT" dirty="0"/>
              <a:t>Il reclutatore nei campus ha due obiettivi principali: il primo è determinare se un candidato merita di essere considerato. Il secondo obiettivo è attrarre i candidati.</a:t>
            </a:r>
          </a:p>
          <a:p>
            <a:pPr marL="0" indent="0">
              <a:buNone/>
            </a:pPr>
            <a:r>
              <a:rPr lang="it-IT" b="1" dirty="0"/>
              <a:t>Stage</a:t>
            </a:r>
          </a:p>
          <a:p>
            <a:r>
              <a:rPr lang="it-IT" dirty="0"/>
              <a:t>Gli stage possono essere situazioni vincenti per tutti: lo studente può affinare le sue abilità, saperne di più sull’azienda e scoprire le sue preferenze di carriera, mentre l’azienda può usare gli stagisti in modo utile e valutarli come possibili dipendenti a tempo pieno.</a:t>
            </a:r>
          </a:p>
        </p:txBody>
      </p:sp>
    </p:spTree>
    <p:extLst>
      <p:ext uri="{BB962C8B-B14F-4D97-AF65-F5344CB8AC3E}">
        <p14:creationId xmlns:p14="http://schemas.microsoft.com/office/powerpoint/2010/main" val="286122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DEFINIZIONE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000" dirty="0"/>
              <a:t>Il reclutamento è il processo finalizzato ad individuare persone qualificate e incoraggiarle a candidarsi per lavorare con l'organizzazione</a:t>
            </a:r>
          </a:p>
          <a:p>
            <a:pPr marL="0" indent="0">
              <a:buNone/>
            </a:pPr>
            <a:endParaRPr lang="it-IT" sz="2000" dirty="0"/>
          </a:p>
          <a:p>
            <a:r>
              <a:rPr lang="it-IT" sz="2000" dirty="0"/>
              <a:t>1. L'obiettivo è garantire che ogni posizione disponibile attiri un numero sufficiente di candidati qualificati.</a:t>
            </a:r>
          </a:p>
          <a:p>
            <a:r>
              <a:rPr lang="it-IT" sz="2000" dirty="0"/>
              <a:t>2. Per ragioni legali ed etiche, questi richiedenti dovrebbero includere membri di entrambi i sessi e vari gruppi, come minoranze e lavoratori disabili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68778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Altri canali di reclutamento/4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Servizi di reclutamento esterni (</a:t>
            </a:r>
            <a:r>
              <a:rPr lang="it-IT" b="1" dirty="0" err="1"/>
              <a:t>recruitment</a:t>
            </a:r>
            <a:r>
              <a:rPr lang="it-IT" b="1" dirty="0"/>
              <a:t> </a:t>
            </a:r>
            <a:r>
              <a:rPr lang="it-IT" b="1" dirty="0" err="1"/>
              <a:t>process</a:t>
            </a:r>
            <a:r>
              <a:rPr lang="it-IT" b="1" dirty="0"/>
              <a:t> </a:t>
            </a:r>
            <a:r>
              <a:rPr lang="it-IT" b="1" dirty="0" err="1"/>
              <a:t>outsourcers</a:t>
            </a:r>
            <a:r>
              <a:rPr lang="it-IT" b="1" dirty="0"/>
              <a:t>, RPO)</a:t>
            </a:r>
          </a:p>
          <a:p>
            <a:r>
              <a:rPr lang="it-IT" dirty="0"/>
              <a:t>Si occupano in blocco, o in parte, delle esigenze di un’azienda in termini di reclutamento.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Servizi di reclutamento on </a:t>
            </a:r>
            <a:r>
              <a:rPr lang="it-IT" b="1" dirty="0" err="1"/>
              <a:t>demand</a:t>
            </a:r>
            <a:endParaRPr lang="it-IT" b="1" dirty="0"/>
          </a:p>
          <a:p>
            <a:r>
              <a:rPr lang="it-IT" dirty="0"/>
              <a:t>Servizi che forniscono reclutamento immediato a supporto di progetti specifici.</a:t>
            </a:r>
          </a:p>
        </p:txBody>
      </p:sp>
    </p:spTree>
    <p:extLst>
      <p:ext uri="{BB962C8B-B14F-4D97-AF65-F5344CB8AC3E}">
        <p14:creationId xmlns:p14="http://schemas.microsoft.com/office/powerpoint/2010/main" val="2329825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DEI CANDIDATI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Il processo di scelta del miglior candidato per un lavoro specifico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1. Oltre a pianificare la strategia di reclutamento, il dipartimento delle risorse umane è in genere responsabile dello screening dei candidati per determinare chi verrà quindi inviato ai capi dipartimento o ad altri manager per la valutazione finale</a:t>
            </a:r>
          </a:p>
          <a:p>
            <a:pPr marL="0" indent="0">
              <a:buNone/>
            </a:pPr>
            <a:r>
              <a:rPr lang="it-IT" dirty="0"/>
              <a:t>2. La decisione finale di assunzione di solito viene dal supervisore o manager nel cui dipartimento c'è un'apertura</a:t>
            </a:r>
          </a:p>
        </p:txBody>
      </p:sp>
    </p:spTree>
    <p:extLst>
      <p:ext uri="{BB962C8B-B14F-4D97-AF65-F5344CB8AC3E}">
        <p14:creationId xmlns:p14="http://schemas.microsoft.com/office/powerpoint/2010/main" val="2133963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AVVIENE LA SELEZIONE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La selezione si basa su più dimensioni: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Concrete e misurabili (es. anni di esperienza)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Astratte e personali (ad esempio, potenziale leadership)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Strumenti di selezione: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controllo dei CV e delle referenze, test e colloqui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400" b="1" dirty="0"/>
              <a:t>Rispetto della normativa sulle pari opportunità di accesso</a:t>
            </a:r>
          </a:p>
        </p:txBody>
      </p:sp>
    </p:spTree>
    <p:extLst>
      <p:ext uri="{BB962C8B-B14F-4D97-AF65-F5344CB8AC3E}">
        <p14:creationId xmlns:p14="http://schemas.microsoft.com/office/powerpoint/2010/main" val="2114903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048000" y="2274838"/>
            <a:ext cx="6096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3200" dirty="0"/>
              <a:t>Affidabilità e validità degli strumenti di selezione </a:t>
            </a:r>
          </a:p>
          <a:p>
            <a:endParaRPr lang="it-IT" dirty="0"/>
          </a:p>
          <a:p>
            <a:r>
              <a:rPr lang="it-IT" dirty="0"/>
              <a:t>Affidabilità: coerenza dei risultati prodotti da un test o da un altro dispositivo di selezione.</a:t>
            </a:r>
          </a:p>
          <a:p>
            <a:endParaRPr lang="it-IT" dirty="0"/>
          </a:p>
          <a:p>
            <a:r>
              <a:rPr lang="it-IT" dirty="0"/>
              <a:t>Validità: è il grado in cui i punteggi o le classifiche si riferiscono al successo sul lavoro.</a:t>
            </a:r>
          </a:p>
          <a:p>
            <a:endParaRPr lang="it-IT" dirty="0"/>
          </a:p>
          <a:p>
            <a:r>
              <a:rPr lang="it-IT" dirty="0"/>
              <a:t>Correlazione lavorativa: essere rilevante per l'effettiva prestazione lavorativa; altrimenti sono ingiustificabili e illegali.</a:t>
            </a:r>
          </a:p>
        </p:txBody>
      </p:sp>
    </p:spTree>
    <p:extLst>
      <p:ext uri="{BB962C8B-B14F-4D97-AF65-F5344CB8AC3E}">
        <p14:creationId xmlns:p14="http://schemas.microsoft.com/office/powerpoint/2010/main" val="2447322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FONTI DI INFORMAZIONI DEI CANDIDATI: FASE PRE-SELETTIVA</a:t>
            </a:r>
          </a:p>
        </p:txBody>
      </p:sp>
      <p:sp>
        <p:nvSpPr>
          <p:cNvPr id="3" name="Rettangolo 2"/>
          <p:cNvSpPr/>
          <p:nvPr/>
        </p:nvSpPr>
        <p:spPr>
          <a:xfrm>
            <a:off x="745351" y="1997839"/>
            <a:ext cx="839864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Curriculum vitae, referenze precedenti datori di lavoro, esami fisici….</a:t>
            </a:r>
          </a:p>
          <a:p>
            <a:endParaRPr lang="it-IT" dirty="0"/>
          </a:p>
          <a:p>
            <a:r>
              <a:rPr lang="it-IT" b="1" dirty="0"/>
              <a:t>SOCIAL NETWORK</a:t>
            </a:r>
            <a:r>
              <a:rPr lang="it-IT" dirty="0"/>
              <a:t>:</a:t>
            </a:r>
          </a:p>
          <a:p>
            <a:r>
              <a:rPr lang="it-IT" dirty="0"/>
              <a:t>Il sempre maggiore utilizzo da parte delle aziende di </a:t>
            </a:r>
            <a:r>
              <a:rPr lang="it-IT" dirty="0" err="1"/>
              <a:t>Facebook</a:t>
            </a:r>
            <a:r>
              <a:rPr lang="it-IT" dirty="0"/>
              <a:t>, </a:t>
            </a:r>
            <a:r>
              <a:rPr lang="it-IT" dirty="0" err="1"/>
              <a:t>LinkedIn</a:t>
            </a:r>
            <a:r>
              <a:rPr lang="it-IT" dirty="0"/>
              <a:t> e altri social media introduce </a:t>
            </a:r>
            <a:r>
              <a:rPr lang="it-IT" b="1" dirty="0"/>
              <a:t>nuovi rischi legali nel processo di screening</a:t>
            </a:r>
            <a:r>
              <a:rPr lang="it-IT" dirty="0"/>
              <a:t>. Per esempio, di solito nei curricula non sono indicate eventuali disabilità, ma le pagine </a:t>
            </a:r>
            <a:r>
              <a:rPr lang="it-IT" dirty="0" err="1"/>
              <a:t>Facebook</a:t>
            </a:r>
            <a:r>
              <a:rPr lang="it-IT" dirty="0"/>
              <a:t> dei candidati possono rivelare queste ed altre informazioni utili all’azienda.</a:t>
            </a:r>
          </a:p>
          <a:p>
            <a:r>
              <a:rPr lang="it-IT" dirty="0"/>
              <a:t>E opportuno ottenere l’autorizzazione del candidato per effettuare ricerche sui social ed è bene non agire dietro false identità.</a:t>
            </a:r>
          </a:p>
        </p:txBody>
      </p:sp>
    </p:spTree>
    <p:extLst>
      <p:ext uri="{BB962C8B-B14F-4D97-AF65-F5344CB8AC3E}">
        <p14:creationId xmlns:p14="http://schemas.microsoft.com/office/powerpoint/2010/main" val="34258768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MEDIANTE TEST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 test sono spesso visti come il modo più obiettivo per valutare i candidati in base a dimensioni che possono essere vitali per le prestazioni lavorative.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Tipi di test:</a:t>
            </a:r>
          </a:p>
          <a:p>
            <a:pPr marL="0" indent="0">
              <a:buNone/>
            </a:pPr>
            <a:r>
              <a:rPr lang="it-IT" dirty="0"/>
              <a:t>Misure di competenza, successo, conoscenza</a:t>
            </a:r>
          </a:p>
          <a:p>
            <a:pPr marL="0" indent="0">
              <a:buNone/>
            </a:pPr>
            <a:r>
              <a:rPr lang="it-IT" dirty="0"/>
              <a:t>Misure di attitudine o capacità potenziale</a:t>
            </a:r>
          </a:p>
          <a:p>
            <a:pPr marL="0" indent="0">
              <a:buNone/>
            </a:pPr>
            <a:r>
              <a:rPr lang="it-IT" dirty="0"/>
              <a:t>Misure di capacità mentale o intelligenza</a:t>
            </a:r>
          </a:p>
          <a:p>
            <a:pPr marL="0" indent="0">
              <a:buNone/>
            </a:pPr>
            <a:r>
              <a:rPr lang="it-IT" dirty="0"/>
              <a:t>Misure di personalità</a:t>
            </a:r>
          </a:p>
          <a:p>
            <a:pPr marL="0" indent="0">
              <a:buNone/>
            </a:pPr>
            <a:r>
              <a:rPr lang="it-IT" dirty="0"/>
              <a:t>Intelligenza emotiva</a:t>
            </a:r>
          </a:p>
          <a:p>
            <a:pPr marL="0" indent="0">
              <a:buNone/>
            </a:pPr>
            <a:r>
              <a:rPr lang="it-IT" dirty="0"/>
              <a:t>Poligrafo, onestà, test di integrità</a:t>
            </a:r>
          </a:p>
        </p:txBody>
      </p:sp>
    </p:spTree>
    <p:extLst>
      <p:ext uri="{BB962C8B-B14F-4D97-AF65-F5344CB8AC3E}">
        <p14:creationId xmlns:p14="http://schemas.microsoft.com/office/powerpoint/2010/main" val="3824933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MEDIANTE INTERVISTA/COLLOQUIO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Sebbene le interviste possano essere la parte meno obiettiva del processo di selezione, sono generalmente considerate le più preziose.</a:t>
            </a:r>
          </a:p>
          <a:p>
            <a:pPr marL="0" indent="0">
              <a:buNone/>
            </a:pPr>
            <a:r>
              <a:rPr lang="it-IT" dirty="0"/>
              <a:t>Diversi scenari di intervista</a:t>
            </a:r>
          </a:p>
          <a:p>
            <a:r>
              <a:rPr lang="it-IT" dirty="0"/>
              <a:t>Intervista face to face</a:t>
            </a:r>
          </a:p>
          <a:p>
            <a:r>
              <a:rPr lang="it-IT" dirty="0"/>
              <a:t>Intervista registrata</a:t>
            </a:r>
          </a:p>
          <a:p>
            <a:r>
              <a:rPr lang="it-IT" dirty="0"/>
              <a:t>Da remoto</a:t>
            </a:r>
          </a:p>
          <a:p>
            <a:r>
              <a:rPr lang="it-IT" dirty="0"/>
              <a:t>Colloquio assistito da computer (al richiedente viene presentata una serie di domande su uno schermo video alle quali rispondere in forma scritta)</a:t>
            </a:r>
          </a:p>
          <a:p>
            <a:r>
              <a:rPr lang="it-IT" dirty="0"/>
              <a:t>Colloquio panel (un candidato incontra un panel di due o più rappresentanti dell’azienda)</a:t>
            </a:r>
          </a:p>
          <a:p>
            <a:r>
              <a:rPr lang="it-IT" dirty="0"/>
              <a:t>Colloquio di gruppo (usato comunemente per la selezione dei manager: vengono intervistati più candidati contemporaneamente)</a:t>
            </a:r>
          </a:p>
        </p:txBody>
      </p:sp>
    </p:spTree>
    <p:extLst>
      <p:ext uri="{BB962C8B-B14F-4D97-AF65-F5344CB8AC3E}">
        <p14:creationId xmlns:p14="http://schemas.microsoft.com/office/powerpoint/2010/main" val="546284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TECNICHE DI INTERVISTA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Intervista strutturata </a:t>
            </a:r>
          </a:p>
          <a:p>
            <a:pPr marL="0" indent="0">
              <a:buNone/>
            </a:pPr>
            <a:r>
              <a:rPr lang="it-IT" dirty="0"/>
              <a:t>l'intervistatore segue un elenco standard di domande per garantire che tutti i candidati siano trattati allo stesso modo.</a:t>
            </a:r>
          </a:p>
          <a:p>
            <a:r>
              <a:rPr lang="it-IT" b="1" dirty="0"/>
              <a:t>Intervista semi-strutturata</a:t>
            </a:r>
          </a:p>
          <a:p>
            <a:pPr marL="0" indent="0">
              <a:buNone/>
            </a:pPr>
            <a:r>
              <a:rPr lang="it-IT" dirty="0"/>
              <a:t>le domande sono ridotte al minimo e sono mantenute aperte in modo che il candidato esprima pensieri e sentimenti che potrebbero essere rilevanti per il lavoro.</a:t>
            </a:r>
          </a:p>
          <a:p>
            <a:r>
              <a:rPr lang="it-IT" b="1" dirty="0"/>
              <a:t>Intervista di </a:t>
            </a:r>
            <a:r>
              <a:rPr lang="it-IT" b="1" dirty="0" err="1"/>
              <a:t>problem-solving</a:t>
            </a:r>
            <a:endParaRPr lang="it-IT" b="1" dirty="0"/>
          </a:p>
          <a:p>
            <a:pPr marL="0" indent="0">
              <a:buNone/>
            </a:pPr>
            <a:r>
              <a:rPr lang="it-IT" dirty="0"/>
              <a:t>spesso utilizzata nei colloqui di gruppo, ai candidati viene assegnato un problema specifico da risolvere o un progetto da completare per valutare la loro capacità di leadership e capacità di lavorare con gli altri.</a:t>
            </a:r>
          </a:p>
        </p:txBody>
      </p:sp>
    </p:spTree>
    <p:extLst>
      <p:ext uri="{BB962C8B-B14F-4D97-AF65-F5344CB8AC3E}">
        <p14:creationId xmlns:p14="http://schemas.microsoft.com/office/powerpoint/2010/main" val="2208126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26454" y="954306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Qualunque sia il loro formato, le interviste hanno una serie di potenziali problemi...</a:t>
            </a:r>
          </a:p>
          <a:p>
            <a:endParaRPr lang="it-IT" sz="2000" dirty="0"/>
          </a:p>
          <a:p>
            <a:r>
              <a:rPr lang="it-IT" sz="2000" dirty="0"/>
              <a:t>-Pregiudizi personali e stereotipi dell'intervistatore</a:t>
            </a:r>
          </a:p>
          <a:p>
            <a:endParaRPr lang="it-IT" sz="2000" dirty="0"/>
          </a:p>
          <a:p>
            <a:r>
              <a:rPr lang="it-IT" sz="2000" dirty="0"/>
              <a:t>-L'effetto alone (Halo </a:t>
            </a:r>
            <a:r>
              <a:rPr lang="it-IT" sz="2000" dirty="0" err="1"/>
              <a:t>Effect</a:t>
            </a:r>
            <a:r>
              <a:rPr lang="it-IT" sz="2000" dirty="0"/>
              <a:t>), ovvero la tendenza dell'intervistatore a concentrarsi sui punti di forza escludendo altre questioni</a:t>
            </a:r>
          </a:p>
          <a:p>
            <a:endParaRPr lang="it-IT" sz="2000" dirty="0"/>
          </a:p>
          <a:p>
            <a:r>
              <a:rPr lang="it-IT" sz="2000" dirty="0"/>
              <a:t>-L'effetto corno (</a:t>
            </a:r>
            <a:r>
              <a:rPr lang="it-IT" sz="2000" dirty="0" err="1"/>
              <a:t>Horn</a:t>
            </a:r>
            <a:r>
              <a:rPr lang="it-IT" sz="2000" dirty="0"/>
              <a:t> </a:t>
            </a:r>
            <a:r>
              <a:rPr lang="it-IT" sz="2000" dirty="0" err="1"/>
              <a:t>Effect</a:t>
            </a:r>
            <a:r>
              <a:rPr lang="it-IT" sz="2000" dirty="0"/>
              <a:t>), ovvero la tendenza a giudicare da una caratteristica negativa che il candidato è debole in tutte le aree</a:t>
            </a:r>
          </a:p>
          <a:p>
            <a:endParaRPr lang="it-IT" sz="2000" dirty="0"/>
          </a:p>
          <a:p>
            <a:r>
              <a:rPr lang="it-IT" sz="2000" dirty="0"/>
              <a:t>- Formulazione e tempistica delle domande improprie</a:t>
            </a:r>
          </a:p>
        </p:txBody>
      </p:sp>
    </p:spTree>
    <p:extLst>
      <p:ext uri="{BB962C8B-B14F-4D97-AF65-F5344CB8AC3E}">
        <p14:creationId xmlns:p14="http://schemas.microsoft.com/office/powerpoint/2010/main" val="3089676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RENDERE UN’INTERVISTA EFFICACE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L'intervistatore pianifica in anticipo e studia tutto il materiale disponibile sul candidato.</a:t>
            </a:r>
          </a:p>
          <a:p>
            <a:r>
              <a:rPr lang="it-IT" dirty="0"/>
              <a:t>Il colloquio si svolge in un ambiente tranquillo.</a:t>
            </a:r>
          </a:p>
          <a:p>
            <a:r>
              <a:rPr lang="it-IT" dirty="0"/>
              <a:t>L'intervistatore ascolta attentamente, evita giudizi affrettati e cerca di comprendere il punto di vista del richiedente.</a:t>
            </a:r>
          </a:p>
          <a:p>
            <a:r>
              <a:rPr lang="it-IT" dirty="0"/>
              <a:t>L'intervistatore si concentra sia sulle </a:t>
            </a:r>
            <a:r>
              <a:rPr lang="it-IT" dirty="0" err="1"/>
              <a:t>skills</a:t>
            </a:r>
            <a:r>
              <a:rPr lang="it-IT" dirty="0"/>
              <a:t> tecniche che sulle quelle immateriali (come motivazione, energia ed entusiasmo).</a:t>
            </a:r>
          </a:p>
          <a:p>
            <a:r>
              <a:rPr lang="it-IT" dirty="0"/>
              <a:t>L'intervistatore si assicura che il candidato comprenda l'esatta natura del lavoro.</a:t>
            </a:r>
          </a:p>
          <a:p>
            <a:r>
              <a:rPr lang="it-IT" dirty="0"/>
              <a:t>Al candidato viene indicata una data entro la quale apprenderà la decisione dell‘azienda.</a:t>
            </a:r>
          </a:p>
          <a:p>
            <a:r>
              <a:rPr lang="it-IT" dirty="0"/>
              <a:t>L'intervistatore scrive note sull'intervista e cerca di tenere conto di fattori soggettivi che potrebbero influenzare il giudizio.</a:t>
            </a:r>
          </a:p>
        </p:txBody>
      </p:sp>
    </p:spTree>
    <p:extLst>
      <p:ext uri="{BB962C8B-B14F-4D97-AF65-F5344CB8AC3E}">
        <p14:creationId xmlns:p14="http://schemas.microsoft.com/office/powerpoint/2010/main" val="2185558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048000" y="296733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3600" dirty="0"/>
              <a:t>Fattori organizzativi</a:t>
            </a:r>
          </a:p>
          <a:p>
            <a:r>
              <a:rPr lang="it-IT" sz="3600" dirty="0"/>
              <a:t>Fattori ambientali</a:t>
            </a:r>
          </a:p>
          <a:p>
            <a:r>
              <a:rPr lang="it-IT" sz="3600" dirty="0"/>
              <a:t>Ruoli delle risorse umane</a:t>
            </a:r>
          </a:p>
        </p:txBody>
      </p:sp>
    </p:spTree>
    <p:extLst>
      <p:ext uri="{BB962C8B-B14F-4D97-AF65-F5344CB8AC3E}">
        <p14:creationId xmlns:p14="http://schemas.microsoft.com/office/powerpoint/2010/main" val="343602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DECISIONE FINALE E OFFERTA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La decisione finale della selezione spetta generalmente al supervisore o al capo del dipartimento nel quale si genera la domanda </a:t>
            </a:r>
            <a:r>
              <a:rPr lang="it-IT"/>
              <a:t>di lavoro.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-In genere, il dipartimento delle risorse umane approva il pacchetto salari e benefici per garantire che la politica di compensazione sia attuata in modo coerente</a:t>
            </a:r>
          </a:p>
          <a:p>
            <a:pPr marL="0" indent="0">
              <a:buNone/>
            </a:pPr>
            <a:r>
              <a:rPr lang="it-IT" dirty="0"/>
              <a:t>-L'offerta di lavoro stessa può essere fatta da un supervisore, manager o dal dipartimento delle risorse umane</a:t>
            </a:r>
          </a:p>
          <a:p>
            <a:pPr marL="0" indent="0">
              <a:buNone/>
            </a:pPr>
            <a:r>
              <a:rPr lang="it-IT" dirty="0"/>
              <a:t>-Il personale delle risorse umane deve anche avvisare i candidati che non sono riusciti a ottenere il lavoro</a:t>
            </a:r>
          </a:p>
        </p:txBody>
      </p:sp>
    </p:spTree>
    <p:extLst>
      <p:ext uri="{BB962C8B-B14F-4D97-AF65-F5344CB8AC3E}">
        <p14:creationId xmlns:p14="http://schemas.microsoft.com/office/powerpoint/2010/main" val="221235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685365" y="1582341"/>
            <a:ext cx="7458635" cy="443198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FATTORI ORGANIZZATIVI (INTERNI)</a:t>
            </a:r>
          </a:p>
          <a:p>
            <a:endParaRPr lang="it-IT" dirty="0"/>
          </a:p>
          <a:p>
            <a:r>
              <a:rPr lang="it-IT" sz="2000" dirty="0"/>
              <a:t>1.La reputazione dell'azienda in termini di prodotti o servizi è probabilmente il fattore più importante nella sua capacità di attrarre lavoratori.</a:t>
            </a:r>
          </a:p>
          <a:p>
            <a:r>
              <a:rPr lang="it-IT" sz="2000" dirty="0"/>
              <a:t>2. I rapporti con i sindacati influenzano la percezione pubblica dell'organizzazione.</a:t>
            </a:r>
          </a:p>
          <a:p>
            <a:r>
              <a:rPr lang="it-IT" sz="2000" dirty="0"/>
              <a:t>3. La reputazione dell'azienda di offrire compensi competitivi o non competitivi influisce sugli sforzi di reclutamento.</a:t>
            </a:r>
          </a:p>
          <a:p>
            <a:r>
              <a:rPr lang="it-IT" sz="2000" dirty="0"/>
              <a:t>4. Le percezioni della cultura organizzativa e del clima vengono trasmesse ai potenziali candidati attraverso reti informali, persone che già lavorano nell'organizzazione, i social network.</a:t>
            </a:r>
          </a:p>
          <a:p>
            <a:r>
              <a:rPr lang="it-IT" sz="2000" dirty="0"/>
              <a:t>5. Il costo è un fattore importante nel reclutamento.</a:t>
            </a:r>
          </a:p>
        </p:txBody>
      </p:sp>
    </p:spTree>
    <p:extLst>
      <p:ext uri="{BB962C8B-B14F-4D97-AF65-F5344CB8AC3E}">
        <p14:creationId xmlns:p14="http://schemas.microsoft.com/office/powerpoint/2010/main" val="196271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712259" y="1305342"/>
            <a:ext cx="7431741" cy="372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it-IT" b="1" dirty="0"/>
              <a:t>FATTORI ESTERNI</a:t>
            </a:r>
          </a:p>
          <a:p>
            <a:endParaRPr lang="it-IT" dirty="0"/>
          </a:p>
          <a:p>
            <a:r>
              <a:rPr lang="it-IT" sz="2000" dirty="0"/>
              <a:t>1. La concorrenza di altre imprese pregiudicano l'offerta di candidati qualificati.</a:t>
            </a:r>
          </a:p>
          <a:p>
            <a:r>
              <a:rPr lang="it-IT" sz="2000" dirty="0"/>
              <a:t>2. Le tendenze socio-economiche influenzano sia il numero di persone che svolgono determinate occupazioni sia la domanda dei loro profili.</a:t>
            </a:r>
          </a:p>
          <a:p>
            <a:r>
              <a:rPr lang="it-IT" sz="2000" dirty="0"/>
              <a:t>3. Gli atteggiamenti sociali nei confronti di particolari tipi di occupazione incidono anche sull'offerta di lavoratori.</a:t>
            </a:r>
          </a:p>
          <a:p>
            <a:r>
              <a:rPr lang="it-IT" sz="2000" dirty="0"/>
              <a:t>4. In alcuni casi, i sindacati possono controllare l'offerta di lavoro per assicurare ad esempio che le leggi sulle pari opportunità di lavoro siano rispettate…..</a:t>
            </a:r>
          </a:p>
        </p:txBody>
      </p:sp>
    </p:spTree>
    <p:extLst>
      <p:ext uri="{BB962C8B-B14F-4D97-AF65-F5344CB8AC3E}">
        <p14:creationId xmlns:p14="http://schemas.microsoft.com/office/powerpoint/2010/main" val="2138146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ATTIVITA’ USUALMENTE ASSEGNATE AL DIPARTIMENTO RISORSE UMANE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A. Trovare fonti di candidati</a:t>
            </a:r>
          </a:p>
          <a:p>
            <a:r>
              <a:rPr lang="it-IT" sz="2400" dirty="0"/>
              <a:t>B. Scrivere e inserire annunci pubblicitari</a:t>
            </a:r>
          </a:p>
          <a:p>
            <a:r>
              <a:rPr lang="it-IT" sz="2400" dirty="0"/>
              <a:t>C. Contattare scuole, agenzie e sindacati</a:t>
            </a:r>
          </a:p>
          <a:p>
            <a:r>
              <a:rPr lang="it-IT" sz="2400" dirty="0"/>
              <a:t>D. Stabilire procedure per garantire pari opportunità di lavoro</a:t>
            </a:r>
          </a:p>
          <a:p>
            <a:r>
              <a:rPr lang="it-IT" sz="2400" dirty="0"/>
              <a:t>e. Amministrazione dei fondi preventivati ​​per le assunzione</a:t>
            </a:r>
          </a:p>
        </p:txBody>
      </p:sp>
    </p:spTree>
    <p:extLst>
      <p:ext uri="{BB962C8B-B14F-4D97-AF65-F5344CB8AC3E}">
        <p14:creationId xmlns:p14="http://schemas.microsoft.com/office/powerpoint/2010/main" val="156759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Gli altri dirigenti dell'organizzazione normalmente si assumono la responsabilità di altri aspetti del reclutamento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A. Prevedere e descrivere le esigenze di personale dei propri dipartimenti</a:t>
            </a:r>
          </a:p>
          <a:p>
            <a:r>
              <a:rPr lang="it-IT" sz="3200" dirty="0"/>
              <a:t>B. Decidere che tipo di persone sono necessarie per ricoprire ogni posizione</a:t>
            </a:r>
          </a:p>
          <a:p>
            <a:r>
              <a:rPr lang="it-IT" sz="3200" dirty="0"/>
              <a:t>C. Compilazione di un modulo di richiesta del personale per ogni posto vacante</a:t>
            </a:r>
          </a:p>
        </p:txBody>
      </p:sp>
    </p:spTree>
    <p:extLst>
      <p:ext uri="{BB962C8B-B14F-4D97-AF65-F5344CB8AC3E}">
        <p14:creationId xmlns:p14="http://schemas.microsoft.com/office/powerpoint/2010/main" val="54026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piramide dei risultati del reclutamento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rapporto tra proposte concrete e assunzioni effettive è di 2 a 1.</a:t>
            </a:r>
          </a:p>
          <a:p>
            <a:r>
              <a:rPr lang="it-IT" dirty="0"/>
              <a:t>• Il rapporto tra colloqui ai candidati e proposte concrete è di 3 a 2.</a:t>
            </a:r>
          </a:p>
          <a:p>
            <a:r>
              <a:rPr lang="it-IT" dirty="0"/>
              <a:t>• Il rapporto tra candidati invitati a un colloquio e candidati che lo sostengono è di 4 a 3.</a:t>
            </a:r>
          </a:p>
          <a:p>
            <a:r>
              <a:rPr lang="it-IT" dirty="0"/>
              <a:t>• L’azienda sa che su sei proposte da parte delle sue fonti di reclutamento, tipicamente</a:t>
            </a:r>
          </a:p>
          <a:p>
            <a:r>
              <a:rPr lang="it-IT" dirty="0"/>
              <a:t>inviterà per un colloquio soltanto un candidato; un rapporto 6 a 1.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160589"/>
            <a:ext cx="4184650" cy="388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17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Reclutamento INTERNO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PUNTI DI FORZA </a:t>
            </a:r>
          </a:p>
          <a:p>
            <a:r>
              <a:rPr lang="it-IT" dirty="0"/>
              <a:t>Il fatto di conoscere già i punti forti e deboli di un candidato.</a:t>
            </a:r>
          </a:p>
          <a:p>
            <a:r>
              <a:rPr lang="it-IT" dirty="0"/>
              <a:t>• Un dipendente può essere più legato all’azienda.</a:t>
            </a:r>
          </a:p>
          <a:p>
            <a:r>
              <a:rPr lang="it-IT" dirty="0"/>
              <a:t>• Morale e coinvolgimento possono aumentare se gli impiegati vedono dei colleghi promossi per la loro lealtà e competenza.</a:t>
            </a:r>
          </a:p>
          <a:p>
            <a:r>
              <a:rPr lang="it-IT" dirty="0"/>
              <a:t> I candidati interni dovrebbero richiedere meno orientamento e formazione.</a:t>
            </a:r>
          </a:p>
          <a:p>
            <a:r>
              <a:rPr lang="it-IT" dirty="0"/>
              <a:t>• Gli assunti all’esterno possono rivelarsi brillanti più per meriti dell’azienda per cui lavoravano che per meriti propri.</a:t>
            </a:r>
          </a:p>
          <a:p>
            <a:r>
              <a:rPr lang="it-IT" dirty="0"/>
              <a:t>• Gli assunti all’esterno tendono a entrare con retribuzioni più alte rispetto a quelle degli interni promossi.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PUNTI DI DEBOLEZZA </a:t>
            </a:r>
          </a:p>
          <a:p>
            <a:r>
              <a:rPr lang="it-IT" dirty="0"/>
              <a:t>Fare affidamento solo sulle risorse interne all’azienda può risultare inappropriato se l’organizzazione ha bisogno di nuove prospettive.</a:t>
            </a:r>
          </a:p>
          <a:p>
            <a:r>
              <a:rPr lang="it-IT" dirty="0"/>
              <a:t> Il processo di pubblicazione degli annunci sulle posizioni aperte e di gestione dei candidati interni può essere una perdita di tempo </a:t>
            </a:r>
            <a:r>
              <a:rPr lang="it-IT" dirty="0" err="1"/>
              <a:t>perchè</a:t>
            </a:r>
            <a:r>
              <a:rPr lang="it-IT" dirty="0"/>
              <a:t> spesso il dirigente del reparto sa già chi vuole assumere.</a:t>
            </a:r>
          </a:p>
          <a:p>
            <a:r>
              <a:rPr lang="it-IT" dirty="0"/>
              <a:t> I dipendenti che si candidano ma non ottengono la promozione possono risentirsi.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79571689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2294</Words>
  <Application>Microsoft Macintosh PowerPoint</Application>
  <PresentationFormat>Widescreen</PresentationFormat>
  <Paragraphs>194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7" baseType="lpstr">
      <vt:lpstr>Arial</vt:lpstr>
      <vt:lpstr>Arial-BoldMT</vt:lpstr>
      <vt:lpstr>ArialMT</vt:lpstr>
      <vt:lpstr>Trebuchet MS</vt:lpstr>
      <vt:lpstr>Wingdings</vt:lpstr>
      <vt:lpstr>Wingdings 3</vt:lpstr>
      <vt:lpstr>Sfaccettatura</vt:lpstr>
      <vt:lpstr>Reclutamento e Selezione del personale</vt:lpstr>
      <vt:lpstr>DEFINIZIONE</vt:lpstr>
      <vt:lpstr>Presentazione standard di PowerPoint</vt:lpstr>
      <vt:lpstr>Presentazione standard di PowerPoint</vt:lpstr>
      <vt:lpstr>Presentazione standard di PowerPoint</vt:lpstr>
      <vt:lpstr>ATTIVITA’ USUALMENTE ASSEGNATE AL DIPARTIMENTO RISORSE UMANE</vt:lpstr>
      <vt:lpstr>Gli altri dirigenti dell'organizzazione normalmente si assumono la responsabilità di altri aspetti del reclutamento</vt:lpstr>
      <vt:lpstr>La piramide dei risultati del reclutamento</vt:lpstr>
      <vt:lpstr>Reclutamento INTERNO </vt:lpstr>
      <vt:lpstr>CANALI DI RICERCA DEI CANDIDATI INTERNI</vt:lpstr>
      <vt:lpstr>JOB POSTING</vt:lpstr>
      <vt:lpstr>SKILLS INVENTORY</vt:lpstr>
      <vt:lpstr>EMPLOYEE REFERRAL</vt:lpstr>
      <vt:lpstr>Presentazione standard di PowerPoint</vt:lpstr>
      <vt:lpstr>CANALI ESTERNI DI RECLUTAMENTO</vt:lpstr>
      <vt:lpstr>CANALI ESTERNI DI RECLUTAMENTO: reclutamento on line</vt:lpstr>
      <vt:lpstr>Altri canali di reclutamento/1</vt:lpstr>
      <vt:lpstr>Altri canali di reclutamento/2</vt:lpstr>
      <vt:lpstr>Altri canali di reclutamento/3</vt:lpstr>
      <vt:lpstr>Altri canali di reclutamento/4</vt:lpstr>
      <vt:lpstr>SELEZIONE DEI CANDIDATI</vt:lpstr>
      <vt:lpstr>COME AVVIENE LA SELEZIONE</vt:lpstr>
      <vt:lpstr>Presentazione standard di PowerPoint</vt:lpstr>
      <vt:lpstr>LE FONTI DI INFORMAZIONI DEI CANDIDATI: FASE PRE-SELETTIVA</vt:lpstr>
      <vt:lpstr>SELEZIONE MEDIANTE TEST</vt:lpstr>
      <vt:lpstr>SELEZIONE MEDIANTE INTERVISTA/COLLOQUIO</vt:lpstr>
      <vt:lpstr>TECNICHE DI INTERVISTA</vt:lpstr>
      <vt:lpstr>Presentazione standard di PowerPoint</vt:lpstr>
      <vt:lpstr>COME RENDERE UN’INTERVISTA EFFICACE</vt:lpstr>
      <vt:lpstr>DECISIONE FINALE E OFFERTA DI LAVORO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Reclutamento e Selezione del personale</dc:title>
  <dc:creator>rossella</dc:creator>
  <cp:lastModifiedBy>Microsoft Office User</cp:lastModifiedBy>
  <cp:revision>23</cp:revision>
  <dcterms:created xsi:type="dcterms:W3CDTF">2022-03-18T08:08:30Z</dcterms:created>
  <dcterms:modified xsi:type="dcterms:W3CDTF">2022-11-02T07:55:08Z</dcterms:modified>
</cp:coreProperties>
</file>