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15" r:id="rId2"/>
    <p:sldId id="312" r:id="rId3"/>
    <p:sldId id="281" r:id="rId4"/>
    <p:sldId id="302" r:id="rId5"/>
    <p:sldId id="305" r:id="rId6"/>
    <p:sldId id="264" r:id="rId7"/>
    <p:sldId id="284" r:id="rId8"/>
    <p:sldId id="274" r:id="rId9"/>
    <p:sldId id="277" r:id="rId10"/>
    <p:sldId id="278" r:id="rId11"/>
    <p:sldId id="280" r:id="rId12"/>
    <p:sldId id="29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/>
    <p:restoredTop sz="94628"/>
  </p:normalViewPr>
  <p:slideViewPr>
    <p:cSldViewPr snapToGrid="0">
      <p:cViewPr varScale="1">
        <p:scale>
          <a:sx n="85" d="100"/>
          <a:sy n="85" d="100"/>
        </p:scale>
        <p:origin x="20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3D5C9-5A37-5841-962E-68AD981E4767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FDE25-DAC6-264A-8415-3DB512792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35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7A5F1-0C72-8547-A075-873018FD0D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59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7A5F1-0C72-8547-A075-873018FD0D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34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9EA55-10D5-C501-359A-446E4305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23DD01-608C-D8C5-8529-029A8DF3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0DE03-8FE0-FA95-7811-F5652A02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6C9338-C49F-3431-7DB5-EAC33139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17636A-62F6-0450-BD86-4CA900ED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6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841FD-8996-D86E-4513-17FFBE7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7067B6-3C57-0860-6A7A-C237C290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ED0D5-4857-4FB3-2F97-08A625D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28C82-67F4-72BC-D46B-80064A7A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89619-A05D-6CBC-E8C9-86453E9B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5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AC2703-BD6F-30F2-4320-4F45F2D6C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F4FF1A-3C8C-6A2C-09FF-3A8968DC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1A37DD-CB59-9A6F-6D43-A16D2F6C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9FC5D-C148-0A2F-6A27-37CF60D8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64AF3-794B-3404-8ED4-A0B57D09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2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50DB6-C026-58EF-4851-7589E685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09839-D639-A39F-E87D-71ADB5CE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D2B82-D480-B3F7-08CA-1D8C7360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7D3C00-A66B-A9EC-0CAC-780BBAFE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A6935D-C59D-AB74-529F-6A9BC611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E516-3C6D-A08B-3595-4427D2B5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801757-0F88-756E-7A10-197001D7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210479-B845-BAB3-A36D-738E91FB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6DBF67-EE92-F077-B286-22A0FF3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17CED-4A0C-5F54-34D1-A7384C5E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2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18C7-CF82-CC7D-6DB1-13A4AA98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66C091-1B05-957E-3A3B-4041DFEFC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7F6E9D-4B19-1E64-582B-BD79AB215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FD440E-2824-DD9B-4064-EAF475C7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D9F7EE-C1EF-5EEC-604A-3AC21BFD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02AF5D-C39C-2AE8-0AA9-22238B5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36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D80CD-BDA0-F742-4B22-739BF35E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E83B72-8FEC-FB63-8D18-0963EE3C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C40002-1787-E351-0690-CAF8575C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ECAA17-33A2-95A1-C6F8-DC78BEF2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A0143B-2204-11BC-F332-7347B90F5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78625C-540B-B207-653E-4C9ECE30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E9898E-E73A-F64F-1CDA-CAA162C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F0F8FB-DD17-0DBB-B14F-B30EB00D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FD455-322B-E8E1-F3FD-6068AE7D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7F0792-03E8-AFE1-ABE8-9CD56BD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7C3B26-9629-45A9-3756-4161EBAD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12B82C-995A-1D01-F86C-3288E1C2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913A88-86C7-28CB-946B-C6CF5B16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DB74D1-EF65-35DF-50A8-2F3E0B53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CB22E3-95E7-6E8C-8ED0-EBD04F95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9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5465A-7B3E-16CC-2472-73650B44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24C4E-62EC-9B1D-1CBD-151A30238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45921D-437A-D3EC-5A47-38AD938C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25527A-4234-16CB-2ED2-E4145AD7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6037F2-6C32-FDC0-1F7C-921624F5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CE7960-C9D3-1F7E-F628-95F3C79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4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4184D-86D9-B802-DCC7-F15C6065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899954-0EFB-02C1-EED2-4514BE3B5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ABF578-5F60-403D-1AB6-CA28B75FE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0A0273-8C00-AF86-56EE-407A1D2B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4CC9BB-7DEA-DFBA-92A8-62D623D2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F26631-A50E-4E26-583E-F1ED2D61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8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5EE51C-7B64-B35F-AF51-979FDAAD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7F1D51-9D94-FA65-3164-384B698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F3A30A-3F7D-ED6E-2BF4-15E1DD913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B770-78F6-8C49-B1DF-7D49EA9736BC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4495E-2319-47E4-1B7F-B9E7F6912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18BA7-B1AF-83CD-A790-223595D1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51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8EDA7A-742E-67F0-1270-92337AE4E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periodizzazioni del Novecento</a:t>
            </a:r>
          </a:p>
        </p:txBody>
      </p:sp>
    </p:spTree>
    <p:extLst>
      <p:ext uri="{BB962C8B-B14F-4D97-AF65-F5344CB8AC3E}">
        <p14:creationId xmlns:p14="http://schemas.microsoft.com/office/powerpoint/2010/main" val="16794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Diner,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Raccontare il Novecento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FDBB80-3C5E-8941-94C2-9CFC33BAC9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172" y="1586207"/>
            <a:ext cx="2956885" cy="45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7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Tony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Dopoguerra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(2007 ed.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6801782-B9C7-7C4E-9815-37AE48E401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98" y="1600802"/>
            <a:ext cx="2913322" cy="45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5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7443" y="114301"/>
            <a:ext cx="10586357" cy="15763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Tooze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schianto. 2008-2018. </a:t>
            </a:r>
            <a:b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un decennio di crisi economica ha cambiato il mondo (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780" y="1984138"/>
            <a:ext cx="1921947" cy="2941876"/>
          </a:xfrm>
        </p:spPr>
      </p:pic>
      <p:pic>
        <p:nvPicPr>
          <p:cNvPr id="1026" name="Picture 2" descr="Lo schianto. 2008-2018. Come un decennio di crisi economica ha cambiato il mondo - Adam Tooze,Chiara Rizzo,Roberto Serrai - ebook">
            <a:extLst>
              <a:ext uri="{FF2B5EF4-FFF2-40B4-BE49-F238E27FC236}">
                <a16:creationId xmlns:a16="http://schemas.microsoft.com/office/drawing/2014/main" id="{A13D4307-E732-BBE0-BE71-7CA049177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44" y="1984138"/>
            <a:ext cx="3102848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Ottocento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Congresso di Vienna e il ritorno delle rivoluzioni:</a:t>
            </a:r>
          </a:p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1820-1831</a:t>
            </a:r>
          </a:p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1848-1849</a:t>
            </a:r>
          </a:p>
          <a:p>
            <a:pPr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Risorgimento e l’unificazione italiana (1861)</a:t>
            </a: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guerra franco-prussiana (1870-71) e l’unificazione tedesca</a:t>
            </a:r>
          </a:p>
          <a:p>
            <a:pPr algn="just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oltre che l’evoluzione negli Stati Uniti, in Russia, in Gran Bretagna e in Francia (per attenerci all’Europa e all’America)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1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Unità didattiche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Unità 1.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b="1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1871-1918: l’apocalisse della modernità</a:t>
            </a:r>
            <a:endParaRPr lang="it-IT" sz="6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b="1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Dalle crisi di fine Ottocento al primo conflitto mondiale</a:t>
            </a:r>
            <a:endParaRPr lang="it-IT" sz="6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1a-2a settimana)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 Introduzione al corso. Le periodizzazioni del Novecento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 I processi di </a:t>
            </a:r>
            <a:r>
              <a:rPr lang="it-IT" sz="6400" i="1" kern="100" dirty="0" err="1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</a:t>
            </a:r>
            <a:r>
              <a:rPr lang="it-IT" sz="6400" i="1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building </a:t>
            </a: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l’avvento della società di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massa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 Liberalismo, socialismo, nazionalismo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Imperialismo e colonialismo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La prima guerra mondiale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Le Rivoluzioni del 1917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2.1. bis.	2 ore di didattica integrativa online (data e orario 	da definire): La crisi del sistema internazionale e 	la riorganizzazione delle alleanze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2.3. bis. 	2 ore di didattica integrativa online (data e orario 	da definire):</a:t>
            </a:r>
            <a:r>
              <a:rPr lang="it-IT" sz="6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mondo postbellico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09F02D-76A7-B708-D380-3276A7EF02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b="1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Unità 2.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b="1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1919-1939: tra le due guerre mondiali.</a:t>
            </a:r>
            <a:endParaRPr lang="it-IT" sz="6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b="1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Totalitarismi, democrazie, imperi</a:t>
            </a:r>
            <a:endParaRPr lang="it-IT" sz="6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(3a-4a settimana)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6400" kern="100" dirty="0">
              <a:solidFill>
                <a:srgbClr val="2828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Il biennio rosso, l’avvento del fascismo in Italia e la Repubblica di Weimar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L’Italia fascista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 La Grande Depressione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 La Germania nazista e l’Unione sovietica di Stalin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4.2. Le democrazie occidentali e la crisi dell’idea di Europa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 La politica internazionale tra le due guerre mondiali</a:t>
            </a:r>
            <a:endParaRPr lang="it-IT" sz="6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3.2. bis	2 ore di didattica integrativa online (data e orario 	da definire):</a:t>
            </a:r>
            <a:r>
              <a:rPr lang="it-IT" sz="6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categoria di totalitarismo </a:t>
            </a:r>
            <a:endParaRPr lang="it-IT" sz="6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4.3. bis	2 ore di didattica integrativa online (data e orario 	da definire):</a:t>
            </a:r>
            <a:r>
              <a:rPr lang="it-IT" sz="6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64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Provincializzare l’Europa</a:t>
            </a:r>
            <a:endParaRPr lang="it-IT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074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26C9EA9-0EF1-11DE-E7D6-BF22123D0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911225"/>
            <a:ext cx="5040086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b="1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Unità 3.</a:t>
            </a:r>
            <a:endParaRPr lang="it-IT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b="1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1939-1970: il secondo conflitto mondiale e il lungo dopoguerra.</a:t>
            </a:r>
            <a:endParaRPr lang="it-IT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b="1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guerra fredda, i processi di decolonizzazione e lo sviluppo postbellico</a:t>
            </a:r>
            <a:endParaRPr lang="it-IT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(5a-6a settimana)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b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5.1. La seconda guerra mondiale (I)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5.2. La seconda guerra mondiale (II)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5.3. La Shoah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6.1. La divisione dell’Europa e il mondo bipolare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6.2. Tra distensioni e “seconda guerra fredda”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6.3. Il processo di decolonizzazione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5.2.bis.	2 ore di didattica integrativa online (data e 	orario da 	definire): Politiche di occupazione, 	collaborazionismi, resistenze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6.3.bis. 	2 ore di didattica integrativa online (data e 	orario da 	definire): Le guerre del Vietnam e il 	1968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67D9DC-2177-A311-FF60-557634E66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11225"/>
            <a:ext cx="5181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b="1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Unità 4.</a:t>
            </a:r>
            <a:endParaRPr lang="it-IT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b="1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1973-2001: mondi post coloniali.</a:t>
            </a:r>
            <a:endParaRPr lang="it-IT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b="1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Dalla crisi degli anni Settanta alle ‘nuove guerre’ di fine millennio</a:t>
            </a:r>
            <a:endParaRPr lang="it-IT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(7a-8a-9a settimana)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b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7.1. Le crisi degli anni Settanta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7.2. I conflitti arabo-israeliani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7.3. La fine della “guerra fredda” e la riunificazione dell’Europa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8.1. Uno sguardo sulla Repubblica italiana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8.2. Le “nuove guerre”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8.3. Mondi postcoloniali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9.1. La globalizzazione di fine millennio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>
              <a:lnSpc>
                <a:spcPct val="120000"/>
              </a:lnSpc>
              <a:spcBef>
                <a:spcPts val="0"/>
              </a:spcBef>
            </a:pP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7.3.bis. 	2 ore di didattica integrativa online (data e orario 	da definire): Il processo di integrazione europea</a:t>
            </a:r>
            <a:endParaRPr lang="it-IT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80411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Alberto Mario Banti,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L’età contemporanea. Dalle rivoluzioni settecentesche all’imperialismo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Roma-Bari, Laterza, 2011 (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capp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8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8, 9, 14, 15, 17, 20, 21, 22, 23, 24, 25</a:t>
            </a:r>
            <a:r>
              <a:rPr lang="it-I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0C97AE1-A351-9237-99A6-45856E12E5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Alberto Mario Banti,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L’età contemporanea. Dalla Grande guerra a oggi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Roma-Bari, Laterza, 2011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9C190A6-4B60-2002-DE14-71E70AB4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14663"/>
            <a:ext cx="2095500" cy="31623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D7CE560-08BB-A040-6EE6-4113030BB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014663"/>
            <a:ext cx="2095500" cy="3162300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9C921A7A-69C1-8BA4-0EB6-08328421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08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 monografici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L. Mosse, 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guerre mondiali. Dalla tragedia al mito dei caduti,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Laterza, Roma-Bari, 2014 (ed. or. 1994)</a:t>
            </a:r>
          </a:p>
          <a:p>
            <a:pPr>
              <a:buFontTx/>
              <a:buChar char="•"/>
            </a:pPr>
            <a:endParaRPr lang="it-IT" dirty="0"/>
          </a:p>
          <a:p>
            <a:pPr marL="0" indent="0">
              <a:buNone/>
            </a:pPr>
            <a:endParaRPr lang="it-IT" i="1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B881BF-DC0B-FB40-77D9-37DA3A7966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i="1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Storia delle donne nell’Italia contemporanea</a:t>
            </a:r>
            <a:r>
              <a:rPr lang="it-IT" sz="2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cura di Silvia Salvatici, Roma, Carocci, 2022 (2 capitoli a scelta dello studente)</a:t>
            </a:r>
          </a:p>
          <a:p>
            <a:pPr marL="0" indent="0" algn="just"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990DA4-91D9-3953-FF2F-87B77E7FF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3156"/>
            <a:ext cx="2188029" cy="3293807"/>
          </a:xfrm>
          <a:prstGeom prst="rect">
            <a:avLst/>
          </a:prstGeom>
        </p:spPr>
      </p:pic>
      <p:pic>
        <p:nvPicPr>
          <p:cNvPr id="6" name="Picture 2" descr="Storia delle donne nell'Italia contemporanea - copertina">
            <a:extLst>
              <a:ext uri="{FF2B5EF4-FFF2-40B4-BE49-F238E27FC236}">
                <a16:creationId xmlns:a16="http://schemas.microsoft.com/office/drawing/2014/main" id="{5E648B3B-FEFE-FDA2-AFE2-C9977BC02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8875"/>
            <a:ext cx="25532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3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Periodizzare il Novecento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senso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convenzionale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delle periodizzazioni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valenza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interpretativa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periodizzazioni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quem: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relazioni tra Novecento e Ottocento, da un lato; tra Novecento e Ventunesimo secolo dall’altro lato</a:t>
            </a:r>
          </a:p>
        </p:txBody>
      </p:sp>
    </p:spTree>
    <p:extLst>
      <p:ext uri="{BB962C8B-B14F-4D97-AF65-F5344CB8AC3E}">
        <p14:creationId xmlns:p14="http://schemas.microsoft.com/office/powerpoint/2010/main" val="167476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Hobsbawm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secolo breve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(1994)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63967C2-5282-CA4F-B317-D52DE210C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773" y="1600201"/>
            <a:ext cx="2886455" cy="4525963"/>
          </a:xfrm>
        </p:spPr>
      </p:pic>
      <p:pic>
        <p:nvPicPr>
          <p:cNvPr id="4" name="Segnaposto contenuto 6">
            <a:extLst>
              <a:ext uri="{FF2B5EF4-FFF2-40B4-BE49-F238E27FC236}">
                <a16:creationId xmlns:a16="http://schemas.microsoft.com/office/drawing/2014/main" id="{364D9685-20A7-8347-A13E-972B46D910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773" y="1600201"/>
            <a:ext cx="28864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5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Mazower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ombre dell’Europa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8B536F9-17C2-9C47-A0ED-010680E85C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304" y="1594579"/>
            <a:ext cx="2948417" cy="45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760</Words>
  <Application>Microsoft Macintosh PowerPoint</Application>
  <PresentationFormat>Widescreen</PresentationFormat>
  <Paragraphs>87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di Office</vt:lpstr>
      <vt:lpstr>Le periodizzazioni del Novecento</vt:lpstr>
      <vt:lpstr>Ottocento</vt:lpstr>
      <vt:lpstr>Unità didattiche </vt:lpstr>
      <vt:lpstr>Presentazione standard di PowerPoint</vt:lpstr>
      <vt:lpstr>Presentazione standard di PowerPoint</vt:lpstr>
      <vt:lpstr>Testi monografici</vt:lpstr>
      <vt:lpstr>Periodizzare il Novecento</vt:lpstr>
      <vt:lpstr>Eric J. Hobsbawm, Il secolo breve (1994)</vt:lpstr>
      <vt:lpstr>Mark Mazower, Le ombre dell’Europa (1999)</vt:lpstr>
      <vt:lpstr>Dan Diner, Raccontare il Novecento (1999)</vt:lpstr>
      <vt:lpstr>Tony Judt, Dopoguerra (2007 ed. it.)</vt:lpstr>
      <vt:lpstr>Adam Tooze, Lo schianto. 2008-2018.  Come un decennio di crisi economica ha cambiato il mondo (2018)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14</cp:revision>
  <dcterms:created xsi:type="dcterms:W3CDTF">2022-09-23T13:57:19Z</dcterms:created>
  <dcterms:modified xsi:type="dcterms:W3CDTF">2024-09-22T10:00:57Z</dcterms:modified>
</cp:coreProperties>
</file>