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15" r:id="rId2"/>
    <p:sldId id="312" r:id="rId3"/>
    <p:sldId id="281" r:id="rId4"/>
    <p:sldId id="302" r:id="rId5"/>
    <p:sldId id="305" r:id="rId6"/>
    <p:sldId id="264" r:id="rId7"/>
    <p:sldId id="284" r:id="rId8"/>
    <p:sldId id="274" r:id="rId9"/>
    <p:sldId id="277" r:id="rId10"/>
    <p:sldId id="278" r:id="rId11"/>
    <p:sldId id="280" r:id="rId12"/>
    <p:sldId id="298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98"/>
    <p:restoredTop sz="94628"/>
  </p:normalViewPr>
  <p:slideViewPr>
    <p:cSldViewPr snapToGrid="0">
      <p:cViewPr varScale="1">
        <p:scale>
          <a:sx n="85" d="100"/>
          <a:sy n="85" d="100"/>
        </p:scale>
        <p:origin x="200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83D5C9-5A37-5841-962E-68AD981E4767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9FDE25-DAC6-264A-8415-3DB5127921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6354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7A5F1-0C72-8547-A075-873018FD0DD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1599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D7A5F1-0C72-8547-A075-873018FD0DD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1343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22/09/24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8EDA7A-742E-67F0-1270-92337AE4E2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periodizzazioni del Novecento</a:t>
            </a:r>
          </a:p>
        </p:txBody>
      </p:sp>
    </p:spTree>
    <p:extLst>
      <p:ext uri="{BB962C8B-B14F-4D97-AF65-F5344CB8AC3E}">
        <p14:creationId xmlns:p14="http://schemas.microsoft.com/office/powerpoint/2010/main" val="167944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Diner,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Raccontare il Novecento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6FDBB80-3C5E-8941-94C2-9CFC33BAC9C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7172" y="1586207"/>
            <a:ext cx="2956885" cy="453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73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Dopoguerra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(2007 ed.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6801782-B9C7-7C4E-9815-37AE48E4015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6298" y="1600802"/>
            <a:ext cx="2913322" cy="452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452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7443" y="114301"/>
            <a:ext cx="10586357" cy="1576388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Adam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Tooze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schianto. 2008-2018. </a:t>
            </a:r>
            <a:b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un decennio di crisi economica ha cambiato il mondo (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2018)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4780" y="1984138"/>
            <a:ext cx="1921947" cy="2941876"/>
          </a:xfrm>
        </p:spPr>
      </p:pic>
      <p:pic>
        <p:nvPicPr>
          <p:cNvPr id="1026" name="Picture 2" descr="Lo schianto. 2008-2018. Come un decennio di crisi economica ha cambiato il mondo - Adam Tooze,Chiara Rizzo,Roberto Serrai - ebook">
            <a:extLst>
              <a:ext uri="{FF2B5EF4-FFF2-40B4-BE49-F238E27FC236}">
                <a16:creationId xmlns:a16="http://schemas.microsoft.com/office/drawing/2014/main" id="{A13D4307-E732-BBE0-BE71-7CA049177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944" y="1984138"/>
            <a:ext cx="3102848" cy="44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35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Ottocento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Congresso di Vienna e il ritorno delle rivoluzioni: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1820-1831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1848-1849</a:t>
            </a:r>
          </a:p>
          <a:p>
            <a:pPr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Risorgimento e l’unificazione italiana (1861)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guerra franco-prussiana (1870-71) e l’unificazione tedesca</a:t>
            </a:r>
          </a:p>
          <a:p>
            <a:pPr algn="just"/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oltre che l’evoluzione negli Stati Uniti, in Russia, in Gran Bretagna e in Francia (per attenerci all’Europa e all’America)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113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Unità didattiche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Unità 1.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1871-1918: l’apocalisse della modernità</a:t>
            </a:r>
            <a:endParaRPr lang="it-IT" sz="6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Dalle crisi di fine Ottocento al primo conflitto mondiale</a:t>
            </a:r>
            <a:endParaRPr lang="it-IT" sz="6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1a-2a settimana)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1.1. Introduzione al corso. Le periodizzazioni del Novecento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1.2. I processi di </a:t>
            </a:r>
            <a:r>
              <a:rPr lang="it-IT" sz="6400" i="1" kern="100" dirty="0" err="1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nation</a:t>
            </a:r>
            <a:r>
              <a:rPr lang="it-IT" sz="6400" i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building </a:t>
            </a: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l’avvento della società di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massa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1.3. Liberalismo, socialismo, nazionalismo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2.1. Imperialismo e colonialismo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2.2. La prima guerra mondiale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2.3. Le Rivoluzioni del 1917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2.1. bis.	2 ore di didattica integrativa online (data e orario 	da definire): La crisi del sistema internazionale e 	la riorganizzazione delle alleanze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2.3. bis. 	2 ore di didattica integrativa online (data e orario 	da definire):</a:t>
            </a:r>
            <a:r>
              <a:rPr lang="it-IT" sz="6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 mondo postbellico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dirty="0"/>
              <a:t>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09F02D-76A7-B708-D380-3276A7EF02E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Unità 2.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1919-1939: tra le due guerre mondiali.</a:t>
            </a:r>
            <a:endParaRPr lang="it-IT" sz="6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Totalitarismi, democrazie, imperi</a:t>
            </a:r>
            <a:endParaRPr lang="it-IT" sz="64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(3a-4a settimana)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6400" kern="100" dirty="0">
              <a:solidFill>
                <a:srgbClr val="282828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3.1. Il biennio rosso, l’avvento del fascismo in Italia e la Repubblica di Weimar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3.2. L’Italia fascista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3.3. La Grande Depressione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4.1. La Germania nazista e l’Unione sovietica di Stalin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4.2. Le democrazie occidentali e la crisi dell’idea di Europa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4.3. La politica internazionale tra le due guerre mondiali</a:t>
            </a:r>
            <a:endParaRPr lang="it-IT" sz="6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3.2. bis	2 ore di didattica integrativa online (data e orario 	da definire):</a:t>
            </a:r>
            <a:r>
              <a:rPr lang="it-IT" sz="6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categoria di totalitarismo </a:t>
            </a:r>
            <a:endParaRPr lang="it-IT" sz="6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4.3. bis	2 ore di didattica integrativa online (data e orario 	da definire):</a:t>
            </a:r>
            <a:r>
              <a:rPr lang="it-IT" sz="6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64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Provincializzare l’Europa</a:t>
            </a:r>
            <a:endParaRPr lang="it-IT" sz="6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0745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26C9EA9-0EF1-11DE-E7D6-BF22123D0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911225"/>
            <a:ext cx="5040086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Unità 3.</a:t>
            </a:r>
            <a:endParaRPr lang="it-IT" sz="16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1939-1970: il secondo conflitto mondiale e il lungo dopoguerra.</a:t>
            </a:r>
            <a:endParaRPr lang="it-IT" sz="16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guerra fredda, i processi di decolonizzazione e lo sviluppo postbellico</a:t>
            </a:r>
            <a:endParaRPr lang="it-IT" sz="16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(5a-6a settimana)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b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5.1. La seconda guerra mondiale (I)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5.2. La seconda guerra mondiale (II)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5.3. La Shoah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6.1. La divisione dell’Europa e il mondo bipolare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6.2. Tra distensioni e “seconda guerra fredda”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6.3. Il processo di decolonizzazione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5.2.bis.	2 ore di didattica integrativa online (data e 	orario da 	definire): Politiche di occupazione, 	collaborazionismi, resistenze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6.3.bis. 	2 ore di didattica integrativa online (data e 	orario da 	definire): Le guerre del Vietnam e il 	1968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1600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A67D9DC-2177-A311-FF60-557634E66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911225"/>
            <a:ext cx="5181600" cy="435133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Unità 4.</a:t>
            </a:r>
            <a:endParaRPr lang="it-IT" sz="16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1973-2001: mondi post coloniali.</a:t>
            </a:r>
            <a:endParaRPr lang="it-IT" sz="16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b="1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Dalla crisi degli anni Settanta alle ‘nuove guerre’ di fine millennio</a:t>
            </a:r>
            <a:endParaRPr lang="it-IT" sz="16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(7a-8a-9a settimana)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b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7.1. Le crisi degli anni Settanta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7.2. I conflitti arabo-israeliani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7.3. La fine della “guerra fredda” e la riunificazione dell’Europa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8.1. Uno sguardo sulla Repubblica italiana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8.2. Le “nuove guerre”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8.3. Mondi postcoloniali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9.1. La globalizzazione di fine millennio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algn="l">
              <a:lnSpc>
                <a:spcPct val="120000"/>
              </a:lnSpc>
              <a:spcBef>
                <a:spcPts val="0"/>
              </a:spcBef>
            </a:pP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1600" kern="1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7.3.bis. 	2 ore di didattica integrativa online (data e orario 	da definire): Il processo di integrazione europea</a:t>
            </a:r>
            <a:endParaRPr lang="it-IT" sz="1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380411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Alberto Mario Banti,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contemporanea. Dalle rivoluzioni settecentesche all’imperialismo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Roma-Bari, Laterza, 2011 (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capp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8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8, 9, 14, 15, 17, 20, 21, 22, 23, 24, 25</a:t>
            </a:r>
            <a:r>
              <a:rPr lang="it-IT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buNone/>
            </a:pPr>
            <a:endParaRPr lang="it-IT" dirty="0"/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70C97AE1-A351-9237-99A6-45856E12E5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Alberto Mario Banti,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contemporanea. Dalla Grande guerra a oggi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Roma-Bari, Laterza, 2011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9C190A6-4B60-2002-DE14-71E70AB47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014663"/>
            <a:ext cx="2095500" cy="31623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D7CE560-08BB-A040-6EE6-4113030BB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3014663"/>
            <a:ext cx="2095500" cy="3162300"/>
          </a:xfrm>
          <a:prstGeom prst="rect">
            <a:avLst/>
          </a:prstGeom>
        </p:spPr>
      </p:pic>
      <p:sp>
        <p:nvSpPr>
          <p:cNvPr id="8" name="Titolo 7">
            <a:extLst>
              <a:ext uri="{FF2B5EF4-FFF2-40B4-BE49-F238E27FC236}">
                <a16:creationId xmlns:a16="http://schemas.microsoft.com/office/drawing/2014/main" id="{9C921A7A-69C1-8BA4-0EB6-08328421E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083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Testi monografici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L. Mosse, 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guerre mondiali. Dalla tragedia al mito dei caduti,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Laterza, Roma-Bari, 2014 (ed. or. 1994)</a:t>
            </a:r>
          </a:p>
          <a:p>
            <a:pPr>
              <a:buFontTx/>
              <a:buChar char="•"/>
            </a:pPr>
            <a:endParaRPr lang="it-IT" dirty="0"/>
          </a:p>
          <a:p>
            <a:pPr marL="0" indent="0">
              <a:buNone/>
            </a:pPr>
            <a:endParaRPr lang="it-IT" i="1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6B881BF-DC0B-FB40-77D9-37DA3A7966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000" i="1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Storia delle donne nell’Italia contemporanea</a:t>
            </a:r>
            <a:r>
              <a:rPr lang="it-IT" sz="2000" dirty="0">
                <a:solidFill>
                  <a:srgbClr val="282828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cura di Silvia Salvatici, Roma, Carocci, 2022 (2 capitoli a scelta dello studente)</a:t>
            </a:r>
          </a:p>
          <a:p>
            <a:pPr marL="0" indent="0" algn="just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7990DA4-91D9-3953-FF2F-87B77E7FF2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83156"/>
            <a:ext cx="2188029" cy="3293807"/>
          </a:xfrm>
          <a:prstGeom prst="rect">
            <a:avLst/>
          </a:prstGeom>
        </p:spPr>
      </p:pic>
      <p:pic>
        <p:nvPicPr>
          <p:cNvPr id="6" name="Picture 2" descr="Storia delle donne nell'Italia contemporanea - copertina">
            <a:extLst>
              <a:ext uri="{FF2B5EF4-FFF2-40B4-BE49-F238E27FC236}">
                <a16:creationId xmlns:a16="http://schemas.microsoft.com/office/drawing/2014/main" id="{5E648B3B-FEFE-FDA2-AFE2-C9977BC02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48875"/>
            <a:ext cx="25532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803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Periodizzare il Novecento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senso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convenzionale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delle periodizzazioni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valenza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interpretativa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periodizzazioni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 quem: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relazioni tra Novecento e Ottocento, da un lato; tra Novecento e Ventunesimo secolo dall’altro lato</a:t>
            </a:r>
          </a:p>
        </p:txBody>
      </p:sp>
    </p:spTree>
    <p:extLst>
      <p:ext uri="{BB962C8B-B14F-4D97-AF65-F5344CB8AC3E}">
        <p14:creationId xmlns:p14="http://schemas.microsoft.com/office/powerpoint/2010/main" val="1674766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Eric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Hobsbawm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secolo breve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(1994)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63967C2-5282-CA4F-B317-D52DE210C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773" y="1600201"/>
            <a:ext cx="2886455" cy="4525963"/>
          </a:xfrm>
        </p:spPr>
      </p:pic>
      <p:pic>
        <p:nvPicPr>
          <p:cNvPr id="4" name="Segnaposto contenuto 6">
            <a:extLst>
              <a:ext uri="{FF2B5EF4-FFF2-40B4-BE49-F238E27FC236}">
                <a16:creationId xmlns:a16="http://schemas.microsoft.com/office/drawing/2014/main" id="{364D9685-20A7-8347-A13E-972B46D910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773" y="1600201"/>
            <a:ext cx="2886455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53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Mazower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ombre dell’Europa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(1999)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8B536F9-17C2-9C47-A0ED-010680E85CC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9304" y="1594579"/>
            <a:ext cx="2948417" cy="453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24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886</TotalTime>
  <Words>760</Words>
  <Application>Microsoft Macintosh PowerPoint</Application>
  <PresentationFormat>Widescreen</PresentationFormat>
  <Paragraphs>87</Paragraphs>
  <Slides>12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Tema di Office</vt:lpstr>
      <vt:lpstr>Le periodizzazioni del Novecento</vt:lpstr>
      <vt:lpstr>Ottocento</vt:lpstr>
      <vt:lpstr>Unità didattiche </vt:lpstr>
      <vt:lpstr>Presentazione standard di PowerPoint</vt:lpstr>
      <vt:lpstr>Presentazione standard di PowerPoint</vt:lpstr>
      <vt:lpstr>Testi monografici</vt:lpstr>
      <vt:lpstr>Periodizzare il Novecento</vt:lpstr>
      <vt:lpstr>Eric J. Hobsbawm, Il secolo breve (1994)</vt:lpstr>
      <vt:lpstr>Mark Mazower, Le ombre dell’Europa (1999)</vt:lpstr>
      <vt:lpstr>Dan Diner, Raccontare il Novecento (1999)</vt:lpstr>
      <vt:lpstr>Tony Judt, Dopoguerra (2007 ed. it.)</vt:lpstr>
      <vt:lpstr>Adam Tooze, Lo schianto. 2008-2018.  Come un decennio di crisi economica ha cambiato il mondo (2018)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14</cp:revision>
  <dcterms:created xsi:type="dcterms:W3CDTF">2022-09-23T13:57:19Z</dcterms:created>
  <dcterms:modified xsi:type="dcterms:W3CDTF">2024-09-22T10:00:57Z</dcterms:modified>
</cp:coreProperties>
</file>