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303" r:id="rId4"/>
    <p:sldId id="298" r:id="rId5"/>
    <p:sldId id="304" r:id="rId6"/>
    <p:sldId id="301" r:id="rId7"/>
    <p:sldId id="302" r:id="rId8"/>
    <p:sldId id="319" r:id="rId9"/>
    <p:sldId id="306" r:id="rId10"/>
    <p:sldId id="320" r:id="rId11"/>
    <p:sldId id="321" r:id="rId12"/>
    <p:sldId id="322" r:id="rId13"/>
    <p:sldId id="31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7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5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4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55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14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74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7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72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64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45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it-IT" cap="small" dirty="0">
                <a:solidFill>
                  <a:srgbClr val="0070C0"/>
                </a:solidFill>
              </a:rPr>
              <a:t>LIBERA CIRCOLAZIONE</a:t>
            </a:r>
            <a:br>
              <a:rPr lang="it-IT" cap="small" dirty="0">
                <a:solidFill>
                  <a:srgbClr val="0070C0"/>
                </a:solidFill>
              </a:rPr>
            </a:br>
            <a:r>
              <a:rPr lang="it-IT" cap="small" dirty="0">
                <a:solidFill>
                  <a:srgbClr val="0070C0"/>
                </a:solidFill>
              </a:rPr>
              <a:t>DEI </a:t>
            </a:r>
            <a:r>
              <a:rPr lang="it-IT" cap="small" dirty="0" smtClean="0">
                <a:solidFill>
                  <a:srgbClr val="0070C0"/>
                </a:solidFill>
              </a:rPr>
              <a:t>CITTADINI EUROPEI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200800" cy="2351112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NOTA BENE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diritto dei lavoratori di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spostarsi liberamente sul territorio di altri Stati membri</a:t>
            </a: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e di prendere dimora in uno Stato diverso dal proprio a fini lavorativi</a:t>
            </a: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(art. 45)</a:t>
            </a:r>
          </a:p>
        </p:txBody>
      </p:sp>
    </p:spTree>
    <p:extLst>
      <p:ext uri="{BB962C8B-B14F-4D97-AF65-F5344CB8AC3E}">
        <p14:creationId xmlns:p14="http://schemas.microsoft.com/office/powerpoint/2010/main" val="15209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Ordine pubblico/Sicurezza pubblica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Direttiva 2004/38 – art. 28</a:t>
            </a:r>
          </a:p>
          <a:p>
            <a:pPr marL="457200" lvl="1" indent="0">
              <a:buNone/>
            </a:pPr>
            <a:r>
              <a:rPr lang="it-IT" sz="2400" b="1" dirty="0">
                <a:solidFill>
                  <a:srgbClr val="0070C0"/>
                </a:solidFill>
                <a:latin typeface="Bahnschrift" panose="020B0502040204020203" pitchFamily="34" charset="0"/>
              </a:rPr>
              <a:t>Tutela crescente a integrazione crescente</a:t>
            </a:r>
            <a:r>
              <a:rPr lang="it-IT" sz="2400" b="1" dirty="0">
                <a:solidFill>
                  <a:srgbClr val="0070C0"/>
                </a:solidFill>
                <a:latin typeface="Calibri"/>
                <a:cs typeface="Calibri"/>
              </a:rPr>
              <a:t>: più si è integrati nello Stato ospite, maggiore è il pericolo che si deve rappresentare ai fini dell’espulsione</a:t>
            </a:r>
            <a:endParaRPr lang="it-IT" sz="2400" b="1" u="sng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it-IT" sz="2400" dirty="0">
                <a:solidFill>
                  <a:srgbClr val="259746"/>
                </a:solidFill>
                <a:cs typeface="Calibri"/>
              </a:rPr>
              <a:t>Livello di integrazione valutato caso per caso con i soli parametri di durata residenza, età, salute, situazione economica e familiare, integrazione sociale e culturale, legami con Stato di origine → espulsione possibile se </a:t>
            </a:r>
            <a:r>
              <a:rPr lang="it-IT" sz="2400" dirty="0">
                <a:solidFill>
                  <a:srgbClr val="259746"/>
                </a:solidFill>
                <a:latin typeface="Bahnschrift" panose="020B0502040204020203" pitchFamily="34" charset="0"/>
              </a:rPr>
              <a:t>minaccia «ordinaria» per ordine pubblico/pubblica sicurezza</a:t>
            </a:r>
            <a:endParaRPr lang="it-IT" sz="2400" dirty="0">
              <a:solidFill>
                <a:srgbClr val="259746"/>
              </a:solidFill>
              <a:latin typeface="Calibri"/>
              <a:cs typeface="Calibri"/>
            </a:endParaRPr>
          </a:p>
          <a:p>
            <a:pPr>
              <a:buFont typeface="Arial" charset="0"/>
              <a:buChar char="•"/>
            </a:pPr>
            <a:r>
              <a:rPr lang="it-IT" sz="2400" dirty="0">
                <a:solidFill>
                  <a:srgbClr val="259746"/>
                </a:solidFill>
                <a:cs typeface="Calibri"/>
              </a:rPr>
              <a:t>Cittadini o loro familiari titolari di Residenza permanente → </a:t>
            </a:r>
            <a:r>
              <a:rPr lang="it-IT" sz="2800" dirty="0">
                <a:solidFill>
                  <a:srgbClr val="259746"/>
                </a:solidFill>
                <a:cs typeface="Calibri"/>
              </a:rPr>
              <a:t>espulsione possibile se </a:t>
            </a:r>
            <a:r>
              <a:rPr lang="it-IT" sz="2600" b="1" dirty="0">
                <a:solidFill>
                  <a:srgbClr val="259746"/>
                </a:solidFill>
                <a:cs typeface="Calibri"/>
              </a:rPr>
              <a:t>Seria minaccia per ordine pubblico/ pubblica sicurezza</a:t>
            </a:r>
          </a:p>
          <a:p>
            <a:pPr>
              <a:buFont typeface="Arial" charset="0"/>
              <a:buChar char="•"/>
            </a:pPr>
            <a:r>
              <a:rPr lang="it-IT" sz="2600" dirty="0">
                <a:solidFill>
                  <a:srgbClr val="259746"/>
                </a:solidFill>
                <a:latin typeface="Bahnschrift" panose="020B0502040204020203" pitchFamily="34" charset="0"/>
                <a:cs typeface="Calibri"/>
              </a:rPr>
              <a:t>Cittadini residenti da almeno 10 anni OPPURE cittadini minori </a:t>
            </a:r>
            <a:r>
              <a:rPr lang="it-IT" sz="2400" dirty="0">
                <a:solidFill>
                  <a:srgbClr val="259746"/>
                </a:solidFill>
                <a:cs typeface="Calibri"/>
              </a:rPr>
              <a:t>→ </a:t>
            </a:r>
            <a:r>
              <a:rPr lang="it-IT" sz="2800" dirty="0">
                <a:solidFill>
                  <a:srgbClr val="259746"/>
                </a:solidFill>
                <a:cs typeface="Calibri"/>
              </a:rPr>
              <a:t>espulsione possibile se </a:t>
            </a:r>
            <a:r>
              <a:rPr lang="it-IT" sz="2600" b="1" dirty="0">
                <a:solidFill>
                  <a:srgbClr val="259746"/>
                </a:solidFill>
                <a:cs typeface="Calibri"/>
              </a:rPr>
              <a:t>Motivi imperativi di pubblica sicurezza</a:t>
            </a:r>
            <a:endParaRPr lang="it-IT" sz="26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83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Ordine pubblico/Sicurezza pubblica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Nota bene:</a:t>
            </a:r>
            <a:endParaRPr lang="it-IT" sz="2400" b="1" u="sng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rgbClr val="259746"/>
                </a:solidFill>
                <a:cs typeface="Calibri"/>
              </a:rPr>
              <a:t>In TUTTI i casi la liceità dell’espulsione deve essere bilanciata con il diritto alla vita privata e familiare della persona soggetta a espulsione (art. 8 Convenzione europea dei diritti dell’uomo – art. 7 Carta dei diritti fondamentali dell’unione europea)</a:t>
            </a:r>
          </a:p>
          <a:p>
            <a:pPr marL="0" indent="0" algn="just">
              <a:buNone/>
            </a:pPr>
            <a:endParaRPr lang="it-IT" sz="2400" dirty="0">
              <a:solidFill>
                <a:srgbClr val="259746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it-IT" sz="2400" b="1" dirty="0">
                <a:solidFill>
                  <a:srgbClr val="0070C0"/>
                </a:solidFill>
                <a:latin typeface="Bahnschrift" panose="020B0502040204020203" pitchFamily="34" charset="0"/>
              </a:rPr>
              <a:t>Criteri «</a:t>
            </a:r>
            <a:r>
              <a:rPr lang="it-IT" sz="2400" b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Boultif</a:t>
            </a:r>
            <a:r>
              <a:rPr lang="it-IT" sz="2400" b="1" dirty="0">
                <a:solidFill>
                  <a:srgbClr val="0070C0"/>
                </a:solidFill>
                <a:latin typeface="Bahnschrift" panose="020B0502040204020203" pitchFamily="34" charset="0"/>
              </a:rPr>
              <a:t>» elaborati dalla Corte europea dei diritti dell’uomo: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nature and seriousness of the offence;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 length of stay;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the time elapsed since the offence was committed and the applicant’s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conduct during that period;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the nationalities of the various persons concerned;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the applicant’s family situation ( length of the marriage, and other factors expressing the effectiveness of a couple’s family life; whether the spouse knew about the offence at the time when he or she entered into a family relationship)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 whether there are children in the marriage, and if so, their age; 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the seriousness of the difficulties which the spouse is likely to encounter in the applicant’s country of origin</a:t>
            </a:r>
          </a:p>
          <a:p>
            <a:pPr marL="0" indent="0" algn="just">
              <a:buNone/>
            </a:pPr>
            <a:endParaRPr lang="it-IT" sz="2400" dirty="0">
              <a:solidFill>
                <a:srgbClr val="259746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endParaRPr lang="it-IT" sz="2400" dirty="0">
              <a:solidFill>
                <a:srgbClr val="25974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9819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Ordine pubblico/Sicurezza pubblica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it-IT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Sentenze</a:t>
            </a:r>
            <a:endParaRPr lang="it-IT" sz="2400" b="1" u="sng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algn="just">
              <a:buFontTx/>
              <a:buChar char="-"/>
            </a:pPr>
            <a:r>
              <a:rPr lang="it-IT" sz="2400" i="1" dirty="0" err="1" smtClean="0">
                <a:solidFill>
                  <a:srgbClr val="259746"/>
                </a:solidFill>
                <a:cs typeface="Calibri"/>
              </a:rPr>
              <a:t>Tsakouridis</a:t>
            </a:r>
            <a:r>
              <a:rPr lang="it-IT" sz="2400" i="1" dirty="0" smtClean="0">
                <a:solidFill>
                  <a:srgbClr val="259746"/>
                </a:solidFill>
                <a:cs typeface="Calibri"/>
              </a:rPr>
              <a:t> </a:t>
            </a:r>
            <a:r>
              <a:rPr lang="it-IT" sz="2400" dirty="0" smtClean="0">
                <a:solidFill>
                  <a:srgbClr val="259746"/>
                </a:solidFill>
                <a:cs typeface="Calibri"/>
              </a:rPr>
              <a:t>C-145/09 (2010)</a:t>
            </a:r>
          </a:p>
          <a:p>
            <a:pPr marL="0" indent="0" algn="just">
              <a:buNone/>
            </a:pPr>
            <a:endParaRPr lang="it-IT" sz="2400" dirty="0" smtClean="0">
              <a:solidFill>
                <a:srgbClr val="259746"/>
              </a:solidFill>
              <a:cs typeface="Calibri"/>
            </a:endParaRPr>
          </a:p>
          <a:p>
            <a:pPr algn="just">
              <a:buFontTx/>
              <a:buChar char="-"/>
            </a:pPr>
            <a:r>
              <a:rPr lang="it-IT" sz="2400" i="1" dirty="0">
                <a:solidFill>
                  <a:srgbClr val="259746"/>
                </a:solidFill>
                <a:cs typeface="Calibri"/>
              </a:rPr>
              <a:t>P.I. </a:t>
            </a:r>
            <a:r>
              <a:rPr lang="it-IT" sz="2400" i="1" dirty="0" smtClean="0">
                <a:solidFill>
                  <a:srgbClr val="259746"/>
                </a:solidFill>
                <a:cs typeface="Calibri"/>
              </a:rPr>
              <a:t>C-145/09 </a:t>
            </a:r>
            <a:r>
              <a:rPr lang="it-IT" sz="2400" dirty="0" smtClean="0">
                <a:solidFill>
                  <a:srgbClr val="259746"/>
                </a:solidFill>
                <a:cs typeface="Calibri"/>
              </a:rPr>
              <a:t>(2012)</a:t>
            </a:r>
            <a:endParaRPr lang="it-IT" sz="2400" dirty="0">
              <a:solidFill>
                <a:srgbClr val="259746"/>
              </a:solidFill>
              <a:cs typeface="Calibri"/>
            </a:endParaRPr>
          </a:p>
          <a:p>
            <a:pPr algn="just">
              <a:buFontTx/>
              <a:buChar char="-"/>
            </a:pPr>
            <a:endParaRPr lang="it-IT" sz="2400" i="1" dirty="0">
              <a:solidFill>
                <a:srgbClr val="259746"/>
              </a:solidFill>
              <a:cs typeface="Calibri"/>
            </a:endParaRPr>
          </a:p>
          <a:p>
            <a:pPr marL="0" indent="0" algn="just">
              <a:buNone/>
            </a:pPr>
            <a:endParaRPr lang="it-IT" sz="2400" dirty="0">
              <a:solidFill>
                <a:srgbClr val="259746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endParaRPr lang="it-IT" sz="2400" dirty="0">
              <a:solidFill>
                <a:srgbClr val="25974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4372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>
                <a:solidFill>
                  <a:srgbClr val="C00000"/>
                </a:solidFill>
                <a:latin typeface="Bahnschrift" panose="020B0502040204020203" pitchFamily="34" charset="0"/>
              </a:rPr>
              <a:t>Sanità pubblica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Sanità pubblica</a:t>
            </a:r>
            <a:endParaRPr lang="it-IT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457200" lvl="1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Direttiva 2004/38 – art. 29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Le sole malattie che possono giustificare misure restrittive della libera circolazione dei lavoratori sono quelle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	con potenziale epidemico (OMS)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Altre malattie infettive o parassitarie contagiose, </a:t>
            </a:r>
            <a:r>
              <a:rPr lang="it-IT" b="1" u="sng" dirty="0">
                <a:solidFill>
                  <a:srgbClr val="0070C0"/>
                </a:solidFill>
                <a:latin typeface="Bahnschrift" panose="020B0502040204020203" pitchFamily="34" charset="0"/>
              </a:rPr>
              <a:t>se oggetto di protezione anche per cittadini di Stato ospite</a:t>
            </a:r>
          </a:p>
          <a:p>
            <a:pPr marL="457200" lvl="1" indent="0">
              <a:buNone/>
            </a:pPr>
            <a:endParaRPr lang="it-IT" b="1" dirty="0">
              <a:solidFill>
                <a:srgbClr val="259746"/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endParaRPr lang="it-IT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8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Quadro Normativo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Art. 45, par. 3, </a:t>
            </a:r>
            <a:r>
              <a:rPr lang="it-IT" b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lett</a:t>
            </a: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. b) e c)</a:t>
            </a:r>
          </a:p>
          <a:p>
            <a:pPr marL="457200" lvl="1" indent="0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Diritto esistente fin dalle origini dell’integrazione europea, quando il diritto di soggiorno era riservato ai soggetti economicamente attivi (anche i fruitori della libertà di stabilimento e della libera prestazione dei servizi)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Art. 20, par. 2 </a:t>
            </a:r>
            <a:r>
              <a:rPr lang="it-IT" b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lett</a:t>
            </a: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. a) e art. 21 TFUE</a:t>
            </a:r>
          </a:p>
          <a:p>
            <a:pPr marL="457200" lvl="1" indent="0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Oggi quel diritto appartiene a TUTTI i cittadini europei, ma a diverse condizioni </a:t>
            </a:r>
          </a:p>
        </p:txBody>
      </p:sp>
    </p:spTree>
    <p:extLst>
      <p:ext uri="{BB962C8B-B14F-4D97-AF65-F5344CB8AC3E}">
        <p14:creationId xmlns:p14="http://schemas.microsoft.com/office/powerpoint/2010/main" val="502679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7BE8897-ED24-4A4D-95AD-57229FCAF3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DIRETTIVA 2004/38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C253333A-773B-4A4E-9562-4FAAD7A753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disciplina la libera circolazione dei cittadini europei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408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Soggiorni brevi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Art. 6 (max 3 mesi)</a:t>
            </a: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</a:rPr>
              <a:t>Unico requisito: documento di identità</a:t>
            </a:r>
            <a:endParaRPr lang="it-IT" sz="24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Calibri"/>
                <a:cs typeface="Calibri"/>
              </a:rPr>
              <a:t>NOTA BENE 1: non rilevano le finalità del soggiorno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Calibri"/>
                <a:cs typeface="Calibri"/>
              </a:rPr>
              <a:t>NOTA BENE 2: non può essere certificato il momento di inizio</a:t>
            </a:r>
            <a:endParaRPr lang="it-IT" sz="2400" dirty="0">
              <a:solidFill>
                <a:srgbClr val="0070C0"/>
              </a:solidFill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61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Soggiorni lunghi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Art. 7 (senza termine)</a:t>
            </a: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</a:rPr>
              <a:t>Cittadini economicamente </a:t>
            </a:r>
            <a:r>
              <a:rPr lang="it-IT" sz="2400" u="sng" dirty="0">
                <a:solidFill>
                  <a:srgbClr val="0070C0"/>
                </a:solidFill>
                <a:latin typeface="Bahnschrift" panose="020B0502040204020203" pitchFamily="34" charset="0"/>
              </a:rPr>
              <a:t>attivi</a:t>
            </a: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</a:rPr>
              <a:t> (lavoratori e prestatori di servizi/libertà di stabilimento) </a:t>
            </a:r>
            <a:r>
              <a:rPr lang="it-IT" sz="2400" dirty="0">
                <a:solidFill>
                  <a:srgbClr val="0070C0"/>
                </a:solidFill>
                <a:latin typeface="Calibri"/>
                <a:cs typeface="Calibri"/>
              </a:rPr>
              <a:t>→ senza altra condizione che essere lavoratori/prestatori di servizi </a:t>
            </a: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Calibri"/>
                <a:cs typeface="Calibri"/>
              </a:rPr>
              <a:t>Cittadini economicamente </a:t>
            </a:r>
            <a:r>
              <a:rPr lang="it-IT" sz="2400" u="sng" dirty="0">
                <a:solidFill>
                  <a:srgbClr val="0070C0"/>
                </a:solidFill>
                <a:latin typeface="Calibri"/>
                <a:cs typeface="Calibri"/>
              </a:rPr>
              <a:t>inattivi (</a:t>
            </a:r>
            <a:r>
              <a:rPr lang="it-IT" sz="2400" u="sng" dirty="0" err="1">
                <a:solidFill>
                  <a:srgbClr val="0070C0"/>
                </a:solidFill>
                <a:latin typeface="Calibri"/>
                <a:cs typeface="Calibri"/>
              </a:rPr>
              <a:t>incl</a:t>
            </a:r>
            <a:r>
              <a:rPr lang="it-IT" sz="2400" u="sng" dirty="0">
                <a:solidFill>
                  <a:srgbClr val="0070C0"/>
                </a:solidFill>
                <a:latin typeface="Calibri"/>
                <a:cs typeface="Calibri"/>
              </a:rPr>
              <a:t>. studenti) </a:t>
            </a:r>
            <a:r>
              <a:rPr lang="it-IT" sz="2400" dirty="0">
                <a:solidFill>
                  <a:srgbClr val="0070C0"/>
                </a:solidFill>
                <a:cs typeface="Calibri"/>
              </a:rPr>
              <a:t>→ a condizione di 1) avere un’assicurazione sanitaria; 2) avere risorse sufficienti per non costituire un onere per il sistema di assistenza sociale dello Stato ospite</a:t>
            </a: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64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Familiari dei cittadini 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…che esercitano diritto alla libera circolazione (anche tali familiari sono cittadini di Stati terzi)</a:t>
            </a: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</a:rPr>
              <a:t>Accompagnano o raggiungono il cittadino europeo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Coniuge o partner registrato (diritto permane se divorzio, </a:t>
            </a:r>
            <a:r>
              <a:rPr lang="it-IT" sz="2400" dirty="0" err="1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purchè</a:t>
            </a: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 unione durata 3 anni di cui 1 in Stato ospite)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Figli propri o del coniuge/partner, se minori di 21 o dipendenti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Ascendenti diretti propri o del partner se dipendenti</a:t>
            </a:r>
            <a:endParaRPr lang="it-IT" sz="2400" dirty="0">
              <a:solidFill>
                <a:srgbClr val="0070C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777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Residenza Permanente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Art. 16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</a:rPr>
              <a:t>Presupposto: residenza nello Stato ospite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</a:rPr>
              <a:t>Legale (</a:t>
            </a:r>
            <a:r>
              <a:rPr lang="it-IT" sz="2400" i="1" u="sng" dirty="0">
                <a:solidFill>
                  <a:srgbClr val="0070C0"/>
                </a:solidFill>
                <a:latin typeface="Bahnschrift" panose="020B0502040204020203" pitchFamily="34" charset="0"/>
              </a:rPr>
              <a:t>ex </a:t>
            </a:r>
            <a:r>
              <a:rPr lang="it-IT" sz="2400" u="sng" dirty="0">
                <a:solidFill>
                  <a:srgbClr val="0070C0"/>
                </a:solidFill>
                <a:latin typeface="Bahnschrift" panose="020B0502040204020203" pitchFamily="34" charset="0"/>
              </a:rPr>
              <a:t>art. 7!)</a:t>
            </a:r>
            <a:endParaRPr lang="it-IT" sz="24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In via continuativa (OK assenze temporanee – no detenzione)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Per 5 anni</a:t>
            </a: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102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861048"/>
            <a:ext cx="7772400" cy="1907927"/>
          </a:xfrm>
        </p:spPr>
        <p:txBody>
          <a:bodyPr>
            <a:normAutofit fontScale="90000"/>
          </a:bodyPr>
          <a:lstStyle/>
          <a:p>
            <a:r>
              <a:rPr lang="it-IT" dirty="0"/>
              <a:t>Deroghe</a:t>
            </a:r>
            <a:br>
              <a:rPr lang="it-IT" dirty="0"/>
            </a:br>
            <a:r>
              <a:rPr lang="it-IT" dirty="0"/>
              <a:t>alla libera circolazione dei lavoratori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973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Limitazioni previste</a:t>
            </a:r>
            <a:b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dall’art. 45 TFUE (par. 3)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Ordine pubblico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Sicurezza pubblica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Sanità pubblica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La </a:t>
            </a:r>
            <a:r>
              <a:rPr lang="it-IT" b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dsciplina</a:t>
            </a: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 è dettagliata negli articoli 28 ss. Della direttiva 2004/38</a:t>
            </a:r>
          </a:p>
        </p:txBody>
      </p:sp>
    </p:spTree>
    <p:extLst>
      <p:ext uri="{BB962C8B-B14F-4D97-AF65-F5344CB8AC3E}">
        <p14:creationId xmlns:p14="http://schemas.microsoft.com/office/powerpoint/2010/main" val="22396061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8108</TotalTime>
  <Words>682</Words>
  <Application>Microsoft Office PowerPoint</Application>
  <PresentationFormat>Presentazione su schermo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LIBERA CIRCOLAZIONE DEI CITTADINI EUROPEI</vt:lpstr>
      <vt:lpstr>Quadro Normativo</vt:lpstr>
      <vt:lpstr>DIRETTIVA 2004/38</vt:lpstr>
      <vt:lpstr>Soggiorni brevi</vt:lpstr>
      <vt:lpstr>Soggiorni lunghi</vt:lpstr>
      <vt:lpstr>Familiari dei cittadini </vt:lpstr>
      <vt:lpstr>Residenza Permanente</vt:lpstr>
      <vt:lpstr>Deroghe alla libera circolazione dei lavoratori </vt:lpstr>
      <vt:lpstr>Limitazioni previste dall’art. 45 TFUE (par. 3)</vt:lpstr>
      <vt:lpstr>Ordine pubblico/Sicurezza pubblica</vt:lpstr>
      <vt:lpstr>Ordine pubblico/Sicurezza pubblica</vt:lpstr>
      <vt:lpstr>Ordine pubblico/Sicurezza pubblica</vt:lpstr>
      <vt:lpstr>Sanità pubblica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Emanuela Pistoia</dc:creator>
  <cp:lastModifiedBy>Emanuela Pistoia</cp:lastModifiedBy>
  <cp:revision>79</cp:revision>
  <dcterms:created xsi:type="dcterms:W3CDTF">2020-02-17T15:25:17Z</dcterms:created>
  <dcterms:modified xsi:type="dcterms:W3CDTF">2021-10-27T12:01:07Z</dcterms:modified>
</cp:coreProperties>
</file>