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94760"/>
  </p:normalViewPr>
  <p:slideViewPr>
    <p:cSldViewPr>
      <p:cViewPr varScale="1">
        <p:scale>
          <a:sx n="109" d="100"/>
          <a:sy n="109" d="100"/>
        </p:scale>
        <p:origin x="70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9859-CBF8-724C-8919-AECD78AF5472}" type="datetimeFigureOut">
              <a:rPr lang="it-IT" smtClean="0"/>
              <a:t>12/11/25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D03B-04FB-544A-9E21-E1C94EA81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4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7D03B-04FB-544A-9E21-E1C94EA81D4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9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781" y="367284"/>
            <a:ext cx="10230436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34947"/>
            <a:ext cx="10318115" cy="2496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giordana@unite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3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" Type="http://schemas.openxmlformats.org/officeDocument/2006/relationships/image" Target="../media/image12.jp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image" Target="../media/image5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19" Type="http://schemas.openxmlformats.org/officeDocument/2006/relationships/image" Target="../media/image27.jpg"/><Relationship Id="rId4" Type="http://schemas.openxmlformats.org/officeDocument/2006/relationships/image" Target="../media/image14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6587" y="1065212"/>
            <a:ext cx="7933690" cy="4727575"/>
            <a:chOff x="4265205" y="1626509"/>
            <a:chExt cx="7933690" cy="4727575"/>
          </a:xfrm>
        </p:grpSpPr>
        <p:sp>
          <p:nvSpPr>
            <p:cNvPr id="3" name="object 3"/>
            <p:cNvSpPr/>
            <p:nvPr/>
          </p:nvSpPr>
          <p:spPr>
            <a:xfrm>
              <a:off x="4271551" y="1632856"/>
              <a:ext cx="7920990" cy="4714875"/>
            </a:xfrm>
            <a:custGeom>
              <a:avLst/>
              <a:gdLst/>
              <a:ahLst/>
              <a:cxnLst/>
              <a:rect l="l" t="t" r="r" b="b"/>
              <a:pathLst>
                <a:path w="7920990" h="4714875">
                  <a:moveTo>
                    <a:pt x="7920447" y="4714677"/>
                  </a:moveTo>
                  <a:lnTo>
                    <a:pt x="0" y="4714677"/>
                  </a:lnTo>
                  <a:lnTo>
                    <a:pt x="0" y="0"/>
                  </a:lnTo>
                  <a:lnTo>
                    <a:pt x="7920447" y="0"/>
                  </a:lnTo>
                </a:path>
              </a:pathLst>
            </a:custGeom>
            <a:ln w="12693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4928" y="1825625"/>
              <a:ext cx="7727071" cy="435133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9600" y="1248496"/>
            <a:ext cx="3308985" cy="50595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80"/>
              </a:spcBef>
            </a:pPr>
            <a:r>
              <a:rPr sz="4800" b="1" spc="-395" dirty="0">
                <a:solidFill>
                  <a:srgbClr val="E8C755"/>
                </a:solidFill>
                <a:latin typeface="Times New Roman"/>
                <a:cs typeface="Times New Roman"/>
              </a:rPr>
              <a:t>FORMATI</a:t>
            </a:r>
            <a:r>
              <a:rPr sz="4800" b="1" spc="-434" dirty="0">
                <a:solidFill>
                  <a:srgbClr val="E8C755"/>
                </a:solidFill>
                <a:latin typeface="Times New Roman"/>
                <a:cs typeface="Times New Roman"/>
              </a:rPr>
              <a:t> </a:t>
            </a:r>
            <a:endParaRPr lang="it-IT" sz="4800" b="1" spc="-434" dirty="0">
              <a:solidFill>
                <a:srgbClr val="E8C755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299"/>
              </a:lnSpc>
              <a:spcBef>
                <a:spcPts val="80"/>
              </a:spcBef>
            </a:pPr>
            <a:r>
              <a:rPr sz="4800" b="1" spc="-500" dirty="0">
                <a:solidFill>
                  <a:srgbClr val="E8C755"/>
                </a:solidFill>
                <a:latin typeface="Times New Roman"/>
                <a:cs typeface="Times New Roman"/>
              </a:rPr>
              <a:t>E </a:t>
            </a:r>
            <a:r>
              <a:rPr sz="4800" b="1" spc="-459" dirty="0">
                <a:solidFill>
                  <a:srgbClr val="E8C755"/>
                </a:solidFill>
                <a:latin typeface="Times New Roman"/>
                <a:cs typeface="Times New Roman"/>
              </a:rPr>
              <a:t>LINGUAGGI </a:t>
            </a:r>
            <a:r>
              <a:rPr sz="4800" b="1" spc="-415" dirty="0">
                <a:solidFill>
                  <a:srgbClr val="E8C755"/>
                </a:solidFill>
                <a:latin typeface="Times New Roman"/>
                <a:cs typeface="Times New Roman"/>
              </a:rPr>
              <a:t>DELLA </a:t>
            </a:r>
            <a:r>
              <a:rPr sz="4800" b="1" spc="-310" dirty="0">
                <a:solidFill>
                  <a:srgbClr val="E8C755"/>
                </a:solidFill>
                <a:latin typeface="Times New Roman"/>
                <a:cs typeface="Times New Roman"/>
              </a:rPr>
              <a:t>SE</a:t>
            </a:r>
            <a:r>
              <a:rPr sz="4800" b="1" spc="-320" dirty="0">
                <a:solidFill>
                  <a:srgbClr val="E8C755"/>
                </a:solidFill>
                <a:latin typeface="Times New Roman"/>
                <a:cs typeface="Times New Roman"/>
              </a:rPr>
              <a:t>RIA</a:t>
            </a:r>
            <a:r>
              <a:rPr sz="4800" b="1" spc="-305" dirty="0">
                <a:solidFill>
                  <a:srgbClr val="E8C755"/>
                </a:solidFill>
                <a:latin typeface="Times New Roman"/>
                <a:cs typeface="Times New Roman"/>
              </a:rPr>
              <a:t>L</a:t>
            </a:r>
            <a:r>
              <a:rPr sz="4800" b="1" spc="-320" dirty="0">
                <a:solidFill>
                  <a:srgbClr val="E8C755"/>
                </a:solidFill>
                <a:latin typeface="Times New Roman"/>
                <a:cs typeface="Times New Roman"/>
              </a:rPr>
              <a:t>I</a:t>
            </a:r>
            <a:r>
              <a:rPr sz="4800" b="1" spc="-880" dirty="0">
                <a:solidFill>
                  <a:srgbClr val="E8C755"/>
                </a:solidFill>
                <a:latin typeface="Times New Roman"/>
                <a:cs typeface="Times New Roman"/>
              </a:rPr>
              <a:t>T</a:t>
            </a:r>
            <a:r>
              <a:rPr sz="4800" b="1" spc="-310" dirty="0">
                <a:solidFill>
                  <a:srgbClr val="E8C755"/>
                </a:solidFill>
                <a:latin typeface="Times New Roman"/>
                <a:cs typeface="Times New Roman"/>
              </a:rPr>
              <a:t>À</a:t>
            </a:r>
            <a:r>
              <a:rPr sz="4800" b="1" spc="-380" dirty="0">
                <a:solidFill>
                  <a:srgbClr val="E8C755"/>
                </a:solidFill>
                <a:latin typeface="Times New Roman"/>
                <a:cs typeface="Times New Roman"/>
              </a:rPr>
              <a:t> </a:t>
            </a:r>
            <a:r>
              <a:rPr sz="4800" b="1" spc="-365" dirty="0">
                <a:solidFill>
                  <a:srgbClr val="E8C755"/>
                </a:solidFill>
                <a:latin typeface="Times New Roman"/>
                <a:cs typeface="Times New Roman"/>
              </a:rPr>
              <a:t>T</a:t>
            </a:r>
            <a:r>
              <a:rPr sz="4800" b="1" spc="-350" dirty="0">
                <a:solidFill>
                  <a:srgbClr val="E8C755"/>
                </a:solidFill>
                <a:latin typeface="Times New Roman"/>
                <a:cs typeface="Times New Roman"/>
              </a:rPr>
              <a:t>E</a:t>
            </a:r>
            <a:r>
              <a:rPr sz="4800" b="1" spc="-345" dirty="0">
                <a:solidFill>
                  <a:srgbClr val="E8C755"/>
                </a:solidFill>
                <a:latin typeface="Times New Roman"/>
                <a:cs typeface="Times New Roman"/>
              </a:rPr>
              <a:t>L</a:t>
            </a:r>
            <a:r>
              <a:rPr sz="4800" b="1" spc="-360" dirty="0">
                <a:solidFill>
                  <a:srgbClr val="E8C755"/>
                </a:solidFill>
                <a:latin typeface="Times New Roman"/>
                <a:cs typeface="Times New Roman"/>
              </a:rPr>
              <a:t>E</a:t>
            </a:r>
            <a:r>
              <a:rPr sz="4800" b="1" spc="-345" dirty="0">
                <a:solidFill>
                  <a:srgbClr val="E8C755"/>
                </a:solidFill>
                <a:latin typeface="Times New Roman"/>
                <a:cs typeface="Times New Roman"/>
              </a:rPr>
              <a:t>V</a:t>
            </a:r>
            <a:r>
              <a:rPr sz="4800" b="1" spc="-360" dirty="0">
                <a:solidFill>
                  <a:srgbClr val="E8C755"/>
                </a:solidFill>
                <a:latin typeface="Times New Roman"/>
                <a:cs typeface="Times New Roman"/>
              </a:rPr>
              <a:t>I</a:t>
            </a:r>
            <a:r>
              <a:rPr sz="4800" b="1" spc="-350" dirty="0">
                <a:solidFill>
                  <a:srgbClr val="E8C755"/>
                </a:solidFill>
                <a:latin typeface="Times New Roman"/>
                <a:cs typeface="Times New Roman"/>
              </a:rPr>
              <a:t>S</a:t>
            </a:r>
            <a:r>
              <a:rPr sz="4800" b="1" spc="-360" dirty="0">
                <a:solidFill>
                  <a:srgbClr val="E8C755"/>
                </a:solidFill>
                <a:latin typeface="Times New Roman"/>
                <a:cs typeface="Times New Roman"/>
              </a:rPr>
              <a:t>I</a:t>
            </a:r>
            <a:r>
              <a:rPr sz="4800" b="1" spc="-865" dirty="0">
                <a:solidFill>
                  <a:srgbClr val="E8C755"/>
                </a:solidFill>
                <a:latin typeface="Times New Roman"/>
                <a:cs typeface="Times New Roman"/>
              </a:rPr>
              <a:t>V</a:t>
            </a:r>
            <a:r>
              <a:rPr sz="4800" b="1" spc="-350" dirty="0">
                <a:solidFill>
                  <a:srgbClr val="E8C755"/>
                </a:solidFill>
                <a:latin typeface="Times New Roman"/>
                <a:cs typeface="Times New Roman"/>
              </a:rPr>
              <a:t>A</a:t>
            </a:r>
            <a:endParaRPr sz="4800" dirty="0">
              <a:solidFill>
                <a:srgbClr val="E8C755"/>
              </a:solidFill>
              <a:latin typeface="Times New Roman"/>
              <a:cs typeface="Times New Roman"/>
            </a:endParaRPr>
          </a:p>
          <a:p>
            <a:pPr marR="51435" algn="ctr">
              <a:lnSpc>
                <a:spcPts val="2080"/>
              </a:lnSpc>
              <a:spcBef>
                <a:spcPts val="2595"/>
              </a:spcBef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78E278-BBE1-4DF0-6B7F-20ED3815EDE2}"/>
              </a:ext>
            </a:extLst>
          </p:cNvPr>
          <p:cNvSpPr txBox="1"/>
          <p:nvPr/>
        </p:nvSpPr>
        <p:spPr>
          <a:xfrm>
            <a:off x="990600" y="6019800"/>
            <a:ext cx="2772555" cy="70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51435" algn="ctr">
              <a:lnSpc>
                <a:spcPts val="2080"/>
              </a:lnSpc>
              <a:spcBef>
                <a:spcPts val="2595"/>
              </a:spcBef>
            </a:pPr>
            <a:r>
              <a:rPr lang="it-IT" sz="1800" spc="10" dirty="0">
                <a:solidFill>
                  <a:srgbClr val="F2F2F2"/>
                </a:solidFill>
                <a:latin typeface="Times New Roman"/>
                <a:cs typeface="Times New Roman"/>
              </a:rPr>
              <a:t>Prof</a:t>
            </a:r>
            <a:r>
              <a:rPr lang="it-IT" sz="1800" spc="10" dirty="0">
                <a:solidFill>
                  <a:srgbClr val="F2F2F2"/>
                </a:solidFill>
                <a:latin typeface="Al Tarikh"/>
                <a:cs typeface="Al Tarikh"/>
              </a:rPr>
              <a:t>.</a:t>
            </a:r>
            <a:r>
              <a:rPr lang="it-IT" sz="1800" spc="10" dirty="0">
                <a:solidFill>
                  <a:srgbClr val="F2F2F2"/>
                </a:solidFill>
                <a:latin typeface="Times New Roman"/>
                <a:cs typeface="Times New Roman"/>
              </a:rPr>
              <a:t>ssa</a:t>
            </a:r>
            <a:r>
              <a:rPr lang="it-IT" sz="1800" spc="-4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lang="it-IT" sz="1800" dirty="0">
                <a:solidFill>
                  <a:srgbClr val="F2F2F2"/>
                </a:solidFill>
                <a:latin typeface="Times New Roman"/>
                <a:cs typeface="Times New Roman"/>
              </a:rPr>
              <a:t>Malvina</a:t>
            </a:r>
            <a:r>
              <a:rPr lang="it-IT" sz="1800" spc="-4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lang="it-IT" sz="1800" spc="-10" dirty="0">
                <a:solidFill>
                  <a:srgbClr val="F2F2F2"/>
                </a:solidFill>
                <a:latin typeface="Times New Roman"/>
                <a:cs typeface="Times New Roman"/>
              </a:rPr>
              <a:t>Giordana</a:t>
            </a:r>
            <a:endParaRPr lang="it-IT" sz="1800" dirty="0">
              <a:latin typeface="Times New Roman"/>
              <a:cs typeface="Times New Roman"/>
            </a:endParaRPr>
          </a:p>
          <a:p>
            <a:pPr marR="43180" algn="ctr">
              <a:lnSpc>
                <a:spcPts val="2680"/>
              </a:lnSpc>
            </a:pPr>
            <a:r>
              <a:rPr lang="it-IT" sz="2300" spc="55" dirty="0">
                <a:solidFill>
                  <a:srgbClr val="F2F2F2"/>
                </a:solidFill>
                <a:latin typeface="Times New Roman"/>
                <a:cs typeface="Times New Roman"/>
                <a:hlinkClick r:id="rId3"/>
              </a:rPr>
              <a:t>mgiordana@unite</a:t>
            </a:r>
            <a:r>
              <a:rPr lang="it-IT" sz="2300" spc="55" dirty="0">
                <a:solidFill>
                  <a:srgbClr val="F2F2F2"/>
                </a:solidFill>
                <a:latin typeface="Al Tarikh"/>
                <a:cs typeface="Al Tarikh"/>
                <a:hlinkClick r:id="rId3"/>
              </a:rPr>
              <a:t>.</a:t>
            </a:r>
            <a:r>
              <a:rPr lang="it-IT" sz="2300" spc="55" dirty="0">
                <a:solidFill>
                  <a:srgbClr val="F2F2F2"/>
                </a:solidFill>
                <a:latin typeface="Times New Roman"/>
                <a:cs typeface="Times New Roman"/>
                <a:hlinkClick r:id="rId3"/>
              </a:rPr>
              <a:t>it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3222" y="356617"/>
            <a:ext cx="10230436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algn="ctr">
              <a:lnSpc>
                <a:spcPct val="100000"/>
              </a:lnSpc>
              <a:spcBef>
                <a:spcPts val="100"/>
              </a:spcBef>
            </a:pPr>
            <a:r>
              <a:rPr lang="it-IT" sz="4400" spc="-80" dirty="0"/>
              <a:t>Alcune </a:t>
            </a:r>
            <a:r>
              <a:rPr sz="4400" spc="254" dirty="0" err="1"/>
              <a:t>serie</a:t>
            </a:r>
            <a:r>
              <a:rPr sz="4400" spc="-395" dirty="0"/>
              <a:t> </a:t>
            </a:r>
            <a:r>
              <a:rPr sz="4400" spc="215" dirty="0"/>
              <a:t>del</a:t>
            </a:r>
            <a:r>
              <a:rPr sz="4400" spc="-405" dirty="0"/>
              <a:t> </a:t>
            </a:r>
            <a:r>
              <a:rPr sz="4400" spc="114" dirty="0" err="1"/>
              <a:t>corso</a:t>
            </a:r>
            <a:endParaRPr sz="2800" dirty="0">
              <a:latin typeface="Al Tarikh"/>
              <a:cs typeface="Al Tarik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56" y="1239302"/>
            <a:ext cx="4073132" cy="1477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750" algn="l"/>
              </a:tabLst>
            </a:pPr>
            <a:r>
              <a:rPr lang="it-IT"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Columbo</a:t>
            </a:r>
            <a:r>
              <a:rPr lang="it-IT" sz="1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(1971-1978, NBC)</a:t>
            </a:r>
          </a:p>
          <a:p>
            <a:pPr marL="158750" indent="-146050">
              <a:lnSpc>
                <a:spcPct val="100000"/>
              </a:lnSpc>
              <a:spcBef>
                <a:spcPts val="100"/>
              </a:spcBef>
              <a:buFont typeface="Al Tarikh"/>
              <a:buChar char="-"/>
              <a:tabLst>
                <a:tab pos="158750" algn="l"/>
              </a:tabLst>
            </a:pPr>
            <a:r>
              <a:rPr sz="1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</a:t>
            </a:r>
            <a:r>
              <a:rPr sz="1900" b="1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sz="1900"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(1990-</a:t>
            </a:r>
            <a:r>
              <a:rPr sz="19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2017,</a:t>
            </a:r>
            <a:r>
              <a:rPr sz="19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ABC)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30"/>
              </a:lnSpc>
              <a:spcBef>
                <a:spcPts val="25"/>
              </a:spcBef>
            </a:pP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9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900" b="1" spc="-14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6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Sopranos</a:t>
            </a:r>
            <a:r>
              <a:rPr sz="1900" b="1" spc="-135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(1999-</a:t>
            </a:r>
            <a:r>
              <a:rPr sz="1900" spc="-3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2007,</a:t>
            </a:r>
            <a:r>
              <a:rPr sz="1900" spc="-145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HBO)</a:t>
            </a:r>
            <a:endParaRPr sz="19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Veronica</a:t>
            </a:r>
            <a:r>
              <a:rPr sz="1900" b="1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sz="1900" b="1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(2004-</a:t>
            </a:r>
            <a:r>
              <a:rPr sz="19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2007,</a:t>
            </a:r>
            <a:r>
              <a:rPr sz="19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UPN,</a:t>
            </a:r>
            <a:r>
              <a:rPr sz="19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CW)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9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sz="1900" b="1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(2004-</a:t>
            </a:r>
            <a:r>
              <a:rPr sz="19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2010,</a:t>
            </a:r>
            <a:r>
              <a:rPr sz="19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ABC)</a:t>
            </a:r>
            <a:endParaRPr lang="it-IT" sz="1900" spc="-2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212592"/>
            <a:ext cx="12192000" cy="3297554"/>
            <a:chOff x="0" y="3212592"/>
            <a:chExt cx="12192000" cy="32975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1539" y="3213028"/>
              <a:ext cx="7090460" cy="32970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12592"/>
              <a:ext cx="5843016" cy="32887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151388" y="1229957"/>
            <a:ext cx="3634104" cy="1161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indent="-146050">
              <a:lnSpc>
                <a:spcPts val="2245"/>
              </a:lnSpc>
              <a:buFont typeface="Al Tarikh"/>
              <a:buChar char="-"/>
              <a:tabLst>
                <a:tab pos="158750" algn="l"/>
              </a:tabLst>
            </a:pPr>
            <a:r>
              <a:rPr sz="19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sz="1900" b="1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(2006</a:t>
            </a:r>
            <a:r>
              <a:rPr sz="19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9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2013,</a:t>
            </a:r>
            <a:r>
              <a:rPr sz="19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Showtime)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45"/>
              </a:lnSpc>
            </a:pP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9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</a:t>
            </a:r>
            <a:r>
              <a:rPr sz="1900"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sz="1900"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(2007-</a:t>
            </a:r>
            <a:r>
              <a:rPr sz="19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</a:t>
            </a:r>
            <a:r>
              <a:rPr sz="19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AMC)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indent="-146050">
              <a:lnSpc>
                <a:spcPct val="100000"/>
              </a:lnSpc>
              <a:spcBef>
                <a:spcPts val="25"/>
              </a:spcBef>
              <a:buFont typeface="Al Tarikh"/>
              <a:buChar char="-"/>
              <a:tabLst>
                <a:tab pos="158750" algn="l"/>
              </a:tabLst>
            </a:pPr>
            <a:r>
              <a:rPr sz="1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sz="1900" b="1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900"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Thrones</a:t>
            </a:r>
            <a:r>
              <a:rPr sz="1900" b="1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(2011-</a:t>
            </a:r>
            <a:r>
              <a:rPr sz="19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</a:t>
            </a:r>
            <a:r>
              <a:rPr sz="19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HBO)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4970" y="1317221"/>
            <a:ext cx="4177029" cy="902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spc="-10" dirty="0">
                <a:solidFill>
                  <a:srgbClr val="FFFFFF"/>
                </a:solidFill>
                <a:latin typeface="Al Tarikh"/>
                <a:cs typeface="Al Tarikh"/>
              </a:rPr>
              <a:t>-</a:t>
            </a:r>
            <a:r>
              <a:rPr lang="it-IT" sz="1900" b="1" spc="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Homeland</a:t>
            </a:r>
            <a:r>
              <a:rPr lang="it-IT" sz="1900" b="1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(2011-</a:t>
            </a:r>
            <a:r>
              <a:rPr lang="it-IT" sz="19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2020,</a:t>
            </a:r>
            <a:r>
              <a:rPr lang="it-IT" sz="19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Showtime)</a:t>
            </a:r>
            <a:endParaRPr lang="it-IT" sz="1900" spc="-10" dirty="0">
              <a:solidFill>
                <a:srgbClr val="FFFFFF"/>
              </a:solidFill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900" b="0" i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900" b="1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Queen's</a:t>
            </a:r>
            <a:r>
              <a:rPr lang="it-IT" sz="19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b="1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Gambit</a:t>
            </a:r>
            <a:r>
              <a:rPr lang="it-IT" sz="19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(2020 Netflix)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z="19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19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Adolescence</a:t>
            </a:r>
            <a:r>
              <a:rPr lang="it-IT" sz="19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(2025 </a:t>
            </a:r>
            <a:r>
              <a:rPr lang="it-IT" sz="19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</a:t>
            </a:r>
            <a:r>
              <a:rPr lang="it-IT" sz="19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9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60959" y="3075613"/>
            <a:ext cx="9103360" cy="0"/>
          </a:xfrm>
          <a:custGeom>
            <a:avLst/>
            <a:gdLst/>
            <a:ahLst/>
            <a:cxnLst/>
            <a:rect l="l" t="t" r="r" b="b"/>
            <a:pathLst>
              <a:path w="9103360">
                <a:moveTo>
                  <a:pt x="0" y="0"/>
                </a:moveTo>
                <a:lnTo>
                  <a:pt x="9102927" y="0"/>
                </a:lnTo>
              </a:path>
            </a:pathLst>
          </a:custGeom>
          <a:ln w="32751">
            <a:solidFill>
              <a:srgbClr val="DA3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3359" y="6648907"/>
            <a:ext cx="9103360" cy="0"/>
          </a:xfrm>
          <a:custGeom>
            <a:avLst/>
            <a:gdLst/>
            <a:ahLst/>
            <a:cxnLst/>
            <a:rect l="l" t="t" r="r" b="b"/>
            <a:pathLst>
              <a:path w="9103360">
                <a:moveTo>
                  <a:pt x="0" y="0"/>
                </a:moveTo>
                <a:lnTo>
                  <a:pt x="9102927" y="0"/>
                </a:lnTo>
              </a:path>
            </a:pathLst>
          </a:custGeom>
          <a:ln w="32751">
            <a:solidFill>
              <a:srgbClr val="DA3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0318" y="315467"/>
            <a:ext cx="4551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90" dirty="0"/>
              <a:t>Modalità</a:t>
            </a:r>
            <a:r>
              <a:rPr sz="4400" spc="-409" dirty="0"/>
              <a:t> </a:t>
            </a:r>
            <a:r>
              <a:rPr sz="4400" spc="210" dirty="0"/>
              <a:t>d’esame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8" y="1676400"/>
            <a:ext cx="10318115" cy="175560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029" marR="511809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L’esame</a:t>
            </a:r>
            <a:r>
              <a:rPr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sarà</a:t>
            </a:r>
            <a:r>
              <a:rPr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r>
              <a:rPr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prevede</a:t>
            </a:r>
            <a:r>
              <a:rPr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conoscenza</a:t>
            </a:r>
            <a:r>
              <a:rPr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tutti</a:t>
            </a:r>
            <a:r>
              <a:rPr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</a:t>
            </a:r>
            <a:r>
              <a:rPr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scritti</a:t>
            </a:r>
            <a:r>
              <a:rPr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	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audiovisivi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programma.</a:t>
            </a:r>
          </a:p>
          <a:p>
            <a:pPr marL="240029" marR="5080" indent="-227965">
              <a:lnSpc>
                <a:spcPts val="30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lang="it-IT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previste presentazioni orali in classe e discussioni seminariali durante il corso</a:t>
            </a:r>
            <a:endParaRPr spc="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3998" y="4203814"/>
            <a:ext cx="4063996" cy="2285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75133" y="3990013"/>
            <a:ext cx="10111740" cy="0"/>
          </a:xfrm>
          <a:custGeom>
            <a:avLst/>
            <a:gdLst/>
            <a:ahLst/>
            <a:cxnLst/>
            <a:rect l="l" t="t" r="r" b="b"/>
            <a:pathLst>
              <a:path w="10111740">
                <a:moveTo>
                  <a:pt x="0" y="0"/>
                </a:moveTo>
                <a:lnTo>
                  <a:pt x="10111693" y="0"/>
                </a:lnTo>
              </a:path>
            </a:pathLst>
          </a:custGeom>
          <a:ln w="32751">
            <a:solidFill>
              <a:srgbClr val="DA3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4F96E-5758-6E08-95D7-07099915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23E304-9824-8F30-09E4-CCC7F5D808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725" y="418084"/>
            <a:ext cx="891984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400" spc="-265" dirty="0"/>
              <a:t>SERIALITÀ</a:t>
            </a:r>
            <a:r>
              <a:rPr sz="3400" spc="-245" dirty="0"/>
              <a:t> </a:t>
            </a:r>
            <a:r>
              <a:rPr sz="3400" spc="-240" dirty="0"/>
              <a:t>STATUNITENSE</a:t>
            </a:r>
            <a:r>
              <a:rPr sz="3400" spc="-245" dirty="0"/>
              <a:t> </a:t>
            </a:r>
            <a:r>
              <a:rPr lang="it-IT" sz="3400" spc="-245" dirty="0"/>
              <a:t>della COMPLESSITÀ NARRATIVA</a:t>
            </a:r>
            <a:endParaRPr sz="340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BF0176A-68CF-26D9-EA7A-7A38C2C9CB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629" y="1658813"/>
            <a:ext cx="6858035" cy="51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ECC3000-03C0-A6E4-66CC-27549138E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16749"/>
              </p:ext>
            </p:extLst>
          </p:nvPr>
        </p:nvGraphicFramePr>
        <p:xfrm>
          <a:off x="381000" y="501731"/>
          <a:ext cx="11430000" cy="507539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197029634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93914416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218461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97741344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88601193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69425964"/>
                    </a:ext>
                  </a:extLst>
                </a:gridCol>
              </a:tblGrid>
              <a:tr h="751911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Fase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Serie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Struttura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Continuità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Audience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8C755"/>
                          </a:solidFill>
                        </a:rPr>
                        <a:t>Logica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382756"/>
                  </a:ext>
                </a:extLst>
              </a:tr>
              <a:tr h="1315843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Serialità classica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Dallas</a:t>
                      </a:r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Lineare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Orizzontale totale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Fidelizzata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Network era</a:t>
                      </a:r>
                    </a:p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Broadcasting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165005"/>
                  </a:ext>
                </a:extLst>
              </a:tr>
              <a:tr h="751911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Episodica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Columbo</a:t>
                      </a:r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Autoconclusiva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Verticale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Occasionale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Broadcasting</a:t>
                      </a:r>
                    </a:p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Syndication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938232"/>
                  </a:ext>
                </a:extLst>
              </a:tr>
              <a:tr h="751911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Ibrida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The X-Files</a:t>
                      </a:r>
                      <a:endParaRPr lang="it-IT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Mista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Parziale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Attiva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Transizione multicanale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374265"/>
                  </a:ext>
                </a:extLst>
              </a:tr>
              <a:tr h="751911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Complex</a:t>
                      </a:r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TV</a:t>
                      </a: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The </a:t>
                      </a:r>
                      <a:r>
                        <a:rPr lang="it-IT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Sopranos</a:t>
                      </a:r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Multilivello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Totale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Riflessiva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Cable/Post-network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395174"/>
                  </a:ext>
                </a:extLst>
              </a:tr>
              <a:tr h="751911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Post-</a:t>
                      </a:r>
                      <a:r>
                        <a:rPr lang="it-IT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complex</a:t>
                      </a:r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The </a:t>
                      </a:r>
                      <a:r>
                        <a:rPr lang="it-IT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Queen’s</a:t>
                      </a:r>
                      <a:r>
                        <a:rPr lang="it-IT" i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it-IT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Gambit</a:t>
                      </a:r>
                      <a:endParaRPr lang="it-IT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Binge / estetica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Espansa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Selettiva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Streaming/piattaforme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6678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844" y="105641"/>
            <a:ext cx="3726179" cy="1747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35"/>
              </a:lnSpc>
              <a:spcBef>
                <a:spcPts val="105"/>
              </a:spcBef>
            </a:pPr>
            <a:r>
              <a:rPr sz="4800" spc="140" dirty="0"/>
              <a:t>Informazioni</a:t>
            </a:r>
            <a:endParaRPr sz="4800"/>
          </a:p>
          <a:p>
            <a:pPr marL="12700">
              <a:lnSpc>
                <a:spcPts val="8515"/>
              </a:lnSpc>
            </a:pPr>
            <a:r>
              <a:rPr sz="7700" spc="300" dirty="0"/>
              <a:t>generali</a:t>
            </a:r>
            <a:endParaRPr sz="7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5433" y="11406"/>
            <a:ext cx="7315238" cy="41234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25" y="4227025"/>
            <a:ext cx="192575" cy="192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577" y="5027206"/>
            <a:ext cx="194669" cy="1946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6393" y="2210369"/>
            <a:ext cx="919651" cy="16012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365" y="2221763"/>
            <a:ext cx="1140231" cy="15559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0224" y="4047983"/>
            <a:ext cx="10794365" cy="23952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823594">
              <a:lnSpc>
                <a:spcPct val="141300"/>
              </a:lnSpc>
              <a:spcBef>
                <a:spcPts val="21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Angela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Maiello,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Mondi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serie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900" spc="5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Al Tarikh"/>
                <a:cs typeface="Al Tarikh"/>
              </a:rPr>
              <a:t>'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epoca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postmediale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delle</a:t>
            </a: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serie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sz="1800" spc="55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800" spc="6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Edizione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1800" spc="6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Luigi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Pellegrini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editore,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2020.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Jason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Mittell,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180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sz="1900" spc="-4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900" spc="38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Teoria</a:t>
            </a:r>
            <a:r>
              <a:rPr sz="1800" i="1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tecnica</a:t>
            </a:r>
            <a:r>
              <a:rPr sz="1800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dello</a:t>
            </a:r>
            <a:r>
              <a:rPr sz="18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storytelling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delle</a:t>
            </a:r>
            <a:r>
              <a:rPr sz="1800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serie</a:t>
            </a:r>
            <a:r>
              <a:rPr sz="18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65" dirty="0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sz="1800" spc="65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800" spc="5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Edizione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1800" spc="5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Fax,</a:t>
            </a:r>
            <a:r>
              <a:rPr sz="18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2017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Francesca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Angelis,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Damiano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Garofalo,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Sopranos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Edizione: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Dino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Audino,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6510" marR="5080">
              <a:lnSpc>
                <a:spcPts val="2150"/>
              </a:lnSpc>
            </a:pP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materiali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integrativi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(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saggi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inclusi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bibliogra1ia,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link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siti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video,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slide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etc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.)</a:t>
            </a:r>
            <a:r>
              <a:rPr sz="1800" spc="10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imes New Roman"/>
                <a:cs typeface="Times New Roman"/>
              </a:rPr>
              <a:t>saranno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messi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disposizione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dalla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docente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sul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portale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Ateneo,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nella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sezione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dedicata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all’e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: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https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://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elearning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unite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/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/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view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php?id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=6150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#1ilter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-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tabs</a:t>
            </a:r>
            <a:r>
              <a:rPr sz="1800" spc="60" dirty="0">
                <a:solidFill>
                  <a:srgbClr val="FFFFFF"/>
                </a:solidFill>
                <a:latin typeface="Al Tarikh"/>
                <a:cs typeface="Al Tarikh"/>
              </a:rPr>
              <a:t>-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1800" spc="55" dirty="0">
                <a:solidFill>
                  <a:srgbClr val="FFFFFF"/>
                </a:solidFill>
                <a:latin typeface="Al Tarikh"/>
                <a:cs typeface="Al Tarikh"/>
              </a:rPr>
              <a:t>-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1-</a:t>
            </a:r>
            <a:r>
              <a:rPr sz="1800" spc="-50" dirty="0">
                <a:solidFill>
                  <a:srgbClr val="FFFFFF"/>
                </a:solidFill>
                <a:latin typeface="Al Tarikh"/>
                <a:cs typeface="Al Tarikh"/>
              </a:rPr>
              <a:t>1</a:t>
            </a:r>
            <a:endParaRPr sz="1800" dirty="0">
              <a:latin typeface="Al Tarikh"/>
              <a:cs typeface="Al Tarikh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531" y="4625731"/>
            <a:ext cx="197337" cy="1973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8389" y="2510920"/>
            <a:ext cx="1093861" cy="1545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7672" y="2578100"/>
            <a:ext cx="756412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Argomento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endParaRPr sz="180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storytelling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della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serialità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televisiva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2000</a:t>
            </a:r>
            <a:endParaRPr sz="1800">
              <a:latin typeface="Al Tarikh"/>
              <a:cs typeface="Al Tarikh"/>
            </a:endParaRPr>
          </a:p>
          <a:p>
            <a:pPr>
              <a:lnSpc>
                <a:spcPct val="100000"/>
              </a:lnSpc>
            </a:pPr>
            <a:endParaRPr sz="1800">
              <a:latin typeface="Al Tarikh"/>
              <a:cs typeface="Al Tarikh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Metodologia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endParaRPr sz="180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television</a:t>
            </a:r>
            <a:r>
              <a:rPr sz="1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studies,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media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studies,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cultural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Quale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prospettiva?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21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Non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lavora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sulle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rappresentazioni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culturali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proposte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dalle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serie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piuttosto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su </a:t>
            </a:r>
            <a:r>
              <a:rPr sz="1800" spc="-140" dirty="0">
                <a:solidFill>
                  <a:srgbClr val="FFFFFF"/>
                </a:solidFill>
                <a:latin typeface="Times New Roman"/>
                <a:cs typeface="Times New Roman"/>
              </a:rPr>
              <a:t>COME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esse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vengono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veicolate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dal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formato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televisivo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dallo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storytelling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434" y="2578100"/>
            <a:ext cx="2231475" cy="30429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0358" y="728979"/>
            <a:ext cx="1098550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10"/>
              </a:spcBef>
            </a:pPr>
            <a:r>
              <a:rPr spc="-145" dirty="0"/>
              <a:t>Un</a:t>
            </a:r>
            <a:r>
              <a:rPr spc="-30" dirty="0"/>
              <a:t> </a:t>
            </a:r>
            <a:r>
              <a:rPr spc="75" dirty="0"/>
              <a:t>programma</a:t>
            </a:r>
            <a:r>
              <a:rPr spc="-175" dirty="0"/>
              <a:t> </a:t>
            </a:r>
            <a:r>
              <a:rPr spc="100" dirty="0"/>
              <a:t>televisivo</a:t>
            </a:r>
            <a:r>
              <a:rPr spc="-175" dirty="0"/>
              <a:t> </a:t>
            </a:r>
            <a:r>
              <a:rPr spc="120" dirty="0"/>
              <a:t>seriale</a:t>
            </a:r>
            <a:r>
              <a:rPr spc="-125" dirty="0"/>
              <a:t> </a:t>
            </a:r>
            <a:r>
              <a:rPr spc="75" dirty="0"/>
              <a:t>crea</a:t>
            </a:r>
            <a:r>
              <a:rPr spc="-120" dirty="0"/>
              <a:t> </a:t>
            </a:r>
            <a:r>
              <a:rPr spc="55" dirty="0"/>
              <a:t>un</a:t>
            </a:r>
            <a:r>
              <a:rPr spc="-140" dirty="0"/>
              <a:t> </a:t>
            </a:r>
            <a:r>
              <a:rPr spc="120" dirty="0"/>
              <a:t>mondo</a:t>
            </a:r>
            <a:r>
              <a:rPr spc="-114" dirty="0"/>
              <a:t> </a:t>
            </a:r>
            <a:r>
              <a:rPr spc="55" dirty="0"/>
              <a:t>narrativo</a:t>
            </a:r>
            <a:r>
              <a:rPr spc="-114" dirty="0"/>
              <a:t> </a:t>
            </a:r>
            <a:r>
              <a:rPr spc="50" dirty="0"/>
              <a:t>duraturo, </a:t>
            </a:r>
            <a:r>
              <a:rPr spc="110" dirty="0"/>
              <a:t>popolato</a:t>
            </a:r>
            <a:r>
              <a:rPr spc="-145" dirty="0"/>
              <a:t> </a:t>
            </a:r>
            <a:r>
              <a:rPr spc="50" dirty="0"/>
              <a:t>da</a:t>
            </a:r>
            <a:r>
              <a:rPr spc="-155" dirty="0"/>
              <a:t> </a:t>
            </a:r>
            <a:r>
              <a:rPr spc="55" dirty="0"/>
              <a:t>un</a:t>
            </a:r>
            <a:r>
              <a:rPr spc="-155" dirty="0"/>
              <a:t> </a:t>
            </a:r>
            <a:r>
              <a:rPr spc="80" dirty="0"/>
              <a:t>gruppo</a:t>
            </a:r>
            <a:r>
              <a:rPr spc="-140" dirty="0"/>
              <a:t> </a:t>
            </a:r>
            <a:r>
              <a:rPr spc="130" dirty="0"/>
              <a:t>coerente</a:t>
            </a:r>
            <a:r>
              <a:rPr spc="-145" dirty="0"/>
              <a:t> </a:t>
            </a:r>
            <a:r>
              <a:rPr spc="50" dirty="0"/>
              <a:t>di</a:t>
            </a:r>
            <a:r>
              <a:rPr spc="-155" dirty="0"/>
              <a:t> </a:t>
            </a:r>
            <a:r>
              <a:rPr spc="105" dirty="0"/>
              <a:t>personaggi</a:t>
            </a:r>
            <a:r>
              <a:rPr spc="-160" dirty="0"/>
              <a:t> </a:t>
            </a:r>
            <a:r>
              <a:rPr spc="105" dirty="0"/>
              <a:t>che</a:t>
            </a:r>
            <a:r>
              <a:rPr spc="-150" dirty="0"/>
              <a:t> </a:t>
            </a:r>
            <a:r>
              <a:rPr spc="75" dirty="0"/>
              <a:t>vivono</a:t>
            </a:r>
            <a:r>
              <a:rPr spc="-135" dirty="0"/>
              <a:t> </a:t>
            </a:r>
            <a:r>
              <a:rPr spc="65" dirty="0"/>
              <a:t>una</a:t>
            </a:r>
            <a:r>
              <a:rPr spc="-155" dirty="0"/>
              <a:t> </a:t>
            </a:r>
            <a:r>
              <a:rPr spc="100" dirty="0"/>
              <a:t>catena </a:t>
            </a:r>
            <a:r>
              <a:rPr spc="105" dirty="0"/>
              <a:t>di</a:t>
            </a:r>
            <a:r>
              <a:rPr spc="-260" dirty="0"/>
              <a:t> </a:t>
            </a:r>
            <a:r>
              <a:rPr spc="120" dirty="0"/>
              <a:t>eventi</a:t>
            </a:r>
            <a:r>
              <a:rPr spc="-260" dirty="0"/>
              <a:t> </a:t>
            </a:r>
            <a:r>
              <a:rPr spc="100" dirty="0"/>
              <a:t>in</a:t>
            </a:r>
            <a:r>
              <a:rPr spc="-260" dirty="0"/>
              <a:t> </a:t>
            </a:r>
            <a:r>
              <a:rPr spc="105" dirty="0"/>
              <a:t>un</a:t>
            </a:r>
            <a:r>
              <a:rPr spc="-260" dirty="0"/>
              <a:t> </a:t>
            </a:r>
            <a:r>
              <a:rPr spc="110" dirty="0"/>
              <a:t>certo</a:t>
            </a:r>
            <a:r>
              <a:rPr spc="-250" dirty="0"/>
              <a:t> </a:t>
            </a:r>
            <a:r>
              <a:rPr spc="75" dirty="0"/>
              <a:t>arco</a:t>
            </a:r>
            <a:r>
              <a:rPr spc="-250" dirty="0"/>
              <a:t> </a:t>
            </a:r>
            <a:r>
              <a:rPr spc="105" dirty="0"/>
              <a:t>di</a:t>
            </a:r>
            <a:r>
              <a:rPr spc="-260" dirty="0"/>
              <a:t> </a:t>
            </a:r>
            <a:r>
              <a:rPr spc="110" dirty="0"/>
              <a:t>tempo</a:t>
            </a:r>
            <a:r>
              <a:rPr sz="4125" b="0" spc="165" baseline="1010" dirty="0">
                <a:latin typeface="Al Tarikh"/>
                <a:cs typeface="Al Tarikh"/>
              </a:rPr>
              <a:t>.</a:t>
            </a:r>
            <a:endParaRPr sz="4125" baseline="1010">
              <a:latin typeface="Al Tarikh"/>
              <a:cs typeface="Al Tarik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54D57-4F5E-6E08-3821-B844C9DF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9FFF13-8167-DA80-9A1C-347FE1397153}"/>
              </a:ext>
            </a:extLst>
          </p:cNvPr>
          <p:cNvSpPr txBox="1"/>
          <p:nvPr/>
        </p:nvSpPr>
        <p:spPr>
          <a:xfrm>
            <a:off x="3048000" y="2893060"/>
            <a:ext cx="7564120" cy="2525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Argomento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endParaRPr sz="1800" dirty="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it-IT"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I stagione 1999: analisi della struttura drammaturgica</a:t>
            </a:r>
            <a:endParaRPr sz="1800" dirty="0">
              <a:latin typeface="Al Tarikh"/>
              <a:cs typeface="Al Tarikh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Metodologia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endParaRPr sz="1800" dirty="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it-IT"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Analisi desunta 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Quale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prospettiva?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ts val="2210"/>
              </a:lnSpc>
              <a:spcBef>
                <a:spcPts val="5"/>
              </a:spcBef>
            </a:pPr>
            <a:r>
              <a:rPr lang="it-IT" sz="1800" dirty="0">
                <a:solidFill>
                  <a:srgbClr val="FFFFFF"/>
                </a:solidFill>
                <a:latin typeface="Times New Roman"/>
                <a:cs typeface="Times New Roman"/>
              </a:rPr>
              <a:t>Perché </a:t>
            </a:r>
            <a:r>
              <a:rPr lang="it-IT"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lang="it-IT" sz="1800" i="1" dirty="0" err="1">
                <a:solidFill>
                  <a:srgbClr val="FFFFFF"/>
                </a:solidFill>
                <a:latin typeface="Times New Roman"/>
                <a:cs typeface="Times New Roman"/>
              </a:rPr>
              <a:t>Sopranos</a:t>
            </a:r>
            <a:r>
              <a:rPr lang="it-IT"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800" dirty="0">
                <a:solidFill>
                  <a:srgbClr val="FFFFFF"/>
                </a:solidFill>
                <a:latin typeface="Times New Roman"/>
                <a:cs typeface="Times New Roman"/>
              </a:rPr>
              <a:t>è considerata la miglior serie televisiva della storia?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6F6011C-A181-DFC4-EA2B-F125CD8BB7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358" y="728979"/>
            <a:ext cx="10985500" cy="21582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700"/>
              </a:lnSpc>
              <a:spcBef>
                <a:spcPts val="110"/>
              </a:spcBef>
            </a:pPr>
            <a:r>
              <a:rPr lang="it-IT" sz="4400" i="1" spc="-145" baseline="1010" dirty="0">
                <a:latin typeface="Al Tarikh"/>
                <a:cs typeface="Al Tarikh"/>
              </a:rPr>
              <a:t>The </a:t>
            </a:r>
            <a:r>
              <a:rPr lang="it-IT" sz="4400" i="1" spc="-145" baseline="1010" dirty="0" err="1">
                <a:latin typeface="Al Tarikh"/>
                <a:cs typeface="Al Tarikh"/>
              </a:rPr>
              <a:t>Sopranos</a:t>
            </a:r>
            <a:br>
              <a:rPr lang="it-IT" sz="4125" i="1" spc="-145" baseline="1010" dirty="0">
                <a:latin typeface="Al Tarikh"/>
                <a:cs typeface="Al Tarikh"/>
              </a:rPr>
            </a:br>
            <a:br>
              <a:rPr lang="it-IT" sz="4125" i="1" spc="-145" baseline="1010" dirty="0">
                <a:latin typeface="Al Tarikh"/>
                <a:cs typeface="Al Tarikh"/>
              </a:rPr>
            </a:br>
            <a:r>
              <a:rPr lang="it-IT" sz="4125" spc="-145" baseline="1010" dirty="0">
                <a:latin typeface="Al Tarikh"/>
                <a:cs typeface="Al Tarikh"/>
              </a:rPr>
              <a:t>David Chase,  HBO, 1999-2007, 6 stagioni, 86 episodi</a:t>
            </a:r>
            <a:br>
              <a:rPr lang="it-IT" sz="4125" spc="-145" baseline="1010" dirty="0">
                <a:latin typeface="Al Tarikh"/>
                <a:cs typeface="Al Tarikh"/>
              </a:rPr>
            </a:br>
            <a:br>
              <a:rPr lang="it-IT" sz="4125" spc="-145" baseline="1010" dirty="0">
                <a:latin typeface="Al Tarikh"/>
                <a:cs typeface="Al Tarikh"/>
              </a:rPr>
            </a:br>
            <a:endParaRPr sz="4125" baseline="1010" dirty="0">
              <a:latin typeface="Al Tarikh"/>
              <a:cs typeface="Al Tarikh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6A95A9-6C86-44B4-9B89-DEB1F66D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8" y="2893060"/>
            <a:ext cx="170840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0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577" y="957579"/>
            <a:ext cx="5821045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08025" marR="5080" indent="-695960">
              <a:lnSpc>
                <a:spcPts val="3310"/>
              </a:lnSpc>
              <a:spcBef>
                <a:spcPts val="250"/>
              </a:spcBef>
            </a:pPr>
            <a:r>
              <a:rPr sz="4125" b="0" spc="75" baseline="1010" dirty="0">
                <a:latin typeface="Al Tarikh"/>
                <a:cs typeface="Al Tarikh"/>
              </a:rPr>
              <a:t>«</a:t>
            </a:r>
            <a:r>
              <a:rPr sz="2800" spc="50" dirty="0"/>
              <a:t>Quella</a:t>
            </a:r>
            <a:r>
              <a:rPr sz="2800" spc="-250" dirty="0"/>
              <a:t> </a:t>
            </a:r>
            <a:r>
              <a:rPr sz="2800" spc="140" dirty="0"/>
              <a:t>che</a:t>
            </a:r>
            <a:r>
              <a:rPr sz="2800" spc="-254" dirty="0"/>
              <a:t> </a:t>
            </a:r>
            <a:r>
              <a:rPr sz="2800" spc="125" dirty="0"/>
              <a:t>stiamo</a:t>
            </a:r>
            <a:r>
              <a:rPr sz="2800" spc="-250" dirty="0"/>
              <a:t> </a:t>
            </a:r>
            <a:r>
              <a:rPr sz="2800" spc="105" dirty="0"/>
              <a:t>vivendo</a:t>
            </a:r>
            <a:r>
              <a:rPr sz="2800" spc="-245" dirty="0"/>
              <a:t> </a:t>
            </a:r>
            <a:r>
              <a:rPr sz="2800" spc="245" dirty="0"/>
              <a:t>è</a:t>
            </a:r>
            <a:r>
              <a:rPr sz="2800" spc="-254" dirty="0"/>
              <a:t> </a:t>
            </a:r>
            <a:r>
              <a:rPr sz="2800" spc="95" dirty="0"/>
              <a:t>l’epoca </a:t>
            </a:r>
            <a:r>
              <a:rPr sz="2800" spc="140" dirty="0"/>
              <a:t>postmediale</a:t>
            </a:r>
            <a:r>
              <a:rPr sz="2800" spc="-260" dirty="0"/>
              <a:t> </a:t>
            </a:r>
            <a:r>
              <a:rPr sz="2800" spc="150" dirty="0"/>
              <a:t>delle</a:t>
            </a:r>
            <a:r>
              <a:rPr sz="2800" spc="-260" dirty="0"/>
              <a:t> </a:t>
            </a:r>
            <a:r>
              <a:rPr sz="2800" spc="165" dirty="0"/>
              <a:t>serie</a:t>
            </a:r>
            <a:r>
              <a:rPr sz="2800" spc="-254" dirty="0"/>
              <a:t> </a:t>
            </a:r>
            <a:r>
              <a:rPr sz="2800" spc="-20" dirty="0"/>
              <a:t>tv</a:t>
            </a:r>
            <a:r>
              <a:rPr sz="4125" b="0" spc="-30" baseline="1010" dirty="0">
                <a:latin typeface="Al Tarikh"/>
                <a:cs typeface="Al Tarikh"/>
              </a:rPr>
              <a:t>».</a:t>
            </a:r>
            <a:endParaRPr sz="4125" baseline="1010">
              <a:latin typeface="Al Tarikh"/>
              <a:cs typeface="Al Tarik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8427" y="2520188"/>
            <a:ext cx="7317740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Argomento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endParaRPr sz="1800" dirty="0">
              <a:latin typeface="Al Tarikh"/>
              <a:cs typeface="Al Tarikh"/>
            </a:endParaRPr>
          </a:p>
          <a:p>
            <a:pPr marL="12700" marR="5080">
              <a:lnSpc>
                <a:spcPts val="2110"/>
              </a:lnSpc>
              <a:spcBef>
                <a:spcPts val="160"/>
              </a:spcBef>
            </a:pP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centralità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della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serialità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televisiva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nelle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imes New Roman"/>
                <a:cs typeface="Times New Roman"/>
              </a:rPr>
              <a:t>nostre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vite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corrispondenza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tra narrazione</a:t>
            </a:r>
            <a:r>
              <a:rPr sz="18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seriale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condizione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postmediale</a:t>
            </a:r>
            <a:r>
              <a:rPr sz="1800" spc="45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endParaRPr sz="1800" dirty="0">
              <a:latin typeface="Al Tarikh"/>
              <a:cs typeface="Al Tarikh"/>
            </a:endParaRPr>
          </a:p>
          <a:p>
            <a:pPr>
              <a:lnSpc>
                <a:spcPct val="100000"/>
              </a:lnSpc>
            </a:pPr>
            <a:endParaRPr sz="1800" dirty="0">
              <a:latin typeface="Al Tarikh"/>
              <a:cs typeface="Al Tarikh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Metodologia</a:t>
            </a:r>
            <a:r>
              <a:rPr sz="1800" spc="-1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endParaRPr sz="1800" dirty="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media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studies,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riflessione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filosofica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8427" y="4986096"/>
            <a:ext cx="42900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Quale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prospettiva?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Specificità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formato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audiovisivo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5" dirty="0" err="1">
                <a:solidFill>
                  <a:srgbClr val="FFFFFF"/>
                </a:solidFill>
                <a:latin typeface="Times New Roman"/>
                <a:cs typeface="Times New Roman"/>
              </a:rPr>
              <a:t>seriale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Serialità lineare</a:t>
            </a: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lang="it-IT"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Serialità intrecciata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594467"/>
            <a:ext cx="1987652" cy="347448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144931" y="5665832"/>
            <a:ext cx="567690" cy="161925"/>
          </a:xfrm>
          <a:custGeom>
            <a:avLst/>
            <a:gdLst/>
            <a:ahLst/>
            <a:cxnLst/>
            <a:rect l="l" t="t" r="r" b="b"/>
            <a:pathLst>
              <a:path w="567690" h="161925">
                <a:moveTo>
                  <a:pt x="405638" y="0"/>
                </a:moveTo>
                <a:lnTo>
                  <a:pt x="405638" y="161924"/>
                </a:lnTo>
                <a:lnTo>
                  <a:pt x="513588" y="107949"/>
                </a:lnTo>
                <a:lnTo>
                  <a:pt x="432625" y="107949"/>
                </a:lnTo>
                <a:lnTo>
                  <a:pt x="432625" y="53974"/>
                </a:lnTo>
                <a:lnTo>
                  <a:pt x="513588" y="53974"/>
                </a:lnTo>
                <a:lnTo>
                  <a:pt x="405638" y="0"/>
                </a:lnTo>
                <a:close/>
              </a:path>
              <a:path w="567690" h="161925">
                <a:moveTo>
                  <a:pt x="405638" y="53974"/>
                </a:moveTo>
                <a:lnTo>
                  <a:pt x="0" y="53974"/>
                </a:lnTo>
                <a:lnTo>
                  <a:pt x="0" y="107949"/>
                </a:lnTo>
                <a:lnTo>
                  <a:pt x="405638" y="107949"/>
                </a:lnTo>
                <a:lnTo>
                  <a:pt x="405638" y="53974"/>
                </a:lnTo>
                <a:close/>
              </a:path>
              <a:path w="567690" h="161925">
                <a:moveTo>
                  <a:pt x="513588" y="53974"/>
                </a:moveTo>
                <a:lnTo>
                  <a:pt x="432625" y="53974"/>
                </a:lnTo>
                <a:lnTo>
                  <a:pt x="432625" y="107949"/>
                </a:lnTo>
                <a:lnTo>
                  <a:pt x="513588" y="107949"/>
                </a:lnTo>
                <a:lnTo>
                  <a:pt x="567563" y="80962"/>
                </a:lnTo>
                <a:lnTo>
                  <a:pt x="513588" y="53974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7890" y="5223764"/>
            <a:ext cx="2238375" cy="845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20" dirty="0">
                <a:solidFill>
                  <a:srgbClr val="F2F2F2"/>
                </a:solidFill>
                <a:latin typeface="Times New Roman"/>
                <a:cs typeface="Times New Roman"/>
              </a:rPr>
              <a:t>il</a:t>
            </a:r>
            <a:r>
              <a:rPr sz="1800" spc="-6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800" b="1" spc="90" dirty="0">
                <a:solidFill>
                  <a:srgbClr val="F2F2F2"/>
                </a:solidFill>
                <a:latin typeface="Times New Roman"/>
                <a:cs typeface="Times New Roman"/>
              </a:rPr>
              <a:t>mondo</a:t>
            </a:r>
            <a:r>
              <a:rPr sz="1800" b="1" spc="-5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2F2F2"/>
                </a:solidFill>
                <a:latin typeface="Times New Roman"/>
                <a:cs typeface="Times New Roman"/>
              </a:rPr>
              <a:t>narrativo</a:t>
            </a:r>
            <a:r>
              <a:rPr sz="1800" dirty="0">
                <a:solidFill>
                  <a:srgbClr val="F2F2F2"/>
                </a:solidFill>
                <a:latin typeface="Times New Roman"/>
                <a:cs typeface="Times New Roman"/>
              </a:rPr>
              <a:t>,</a:t>
            </a:r>
            <a:r>
              <a:rPr sz="1800" spc="-6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F2F2F2"/>
                </a:solidFill>
                <a:latin typeface="Times New Roman"/>
                <a:cs typeface="Times New Roman"/>
              </a:rPr>
              <a:t>i </a:t>
            </a:r>
            <a:r>
              <a:rPr sz="1800" b="1" spc="55" dirty="0">
                <a:solidFill>
                  <a:srgbClr val="F2F2F2"/>
                </a:solidFill>
                <a:latin typeface="Times New Roman"/>
                <a:cs typeface="Times New Roman"/>
              </a:rPr>
              <a:t>personaggi</a:t>
            </a:r>
            <a:r>
              <a:rPr sz="1800" spc="55" dirty="0">
                <a:solidFill>
                  <a:srgbClr val="F2F2F2"/>
                </a:solidFill>
                <a:latin typeface="Times New Roman"/>
                <a:cs typeface="Times New Roman"/>
              </a:rPr>
              <a:t>,</a:t>
            </a:r>
            <a:r>
              <a:rPr sz="1800" spc="-14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2F2F2"/>
                </a:solidFill>
                <a:latin typeface="Times New Roman"/>
                <a:cs typeface="Times New Roman"/>
              </a:rPr>
              <a:t>gli</a:t>
            </a:r>
            <a:r>
              <a:rPr sz="1800" spc="-15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F2F2F2"/>
                </a:solidFill>
                <a:latin typeface="Times New Roman"/>
                <a:cs typeface="Times New Roman"/>
              </a:rPr>
              <a:t>eventi</a:t>
            </a:r>
            <a:r>
              <a:rPr sz="1800" spc="40" dirty="0">
                <a:solidFill>
                  <a:srgbClr val="F2F2F2"/>
                </a:solidFill>
                <a:latin typeface="Times New Roman"/>
                <a:cs typeface="Times New Roman"/>
              </a:rPr>
              <a:t>, </a:t>
            </a:r>
            <a:r>
              <a:rPr sz="1800" dirty="0">
                <a:solidFill>
                  <a:srgbClr val="F2F2F2"/>
                </a:solidFill>
                <a:latin typeface="Times New Roman"/>
                <a:cs typeface="Times New Roman"/>
              </a:rPr>
              <a:t>la</a:t>
            </a:r>
            <a:r>
              <a:rPr sz="1800" spc="-12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2F2F2"/>
                </a:solidFill>
                <a:latin typeface="Times New Roman"/>
                <a:cs typeface="Times New Roman"/>
              </a:rPr>
              <a:t>temporalità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78499" y="4039750"/>
            <a:ext cx="161925" cy="623570"/>
          </a:xfrm>
          <a:custGeom>
            <a:avLst/>
            <a:gdLst/>
            <a:ahLst/>
            <a:cxnLst/>
            <a:rect l="l" t="t" r="r" b="b"/>
            <a:pathLst>
              <a:path w="161925" h="623570">
                <a:moveTo>
                  <a:pt x="107950" y="134937"/>
                </a:moveTo>
                <a:lnTo>
                  <a:pt x="53975" y="134937"/>
                </a:lnTo>
                <a:lnTo>
                  <a:pt x="53975" y="622998"/>
                </a:lnTo>
                <a:lnTo>
                  <a:pt x="107950" y="622998"/>
                </a:lnTo>
                <a:lnTo>
                  <a:pt x="107950" y="134937"/>
                </a:lnTo>
                <a:close/>
              </a:path>
              <a:path w="161925" h="623570">
                <a:moveTo>
                  <a:pt x="80962" y="0"/>
                </a:moveTo>
                <a:lnTo>
                  <a:pt x="0" y="161925"/>
                </a:lnTo>
                <a:lnTo>
                  <a:pt x="53975" y="161925"/>
                </a:lnTo>
                <a:lnTo>
                  <a:pt x="53975" y="134937"/>
                </a:lnTo>
                <a:lnTo>
                  <a:pt x="148431" y="134937"/>
                </a:lnTo>
                <a:lnTo>
                  <a:pt x="80962" y="0"/>
                </a:lnTo>
                <a:close/>
              </a:path>
              <a:path w="161925" h="623570">
                <a:moveTo>
                  <a:pt x="148431" y="134937"/>
                </a:moveTo>
                <a:lnTo>
                  <a:pt x="107950" y="134937"/>
                </a:lnTo>
                <a:lnTo>
                  <a:pt x="107950" y="161925"/>
                </a:lnTo>
                <a:lnTo>
                  <a:pt x="161925" y="161925"/>
                </a:lnTo>
                <a:lnTo>
                  <a:pt x="148431" y="134937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5" dirty="0"/>
              <a:t>Saggi</a:t>
            </a:r>
            <a:r>
              <a:rPr sz="4400" spc="-405" dirty="0"/>
              <a:t> </a:t>
            </a:r>
            <a:r>
              <a:rPr sz="4400" spc="165" dirty="0"/>
              <a:t>in</a:t>
            </a:r>
            <a:r>
              <a:rPr sz="4400" spc="-420" dirty="0"/>
              <a:t> </a:t>
            </a:r>
            <a:r>
              <a:rPr sz="4400" spc="45" dirty="0" err="1"/>
              <a:t>bibliogra</a:t>
            </a:r>
            <a:r>
              <a:rPr lang="it-IT" sz="4400" spc="45" dirty="0" err="1"/>
              <a:t>f</a:t>
            </a:r>
            <a:r>
              <a:rPr sz="4400" spc="45" dirty="0" err="1"/>
              <a:t>ia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411002" y="2129354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132461" y="0"/>
                </a:move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6753" y="174327"/>
                </a:lnTo>
                <a:lnTo>
                  <a:pt x="25558" y="210688"/>
                </a:lnTo>
                <a:lnTo>
                  <a:pt x="54233" y="239363"/>
                </a:lnTo>
                <a:lnTo>
                  <a:pt x="90594" y="258168"/>
                </a:lnTo>
                <a:lnTo>
                  <a:pt x="132461" y="264922"/>
                </a:lnTo>
                <a:lnTo>
                  <a:pt x="174327" y="258168"/>
                </a:lnTo>
                <a:lnTo>
                  <a:pt x="210688" y="239363"/>
                </a:lnTo>
                <a:lnTo>
                  <a:pt x="239363" y="210688"/>
                </a:lnTo>
                <a:lnTo>
                  <a:pt x="258168" y="174327"/>
                </a:lnTo>
                <a:lnTo>
                  <a:pt x="264922" y="132461"/>
                </a:lnTo>
                <a:lnTo>
                  <a:pt x="258168" y="90594"/>
                </a:lnTo>
                <a:lnTo>
                  <a:pt x="239363" y="54233"/>
                </a:lnTo>
                <a:lnTo>
                  <a:pt x="210688" y="25558"/>
                </a:lnTo>
                <a:lnTo>
                  <a:pt x="174327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002" y="2934970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132461" y="0"/>
                </a:move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6753" y="174327"/>
                </a:lnTo>
                <a:lnTo>
                  <a:pt x="25558" y="210688"/>
                </a:lnTo>
                <a:lnTo>
                  <a:pt x="54233" y="239363"/>
                </a:lnTo>
                <a:lnTo>
                  <a:pt x="90594" y="258168"/>
                </a:lnTo>
                <a:lnTo>
                  <a:pt x="132461" y="264922"/>
                </a:lnTo>
                <a:lnTo>
                  <a:pt x="174327" y="258168"/>
                </a:lnTo>
                <a:lnTo>
                  <a:pt x="210688" y="239363"/>
                </a:lnTo>
                <a:lnTo>
                  <a:pt x="239363" y="210688"/>
                </a:lnTo>
                <a:lnTo>
                  <a:pt x="258168" y="174327"/>
                </a:lnTo>
                <a:lnTo>
                  <a:pt x="264922" y="132461"/>
                </a:lnTo>
                <a:lnTo>
                  <a:pt x="258168" y="90594"/>
                </a:lnTo>
                <a:lnTo>
                  <a:pt x="239363" y="54233"/>
                </a:lnTo>
                <a:lnTo>
                  <a:pt x="210688" y="25558"/>
                </a:lnTo>
                <a:lnTo>
                  <a:pt x="174327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11002" y="3429000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132461" y="0"/>
                </a:move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6753" y="174327"/>
                </a:lnTo>
                <a:lnTo>
                  <a:pt x="25558" y="210688"/>
                </a:lnTo>
                <a:lnTo>
                  <a:pt x="54233" y="239363"/>
                </a:lnTo>
                <a:lnTo>
                  <a:pt x="90594" y="258168"/>
                </a:lnTo>
                <a:lnTo>
                  <a:pt x="132461" y="264922"/>
                </a:lnTo>
                <a:lnTo>
                  <a:pt x="174327" y="258168"/>
                </a:lnTo>
                <a:lnTo>
                  <a:pt x="210688" y="239363"/>
                </a:lnTo>
                <a:lnTo>
                  <a:pt x="239363" y="210688"/>
                </a:lnTo>
                <a:lnTo>
                  <a:pt x="258168" y="174327"/>
                </a:lnTo>
                <a:lnTo>
                  <a:pt x="264922" y="132461"/>
                </a:lnTo>
                <a:lnTo>
                  <a:pt x="258168" y="90594"/>
                </a:lnTo>
                <a:lnTo>
                  <a:pt x="239363" y="54233"/>
                </a:lnTo>
                <a:lnTo>
                  <a:pt x="210688" y="25558"/>
                </a:lnTo>
                <a:lnTo>
                  <a:pt x="174327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002" y="4305048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132461" y="0"/>
                </a:move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6753" y="174327"/>
                </a:lnTo>
                <a:lnTo>
                  <a:pt x="25558" y="210688"/>
                </a:lnTo>
                <a:lnTo>
                  <a:pt x="54233" y="239363"/>
                </a:lnTo>
                <a:lnTo>
                  <a:pt x="90594" y="258168"/>
                </a:lnTo>
                <a:lnTo>
                  <a:pt x="132461" y="264922"/>
                </a:lnTo>
                <a:lnTo>
                  <a:pt x="174327" y="258168"/>
                </a:lnTo>
                <a:lnTo>
                  <a:pt x="210688" y="239363"/>
                </a:lnTo>
                <a:lnTo>
                  <a:pt x="239363" y="210688"/>
                </a:lnTo>
                <a:lnTo>
                  <a:pt x="258168" y="174327"/>
                </a:lnTo>
                <a:lnTo>
                  <a:pt x="264922" y="132461"/>
                </a:lnTo>
                <a:lnTo>
                  <a:pt x="258168" y="90594"/>
                </a:lnTo>
                <a:lnTo>
                  <a:pt x="239363" y="54233"/>
                </a:lnTo>
                <a:lnTo>
                  <a:pt x="210688" y="25558"/>
                </a:lnTo>
                <a:lnTo>
                  <a:pt x="174327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002" y="5052325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132461" y="0"/>
                </a:move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6753" y="174327"/>
                </a:lnTo>
                <a:lnTo>
                  <a:pt x="25558" y="210688"/>
                </a:lnTo>
                <a:lnTo>
                  <a:pt x="54233" y="239363"/>
                </a:lnTo>
                <a:lnTo>
                  <a:pt x="90594" y="258168"/>
                </a:lnTo>
                <a:lnTo>
                  <a:pt x="132461" y="264922"/>
                </a:lnTo>
                <a:lnTo>
                  <a:pt x="174327" y="258168"/>
                </a:lnTo>
                <a:lnTo>
                  <a:pt x="210688" y="239363"/>
                </a:lnTo>
                <a:lnTo>
                  <a:pt x="239363" y="210688"/>
                </a:lnTo>
                <a:lnTo>
                  <a:pt x="258168" y="174327"/>
                </a:lnTo>
                <a:lnTo>
                  <a:pt x="264922" y="132461"/>
                </a:lnTo>
                <a:lnTo>
                  <a:pt x="258168" y="90594"/>
                </a:lnTo>
                <a:lnTo>
                  <a:pt x="239363" y="54233"/>
                </a:lnTo>
                <a:lnTo>
                  <a:pt x="210688" y="25558"/>
                </a:lnTo>
                <a:lnTo>
                  <a:pt x="174327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002" y="1589168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132461" y="0"/>
                </a:move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6753" y="174327"/>
                </a:lnTo>
                <a:lnTo>
                  <a:pt x="25558" y="210688"/>
                </a:lnTo>
                <a:lnTo>
                  <a:pt x="54233" y="239363"/>
                </a:lnTo>
                <a:lnTo>
                  <a:pt x="90594" y="258168"/>
                </a:lnTo>
                <a:lnTo>
                  <a:pt x="132461" y="264922"/>
                </a:lnTo>
                <a:lnTo>
                  <a:pt x="174327" y="258168"/>
                </a:lnTo>
                <a:lnTo>
                  <a:pt x="210688" y="239363"/>
                </a:lnTo>
                <a:lnTo>
                  <a:pt x="239363" y="210688"/>
                </a:lnTo>
                <a:lnTo>
                  <a:pt x="258168" y="174327"/>
                </a:lnTo>
                <a:lnTo>
                  <a:pt x="264922" y="132461"/>
                </a:lnTo>
                <a:lnTo>
                  <a:pt x="258168" y="90594"/>
                </a:lnTo>
                <a:lnTo>
                  <a:pt x="239363" y="54233"/>
                </a:lnTo>
                <a:lnTo>
                  <a:pt x="210688" y="25558"/>
                </a:lnTo>
                <a:lnTo>
                  <a:pt x="174327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2454" y="1573912"/>
            <a:ext cx="10600690" cy="553427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1301115">
              <a:lnSpc>
                <a:spcPct val="101299"/>
              </a:lnSpc>
              <a:spcBef>
                <a:spcPts val="1900"/>
              </a:spcBef>
            </a:pPr>
            <a:r>
              <a:rPr lang="it-IT" spc="-20" dirty="0">
                <a:solidFill>
                  <a:srgbClr val="FFFFFF"/>
                </a:solidFill>
                <a:latin typeface="Al Tarikh"/>
                <a:cs typeface="Al Tarikh"/>
              </a:rPr>
              <a:t>Umberto Eco, </a:t>
            </a:r>
            <a:r>
              <a:rPr lang="it-IT" i="1" spc="-20" dirty="0">
                <a:solidFill>
                  <a:srgbClr val="FFFFFF"/>
                </a:solidFill>
                <a:latin typeface="Al Tarikh"/>
                <a:cs typeface="Al Tarikh"/>
              </a:rPr>
              <a:t>L’innovazione nel seriale</a:t>
            </a:r>
            <a:r>
              <a:rPr lang="it-IT" spc="-20" dirty="0">
                <a:solidFill>
                  <a:srgbClr val="FFFFFF"/>
                </a:solidFill>
                <a:latin typeface="Al Tarikh"/>
                <a:cs typeface="Al Tarikh"/>
              </a:rPr>
              <a:t>, La nave di Teseo 2018 (1984)</a:t>
            </a:r>
            <a:endParaRPr lang="it-IT" sz="1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1750" marR="1301115">
              <a:lnSpc>
                <a:spcPct val="101299"/>
              </a:lnSpc>
              <a:spcBef>
                <a:spcPts val="19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Paola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Brembilla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Guglielmo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Pescatore,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serialità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televisiva</a:t>
            </a:r>
            <a:r>
              <a:rPr sz="1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americana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1900" spc="14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produzione,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consumo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tipologie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prodotto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America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oggi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800" spc="11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Cinema,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media,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narrazioni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nuovo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millennio,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Kaplan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2014</a:t>
            </a:r>
            <a:endParaRPr sz="1800" dirty="0">
              <a:latin typeface="Al Tarikh"/>
              <a:cs typeface="Al Tarikh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Stefania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Carini,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900" spc="7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Narrazione</a:t>
            </a:r>
            <a:r>
              <a:rPr sz="18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i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stile</a:t>
            </a:r>
            <a:r>
              <a:rPr sz="1800" i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18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telefilm</a:t>
            </a:r>
            <a:r>
              <a:rPr sz="18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nell’età</a:t>
            </a:r>
            <a:r>
              <a:rPr sz="1800" i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della</a:t>
            </a:r>
            <a:r>
              <a:rPr sz="18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convergenza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«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Ácoma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»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2008</a:t>
            </a:r>
            <a:endParaRPr sz="1800" dirty="0">
              <a:latin typeface="Al Tarikh"/>
              <a:cs typeface="Al Tarikh"/>
            </a:endParaRPr>
          </a:p>
          <a:p>
            <a:pPr marL="20320">
              <a:lnSpc>
                <a:spcPct val="100000"/>
              </a:lnSpc>
              <a:spcBef>
                <a:spcPts val="184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Amanda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Lotz,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Capire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i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televisione</a:t>
            </a:r>
            <a:r>
              <a:rPr sz="18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agli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inizi</a:t>
            </a:r>
            <a:r>
              <a:rPr sz="18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dell’era</a:t>
            </a:r>
            <a:r>
              <a:rPr sz="18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r>
              <a:rPr sz="1900" spc="-25" dirty="0">
                <a:solidFill>
                  <a:srgbClr val="FFFFFF"/>
                </a:solidFill>
                <a:latin typeface="Al Tarikh"/>
                <a:cs typeface="Al Tarikh"/>
              </a:rPr>
              <a:t>-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r>
              <a:rPr sz="1800" spc="45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800" spc="10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rivoluzione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della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Tv,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Minimum Fax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2017</a:t>
            </a:r>
            <a:endParaRPr sz="1800" dirty="0">
              <a:latin typeface="Al Tarikh"/>
              <a:cs typeface="Al Tarikh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 dirty="0">
              <a:latin typeface="Al Tarikh"/>
              <a:cs typeface="Al Tarikh"/>
            </a:endParaRPr>
          </a:p>
          <a:p>
            <a:pPr marL="20320" marR="1222375" indent="-635">
              <a:lnSpc>
                <a:spcPct val="101299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Valentina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Re,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«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Show</a:t>
            </a: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7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18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go</a:t>
            </a:r>
            <a:r>
              <a:rPr sz="1800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home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»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culture</a:t>
            </a: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1800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consumo</a:t>
            </a:r>
            <a:r>
              <a:rPr sz="1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audiovisivo</a:t>
            </a: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dal</a:t>
            </a:r>
            <a:r>
              <a:rPr sz="180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DVD</a:t>
            </a:r>
            <a:r>
              <a:rPr sz="1800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allo</a:t>
            </a:r>
            <a:r>
              <a:rPr sz="1800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streaming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Il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cinema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contemporaneo,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UTET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2024</a:t>
            </a:r>
            <a:endParaRPr sz="1800" dirty="0">
              <a:latin typeface="Al Tarikh"/>
              <a:cs typeface="Al Tarikh"/>
            </a:endParaRPr>
          </a:p>
          <a:p>
            <a:pPr marL="12700" marR="220345" indent="-635">
              <a:lnSpc>
                <a:spcPts val="2210"/>
              </a:lnSpc>
              <a:spcBef>
                <a:spcPts val="145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Tanja</a:t>
            </a:r>
            <a:r>
              <a:rPr sz="18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Michalsky,</a:t>
            </a:r>
            <a:r>
              <a:rPr sz="1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«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mother</a:t>
            </a:r>
            <a:r>
              <a:rPr sz="180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country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900" spc="1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1800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real</a:t>
            </a:r>
            <a:r>
              <a:rPr sz="1900" spc="-10" dirty="0">
                <a:solidFill>
                  <a:srgbClr val="FFFFFF"/>
                </a:solidFill>
                <a:latin typeface="Al Tarikh"/>
                <a:cs typeface="Al Tarikh"/>
              </a:rPr>
              <a:t>».</a:t>
            </a:r>
            <a:r>
              <a:rPr sz="1900" spc="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Eroi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serie</a:t>
            </a:r>
            <a:r>
              <a:rPr sz="180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televisiva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alla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ricerca</a:t>
            </a:r>
            <a:r>
              <a:rPr sz="1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delle</a:t>
            </a:r>
            <a:r>
              <a:rPr sz="180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proprie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radici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l Tarikh"/>
                <a:cs typeface="Al Tarikh"/>
              </a:rPr>
              <a:t>(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Soprano</a:t>
            </a:r>
            <a:r>
              <a:rPr sz="1800" dirty="0">
                <a:solidFill>
                  <a:srgbClr val="FFFFFF"/>
                </a:solidFill>
                <a:latin typeface="Al Tarikh"/>
                <a:cs typeface="Al Tarikh"/>
              </a:rPr>
              <a:t>:</a:t>
            </a:r>
            <a:r>
              <a:rPr sz="1800" spc="114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Commendatori</a:t>
            </a:r>
            <a:r>
              <a:rPr sz="1900" dirty="0">
                <a:solidFill>
                  <a:srgbClr val="FFFFFF"/>
                </a:solidFill>
                <a:latin typeface="Al Tarikh"/>
                <a:cs typeface="Al Tarikh"/>
              </a:rPr>
              <a:t>)</a:t>
            </a:r>
            <a:r>
              <a:rPr sz="1900" spc="105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Napoli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scala,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Dario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Times New Roman"/>
                <a:cs typeface="Times New Roman"/>
              </a:rPr>
              <a:t>Cimorelli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l Tarikh"/>
                <a:cs typeface="Al Tarikh"/>
              </a:rPr>
              <a:t>2024</a:t>
            </a:r>
            <a:r>
              <a:rPr lang="it-IT" sz="1800" spc="-2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</a:p>
          <a:p>
            <a:pPr marL="12700" marR="220345" indent="-635">
              <a:lnSpc>
                <a:spcPts val="2210"/>
              </a:lnSpc>
              <a:spcBef>
                <a:spcPts val="1450"/>
              </a:spcBef>
            </a:pPr>
            <a:r>
              <a:rPr lang="it-IT" sz="1800" spc="-20" dirty="0" err="1">
                <a:solidFill>
                  <a:srgbClr val="FFFFFF"/>
                </a:solidFill>
                <a:latin typeface="Al Tarikh"/>
                <a:cs typeface="Al Tarikh"/>
              </a:rPr>
              <a:t>Noël</a:t>
            </a:r>
            <a:r>
              <a:rPr lang="it-IT" sz="1800" spc="-20" dirty="0">
                <a:solidFill>
                  <a:srgbClr val="FFFFFF"/>
                </a:solidFill>
                <a:latin typeface="Al Tarikh"/>
                <a:cs typeface="Al Tarikh"/>
              </a:rPr>
              <a:t> Carrol, </a:t>
            </a:r>
            <a:r>
              <a:rPr lang="it-IT" sz="1800" i="1" spc="-20" dirty="0" err="1">
                <a:solidFill>
                  <a:srgbClr val="FFFFFF"/>
                </a:solidFill>
                <a:latin typeface="Al Tarikh"/>
                <a:cs typeface="Al Tarikh"/>
              </a:rPr>
              <a:t>Sympathy</a:t>
            </a:r>
            <a:r>
              <a:rPr lang="it-IT" sz="1800" i="1" spc="-20" dirty="0">
                <a:solidFill>
                  <a:srgbClr val="FFFFFF"/>
                </a:solidFill>
                <a:latin typeface="Al Tarikh"/>
                <a:cs typeface="Al Tarikh"/>
              </a:rPr>
              <a:t> for the </a:t>
            </a:r>
            <a:r>
              <a:rPr lang="it-IT" sz="1800" i="1" spc="-20" dirty="0" err="1">
                <a:solidFill>
                  <a:srgbClr val="FFFFFF"/>
                </a:solidFill>
                <a:latin typeface="Al Tarikh"/>
                <a:cs typeface="Al Tarikh"/>
              </a:rPr>
              <a:t>Devil</a:t>
            </a:r>
            <a:r>
              <a:rPr lang="it-IT" sz="1800" spc="-20" dirty="0">
                <a:solidFill>
                  <a:srgbClr val="FFFFFF"/>
                </a:solidFill>
                <a:latin typeface="Al Tarikh"/>
                <a:cs typeface="Al Tarikh"/>
              </a:rPr>
              <a:t>, in I Soprano e la filosofia, Mimesis 2013</a:t>
            </a:r>
          </a:p>
          <a:p>
            <a:pPr marL="12700" marR="220345" indent="-635">
              <a:lnSpc>
                <a:spcPts val="2210"/>
              </a:lnSpc>
              <a:spcBef>
                <a:spcPts val="1450"/>
              </a:spcBef>
            </a:pPr>
            <a:endParaRPr lang="it-IT" sz="1800" spc="-20" dirty="0">
              <a:solidFill>
                <a:srgbClr val="FFFFFF"/>
              </a:solidFill>
              <a:latin typeface="Al Tarikh"/>
              <a:cs typeface="Al Tarikh"/>
            </a:endParaRPr>
          </a:p>
          <a:p>
            <a:pPr marL="12700" marR="220345" indent="-635">
              <a:lnSpc>
                <a:spcPts val="2210"/>
              </a:lnSpc>
              <a:spcBef>
                <a:spcPts val="1450"/>
              </a:spcBef>
            </a:pPr>
            <a:endParaRPr sz="1800" dirty="0">
              <a:latin typeface="Al Tarikh"/>
              <a:cs typeface="Al Tarikh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99A6F89-3211-84D7-1AA4-E675145518F3}"/>
              </a:ext>
            </a:extLst>
          </p:cNvPr>
          <p:cNvSpPr/>
          <p:nvPr/>
        </p:nvSpPr>
        <p:spPr>
          <a:xfrm>
            <a:off x="411002" y="5800042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132461" y="0"/>
                </a:moveTo>
                <a:lnTo>
                  <a:pt x="90594" y="6753"/>
                </a:lnTo>
                <a:lnTo>
                  <a:pt x="54233" y="25558"/>
                </a:lnTo>
                <a:lnTo>
                  <a:pt x="25558" y="54233"/>
                </a:lnTo>
                <a:lnTo>
                  <a:pt x="6753" y="90594"/>
                </a:lnTo>
                <a:lnTo>
                  <a:pt x="0" y="132461"/>
                </a:lnTo>
                <a:lnTo>
                  <a:pt x="6753" y="174327"/>
                </a:lnTo>
                <a:lnTo>
                  <a:pt x="25558" y="210688"/>
                </a:lnTo>
                <a:lnTo>
                  <a:pt x="54233" y="239363"/>
                </a:lnTo>
                <a:lnTo>
                  <a:pt x="90594" y="258168"/>
                </a:lnTo>
                <a:lnTo>
                  <a:pt x="132461" y="264922"/>
                </a:lnTo>
                <a:lnTo>
                  <a:pt x="174327" y="258168"/>
                </a:lnTo>
                <a:lnTo>
                  <a:pt x="210688" y="239363"/>
                </a:lnTo>
                <a:lnTo>
                  <a:pt x="239363" y="210688"/>
                </a:lnTo>
                <a:lnTo>
                  <a:pt x="258168" y="174327"/>
                </a:lnTo>
                <a:lnTo>
                  <a:pt x="264922" y="132461"/>
                </a:lnTo>
                <a:lnTo>
                  <a:pt x="258168" y="90594"/>
                </a:lnTo>
                <a:lnTo>
                  <a:pt x="239363" y="54233"/>
                </a:lnTo>
                <a:lnTo>
                  <a:pt x="210688" y="25558"/>
                </a:lnTo>
                <a:lnTo>
                  <a:pt x="174327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7C75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1470002"/>
            <a:ext cx="6858000" cy="38607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3348" y="4311510"/>
            <a:ext cx="983902" cy="15285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09037" y="5861303"/>
            <a:ext cx="245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1997</a:t>
            </a:r>
            <a:endParaRPr sz="1100">
              <a:latin typeface="Al Tarikh"/>
              <a:cs typeface="Al Tarikh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3092" y="684250"/>
            <a:ext cx="1281935" cy="1658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5259" y="465750"/>
            <a:ext cx="919645" cy="16012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83295" y="130390"/>
            <a:ext cx="1300008" cy="1841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5169" y="465749"/>
            <a:ext cx="1140236" cy="155594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104860" y="4077652"/>
            <a:ext cx="1757045" cy="2630170"/>
            <a:chOff x="8104860" y="4077652"/>
            <a:chExt cx="1757045" cy="263017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4860" y="5283428"/>
              <a:ext cx="945883" cy="14240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09608" y="4077652"/>
              <a:ext cx="951801" cy="157539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63372" y="3080771"/>
            <a:ext cx="2313940" cy="2837180"/>
            <a:chOff x="363372" y="3080771"/>
            <a:chExt cx="2313940" cy="283718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372" y="3080771"/>
              <a:ext cx="1160371" cy="16639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2873" y="4342117"/>
              <a:ext cx="1133811" cy="157539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731826" y="149352"/>
            <a:ext cx="1257300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16839" marR="5080" indent="-104775" algn="r">
              <a:lnSpc>
                <a:spcPts val="1300"/>
              </a:lnSpc>
              <a:spcBef>
                <a:spcPts val="160"/>
              </a:spcBef>
            </a:pPr>
            <a:r>
              <a:rPr sz="1100" b="0" dirty="0">
                <a:solidFill>
                  <a:srgbClr val="FFFFFF"/>
                </a:solidFill>
                <a:latin typeface="Times New Roman"/>
                <a:cs typeface="Times New Roman"/>
              </a:rPr>
              <a:t>Series</a:t>
            </a:r>
            <a:r>
              <a:rPr sz="1100" b="0" dirty="0">
                <a:solidFill>
                  <a:srgbClr val="FFFFFF"/>
                </a:solidFill>
                <a:latin typeface="Al Tarikh"/>
                <a:cs typeface="Al Tarikh"/>
              </a:rPr>
              <a:t>.</a:t>
            </a:r>
            <a:r>
              <a:rPr sz="1100" b="0" spc="150" dirty="0">
                <a:solidFill>
                  <a:srgbClr val="FFFFFF"/>
                </a:solidFill>
                <a:latin typeface="Al Tarikh"/>
                <a:cs typeface="Al Tarikh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International </a:t>
            </a:r>
            <a:r>
              <a:rPr sz="1100" b="0" dirty="0">
                <a:solidFill>
                  <a:srgbClr val="FFFFFF"/>
                </a:solidFill>
                <a:latin typeface="Times New Roman"/>
                <a:cs typeface="Times New Roman"/>
              </a:rPr>
              <a:t>Journal</a:t>
            </a:r>
            <a:r>
              <a:rPr sz="11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sz="11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Serial</a:t>
            </a:r>
            <a:endParaRPr sz="1100">
              <a:latin typeface="Times New Roman"/>
              <a:cs typeface="Times New Roman"/>
            </a:endParaRPr>
          </a:p>
          <a:p>
            <a:pPr marR="5080" algn="r">
              <a:lnSpc>
                <a:spcPts val="1250"/>
              </a:lnSpc>
            </a:pPr>
            <a:r>
              <a:rPr sz="11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narrative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03609" y="1908035"/>
            <a:ext cx="78867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Mediascapes journal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67976" y="6559207"/>
            <a:ext cx="238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2011</a:t>
            </a:r>
            <a:endParaRPr sz="1100">
              <a:latin typeface="Al Tarikh"/>
              <a:cs typeface="Al Tarik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000" y="2883408"/>
            <a:ext cx="2724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2008</a:t>
            </a:r>
            <a:endParaRPr sz="1100">
              <a:latin typeface="Al Tarikh"/>
              <a:cs typeface="Al Tarik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6646" y="5928309"/>
            <a:ext cx="550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Al Tarikh"/>
                <a:cs typeface="Al Tarikh"/>
              </a:rPr>
              <a:t>2014/2017</a:t>
            </a:r>
            <a:endParaRPr sz="1100">
              <a:latin typeface="Al Tarikh"/>
              <a:cs typeface="Al Tarik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7227" y="393115"/>
            <a:ext cx="25272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2015</a:t>
            </a:r>
            <a:endParaRPr sz="1100">
              <a:latin typeface="Al Tarikh"/>
              <a:cs typeface="Al Tarik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1400" y="411416"/>
            <a:ext cx="2800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2020</a:t>
            </a:r>
            <a:endParaRPr sz="1100">
              <a:latin typeface="Al Tarikh"/>
              <a:cs typeface="Al Tarik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7703" y="6416001"/>
            <a:ext cx="2800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2024</a:t>
            </a:r>
            <a:endParaRPr sz="1100">
              <a:latin typeface="Al Tarikh"/>
              <a:cs typeface="Al Tarikh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33739" y="5096840"/>
            <a:ext cx="1043429" cy="156514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342271" y="4904232"/>
            <a:ext cx="2552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2017</a:t>
            </a:r>
            <a:endParaRPr sz="1100">
              <a:latin typeface="Al Tarikh"/>
              <a:cs typeface="Al Tarik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91340" y="390652"/>
            <a:ext cx="44805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10" dirty="0">
                <a:solidFill>
                  <a:srgbClr val="E7C756"/>
                </a:solidFill>
                <a:latin typeface="Times New Roman"/>
                <a:cs typeface="Times New Roman"/>
              </a:rPr>
              <a:t>TESTI</a:t>
            </a:r>
            <a:r>
              <a:rPr sz="4000" b="1" spc="-335" dirty="0">
                <a:solidFill>
                  <a:srgbClr val="E7C756"/>
                </a:solidFill>
                <a:latin typeface="Times New Roman"/>
                <a:cs typeface="Times New Roman"/>
              </a:rPr>
              <a:t> </a:t>
            </a:r>
            <a:r>
              <a:rPr sz="4000" b="1" spc="-340" dirty="0">
                <a:solidFill>
                  <a:srgbClr val="E7C756"/>
                </a:solidFill>
                <a:latin typeface="Times New Roman"/>
                <a:cs typeface="Times New Roman"/>
              </a:rPr>
              <a:t>CONSIGLIATI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4998" y="4614090"/>
            <a:ext cx="1196335" cy="179450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117819" y="6391655"/>
            <a:ext cx="238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2011</a:t>
            </a:r>
            <a:endParaRPr sz="1100">
              <a:latin typeface="Al Tarikh"/>
              <a:cs typeface="Al Tarikh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38548" y="2873438"/>
            <a:ext cx="1130417" cy="154147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035289" y="2639567"/>
            <a:ext cx="546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Al Tarikh"/>
                <a:cs typeface="Al Tarikh"/>
              </a:rPr>
              <a:t>2014-</a:t>
            </a: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2018</a:t>
            </a:r>
            <a:endParaRPr sz="1100">
              <a:latin typeface="Al Tarikh"/>
              <a:cs typeface="Al Tarikh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31918" y="4638309"/>
            <a:ext cx="903337" cy="133693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475686" y="5862320"/>
            <a:ext cx="35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900" spc="-10" dirty="0">
                <a:solidFill>
                  <a:srgbClr val="FFFFFF"/>
                </a:solidFill>
                <a:latin typeface="Al Tarikh"/>
                <a:cs typeface="Al Tarikh"/>
              </a:rPr>
              <a:t>.2022</a:t>
            </a:r>
            <a:endParaRPr sz="900">
              <a:latin typeface="Al Tarikh"/>
              <a:cs typeface="Al Tarik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26119" y="6410959"/>
            <a:ext cx="210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l Tarikh"/>
                <a:cs typeface="Al Tarikh"/>
              </a:rPr>
              <a:t>2015</a:t>
            </a:r>
            <a:endParaRPr sz="900">
              <a:latin typeface="Al Tarikh"/>
              <a:cs typeface="Al Tarikh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00080" y="4600892"/>
            <a:ext cx="1604010" cy="1962785"/>
            <a:chOff x="4200080" y="4600892"/>
            <a:chExt cx="1604010" cy="1962785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25237" y="5323687"/>
              <a:ext cx="878811" cy="12395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0080" y="4600892"/>
              <a:ext cx="903664" cy="128598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911058" y="5188711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03154" y="2098090"/>
            <a:ext cx="1183868" cy="1781403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9796134" y="3368040"/>
            <a:ext cx="697230" cy="8699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407670" algn="just">
              <a:lnSpc>
                <a:spcPts val="1300"/>
              </a:lnSpc>
              <a:spcBef>
                <a:spcPts val="160"/>
              </a:spcBef>
            </a:pP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Link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Idee</a:t>
            </a:r>
            <a:r>
              <a:rPr sz="1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Televisione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imes New Roman"/>
              <a:cs typeface="Times New Roman"/>
            </a:endParaRPr>
          </a:p>
          <a:p>
            <a:pPr marL="104775">
              <a:lnSpc>
                <a:spcPct val="100000"/>
              </a:lnSpc>
            </a:pPr>
            <a:r>
              <a:rPr sz="1100" spc="-20" dirty="0">
                <a:solidFill>
                  <a:srgbClr val="FFFFFF"/>
                </a:solidFill>
                <a:latin typeface="Al Tarikh"/>
                <a:cs typeface="Al Tarikh"/>
              </a:rPr>
              <a:t>2014</a:t>
            </a:r>
            <a:endParaRPr sz="1100">
              <a:latin typeface="Al Tarikh"/>
              <a:cs typeface="Al Tarikh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57196" y="5411196"/>
            <a:ext cx="921199" cy="1347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699</Words>
  <Application>Microsoft Macintosh PowerPoint</Application>
  <PresentationFormat>Widescreen</PresentationFormat>
  <Paragraphs>125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Al Tarikh</vt:lpstr>
      <vt:lpstr>Arial</vt:lpstr>
      <vt:lpstr>Calibri</vt:lpstr>
      <vt:lpstr>Times New Roman</vt:lpstr>
      <vt:lpstr>Office Theme</vt:lpstr>
      <vt:lpstr>Presentazione standard di PowerPoint</vt:lpstr>
      <vt:lpstr>SERIALITÀ STATUNITENSE della COMPLESSITÀ NARRATIVA</vt:lpstr>
      <vt:lpstr>Presentazione standard di PowerPoint</vt:lpstr>
      <vt:lpstr>Informazioni generali</vt:lpstr>
      <vt:lpstr>Un programma televisivo seriale crea un mondo narrativo duraturo, popolato da un gruppo coerente di personaggi che vivono una catena di eventi in un certo arco di tempo.</vt:lpstr>
      <vt:lpstr>The Sopranos  David Chase,  HBO, 1999-2007, 6 stagioni, 86 episodi  </vt:lpstr>
      <vt:lpstr>«Quella che stiamo vivendo è l’epoca postmediale delle serie tv».</vt:lpstr>
      <vt:lpstr>Saggi in bibliografia</vt:lpstr>
      <vt:lpstr>Series. International Journal of TV Serial narrative</vt:lpstr>
      <vt:lpstr>Alcune serie del corso</vt:lpstr>
      <vt:lpstr>Modalità d’esame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Alberto De Nicola</cp:lastModifiedBy>
  <cp:revision>6</cp:revision>
  <dcterms:created xsi:type="dcterms:W3CDTF">2025-11-07T11:05:00Z</dcterms:created>
  <dcterms:modified xsi:type="dcterms:W3CDTF">2025-11-12T19:23:47Z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2025-11-07T00:00:00Z</vt:filetime>
  </property>
  <property fmtid="{D5CDD505-2E9C-101B-9397-08002B2CF9AE}" pid="3" name="LastSaved">
    <vt:filetime>2025-11-07T00:00:00Z</vt:filetime>
  </property>
  <property fmtid="{D5CDD505-2E9C-101B-9397-08002B2CF9AE}" pid="4" name="Producer">
    <vt:lpwstr>iLovePDF</vt:lpwstr>
  </property>
</Properties>
</file>