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22" r:id="rId2"/>
    <p:sldId id="323" r:id="rId3"/>
    <p:sldId id="371" r:id="rId4"/>
    <p:sldId id="373" r:id="rId5"/>
    <p:sldId id="372" r:id="rId6"/>
    <p:sldId id="374" r:id="rId7"/>
    <p:sldId id="362" r:id="rId8"/>
    <p:sldId id="324" r:id="rId9"/>
    <p:sldId id="325" r:id="rId10"/>
    <p:sldId id="356" r:id="rId11"/>
    <p:sldId id="337" r:id="rId12"/>
    <p:sldId id="338" r:id="rId13"/>
    <p:sldId id="349" r:id="rId14"/>
    <p:sldId id="339" r:id="rId15"/>
    <p:sldId id="352" r:id="rId16"/>
    <p:sldId id="353" r:id="rId17"/>
    <p:sldId id="355" r:id="rId18"/>
    <p:sldId id="341" r:id="rId19"/>
    <p:sldId id="342" r:id="rId20"/>
    <p:sldId id="344" r:id="rId21"/>
    <p:sldId id="357" r:id="rId22"/>
    <p:sldId id="345" r:id="rId23"/>
    <p:sldId id="346" r:id="rId24"/>
    <p:sldId id="347" r:id="rId25"/>
    <p:sldId id="363" r:id="rId26"/>
    <p:sldId id="348" r:id="rId27"/>
    <p:sldId id="350" r:id="rId28"/>
    <p:sldId id="368" r:id="rId29"/>
    <p:sldId id="361" r:id="rId30"/>
    <p:sldId id="370" r:id="rId31"/>
    <p:sldId id="369" r:id="rId32"/>
    <p:sldId id="351" r:id="rId33"/>
    <p:sldId id="360" r:id="rId3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43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91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919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sz="3200"/>
            </a:lvl1pPr>
            <a:lvl2pPr indent="228600" algn="ctr">
              <a:spcBef>
                <a:spcPts val="0"/>
              </a:spcBef>
              <a:defRPr sz="3200"/>
            </a:lvl2pPr>
            <a:lvl3pPr indent="457200" algn="ctr">
              <a:spcBef>
                <a:spcPts val="0"/>
              </a:spcBef>
              <a:defRPr sz="3200"/>
            </a:lvl3pPr>
            <a:lvl4pPr indent="685800" algn="ctr">
              <a:spcBef>
                <a:spcPts val="0"/>
              </a:spcBef>
              <a:defRPr sz="3200"/>
            </a:lvl4pPr>
            <a:lvl5pPr indent="914400" algn="ctr">
              <a:spcBef>
                <a:spcPts val="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9646-1668-465F-8A81-6D0CA24964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060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919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1199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sz="3200"/>
            </a:lvl1pPr>
            <a:lvl2pPr indent="228600" algn="ctr">
              <a:spcBef>
                <a:spcPts val="0"/>
              </a:spcBef>
              <a:defRPr sz="3200"/>
            </a:lvl2pPr>
            <a:lvl3pPr indent="457200" algn="ctr">
              <a:spcBef>
                <a:spcPts val="0"/>
              </a:spcBef>
              <a:defRPr sz="3200"/>
            </a:lvl3pPr>
            <a:lvl4pPr indent="685800" algn="ctr">
              <a:spcBef>
                <a:spcPts val="0"/>
              </a:spcBef>
              <a:defRPr sz="3200"/>
            </a:lvl4pPr>
            <a:lvl5pPr indent="914400" algn="ctr">
              <a:spcBef>
                <a:spcPts val="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800"/>
            </a:lvl1pPr>
            <a:lvl2pPr indent="342900">
              <a:spcBef>
                <a:spcPts val="3200"/>
              </a:spcBef>
              <a:defRPr sz="2800"/>
            </a:lvl2pPr>
            <a:lvl3pPr indent="685800">
              <a:spcBef>
                <a:spcPts val="3200"/>
              </a:spcBef>
              <a:defRPr sz="2800"/>
            </a:lvl3pPr>
            <a:lvl4pPr indent="1028700">
              <a:spcBef>
                <a:spcPts val="3200"/>
              </a:spcBef>
              <a:defRPr sz="2800"/>
            </a:lvl4pPr>
            <a:lvl5pPr indent="13716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1pPr>
      <a:lvl2pPr indent="2286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2pPr>
      <a:lvl3pPr indent="4572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3pPr>
      <a:lvl4pPr indent="6858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4pPr>
      <a:lvl5pPr indent="9144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5pPr>
      <a:lvl6pPr indent="11430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6pPr>
      <a:lvl7pPr indent="13716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7pPr>
      <a:lvl8pPr indent="16002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8pPr>
      <a:lvl9pPr indent="1828800" algn="ctr" defTabSz="584200">
        <a:defRPr sz="8000">
          <a:solidFill>
            <a:srgbClr val="011993"/>
          </a:solidFill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defTabSz="584200">
        <a:spcBef>
          <a:spcPts val="4200"/>
        </a:spcBef>
        <a:defRPr sz="3600">
          <a:latin typeface="Helvetica Neue Light"/>
          <a:ea typeface="Helvetica Neue Light"/>
          <a:cs typeface="Helvetica Neue Light"/>
          <a:sym typeface="Helvetica Neue Light"/>
        </a:defRPr>
      </a:lvl1pPr>
      <a:lvl2pPr indent="444500" defTabSz="584200">
        <a:spcBef>
          <a:spcPts val="4200"/>
        </a:spcBef>
        <a:defRPr sz="3600">
          <a:latin typeface="Helvetica Neue Light"/>
          <a:ea typeface="Helvetica Neue Light"/>
          <a:cs typeface="Helvetica Neue Light"/>
          <a:sym typeface="Helvetica Neue Light"/>
        </a:defRPr>
      </a:lvl2pPr>
      <a:lvl3pPr indent="889000" defTabSz="584200">
        <a:spcBef>
          <a:spcPts val="4200"/>
        </a:spcBef>
        <a:defRPr sz="3600">
          <a:latin typeface="Helvetica Neue Light"/>
          <a:ea typeface="Helvetica Neue Light"/>
          <a:cs typeface="Helvetica Neue Light"/>
          <a:sym typeface="Helvetica Neue Light"/>
        </a:defRPr>
      </a:lvl3pPr>
      <a:lvl4pPr indent="1333500" defTabSz="584200">
        <a:spcBef>
          <a:spcPts val="4200"/>
        </a:spcBef>
        <a:defRPr sz="3600">
          <a:latin typeface="Helvetica Neue Light"/>
          <a:ea typeface="Helvetica Neue Light"/>
          <a:cs typeface="Helvetica Neue Light"/>
          <a:sym typeface="Helvetica Neue Light"/>
        </a:defRPr>
      </a:lvl4pPr>
      <a:lvl5pPr indent="1778000" defTabSz="584200">
        <a:spcBef>
          <a:spcPts val="4200"/>
        </a:spcBef>
        <a:defRPr sz="3600">
          <a:latin typeface="Helvetica Neue Light"/>
          <a:ea typeface="Helvetica Neue Light"/>
          <a:cs typeface="Helvetica Neue Light"/>
          <a:sym typeface="Helvetica Neue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gP3pYwuQ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OpHwyjmCpR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 smtClean="0">
                <a:solidFill>
                  <a:srgbClr val="011993"/>
                </a:solidFill>
              </a:rPr>
              <a:t>Crittografia</a:t>
            </a:r>
            <a:endParaRPr sz="8000" dirty="0">
              <a:solidFill>
                <a:srgbClr val="011993"/>
              </a:solidFill>
            </a:endParaRPr>
          </a:p>
        </p:txBody>
      </p:sp>
      <p:sp>
        <p:nvSpPr>
          <p:cNvPr id="465" name="Shape 4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600" dirty="0" smtClean="0"/>
              <a:t>La crittografia studia il modo di inviare e ricevere messaggi in modo sicuro in presenza di avversari.</a:t>
            </a:r>
          </a:p>
          <a:p>
            <a:pPr lvl="0">
              <a:defRPr sz="1800"/>
            </a:pPr>
            <a:r>
              <a:rPr lang="it-IT" sz="3600" dirty="0" smtClean="0"/>
              <a:t>Strumento crittografico: </a:t>
            </a:r>
            <a:r>
              <a:rPr lang="it-IT" sz="3600" b="1" dirty="0" smtClean="0"/>
              <a:t>cifratura</a:t>
            </a:r>
            <a:r>
              <a:rPr lang="it-IT" sz="3600" dirty="0" smtClean="0"/>
              <a:t> </a:t>
            </a:r>
          </a:p>
          <a:p>
            <a:pPr lvl="0">
              <a:defRPr sz="1800"/>
            </a:pPr>
            <a:r>
              <a:rPr lang="it-IT" sz="3600" dirty="0" smtClean="0"/>
              <a:t>Processo che rende illeggibile un documento applicandovi una trasformazione algoritmica 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Chiave simmetrica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9122AD-368B-9143-B584-74E5EE38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48" y="4006282"/>
            <a:ext cx="8397171" cy="35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71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Moltiplicazione</a:t>
            </a:r>
          </a:p>
        </p:txBody>
      </p:sp>
      <p:sp>
        <p:nvSpPr>
          <p:cNvPr id="776" name="Shape 776"/>
          <p:cNvSpPr/>
          <p:nvPr/>
        </p:nvSpPr>
        <p:spPr>
          <a:xfrm>
            <a:off x="5369770" y="4327752"/>
            <a:ext cx="14358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A </a:t>
            </a:r>
            <a:r>
              <a:rPr sz="2100" dirty="0"/>
              <a:t>✕</a:t>
            </a:r>
            <a:r>
              <a:rPr sz="3600" dirty="0"/>
              <a:t> B  </a:t>
            </a:r>
          </a:p>
        </p:txBody>
      </p:sp>
      <p:sp>
        <p:nvSpPr>
          <p:cNvPr id="777" name="Shape 777"/>
          <p:cNvSpPr/>
          <p:nvPr/>
        </p:nvSpPr>
        <p:spPr>
          <a:xfrm>
            <a:off x="5408973" y="4882212"/>
            <a:ext cx="1332026" cy="1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5750988" y="4778147"/>
            <a:ext cx="6734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B  </a:t>
            </a:r>
          </a:p>
        </p:txBody>
      </p:sp>
      <p:sp>
        <p:nvSpPr>
          <p:cNvPr id="779" name="Shape 779"/>
          <p:cNvSpPr/>
          <p:nvPr/>
        </p:nvSpPr>
        <p:spPr>
          <a:xfrm>
            <a:off x="6786923" y="4494862"/>
            <a:ext cx="8481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= A</a:t>
            </a:r>
          </a:p>
        </p:txBody>
      </p:sp>
      <p:sp>
        <p:nvSpPr>
          <p:cNvPr id="780" name="Shape 780"/>
          <p:cNvSpPr/>
          <p:nvPr/>
        </p:nvSpPr>
        <p:spPr>
          <a:xfrm flipV="1">
            <a:off x="5914033" y="4941044"/>
            <a:ext cx="321906" cy="321906"/>
          </a:xfrm>
          <a:prstGeom prst="line">
            <a:avLst/>
          </a:prstGeom>
          <a:ln w="635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81" name="Shape 781"/>
          <p:cNvSpPr/>
          <p:nvPr/>
        </p:nvSpPr>
        <p:spPr>
          <a:xfrm flipV="1">
            <a:off x="6280839" y="4490650"/>
            <a:ext cx="321906" cy="321906"/>
          </a:xfrm>
          <a:prstGeom prst="line">
            <a:avLst/>
          </a:prstGeom>
          <a:ln w="63500">
            <a:solidFill>
              <a:srgbClr val="DE6A1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1332540" y="5425847"/>
            <a:ext cx="10183810" cy="1864951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4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(Testo </a:t>
            </a:r>
            <a:r>
              <a:rPr sz="3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✕</a:t>
            </a:r>
            <a:r>
              <a:rPr sz="4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Chiave) / Chiave = Testo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1" animBg="1" advAuto="0"/>
      <p:bldP spid="78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011993"/>
                </a:solidFill>
              </a:rPr>
              <a:t>Es.: cifrare con la moltiplicazione</a:t>
            </a:r>
          </a:p>
        </p:txBody>
      </p:sp>
      <p:pic>
        <p:nvPicPr>
          <p:cNvPr id="78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869010" y="3686307"/>
            <a:ext cx="1266780" cy="48063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2" name="Group 792"/>
          <p:cNvGrpSpPr/>
          <p:nvPr/>
        </p:nvGrpSpPr>
        <p:grpSpPr>
          <a:xfrm>
            <a:off x="885377" y="3011602"/>
            <a:ext cx="5118101" cy="2036367"/>
            <a:chOff x="0" y="0"/>
            <a:chExt cx="5118100" cy="2036366"/>
          </a:xfrm>
        </p:grpSpPr>
        <p:sp>
          <p:nvSpPr>
            <p:cNvPr id="786" name="Shape 786"/>
            <p:cNvSpPr/>
            <p:nvPr/>
          </p:nvSpPr>
          <p:spPr>
            <a:xfrm>
              <a:off x="0" y="1389228"/>
              <a:ext cx="511810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3600"/>
                <a:t>MEET @ 9</a:t>
              </a:r>
            </a:p>
          </p:txBody>
        </p:sp>
        <p:grpSp>
          <p:nvGrpSpPr>
            <p:cNvPr id="791" name="Group 791"/>
            <p:cNvGrpSpPr/>
            <p:nvPr/>
          </p:nvGrpSpPr>
          <p:grpSpPr>
            <a:xfrm>
              <a:off x="2081807" y="0"/>
              <a:ext cx="954486" cy="1388948"/>
              <a:chOff x="0" y="0"/>
              <a:chExt cx="954484" cy="1388947"/>
            </a:xfrm>
          </p:grpSpPr>
          <p:sp>
            <p:nvSpPr>
              <p:cNvPr id="787" name="Shape 787"/>
              <p:cNvSpPr/>
              <p:nvPr/>
            </p:nvSpPr>
            <p:spPr>
              <a:xfrm>
                <a:off x="0" y="28062"/>
                <a:ext cx="948135" cy="1360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5128"/>
                    </a:lnTo>
                    <a:lnTo>
                      <a:pt x="142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8" name="Shape 788"/>
              <p:cNvSpPr/>
              <p:nvPr/>
            </p:nvSpPr>
            <p:spPr>
              <a:xfrm>
                <a:off x="609729" y="347417"/>
                <a:ext cx="344756" cy="1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89" name="Shape 789"/>
              <p:cNvSpPr/>
              <p:nvPr/>
            </p:nvSpPr>
            <p:spPr>
              <a:xfrm flipV="1">
                <a:off x="622429" y="21712"/>
                <a:ext cx="1" cy="325706"/>
              </a:xfrm>
              <a:prstGeom prst="line">
                <a:avLst/>
              </a:prstGeom>
              <a:noFill/>
              <a:ln w="25400" cap="flat">
                <a:solidFill>
                  <a:srgbClr val="79797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367" y="-1"/>
                <a:ext cx="769601" cy="1079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caro amico ti scrivo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così mi distraggo un po’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e siccome sei molto lontano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più  forte ti scriverò</a:t>
                </a:r>
              </a:p>
              <a:p>
                <a:pPr lvl="0" algn="l">
                  <a:defRPr sz="1800"/>
                </a:pPr>
                <a:endParaRPr sz="600">
                  <a:latin typeface="Edwardian Script ITC"/>
                  <a:ea typeface="Edwardian Script ITC"/>
                  <a:cs typeface="Edwardian Script ITC"/>
                  <a:sym typeface="Edwardian Script ITC"/>
                </a:endParaRP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da quando sei partito 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c'è una grossa novità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l'anno vecchio è finito ormai, 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ma qualcosa ancora qui non va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…</a:t>
                </a:r>
              </a:p>
              <a:p>
                <a:pPr lvl="0" algn="l">
                  <a:defRPr sz="1800"/>
                </a:pPr>
                <a:r>
                  <a:rPr sz="600">
                    <a:latin typeface="Edwardian Script ITC"/>
                    <a:ea typeface="Edwardian Script ITC"/>
                    <a:cs typeface="Edwardian Script ITC"/>
                    <a:sym typeface="Edwardian Script ITC"/>
                  </a:rPr>
                  <a:t>L. Dalla </a:t>
                </a:r>
              </a:p>
            </p:txBody>
          </p:sp>
        </p:grpSp>
      </p:grpSp>
      <p:grpSp>
        <p:nvGrpSpPr>
          <p:cNvPr id="802" name="Group 802"/>
          <p:cNvGrpSpPr/>
          <p:nvPr/>
        </p:nvGrpSpPr>
        <p:grpSpPr>
          <a:xfrm>
            <a:off x="7302468" y="3901121"/>
            <a:ext cx="5118101" cy="1146849"/>
            <a:chOff x="0" y="0"/>
            <a:chExt cx="5118100" cy="1146847"/>
          </a:xfrm>
        </p:grpSpPr>
        <p:sp>
          <p:nvSpPr>
            <p:cNvPr id="793" name="Shape 793"/>
            <p:cNvSpPr/>
            <p:nvPr/>
          </p:nvSpPr>
          <p:spPr>
            <a:xfrm>
              <a:off x="0" y="499709"/>
              <a:ext cx="511810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3600"/>
                <a:t>13</a:t>
              </a:r>
            </a:p>
          </p:txBody>
        </p:sp>
        <p:grpSp>
          <p:nvGrpSpPr>
            <p:cNvPr id="801" name="Group 801"/>
            <p:cNvGrpSpPr/>
            <p:nvPr/>
          </p:nvGrpSpPr>
          <p:grpSpPr>
            <a:xfrm>
              <a:off x="1885470" y="-1"/>
              <a:ext cx="1347160" cy="499430"/>
              <a:chOff x="0" y="0"/>
              <a:chExt cx="1347158" cy="499428"/>
            </a:xfrm>
          </p:grpSpPr>
          <p:sp>
            <p:nvSpPr>
              <p:cNvPr id="794" name="Shape 794"/>
              <p:cNvSpPr/>
              <p:nvPr/>
            </p:nvSpPr>
            <p:spPr>
              <a:xfrm>
                <a:off x="-1" y="0"/>
                <a:ext cx="409109" cy="499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0595" extrusionOk="0">
                    <a:moveTo>
                      <a:pt x="9839" y="0"/>
                    </a:moveTo>
                    <a:cubicBezTo>
                      <a:pt x="7321" y="0"/>
                      <a:pt x="4802" y="1006"/>
                      <a:pt x="2881" y="3017"/>
                    </a:cubicBezTo>
                    <a:cubicBezTo>
                      <a:pt x="-961" y="7038"/>
                      <a:pt x="-961" y="13558"/>
                      <a:pt x="2881" y="17579"/>
                    </a:cubicBezTo>
                    <a:cubicBezTo>
                      <a:pt x="6723" y="21600"/>
                      <a:pt x="12955" y="21600"/>
                      <a:pt x="16797" y="17579"/>
                    </a:cubicBezTo>
                    <a:cubicBezTo>
                      <a:pt x="20639" y="13558"/>
                      <a:pt x="20639" y="7038"/>
                      <a:pt x="16797" y="3017"/>
                    </a:cubicBezTo>
                    <a:cubicBezTo>
                      <a:pt x="14876" y="1006"/>
                      <a:pt x="12357" y="0"/>
                      <a:pt x="9839" y="0"/>
                    </a:cubicBezTo>
                    <a:close/>
                    <a:moveTo>
                      <a:pt x="9839" y="5149"/>
                    </a:moveTo>
                    <a:cubicBezTo>
                      <a:pt x="11109" y="5149"/>
                      <a:pt x="12375" y="5649"/>
                      <a:pt x="13345" y="6655"/>
                    </a:cubicBezTo>
                    <a:cubicBezTo>
                      <a:pt x="15283" y="8665"/>
                      <a:pt x="15283" y="11925"/>
                      <a:pt x="13345" y="13936"/>
                    </a:cubicBezTo>
                    <a:cubicBezTo>
                      <a:pt x="11406" y="15946"/>
                      <a:pt x="8265" y="15946"/>
                      <a:pt x="6327" y="13936"/>
                    </a:cubicBezTo>
                    <a:cubicBezTo>
                      <a:pt x="4388" y="11925"/>
                      <a:pt x="4388" y="8665"/>
                      <a:pt x="6327" y="6655"/>
                    </a:cubicBezTo>
                    <a:cubicBezTo>
                      <a:pt x="7296" y="5649"/>
                      <a:pt x="8569" y="5149"/>
                      <a:pt x="9839" y="5149"/>
                    </a:cubicBezTo>
                    <a:close/>
                  </a:path>
                </a:pathLst>
              </a:cu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310524" y="192013"/>
                <a:ext cx="1036635" cy="115431"/>
              </a:xfrm>
              <a:prstGeom prst="roundRect">
                <a:avLst>
                  <a:gd name="adj" fmla="val 44716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1207493" y="249714"/>
                <a:ext cx="66864" cy="249715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1134175" y="249714"/>
                <a:ext cx="37375" cy="249715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8" name="Shape 798"/>
              <p:cNvSpPr/>
              <p:nvPr/>
            </p:nvSpPr>
            <p:spPr>
              <a:xfrm>
                <a:off x="1001717" y="249714"/>
                <a:ext cx="66864" cy="249715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9" name="Shape 799"/>
              <p:cNvSpPr/>
              <p:nvPr/>
            </p:nvSpPr>
            <p:spPr>
              <a:xfrm>
                <a:off x="1002137" y="227416"/>
                <a:ext cx="150726" cy="166704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00" name="Shape 800"/>
              <p:cNvSpPr/>
              <p:nvPr/>
            </p:nvSpPr>
            <p:spPr>
              <a:xfrm>
                <a:off x="1171549" y="264462"/>
                <a:ext cx="35945" cy="83692"/>
              </a:xfrm>
              <a:prstGeom prst="rect">
                <a:avLst/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809" name="Group 809"/>
          <p:cNvGrpSpPr/>
          <p:nvPr/>
        </p:nvGrpSpPr>
        <p:grpSpPr>
          <a:xfrm>
            <a:off x="2882900" y="7179487"/>
            <a:ext cx="7239000" cy="1784437"/>
            <a:chOff x="0" y="0"/>
            <a:chExt cx="7239000" cy="1784436"/>
          </a:xfrm>
        </p:grpSpPr>
        <p:sp>
          <p:nvSpPr>
            <p:cNvPr id="803" name="Shape 803"/>
            <p:cNvSpPr/>
            <p:nvPr/>
          </p:nvSpPr>
          <p:spPr>
            <a:xfrm>
              <a:off x="0" y="344192"/>
              <a:ext cx="7239000" cy="1440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600"/>
                <a:t>e¥ÇKìè-T</a:t>
              </a:r>
              <a:r>
                <a:rPr sz="3600" baseline="31999"/>
                <a:t>F</a:t>
              </a:r>
              <a:r>
                <a:rPr sz="3600" baseline="-5999"/>
                <a:t>F</a:t>
              </a:r>
            </a:p>
          </p:txBody>
        </p:sp>
        <p:grpSp>
          <p:nvGrpSpPr>
            <p:cNvPr id="808" name="Group 808"/>
            <p:cNvGrpSpPr/>
            <p:nvPr/>
          </p:nvGrpSpPr>
          <p:grpSpPr>
            <a:xfrm>
              <a:off x="3120577" y="0"/>
              <a:ext cx="997846" cy="688386"/>
              <a:chOff x="0" y="0"/>
              <a:chExt cx="997845" cy="688385"/>
            </a:xfrm>
          </p:grpSpPr>
          <p:sp>
            <p:nvSpPr>
              <p:cNvPr id="804" name="Shape 804"/>
              <p:cNvSpPr/>
              <p:nvPr/>
            </p:nvSpPr>
            <p:spPr>
              <a:xfrm>
                <a:off x="0" y="0"/>
                <a:ext cx="995202" cy="68768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05" name="Shape 805"/>
              <p:cNvSpPr/>
              <p:nvPr/>
            </p:nvSpPr>
            <p:spPr>
              <a:xfrm flipV="1">
                <a:off x="15950" y="223570"/>
                <a:ext cx="491618" cy="455130"/>
              </a:xfrm>
              <a:prstGeom prst="line">
                <a:avLst/>
              </a:prstGeom>
              <a:noFill/>
              <a:ln w="25400" cap="flat">
                <a:solidFill>
                  <a:srgbClr val="85888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06" name="Shape 806"/>
              <p:cNvSpPr/>
              <p:nvPr/>
            </p:nvSpPr>
            <p:spPr>
              <a:xfrm flipH="1" flipV="1">
                <a:off x="506228" y="233256"/>
                <a:ext cx="491618" cy="455130"/>
              </a:xfrm>
              <a:prstGeom prst="line">
                <a:avLst/>
              </a:prstGeom>
              <a:noFill/>
              <a:ln w="25400" cap="flat">
                <a:solidFill>
                  <a:srgbClr val="85888E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807" name="Shape 807"/>
              <p:cNvSpPr/>
              <p:nvPr/>
            </p:nvSpPr>
            <p:spPr>
              <a:xfrm rot="10800000">
                <a:off x="7849" y="869"/>
                <a:ext cx="979504" cy="446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75" extrusionOk="0">
                    <a:moveTo>
                      <a:pt x="10800" y="61"/>
                    </a:moveTo>
                    <a:cubicBezTo>
                      <a:pt x="13071" y="-112"/>
                      <a:pt x="15305" y="1329"/>
                      <a:pt x="17160" y="4164"/>
                    </a:cubicBezTo>
                    <a:cubicBezTo>
                      <a:pt x="19757" y="8130"/>
                      <a:pt x="21388" y="14416"/>
                      <a:pt x="21600" y="21275"/>
                    </a:cubicBezTo>
                    <a:lnTo>
                      <a:pt x="0" y="21275"/>
                    </a:lnTo>
                    <a:cubicBezTo>
                      <a:pt x="84" y="14515"/>
                      <a:pt x="1607" y="8217"/>
                      <a:pt x="4126" y="4208"/>
                    </a:cubicBezTo>
                    <a:cubicBezTo>
                      <a:pt x="6050" y="1146"/>
                      <a:pt x="8418" y="-325"/>
                      <a:pt x="10800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85888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3" animBg="1" advAuto="0"/>
      <p:bldP spid="792" grpId="1" animBg="1" advAuto="0"/>
      <p:bldP spid="802" grpId="2" animBg="1" advAuto="0"/>
      <p:bldP spid="809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Algoritmo di crittografia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98811" y="2141034"/>
            <a:ext cx="11738516" cy="6482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defTabSz="584200">
              <a:spcBef>
                <a:spcPts val="4200"/>
              </a:spcBef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444500" defTabSz="584200">
              <a:spcBef>
                <a:spcPts val="4200"/>
              </a:spcBef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889000" defTabSz="584200">
              <a:spcBef>
                <a:spcPts val="4200"/>
              </a:spcBef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1333500" defTabSz="584200">
              <a:spcBef>
                <a:spcPts val="4200"/>
              </a:spcBef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1778000" defTabSz="584200">
              <a:spcBef>
                <a:spcPts val="4200"/>
              </a:spcBef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742950" indent="-742950" algn="l">
              <a:buAutoNum type="arabicPeriod"/>
            </a:pPr>
            <a:r>
              <a:rPr lang="it-IT" dirty="0" smtClean="0"/>
              <a:t>Il mittente suddivide il messaggio in gruppi di lettere.</a:t>
            </a:r>
          </a:p>
          <a:p>
            <a:pPr marL="742950" indent="-742950" algn="l">
              <a:buAutoNum type="arabicPeriod"/>
            </a:pPr>
            <a:r>
              <a:rPr lang="it-IT" dirty="0" smtClean="0"/>
              <a:t>Il mittente «Moltiplica» ciascun gruppo di lettere per la chiave</a:t>
            </a:r>
          </a:p>
          <a:p>
            <a:pPr marL="742950" indent="-742950" algn="l">
              <a:buAutoNum type="arabicPeriod"/>
            </a:pPr>
            <a:r>
              <a:rPr lang="it-IT" dirty="0" smtClean="0"/>
              <a:t>Il mittente invia al destinatario i «prodotti»</a:t>
            </a:r>
          </a:p>
          <a:p>
            <a:pPr marL="742950" indent="-742950" algn="l">
              <a:buAutoNum type="arabicPeriod"/>
            </a:pPr>
            <a:r>
              <a:rPr lang="it-IT" dirty="0" smtClean="0"/>
              <a:t>Il destinatario divide i prodotti per la chiave, ricreando i gruppi di lettere</a:t>
            </a:r>
          </a:p>
          <a:p>
            <a:pPr marL="742950" indent="-742950" algn="l">
              <a:buAutoNum type="arabicPeriod"/>
            </a:pPr>
            <a:r>
              <a:rPr lang="it-IT" dirty="0" smtClean="0"/>
              <a:t>Il destinatario assembla i gruppi di lettere e ottiene il messaggio</a:t>
            </a:r>
          </a:p>
        </p:txBody>
      </p:sp>
    </p:spTree>
    <p:extLst>
      <p:ext uri="{BB962C8B-B14F-4D97-AF65-F5344CB8AC3E}">
        <p14:creationId xmlns:p14="http://schemas.microsoft.com/office/powerpoint/2010/main" val="1732949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19">
                <a:solidFill>
                  <a:srgbClr val="011993"/>
                </a:solidFill>
              </a:rPr>
              <a:t>Es.:decifrare con la moltiplicazione</a:t>
            </a:r>
          </a:p>
        </p:txBody>
      </p:sp>
      <p:graphicFrame>
        <p:nvGraphicFramePr>
          <p:cNvPr id="812" name="Table 812"/>
          <p:cNvGraphicFramePr/>
          <p:nvPr/>
        </p:nvGraphicFramePr>
        <p:xfrm>
          <a:off x="830718" y="3085079"/>
          <a:ext cx="10915502" cy="607934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3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4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2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6548"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testo in chiaro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ascii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gruppo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chiave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moltiplicazione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divisione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ascii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88" b="1">
                          <a:sym typeface="Helvetica"/>
                        </a:rPr>
                        <a:t>testo in chiaro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50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7769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100997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7769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6984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90792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6984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@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3264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42432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3264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64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@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3257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13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42341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3257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57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/>
                      <a:r>
                        <a:rPr sz="2488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488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13" name="Shape 813"/>
          <p:cNvSpPr/>
          <p:nvPr/>
        </p:nvSpPr>
        <p:spPr>
          <a:xfrm>
            <a:off x="4581612" y="444499"/>
            <a:ext cx="7470525" cy="2004468"/>
          </a:xfrm>
          <a:prstGeom prst="wedgeEllipseCallout">
            <a:avLst>
              <a:gd name="adj1" fmla="val -27821"/>
              <a:gd name="adj2" fmla="val 103363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0 a sinistra per avere lunghezze uguali</a:t>
            </a:r>
          </a:p>
        </p:txBody>
      </p:sp>
      <p:sp>
        <p:nvSpPr>
          <p:cNvPr id="814" name="Shape 814"/>
          <p:cNvSpPr/>
          <p:nvPr/>
        </p:nvSpPr>
        <p:spPr>
          <a:xfrm>
            <a:off x="5899958" y="6124754"/>
            <a:ext cx="6380022" cy="6477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1106381" y="5192279"/>
            <a:ext cx="10183810" cy="1864952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100997090792042432042341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1000" fill="hold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" grpId="1" animBg="1" advAuto="0"/>
      <p:bldP spid="813" grpId="2" animBg="1" advAuto="0"/>
      <p:bldP spid="813" grpId="3" animBg="1" advAuto="0"/>
      <p:bldP spid="815" grpId="4" animBg="1" advAuto="0"/>
      <p:bldP spid="815" grpId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Trasmissione</a:t>
            </a:r>
          </a:p>
        </p:txBody>
      </p:sp>
      <p:sp>
        <p:nvSpPr>
          <p:cNvPr id="818" name="Shape 818"/>
          <p:cNvSpPr/>
          <p:nvPr/>
        </p:nvSpPr>
        <p:spPr>
          <a:xfrm>
            <a:off x="1410495" y="2465124"/>
            <a:ext cx="10183810" cy="1158246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100997090792042432042341</a:t>
            </a:r>
          </a:p>
        </p:txBody>
      </p:sp>
      <p:sp>
        <p:nvSpPr>
          <p:cNvPr id="819" name="Shape 819"/>
          <p:cNvSpPr/>
          <p:nvPr/>
        </p:nvSpPr>
        <p:spPr>
          <a:xfrm>
            <a:off x="1410495" y="5173977"/>
            <a:ext cx="10183810" cy="1158246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4400" dirty="0" smtClean="0">
                <a:solidFill>
                  <a:schemeClr val="bg1"/>
                </a:solidFill>
              </a:rPr>
              <a:t>100997 090792 042432 042341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1410495" y="7488781"/>
            <a:ext cx="10183810" cy="1158246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it-IT" sz="48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7769	6984	3264	3257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93757" y="4032979"/>
            <a:ext cx="697627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Separando le cifre a gruppi</a:t>
            </a:r>
            <a:r>
              <a:rPr kumimoji="0" lang="it-IT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di sei: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10495" y="6582207"/>
            <a:ext cx="371896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000000"/>
                </a:solidFill>
              </a:rPr>
              <a:t>Dividendo per 13</a:t>
            </a:r>
            <a:r>
              <a:rPr kumimoji="0" lang="it-IT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383590"/>
      </p:ext>
    </p:extLst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 animBg="1" advAuto="0"/>
      <p:bldP spid="819" grpId="0" animBg="1" advAuto="0"/>
      <p:bldP spid="82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8000" dirty="0" smtClean="0">
                <a:solidFill>
                  <a:srgbClr val="011993"/>
                </a:solidFill>
              </a:rPr>
              <a:t>Ricezione </a:t>
            </a:r>
            <a:endParaRPr sz="8000" dirty="0">
              <a:solidFill>
                <a:srgbClr val="011993"/>
              </a:solidFill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1410495" y="3526787"/>
            <a:ext cx="10183810" cy="1158246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it-IT" sz="4400" dirty="0" smtClean="0">
                <a:solidFill>
                  <a:schemeClr val="bg1"/>
                </a:solidFill>
              </a:rPr>
              <a:t>77 69</a:t>
            </a:r>
            <a:r>
              <a:rPr lang="it-IT" sz="4400" dirty="0">
                <a:solidFill>
                  <a:schemeClr val="bg1"/>
                </a:solidFill>
              </a:rPr>
              <a:t>	</a:t>
            </a:r>
            <a:r>
              <a:rPr lang="it-IT" sz="4400" dirty="0" smtClean="0">
                <a:solidFill>
                  <a:schemeClr val="bg1"/>
                </a:solidFill>
              </a:rPr>
              <a:t>69 84</a:t>
            </a:r>
            <a:r>
              <a:rPr lang="it-IT" sz="4400" dirty="0">
                <a:solidFill>
                  <a:schemeClr val="bg1"/>
                </a:solidFill>
              </a:rPr>
              <a:t>	</a:t>
            </a:r>
            <a:r>
              <a:rPr lang="it-IT" sz="4400" dirty="0" smtClean="0">
                <a:solidFill>
                  <a:schemeClr val="bg1"/>
                </a:solidFill>
              </a:rPr>
              <a:t>32 64</a:t>
            </a:r>
            <a:r>
              <a:rPr lang="it-IT" sz="4400" dirty="0">
                <a:solidFill>
                  <a:schemeClr val="bg1"/>
                </a:solidFill>
              </a:rPr>
              <a:t>	</a:t>
            </a:r>
            <a:r>
              <a:rPr lang="it-IT" sz="4400" dirty="0" smtClean="0">
                <a:solidFill>
                  <a:schemeClr val="bg1"/>
                </a:solidFill>
              </a:rPr>
              <a:t>32 57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20" name="Shape 820"/>
          <p:cNvSpPr/>
          <p:nvPr/>
        </p:nvSpPr>
        <p:spPr>
          <a:xfrm>
            <a:off x="1410495" y="7488781"/>
            <a:ext cx="10183810" cy="1158246"/>
          </a:xfrm>
          <a:prstGeom prst="rect">
            <a:avLst/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lang="it-IT" sz="4800" dirty="0" smtClean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MEET @ 9</a:t>
            </a:r>
            <a:endParaRPr lang="it-IT" sz="48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20728" y="2408553"/>
            <a:ext cx="715580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Separando le cifre a gruppi</a:t>
            </a:r>
            <a:r>
              <a:rPr kumimoji="0" lang="it-IT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di due: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10495" y="5868891"/>
            <a:ext cx="46935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solidFill>
                  <a:srgbClr val="000000"/>
                </a:solidFill>
              </a:rPr>
              <a:t>Convertendo in ASCII: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459195"/>
      </p:ext>
    </p:extLst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0" animBg="1" advAuto="0"/>
      <p:bldP spid="820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Sicurezza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9F3A31-D855-A242-9E87-766CDF543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5" y="3240438"/>
            <a:ext cx="11738099" cy="48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2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Limiti</a:t>
            </a:r>
          </a:p>
        </p:txBody>
      </p:sp>
      <p:sp>
        <p:nvSpPr>
          <p:cNvPr id="823" name="Shape 8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F</a:t>
            </a:r>
            <a:r>
              <a:rPr sz="3564" dirty="0" err="1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acile</a:t>
            </a:r>
            <a:r>
              <a:rPr sz="3564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3564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da </a:t>
            </a:r>
            <a:r>
              <a:rPr sz="3564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decodificare</a:t>
            </a:r>
            <a:r>
              <a:rPr sz="3564" dirty="0"/>
              <a:t> con un computer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 smtClean="0"/>
              <a:t>- </a:t>
            </a:r>
            <a:r>
              <a:rPr sz="3564" dirty="0" err="1" smtClean="0"/>
              <a:t>scambio</a:t>
            </a:r>
            <a:r>
              <a:rPr sz="3564" dirty="0" smtClean="0"/>
              <a:t> </a:t>
            </a:r>
            <a:r>
              <a:rPr sz="3564" dirty="0" err="1"/>
              <a:t>chiave</a:t>
            </a:r>
            <a:r>
              <a:rPr sz="3564" dirty="0"/>
              <a:t> </a:t>
            </a:r>
            <a:r>
              <a:rPr sz="3564" dirty="0" err="1"/>
              <a:t>tramite</a:t>
            </a:r>
            <a:r>
              <a:rPr sz="3564" dirty="0"/>
              <a:t> </a:t>
            </a:r>
            <a:r>
              <a:rPr sz="3564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canali</a:t>
            </a:r>
            <a:r>
              <a:rPr sz="3564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3564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sicuri</a:t>
            </a:r>
            <a:endParaRPr sz="3564" dirty="0"/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- </a:t>
            </a:r>
            <a:r>
              <a:rPr sz="3564" dirty="0" err="1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smarrimento</a:t>
            </a:r>
            <a:r>
              <a:rPr sz="3564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3564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o </a:t>
            </a:r>
            <a:r>
              <a:rPr sz="3564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furto</a:t>
            </a:r>
            <a:r>
              <a:rPr sz="3564" dirty="0"/>
              <a:t> </a:t>
            </a:r>
            <a:r>
              <a:rPr sz="3564" dirty="0" err="1"/>
              <a:t>della</a:t>
            </a:r>
            <a:r>
              <a:rPr sz="3564" dirty="0"/>
              <a:t> </a:t>
            </a:r>
            <a:r>
              <a:rPr sz="3564" dirty="0" err="1"/>
              <a:t>chiave</a:t>
            </a:r>
            <a:endParaRPr sz="3564" dirty="0"/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 smtClean="0"/>
              <a:t>- </a:t>
            </a:r>
            <a:r>
              <a:rPr sz="3564" dirty="0" err="1" smtClean="0"/>
              <a:t>una</a:t>
            </a:r>
            <a:r>
              <a:rPr sz="3564" dirty="0" smtClean="0"/>
              <a:t> </a:t>
            </a:r>
            <a:r>
              <a:rPr sz="3564" dirty="0" err="1"/>
              <a:t>chiave</a:t>
            </a:r>
            <a:r>
              <a:rPr sz="3564" dirty="0"/>
              <a:t> per </a:t>
            </a:r>
            <a:r>
              <a:rPr sz="3564" dirty="0" err="1"/>
              <a:t>ogni</a:t>
            </a:r>
            <a:r>
              <a:rPr sz="3564" dirty="0"/>
              <a:t> </a:t>
            </a:r>
            <a:r>
              <a:rPr sz="3564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coppia</a:t>
            </a:r>
            <a:r>
              <a:rPr sz="3564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di </a:t>
            </a:r>
            <a:r>
              <a:rPr sz="3564" dirty="0" err="1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utenti</a:t>
            </a:r>
            <a:endParaRPr sz="3564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Infrangere il codice</a:t>
            </a:r>
          </a:p>
        </p:txBody>
      </p:sp>
      <p:sp>
        <p:nvSpPr>
          <p:cNvPr id="826" name="Shape 8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600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P</a:t>
            </a:r>
            <a:r>
              <a:rPr sz="3600" dirty="0" err="1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iù</a:t>
            </a:r>
            <a:r>
              <a:rPr sz="3600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36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è </a:t>
            </a:r>
            <a:r>
              <a:rPr sz="3600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lungo</a:t>
            </a:r>
            <a:r>
              <a:rPr sz="3600" dirty="0"/>
              <a:t>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sz="3600" dirty="0" err="1"/>
              <a:t>testo</a:t>
            </a:r>
            <a:r>
              <a:rPr sz="3600" dirty="0"/>
              <a:t> </a:t>
            </a:r>
            <a:r>
              <a:rPr sz="3600" dirty="0" err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più</a:t>
            </a:r>
            <a:r>
              <a:rPr sz="3600" dirty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 è facile</a:t>
            </a:r>
            <a:r>
              <a:rPr sz="3600" dirty="0"/>
              <a:t> </a:t>
            </a:r>
            <a:r>
              <a:rPr sz="3600" dirty="0" err="1" smtClean="0"/>
              <a:t>decodificarlo</a:t>
            </a:r>
            <a:endParaRPr lang="it-IT" dirty="0"/>
          </a:p>
          <a:p>
            <a:pPr lvl="0">
              <a:defRPr sz="1800"/>
            </a:pPr>
            <a:r>
              <a:rPr lang="it-IT" sz="3600" dirty="0" smtClean="0"/>
              <a:t>Se</a:t>
            </a:r>
            <a:r>
              <a:rPr sz="3600" dirty="0" err="1" smtClean="0"/>
              <a:t>quenze</a:t>
            </a:r>
            <a:r>
              <a:rPr sz="3600" dirty="0" smtClean="0"/>
              <a:t> </a:t>
            </a:r>
            <a:r>
              <a:rPr sz="3600" dirty="0"/>
              <a:t>di bit </a:t>
            </a:r>
            <a:r>
              <a:rPr sz="3600" dirty="0" err="1"/>
              <a:t>che</a:t>
            </a:r>
            <a:r>
              <a:rPr sz="3600" dirty="0"/>
              <a:t> </a:t>
            </a:r>
            <a:r>
              <a:rPr sz="3600" dirty="0" err="1"/>
              <a:t>compaiono</a:t>
            </a:r>
            <a:r>
              <a:rPr sz="3600" dirty="0"/>
              <a:t> </a:t>
            </a:r>
            <a:r>
              <a:rPr sz="3600" dirty="0" err="1"/>
              <a:t>più</a:t>
            </a:r>
            <a:r>
              <a:rPr sz="3600" dirty="0"/>
              <a:t> </a:t>
            </a:r>
            <a:r>
              <a:rPr sz="3600" dirty="0" err="1"/>
              <a:t>frequentemente</a:t>
            </a:r>
            <a:r>
              <a:rPr sz="3600" dirty="0"/>
              <a:t> </a:t>
            </a:r>
            <a:endParaRPr lang="it-IT" sz="3600" dirty="0" smtClean="0"/>
          </a:p>
          <a:p>
            <a:pPr lvl="0">
              <a:defRPr sz="1800"/>
            </a:pPr>
            <a:r>
              <a:rPr lang="it-IT" sz="3600" dirty="0" smtClean="0"/>
              <a:t>C</a:t>
            </a:r>
            <a:r>
              <a:rPr sz="3600" dirty="0" err="1" smtClean="0"/>
              <a:t>onoscenza</a:t>
            </a:r>
            <a:r>
              <a:rPr sz="3600" dirty="0" smtClean="0"/>
              <a:t> </a:t>
            </a:r>
            <a:r>
              <a:rPr sz="3600" dirty="0" err="1"/>
              <a:t>delle</a:t>
            </a:r>
            <a:r>
              <a:rPr sz="3600" dirty="0"/>
              <a:t> </a:t>
            </a:r>
            <a:r>
              <a:rPr sz="3600" dirty="0" err="1"/>
              <a:t>lettere</a:t>
            </a:r>
            <a:r>
              <a:rPr sz="3600" dirty="0"/>
              <a:t> </a:t>
            </a:r>
            <a:r>
              <a:rPr sz="3600" dirty="0" err="1"/>
              <a:t>più</a:t>
            </a:r>
            <a:r>
              <a:rPr sz="3600" dirty="0"/>
              <a:t> </a:t>
            </a:r>
            <a:r>
              <a:rPr sz="3600" dirty="0" err="1"/>
              <a:t>comuni</a:t>
            </a:r>
            <a:r>
              <a:rPr sz="3600" dirty="0"/>
              <a:t> </a:t>
            </a:r>
            <a:r>
              <a:rPr sz="3600" dirty="0" err="1"/>
              <a:t>nel</a:t>
            </a:r>
            <a:r>
              <a:rPr sz="3600" dirty="0"/>
              <a:t> </a:t>
            </a:r>
            <a:r>
              <a:rPr sz="3600" dirty="0" err="1"/>
              <a:t>linguaggio</a:t>
            </a:r>
            <a:r>
              <a:rPr sz="3600" dirty="0"/>
              <a:t> in cui è </a:t>
            </a:r>
            <a:r>
              <a:rPr sz="3600" dirty="0" err="1"/>
              <a:t>stato</a:t>
            </a:r>
            <a:r>
              <a:rPr sz="3600" dirty="0"/>
              <a:t> </a:t>
            </a:r>
            <a:r>
              <a:rPr sz="3600" dirty="0" err="1"/>
              <a:t>scritto</a:t>
            </a:r>
            <a:r>
              <a:rPr sz="3600" dirty="0"/>
              <a:t>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sz="3600" dirty="0" err="1"/>
              <a:t>messaggio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Codice di Giulio Cesare</a:t>
            </a:r>
          </a:p>
        </p:txBody>
      </p:sp>
      <p:sp>
        <p:nvSpPr>
          <p:cNvPr id="468" name="Shape 468"/>
          <p:cNvSpPr/>
          <p:nvPr/>
        </p:nvSpPr>
        <p:spPr>
          <a:xfrm>
            <a:off x="4730643" y="3912196"/>
            <a:ext cx="354103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 lvl="0">
              <a:defRPr sz="1800"/>
            </a:pPr>
            <a:r>
              <a:rPr sz="3200" dirty="0"/>
              <a:t>a b </a:t>
            </a:r>
            <a:r>
              <a:rPr lang="it-IT" sz="3200" dirty="0" smtClean="0"/>
              <a:t>  </a:t>
            </a:r>
            <a:r>
              <a:rPr sz="3200" dirty="0" smtClean="0"/>
              <a:t>c </a:t>
            </a:r>
            <a:r>
              <a:rPr sz="3200" dirty="0"/>
              <a:t>d e f g h </a:t>
            </a:r>
            <a:r>
              <a:rPr sz="3200" dirty="0" err="1"/>
              <a:t>i</a:t>
            </a:r>
            <a:r>
              <a:rPr sz="3200" dirty="0"/>
              <a:t> …</a:t>
            </a:r>
          </a:p>
        </p:txBody>
      </p:sp>
      <p:sp>
        <p:nvSpPr>
          <p:cNvPr id="469" name="Shape 469"/>
          <p:cNvSpPr/>
          <p:nvPr/>
        </p:nvSpPr>
        <p:spPr>
          <a:xfrm>
            <a:off x="4959900" y="5098446"/>
            <a:ext cx="342109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 lvl="0">
              <a:defRPr sz="1800"/>
            </a:pPr>
            <a:r>
              <a:rPr sz="3200" dirty="0"/>
              <a:t>d </a:t>
            </a:r>
            <a:r>
              <a:rPr lang="it-IT" sz="3200" dirty="0" smtClean="0"/>
              <a:t> </a:t>
            </a:r>
            <a:r>
              <a:rPr sz="3200" dirty="0" smtClean="0"/>
              <a:t>e </a:t>
            </a:r>
            <a:r>
              <a:rPr lang="it-IT" sz="3200" dirty="0" smtClean="0"/>
              <a:t> </a:t>
            </a:r>
            <a:r>
              <a:rPr sz="3200" dirty="0" smtClean="0"/>
              <a:t>f </a:t>
            </a:r>
            <a:r>
              <a:rPr sz="3200" dirty="0"/>
              <a:t>g h </a:t>
            </a:r>
            <a:r>
              <a:rPr sz="3200" dirty="0" err="1"/>
              <a:t>i</a:t>
            </a:r>
            <a:r>
              <a:rPr sz="3200" dirty="0"/>
              <a:t> j k …</a:t>
            </a:r>
          </a:p>
        </p:txBody>
      </p:sp>
      <p:sp>
        <p:nvSpPr>
          <p:cNvPr id="470" name="Shape 470"/>
          <p:cNvSpPr/>
          <p:nvPr/>
        </p:nvSpPr>
        <p:spPr>
          <a:xfrm>
            <a:off x="4357216" y="2887233"/>
            <a:ext cx="42783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F9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F92"/>
                </a:solidFill>
              </a:rPr>
              <a:t>2</a:t>
            </a:r>
          </a:p>
        </p:txBody>
      </p:sp>
      <p:sp>
        <p:nvSpPr>
          <p:cNvPr id="471" name="Shape 471"/>
          <p:cNvSpPr/>
          <p:nvPr/>
        </p:nvSpPr>
        <p:spPr>
          <a:xfrm>
            <a:off x="4357216" y="6294316"/>
            <a:ext cx="13337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enlo"/>
                <a:ea typeface="Menlo"/>
                <a:cs typeface="Menlo"/>
                <a:sym typeface="Menlo"/>
              </a:defRPr>
            </a:lvl1pPr>
          </a:lstStyle>
          <a:p>
            <a:pPr lvl="0">
              <a:defRPr sz="1800"/>
            </a:pPr>
            <a:r>
              <a:rPr sz="3600"/>
              <a:t>casa</a:t>
            </a:r>
          </a:p>
        </p:txBody>
      </p:sp>
      <p:sp>
        <p:nvSpPr>
          <p:cNvPr id="472" name="Shape 472"/>
          <p:cNvSpPr/>
          <p:nvPr/>
        </p:nvSpPr>
        <p:spPr>
          <a:xfrm>
            <a:off x="6909644" y="6294316"/>
            <a:ext cx="133369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enlo"/>
                <a:ea typeface="Menlo"/>
                <a:cs typeface="Menlo"/>
                <a:sym typeface="Menlo"/>
              </a:defRPr>
            </a:lvl1pPr>
          </a:lstStyle>
          <a:p>
            <a:pPr lvl="0">
              <a:defRPr sz="1800"/>
            </a:pPr>
            <a:r>
              <a:rPr sz="3600"/>
              <a:t>ecuc</a:t>
            </a:r>
          </a:p>
        </p:txBody>
      </p:sp>
      <p:sp>
        <p:nvSpPr>
          <p:cNvPr id="473" name="Shape 473"/>
          <p:cNvSpPr/>
          <p:nvPr/>
        </p:nvSpPr>
        <p:spPr>
          <a:xfrm>
            <a:off x="4143871" y="3668229"/>
            <a:ext cx="870032" cy="36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850" extrusionOk="0">
                <a:moveTo>
                  <a:pt x="0" y="13096"/>
                </a:moveTo>
                <a:cubicBezTo>
                  <a:pt x="6999" y="-3893"/>
                  <a:pt x="16144" y="-5750"/>
                  <a:pt x="21600" y="15850"/>
                </a:cubicBezTo>
              </a:path>
            </a:pathLst>
          </a:custGeom>
          <a:ln w="38100">
            <a:solidFill>
              <a:srgbClr val="FF2F92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5864254" y="6294316"/>
            <a:ext cx="88447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/>
            </a:pPr>
            <a:r>
              <a:rPr sz="3600"/>
              <a:t>⇒ </a:t>
            </a:r>
          </a:p>
        </p:txBody>
      </p:sp>
      <p:sp>
        <p:nvSpPr>
          <p:cNvPr id="475" name="Shape 475"/>
          <p:cNvSpPr/>
          <p:nvPr/>
        </p:nvSpPr>
        <p:spPr>
          <a:xfrm>
            <a:off x="4123998" y="4389894"/>
            <a:ext cx="1" cy="735446"/>
          </a:xfrm>
          <a:prstGeom prst="line">
            <a:avLst/>
          </a:prstGeom>
          <a:ln w="38100">
            <a:solidFill>
              <a:srgbClr val="FF2F92"/>
            </a:solidFill>
            <a:miter lim="400000"/>
            <a:tailEnd type="stealth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485" name="Group 485"/>
          <p:cNvGrpSpPr/>
          <p:nvPr/>
        </p:nvGrpSpPr>
        <p:grpSpPr>
          <a:xfrm>
            <a:off x="4785049" y="4448380"/>
            <a:ext cx="4223385" cy="605879"/>
            <a:chOff x="0" y="0"/>
            <a:chExt cx="4223383" cy="605878"/>
          </a:xfrm>
        </p:grpSpPr>
        <p:sp>
          <p:nvSpPr>
            <p:cNvPr id="476" name="Shape 476"/>
            <p:cNvSpPr/>
            <p:nvPr/>
          </p:nvSpPr>
          <p:spPr>
            <a:xfrm flipH="1">
              <a:off x="498089" y="4962"/>
              <a:ext cx="1" cy="600917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 flipH="1">
              <a:off x="996179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 flipH="1">
              <a:off x="1494268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992358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490447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988537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3486626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4223383" y="0"/>
              <a:ext cx="1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 flipH="1">
              <a:off x="-1" y="0"/>
              <a:ext cx="2" cy="600916"/>
            </a:xfrm>
            <a:prstGeom prst="line">
              <a:avLst/>
            </a:prstGeom>
            <a:noFill/>
            <a:ln w="38100" cap="flat">
              <a:solidFill>
                <a:srgbClr val="FF2F92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486" name="Shape 486"/>
          <p:cNvSpPr/>
          <p:nvPr/>
        </p:nvSpPr>
        <p:spPr>
          <a:xfrm>
            <a:off x="4650070" y="5040630"/>
            <a:ext cx="41915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Menlo"/>
                <a:ea typeface="Menlo"/>
                <a:cs typeface="Menlo"/>
                <a:sym typeface="Menlo"/>
              </a:defRPr>
            </a:lvl1pPr>
          </a:lstStyle>
          <a:p>
            <a:pPr lvl="0">
              <a:defRPr sz="1800"/>
            </a:pPr>
            <a:r>
              <a:rPr sz="3200" dirty="0"/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1" animBg="1" advAuto="0"/>
      <p:bldP spid="469" grpId="7" animBg="1" advAuto="0"/>
      <p:bldP spid="470" grpId="3" animBg="1" advAuto="0"/>
      <p:bldP spid="471" grpId="8" animBg="1" advAuto="0"/>
      <p:bldP spid="472" grpId="10" animBg="1" advAuto="0"/>
      <p:bldP spid="473" grpId="2" animBg="1" advAuto="0"/>
      <p:bldP spid="474" grpId="9" animBg="1" advAuto="0"/>
      <p:bldP spid="475" grpId="4" animBg="1" advAuto="0"/>
      <p:bldP spid="485" grpId="6" animBg="1" advAuto="0"/>
      <p:bldP spid="486" grpId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19" dirty="0" err="1">
                <a:solidFill>
                  <a:srgbClr val="011993"/>
                </a:solidFill>
              </a:rPr>
              <a:t>Sistemi</a:t>
            </a:r>
            <a:r>
              <a:rPr sz="7919" dirty="0">
                <a:solidFill>
                  <a:srgbClr val="011993"/>
                </a:solidFill>
              </a:rPr>
              <a:t> a </a:t>
            </a:r>
            <a:r>
              <a:rPr sz="7919" dirty="0" err="1">
                <a:solidFill>
                  <a:srgbClr val="011993"/>
                </a:solidFill>
              </a:rPr>
              <a:t>chiave</a:t>
            </a:r>
            <a:r>
              <a:rPr sz="7919" dirty="0">
                <a:solidFill>
                  <a:srgbClr val="011993"/>
                </a:solidFill>
              </a:rPr>
              <a:t> </a:t>
            </a:r>
            <a:r>
              <a:rPr sz="7919" dirty="0" err="1" smtClean="0">
                <a:solidFill>
                  <a:srgbClr val="011993"/>
                </a:solidFill>
              </a:rPr>
              <a:t>pubblica</a:t>
            </a:r>
            <a:r>
              <a:rPr lang="it-IT" sz="7919" dirty="0" smtClean="0">
                <a:solidFill>
                  <a:srgbClr val="011993"/>
                </a:solidFill>
              </a:rPr>
              <a:t> o asimmetrica</a:t>
            </a:r>
            <a:endParaRPr sz="7919" dirty="0">
              <a:solidFill>
                <a:srgbClr val="011993"/>
              </a:solidFill>
            </a:endParaRPr>
          </a:p>
        </p:txBody>
      </p:sp>
      <p:sp>
        <p:nvSpPr>
          <p:cNvPr id="832" name="Shape 832"/>
          <p:cNvSpPr>
            <a:spLocks noGrp="1"/>
          </p:cNvSpPr>
          <p:nvPr>
            <p:ph type="body" idx="1"/>
          </p:nvPr>
        </p:nvSpPr>
        <p:spPr>
          <a:xfrm>
            <a:off x="446049" y="1947746"/>
            <a:ext cx="11606251" cy="694225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600" dirty="0" smtClean="0"/>
              <a:t>L</a:t>
            </a:r>
            <a:r>
              <a:rPr sz="3600" dirty="0" smtClean="0"/>
              <a:t>e </a:t>
            </a:r>
            <a:r>
              <a:rPr sz="3600" dirty="0" err="1"/>
              <a:t>persone</a:t>
            </a:r>
            <a:r>
              <a:rPr sz="3600" dirty="0"/>
              <a:t> </a:t>
            </a:r>
            <a:r>
              <a:rPr sz="3600" dirty="0" err="1"/>
              <a:t>pubblicano</a:t>
            </a:r>
            <a:r>
              <a:rPr sz="3600" dirty="0"/>
              <a:t> </a:t>
            </a:r>
            <a:r>
              <a:rPr sz="3600" dirty="0" err="1"/>
              <a:t>una</a:t>
            </a:r>
            <a:r>
              <a:rPr sz="3600" dirty="0"/>
              <a:t> </a:t>
            </a:r>
            <a:r>
              <a:rPr sz="3600" dirty="0" err="1"/>
              <a:t>chiave</a:t>
            </a:r>
            <a:r>
              <a:rPr sz="3600" dirty="0"/>
              <a:t> </a:t>
            </a:r>
            <a:r>
              <a:rPr sz="3600" dirty="0" err="1" smtClean="0"/>
              <a:t>pubblica</a:t>
            </a:r>
            <a:r>
              <a:rPr lang="it-IT" dirty="0"/>
              <a:t> </a:t>
            </a:r>
            <a:r>
              <a:rPr sz="3600" dirty="0" err="1" smtClean="0"/>
              <a:t>usata</a:t>
            </a:r>
            <a:r>
              <a:rPr sz="3600" dirty="0" smtClean="0"/>
              <a:t> </a:t>
            </a:r>
            <a:r>
              <a:rPr sz="3600" dirty="0" err="1"/>
              <a:t>dai</a:t>
            </a:r>
            <a:r>
              <a:rPr sz="3600" dirty="0"/>
              <a:t> </a:t>
            </a:r>
            <a:r>
              <a:rPr sz="3600" dirty="0" err="1"/>
              <a:t>mittenti</a:t>
            </a:r>
            <a:r>
              <a:rPr sz="3600" dirty="0"/>
              <a:t> per </a:t>
            </a:r>
            <a:r>
              <a:rPr sz="3600" dirty="0" err="1"/>
              <a:t>cifrare</a:t>
            </a:r>
            <a:r>
              <a:rPr sz="3600" dirty="0"/>
              <a:t> </a:t>
            </a:r>
            <a:r>
              <a:rPr sz="3600" dirty="0" err="1"/>
              <a:t>i</a:t>
            </a:r>
            <a:r>
              <a:rPr sz="3600" dirty="0"/>
              <a:t> </a:t>
            </a:r>
            <a:r>
              <a:rPr sz="3600" dirty="0" err="1"/>
              <a:t>testi</a:t>
            </a:r>
            <a:endParaRPr sz="3600" dirty="0"/>
          </a:p>
          <a:p>
            <a:pPr lvl="0">
              <a:defRPr sz="1800"/>
            </a:pPr>
            <a:r>
              <a:rPr sz="3600" dirty="0"/>
              <a:t>la </a:t>
            </a:r>
            <a:r>
              <a:rPr sz="3600" dirty="0" err="1"/>
              <a:t>chiave</a:t>
            </a:r>
            <a:r>
              <a:rPr sz="3600" dirty="0"/>
              <a:t> </a:t>
            </a:r>
            <a:r>
              <a:rPr sz="3600" dirty="0" err="1"/>
              <a:t>pubblica</a:t>
            </a:r>
            <a:r>
              <a:rPr sz="3600" dirty="0"/>
              <a:t> è tale </a:t>
            </a:r>
            <a:r>
              <a:rPr sz="3600" dirty="0" err="1"/>
              <a:t>che</a:t>
            </a:r>
            <a:r>
              <a:rPr sz="3600" dirty="0"/>
              <a:t> solo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sz="3600" dirty="0" err="1"/>
              <a:t>destinatario</a:t>
            </a:r>
            <a:r>
              <a:rPr sz="3600" dirty="0"/>
              <a:t> </a:t>
            </a:r>
            <a:r>
              <a:rPr sz="3600" dirty="0" err="1"/>
              <a:t>legittimo</a:t>
            </a:r>
            <a:r>
              <a:rPr sz="3600" dirty="0"/>
              <a:t> </a:t>
            </a:r>
            <a:r>
              <a:rPr sz="3600" dirty="0" err="1"/>
              <a:t>possa</a:t>
            </a:r>
            <a:r>
              <a:rPr sz="3600" dirty="0"/>
              <a:t> </a:t>
            </a:r>
            <a:r>
              <a:rPr sz="3600" dirty="0" err="1"/>
              <a:t>decifrare</a:t>
            </a:r>
            <a:r>
              <a:rPr sz="3600" dirty="0"/>
              <a:t> </a:t>
            </a:r>
            <a:r>
              <a:rPr sz="3600" dirty="0" err="1"/>
              <a:t>il</a:t>
            </a:r>
            <a:r>
              <a:rPr sz="3600" dirty="0"/>
              <a:t> </a:t>
            </a:r>
            <a:r>
              <a:rPr sz="3600" dirty="0" err="1"/>
              <a:t>testo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Chiave asimmetrica (pubblica)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E8A3D1-AECC-8243-9763-CE77D5D45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579209"/>
            <a:ext cx="10621975" cy="45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Coppia di chiavi</a:t>
            </a:r>
          </a:p>
        </p:txBody>
      </p:sp>
      <p:sp>
        <p:nvSpPr>
          <p:cNvPr id="835" name="Shape 835"/>
          <p:cNvSpPr/>
          <p:nvPr/>
        </p:nvSpPr>
        <p:spPr>
          <a:xfrm>
            <a:off x="7325105" y="4323079"/>
            <a:ext cx="43434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chiave </a:t>
            </a:r>
            <a:r>
              <a:rPr sz="3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pubblica</a:t>
            </a: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 accessibile a tutti</a:t>
            </a:r>
          </a:p>
        </p:txBody>
      </p:sp>
      <p:sp>
        <p:nvSpPr>
          <p:cNvPr id="836" name="Shape 836"/>
          <p:cNvSpPr/>
          <p:nvPr/>
        </p:nvSpPr>
        <p:spPr>
          <a:xfrm>
            <a:off x="7399702" y="6371335"/>
            <a:ext cx="42291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Helvetica Neue Light"/>
                <a:ea typeface="Helvetica Neue Light"/>
                <a:cs typeface="Helvetica Neue Light"/>
                <a:sym typeface="Helvetica Neue Light"/>
              </a:rPr>
              <a:t>chiave </a:t>
            </a:r>
            <a:r>
              <a:rPr sz="3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segreta</a:t>
            </a:r>
          </a:p>
        </p:txBody>
      </p:sp>
      <p:sp>
        <p:nvSpPr>
          <p:cNvPr id="837" name="Shape 837"/>
          <p:cNvSpPr/>
          <p:nvPr/>
        </p:nvSpPr>
        <p:spPr>
          <a:xfrm>
            <a:off x="3030537" y="2820511"/>
            <a:ext cx="6943726" cy="2226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0" y="0"/>
                </a:moveTo>
                <a:cubicBezTo>
                  <a:pt x="354" y="0"/>
                  <a:pt x="0" y="1103"/>
                  <a:pt x="0" y="2464"/>
                </a:cubicBezTo>
                <a:lnTo>
                  <a:pt x="0" y="8132"/>
                </a:lnTo>
                <a:cubicBezTo>
                  <a:pt x="0" y="9493"/>
                  <a:pt x="354" y="10596"/>
                  <a:pt x="790" y="10596"/>
                </a:cubicBezTo>
                <a:lnTo>
                  <a:pt x="6147" y="10596"/>
                </a:lnTo>
                <a:lnTo>
                  <a:pt x="6541" y="21600"/>
                </a:lnTo>
                <a:lnTo>
                  <a:pt x="6936" y="10596"/>
                </a:lnTo>
                <a:lnTo>
                  <a:pt x="20810" y="10596"/>
                </a:lnTo>
                <a:cubicBezTo>
                  <a:pt x="21246" y="10596"/>
                  <a:pt x="21600" y="9493"/>
                  <a:pt x="21600" y="8132"/>
                </a:cubicBezTo>
                <a:lnTo>
                  <a:pt x="21600" y="2464"/>
                </a:lnTo>
                <a:cubicBezTo>
                  <a:pt x="21600" y="1103"/>
                  <a:pt x="21246" y="0"/>
                  <a:pt x="20810" y="0"/>
                </a:cubicBezTo>
                <a:lnTo>
                  <a:pt x="790" y="0"/>
                </a:lnTo>
                <a:close/>
              </a:path>
            </a:pathLst>
          </a:cu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non deducibili l’una dall’altra</a:t>
            </a:r>
          </a:p>
        </p:txBody>
      </p:sp>
      <p:sp>
        <p:nvSpPr>
          <p:cNvPr id="838" name="Shape 838"/>
          <p:cNvSpPr/>
          <p:nvPr/>
        </p:nvSpPr>
        <p:spPr>
          <a:xfrm>
            <a:off x="3030467" y="7450931"/>
            <a:ext cx="6943726" cy="1883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3" y="0"/>
                </a:moveTo>
                <a:lnTo>
                  <a:pt x="6228" y="10968"/>
                </a:lnTo>
                <a:lnTo>
                  <a:pt x="790" y="10968"/>
                </a:lnTo>
                <a:cubicBezTo>
                  <a:pt x="354" y="10968"/>
                  <a:pt x="0" y="12272"/>
                  <a:pt x="0" y="13881"/>
                </a:cubicBezTo>
                <a:lnTo>
                  <a:pt x="0" y="18687"/>
                </a:lnTo>
                <a:cubicBezTo>
                  <a:pt x="0" y="20296"/>
                  <a:pt x="354" y="21600"/>
                  <a:pt x="790" y="21600"/>
                </a:cubicBezTo>
                <a:lnTo>
                  <a:pt x="20810" y="21600"/>
                </a:lnTo>
                <a:cubicBezTo>
                  <a:pt x="21246" y="21600"/>
                  <a:pt x="21600" y="20296"/>
                  <a:pt x="21600" y="18687"/>
                </a:cubicBezTo>
                <a:lnTo>
                  <a:pt x="21600" y="13881"/>
                </a:lnTo>
                <a:cubicBezTo>
                  <a:pt x="21600" y="12272"/>
                  <a:pt x="21246" y="10968"/>
                  <a:pt x="20810" y="10968"/>
                </a:cubicBezTo>
                <a:lnTo>
                  <a:pt x="7019" y="10968"/>
                </a:lnTo>
                <a:lnTo>
                  <a:pt x="6623" y="0"/>
                </a:lnTo>
                <a:close/>
              </a:path>
            </a:pathLst>
          </a:cu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una cifra l’altra decifra</a:t>
            </a:r>
          </a:p>
        </p:txBody>
      </p:sp>
      <p:grpSp>
        <p:nvGrpSpPr>
          <p:cNvPr id="850" name="Group 850"/>
          <p:cNvGrpSpPr/>
          <p:nvPr/>
        </p:nvGrpSpPr>
        <p:grpSpPr>
          <a:xfrm>
            <a:off x="691093" y="4323079"/>
            <a:ext cx="2242119" cy="3778586"/>
            <a:chOff x="0" y="0"/>
            <a:chExt cx="2242117" cy="3778584"/>
          </a:xfrm>
        </p:grpSpPr>
        <p:sp>
          <p:nvSpPr>
            <p:cNvPr id="839" name="Shape 839"/>
            <p:cNvSpPr/>
            <p:nvPr/>
          </p:nvSpPr>
          <p:spPr>
            <a:xfrm>
              <a:off x="690331" y="724277"/>
              <a:ext cx="871530" cy="1492901"/>
            </a:xfrm>
            <a:prstGeom prst="roundRect">
              <a:avLst>
                <a:gd name="adj" fmla="val 21858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 rot="19800000">
              <a:off x="1614392" y="641313"/>
              <a:ext cx="256791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 rot="1800000">
              <a:off x="370934" y="641313"/>
              <a:ext cx="256792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690331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802769" y="0"/>
              <a:ext cx="623880" cy="62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1245538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649155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649154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1528317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 flipH="1">
              <a:off x="409234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1528317" y="1525134"/>
              <a:ext cx="304016" cy="9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855" name="Group 855"/>
          <p:cNvGrpSpPr/>
          <p:nvPr/>
        </p:nvGrpSpPr>
        <p:grpSpPr>
          <a:xfrm>
            <a:off x="3337402" y="6468313"/>
            <a:ext cx="2371827" cy="982619"/>
            <a:chOff x="63500" y="0"/>
            <a:chExt cx="2371825" cy="982617"/>
          </a:xfrm>
        </p:grpSpPr>
        <p:sp>
          <p:nvSpPr>
            <p:cNvPr id="851" name="Shape 851"/>
            <p:cNvSpPr/>
            <p:nvPr/>
          </p:nvSpPr>
          <p:spPr>
            <a:xfrm>
              <a:off x="63499" y="0"/>
              <a:ext cx="684685" cy="83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583195" y="321354"/>
              <a:ext cx="1734913" cy="193185"/>
            </a:xfrm>
            <a:prstGeom prst="roundRect">
              <a:avLst>
                <a:gd name="adj" fmla="val 44716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1480582" y="310882"/>
              <a:ext cx="505940" cy="671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FF7E79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FF7E79"/>
                  </a:solidFill>
                </a:rPr>
                <a:t>S</a:t>
              </a:r>
            </a:p>
          </p:txBody>
        </p:sp>
        <p:sp>
          <p:nvSpPr>
            <p:cNvPr id="854" name="Shape 854"/>
            <p:cNvSpPr/>
            <p:nvPr/>
          </p:nvSpPr>
          <p:spPr>
            <a:xfrm>
              <a:off x="1786861" y="310882"/>
              <a:ext cx="648465" cy="671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FF7E79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FF7E79"/>
                  </a:solidFill>
                </a:rPr>
                <a:t>A</a:t>
              </a:r>
            </a:p>
          </p:txBody>
        </p:sp>
      </p:grpSp>
      <p:grpSp>
        <p:nvGrpSpPr>
          <p:cNvPr id="860" name="Group 860"/>
          <p:cNvGrpSpPr/>
          <p:nvPr/>
        </p:nvGrpSpPr>
        <p:grpSpPr>
          <a:xfrm>
            <a:off x="3337402" y="4876800"/>
            <a:ext cx="2371827" cy="982619"/>
            <a:chOff x="63500" y="0"/>
            <a:chExt cx="2371825" cy="982617"/>
          </a:xfrm>
        </p:grpSpPr>
        <p:sp>
          <p:nvSpPr>
            <p:cNvPr id="856" name="Shape 856"/>
            <p:cNvSpPr/>
            <p:nvPr/>
          </p:nvSpPr>
          <p:spPr>
            <a:xfrm>
              <a:off x="63499" y="0"/>
              <a:ext cx="684685" cy="83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583195" y="321354"/>
              <a:ext cx="1734913" cy="193185"/>
            </a:xfrm>
            <a:prstGeom prst="roundRect">
              <a:avLst>
                <a:gd name="adj" fmla="val 44716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1480582" y="310882"/>
              <a:ext cx="505940" cy="671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FF7E79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FF7E79"/>
                  </a:solidFill>
                </a:rPr>
                <a:t>P</a:t>
              </a:r>
            </a:p>
          </p:txBody>
        </p:sp>
        <p:sp>
          <p:nvSpPr>
            <p:cNvPr id="859" name="Shape 859"/>
            <p:cNvSpPr/>
            <p:nvPr/>
          </p:nvSpPr>
          <p:spPr>
            <a:xfrm>
              <a:off x="1786861" y="310882"/>
              <a:ext cx="648465" cy="671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FF7E79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FF7E79"/>
                  </a:solidFill>
                </a:rPr>
                <a:t>A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4" animBg="1" advAuto="0"/>
      <p:bldP spid="836" grpId="5" animBg="1" advAuto="0"/>
      <p:bldP spid="837" grpId="6" animBg="1" advAuto="0"/>
      <p:bldP spid="838" grpId="7" animBg="1" advAuto="0"/>
      <p:bldP spid="850" grpId="1" animBg="1" advAuto="0"/>
      <p:bldP spid="855" grpId="3" animBg="1" advAuto="0"/>
      <p:bldP spid="860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40">
                <a:solidFill>
                  <a:srgbClr val="011993"/>
                </a:solidFill>
              </a:rPr>
              <a:t>Cifratura a chiavi pubbliche</a:t>
            </a:r>
          </a:p>
        </p:txBody>
      </p:sp>
      <p:pic>
        <p:nvPicPr>
          <p:cNvPr id="863" name="pasted1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200" y="5842000"/>
            <a:ext cx="2489597" cy="1562100"/>
          </a:xfrm>
          <a:prstGeom prst="rect">
            <a:avLst/>
          </a:prstGeom>
          <a:ln w="12700">
            <a:round/>
          </a:ln>
        </p:spPr>
      </p:pic>
      <p:pic>
        <p:nvPicPr>
          <p:cNvPr id="864" name="pasted6.pdf"/>
          <p:cNvPicPr/>
          <p:nvPr/>
        </p:nvPicPr>
        <p:blipFill>
          <a:blip r:embed="rId3">
            <a:alphaModFix amt="60074"/>
            <a:extLst/>
          </a:blip>
          <a:stretch>
            <a:fillRect/>
          </a:stretch>
        </p:blipFill>
        <p:spPr>
          <a:xfrm>
            <a:off x="4699000" y="7598236"/>
            <a:ext cx="2768600" cy="1126618"/>
          </a:xfrm>
          <a:prstGeom prst="rect">
            <a:avLst/>
          </a:prstGeom>
          <a:ln w="12700">
            <a:round/>
          </a:ln>
        </p:spPr>
      </p:pic>
      <p:pic>
        <p:nvPicPr>
          <p:cNvPr id="865" name="pasted7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6900" y="6807200"/>
            <a:ext cx="2133600" cy="1172666"/>
          </a:xfrm>
          <a:prstGeom prst="rect">
            <a:avLst/>
          </a:prstGeom>
          <a:ln w="12700">
            <a:round/>
          </a:ln>
        </p:spPr>
      </p:pic>
      <p:pic>
        <p:nvPicPr>
          <p:cNvPr id="866" name="pasted8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21600" y="6807200"/>
            <a:ext cx="2109612" cy="1168400"/>
          </a:xfrm>
          <a:prstGeom prst="rect">
            <a:avLst/>
          </a:prstGeom>
          <a:ln w="12700">
            <a:round/>
          </a:ln>
        </p:spPr>
      </p:pic>
      <p:pic>
        <p:nvPicPr>
          <p:cNvPr id="867" name="pasted13.pdf"/>
          <p:cNvPicPr/>
          <p:nvPr/>
        </p:nvPicPr>
        <p:blipFill>
          <a:blip r:embed="rId6">
            <a:alphaModFix amt="89925"/>
            <a:extLst/>
          </a:blip>
          <a:stretch>
            <a:fillRect/>
          </a:stretch>
        </p:blipFill>
        <p:spPr>
          <a:xfrm>
            <a:off x="9232900" y="3543300"/>
            <a:ext cx="2273789" cy="1689100"/>
          </a:xfrm>
          <a:prstGeom prst="rect">
            <a:avLst/>
          </a:prstGeom>
          <a:ln w="12700">
            <a:round/>
          </a:ln>
        </p:spPr>
      </p:pic>
      <p:pic>
        <p:nvPicPr>
          <p:cNvPr id="868" name="pasted14.pdf"/>
          <p:cNvPicPr/>
          <p:nvPr/>
        </p:nvPicPr>
        <p:blipFill>
          <a:blip r:embed="rId7">
            <a:alphaModFix amt="89925"/>
            <a:extLst/>
          </a:blip>
          <a:stretch>
            <a:fillRect/>
          </a:stretch>
        </p:blipFill>
        <p:spPr>
          <a:xfrm>
            <a:off x="1549400" y="3390900"/>
            <a:ext cx="2273789" cy="1689100"/>
          </a:xfrm>
          <a:prstGeom prst="rect">
            <a:avLst/>
          </a:prstGeom>
          <a:ln w="12700">
            <a:round/>
          </a:ln>
        </p:spPr>
      </p:pic>
      <p:grpSp>
        <p:nvGrpSpPr>
          <p:cNvPr id="878" name="Group 878"/>
          <p:cNvGrpSpPr/>
          <p:nvPr/>
        </p:nvGrpSpPr>
        <p:grpSpPr>
          <a:xfrm>
            <a:off x="3683000" y="2590800"/>
            <a:ext cx="5626100" cy="1158844"/>
            <a:chOff x="0" y="0"/>
            <a:chExt cx="5626100" cy="1158843"/>
          </a:xfrm>
        </p:grpSpPr>
        <p:sp>
          <p:nvSpPr>
            <p:cNvPr id="869" name="Shape 869"/>
            <p:cNvSpPr/>
            <p:nvPr/>
          </p:nvSpPr>
          <p:spPr>
            <a:xfrm>
              <a:off x="0" y="0"/>
              <a:ext cx="5626100" cy="1143000"/>
            </a:xfrm>
            <a:prstGeom prst="rect">
              <a:avLst/>
            </a:prstGeom>
            <a:blipFill rotWithShape="1">
              <a:blip r:embed="rId8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73982" marR="73982" lvl="0" defTabSz="817857">
                <a:lnSpc>
                  <a:spcPct val="81000"/>
                </a:lnSpc>
                <a:defRPr sz="4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73" name="Group 873"/>
            <p:cNvGrpSpPr/>
            <p:nvPr/>
          </p:nvGrpSpPr>
          <p:grpSpPr>
            <a:xfrm>
              <a:off x="622300" y="177800"/>
              <a:ext cx="1826768" cy="981044"/>
              <a:chOff x="0" y="0"/>
              <a:chExt cx="1826767" cy="981043"/>
            </a:xfrm>
          </p:grpSpPr>
          <p:sp>
            <p:nvSpPr>
              <p:cNvPr id="870" name="Shape 870"/>
              <p:cNvSpPr/>
              <p:nvPr/>
            </p:nvSpPr>
            <p:spPr>
              <a:xfrm>
                <a:off x="0" y="0"/>
                <a:ext cx="520700" cy="63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1" name="Shape 871"/>
              <p:cNvSpPr/>
              <p:nvPr/>
            </p:nvSpPr>
            <p:spPr>
              <a:xfrm>
                <a:off x="406400" y="254000"/>
                <a:ext cx="1420368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" y="0"/>
                    </a:moveTo>
                    <a:lnTo>
                      <a:pt x="20488" y="0"/>
                    </a:lnTo>
                    <a:cubicBezTo>
                      <a:pt x="21102" y="0"/>
                      <a:pt x="21600" y="4835"/>
                      <a:pt x="21600" y="10800"/>
                    </a:cubicBezTo>
                    <a:lnTo>
                      <a:pt x="21600" y="10800"/>
                    </a:lnTo>
                    <a:cubicBezTo>
                      <a:pt x="21600" y="16765"/>
                      <a:pt x="21102" y="21600"/>
                      <a:pt x="20488" y="21600"/>
                    </a:cubicBezTo>
                    <a:lnTo>
                      <a:pt x="1112" y="21600"/>
                    </a:lnTo>
                    <a:cubicBezTo>
                      <a:pt x="498" y="21600"/>
                      <a:pt x="0" y="16765"/>
                      <a:pt x="0" y="10800"/>
                    </a:cubicBezTo>
                    <a:lnTo>
                      <a:pt x="0" y="10800"/>
                    </a:lnTo>
                    <a:cubicBezTo>
                      <a:pt x="0" y="4835"/>
                      <a:pt x="498" y="0"/>
                      <a:pt x="1112" y="0"/>
                    </a:cubicBezTo>
                    <a:close/>
                  </a:path>
                </a:pathLst>
              </a:custGeom>
              <a:blipFill rotWithShape="1">
                <a:blip r:embed="rId9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2" name="Shape 872"/>
              <p:cNvSpPr/>
              <p:nvPr/>
            </p:nvSpPr>
            <p:spPr>
              <a:xfrm>
                <a:off x="875889" y="212756"/>
                <a:ext cx="924239" cy="7682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73982" marR="73982" defTabSz="817857">
                  <a:lnSpc>
                    <a:spcPts val="5500"/>
                  </a:lnSpc>
                  <a:defRPr sz="4600">
                    <a:solidFill>
                      <a:srgbClr val="C67F79"/>
                    </a:solidFill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4600">
                    <a:solidFill>
                      <a:srgbClr val="C67F79"/>
                    </a:solidFill>
                    <a:uFill>
                      <a:solidFill/>
                    </a:uFill>
                  </a:rPr>
                  <a:t>PA</a:t>
                </a:r>
              </a:p>
            </p:txBody>
          </p:sp>
        </p:grpSp>
        <p:grpSp>
          <p:nvGrpSpPr>
            <p:cNvPr id="877" name="Group 877"/>
            <p:cNvGrpSpPr/>
            <p:nvPr/>
          </p:nvGrpSpPr>
          <p:grpSpPr>
            <a:xfrm>
              <a:off x="3251200" y="177800"/>
              <a:ext cx="1839698" cy="968344"/>
              <a:chOff x="0" y="0"/>
              <a:chExt cx="1839697" cy="968343"/>
            </a:xfrm>
          </p:grpSpPr>
          <p:sp>
            <p:nvSpPr>
              <p:cNvPr id="874" name="Shape 874"/>
              <p:cNvSpPr/>
              <p:nvPr/>
            </p:nvSpPr>
            <p:spPr>
              <a:xfrm>
                <a:off x="0" y="0"/>
                <a:ext cx="520700" cy="635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5" name="Shape 875"/>
              <p:cNvSpPr/>
              <p:nvPr/>
            </p:nvSpPr>
            <p:spPr>
              <a:xfrm>
                <a:off x="406400" y="254000"/>
                <a:ext cx="1420368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" y="0"/>
                    </a:moveTo>
                    <a:lnTo>
                      <a:pt x="20488" y="0"/>
                    </a:lnTo>
                    <a:cubicBezTo>
                      <a:pt x="21102" y="0"/>
                      <a:pt x="21600" y="4835"/>
                      <a:pt x="21600" y="10800"/>
                    </a:cubicBezTo>
                    <a:lnTo>
                      <a:pt x="21600" y="10800"/>
                    </a:lnTo>
                    <a:cubicBezTo>
                      <a:pt x="21600" y="16765"/>
                      <a:pt x="21102" y="21600"/>
                      <a:pt x="20488" y="21600"/>
                    </a:cubicBezTo>
                    <a:lnTo>
                      <a:pt x="1112" y="21600"/>
                    </a:lnTo>
                    <a:cubicBezTo>
                      <a:pt x="498" y="21600"/>
                      <a:pt x="0" y="16765"/>
                      <a:pt x="0" y="10800"/>
                    </a:cubicBezTo>
                    <a:lnTo>
                      <a:pt x="0" y="10800"/>
                    </a:lnTo>
                    <a:cubicBezTo>
                      <a:pt x="0" y="4835"/>
                      <a:pt x="498" y="0"/>
                      <a:pt x="1112" y="0"/>
                    </a:cubicBezTo>
                    <a:close/>
                  </a:path>
                </a:pathLst>
              </a:custGeom>
              <a:blipFill rotWithShape="1">
                <a:blip r:embed="rId10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6" name="Shape 876"/>
              <p:cNvSpPr/>
              <p:nvPr/>
            </p:nvSpPr>
            <p:spPr>
              <a:xfrm>
                <a:off x="872101" y="200056"/>
                <a:ext cx="967597" cy="7682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marL="73982" marR="73982" defTabSz="817857">
                  <a:lnSpc>
                    <a:spcPts val="5500"/>
                  </a:lnSpc>
                  <a:defRPr sz="4600">
                    <a:solidFill>
                      <a:srgbClr val="8198BC"/>
                    </a:solidFill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4600">
                    <a:solidFill>
                      <a:srgbClr val="8198BC"/>
                    </a:solidFill>
                    <a:uFill>
                      <a:solidFill/>
                    </a:uFill>
                  </a:rPr>
                  <a:t>PB</a:t>
                </a:r>
              </a:p>
            </p:txBody>
          </p:sp>
        </p:grpSp>
      </p:grpSp>
      <p:pic>
        <p:nvPicPr>
          <p:cNvPr id="879" name="pasted15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712200" y="7531100"/>
            <a:ext cx="2540000" cy="1563077"/>
          </a:xfrm>
          <a:prstGeom prst="rect">
            <a:avLst/>
          </a:prstGeom>
          <a:ln w="12700">
            <a:round/>
          </a:ln>
        </p:spPr>
      </p:pic>
      <p:pic>
        <p:nvPicPr>
          <p:cNvPr id="880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64225" y="7281167"/>
            <a:ext cx="877296" cy="1536701"/>
          </a:xfrm>
          <a:prstGeom prst="rect">
            <a:avLst/>
          </a:prstGeom>
          <a:ln w="12700">
            <a:round/>
          </a:ln>
        </p:spPr>
      </p:pic>
      <p:grpSp>
        <p:nvGrpSpPr>
          <p:cNvPr id="892" name="Group 892"/>
          <p:cNvGrpSpPr/>
          <p:nvPr/>
        </p:nvGrpSpPr>
        <p:grpSpPr>
          <a:xfrm>
            <a:off x="2908300" y="5511800"/>
            <a:ext cx="1270001" cy="1270001"/>
            <a:chOff x="0" y="0"/>
            <a:chExt cx="1270000" cy="1270000"/>
          </a:xfrm>
        </p:grpSpPr>
        <p:pic>
          <p:nvPicPr>
            <p:cNvPr id="881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91" name="Group 891"/>
            <p:cNvGrpSpPr/>
            <p:nvPr/>
          </p:nvGrpSpPr>
          <p:grpSpPr>
            <a:xfrm>
              <a:off x="330200" y="228600"/>
              <a:ext cx="591067" cy="542858"/>
              <a:chOff x="0" y="0"/>
              <a:chExt cx="591066" cy="542857"/>
            </a:xfrm>
          </p:grpSpPr>
          <p:sp>
            <p:nvSpPr>
              <p:cNvPr id="882" name="Shape 882"/>
              <p:cNvSpPr/>
              <p:nvPr/>
            </p:nvSpPr>
            <p:spPr>
              <a:xfrm>
                <a:off x="36289" y="514688"/>
                <a:ext cx="554778" cy="2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496" extrusionOk="0">
                    <a:moveTo>
                      <a:pt x="0" y="4934"/>
                    </a:moveTo>
                    <a:cubicBezTo>
                      <a:pt x="700" y="-5866"/>
                      <a:pt x="1500" y="4034"/>
                      <a:pt x="2600" y="6734"/>
                    </a:cubicBezTo>
                    <a:cubicBezTo>
                      <a:pt x="3900" y="4934"/>
                      <a:pt x="5200" y="2234"/>
                      <a:pt x="6600" y="3134"/>
                    </a:cubicBezTo>
                    <a:cubicBezTo>
                      <a:pt x="8800" y="3134"/>
                      <a:pt x="5400" y="15734"/>
                      <a:pt x="8000" y="4934"/>
                    </a:cubicBezTo>
                    <a:cubicBezTo>
                      <a:pt x="9100" y="6734"/>
                      <a:pt x="9300" y="8534"/>
                      <a:pt x="10600" y="6734"/>
                    </a:cubicBezTo>
                    <a:cubicBezTo>
                      <a:pt x="12400" y="10334"/>
                      <a:pt x="13100" y="12134"/>
                      <a:pt x="15000" y="8534"/>
                    </a:cubicBezTo>
                    <a:cubicBezTo>
                      <a:pt x="15700" y="3134"/>
                      <a:pt x="15900" y="1334"/>
                      <a:pt x="16800" y="6734"/>
                    </a:cubicBezTo>
                    <a:cubicBezTo>
                      <a:pt x="18800" y="1334"/>
                      <a:pt x="19100" y="1334"/>
                      <a:pt x="21600" y="133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3" name="Shape 883"/>
              <p:cNvSpPr/>
              <p:nvPr/>
            </p:nvSpPr>
            <p:spPr>
              <a:xfrm rot="10800000" flipH="1">
                <a:off x="0" y="90820"/>
                <a:ext cx="557947" cy="2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91" extrusionOk="0">
                    <a:moveTo>
                      <a:pt x="0" y="12516"/>
                    </a:moveTo>
                    <a:cubicBezTo>
                      <a:pt x="3927" y="3259"/>
                      <a:pt x="5498" y="-1370"/>
                      <a:pt x="9033" y="12516"/>
                    </a:cubicBezTo>
                    <a:cubicBezTo>
                      <a:pt x="11389" y="12516"/>
                      <a:pt x="11978" y="20230"/>
                      <a:pt x="13353" y="18687"/>
                    </a:cubicBezTo>
                    <a:cubicBezTo>
                      <a:pt x="14727" y="17144"/>
                      <a:pt x="16102" y="1716"/>
                      <a:pt x="17476" y="173"/>
                    </a:cubicBezTo>
                    <a:cubicBezTo>
                      <a:pt x="18851" y="-1370"/>
                      <a:pt x="20716" y="7887"/>
                      <a:pt x="21600" y="943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4" name="Shape 884"/>
              <p:cNvSpPr/>
              <p:nvPr/>
            </p:nvSpPr>
            <p:spPr>
              <a:xfrm>
                <a:off x="11020" y="15128"/>
                <a:ext cx="111590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cubicBezTo>
                      <a:pt x="4418" y="0"/>
                      <a:pt x="8836" y="7200"/>
                      <a:pt x="13745" y="21600"/>
                    </a:cubicBezTo>
                    <a:cubicBezTo>
                      <a:pt x="16200" y="14400"/>
                      <a:pt x="18164" y="0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5" name="Shape 885"/>
              <p:cNvSpPr/>
              <p:nvPr/>
            </p:nvSpPr>
            <p:spPr>
              <a:xfrm>
                <a:off x="185378" y="0"/>
                <a:ext cx="116663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14" extrusionOk="0">
                    <a:moveTo>
                      <a:pt x="0" y="12343"/>
                    </a:moveTo>
                    <a:cubicBezTo>
                      <a:pt x="4696" y="21600"/>
                      <a:pt x="8452" y="12343"/>
                      <a:pt x="13148" y="0"/>
                    </a:cubicBezTo>
                    <a:cubicBezTo>
                      <a:pt x="15026" y="0"/>
                      <a:pt x="16904" y="0"/>
                      <a:pt x="18783" y="6171"/>
                    </a:cubicBezTo>
                    <a:cubicBezTo>
                      <a:pt x="19722" y="6171"/>
                      <a:pt x="21600" y="18514"/>
                      <a:pt x="21600" y="1851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6" name="Shape 886"/>
              <p:cNvSpPr/>
              <p:nvPr/>
            </p:nvSpPr>
            <p:spPr>
              <a:xfrm rot="10800000">
                <a:off x="2663" y="204565"/>
                <a:ext cx="554778" cy="2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496" extrusionOk="0">
                    <a:moveTo>
                      <a:pt x="0" y="4934"/>
                    </a:moveTo>
                    <a:cubicBezTo>
                      <a:pt x="700" y="-5866"/>
                      <a:pt x="1500" y="4034"/>
                      <a:pt x="2600" y="6734"/>
                    </a:cubicBezTo>
                    <a:cubicBezTo>
                      <a:pt x="3900" y="4934"/>
                      <a:pt x="5200" y="2234"/>
                      <a:pt x="6600" y="3134"/>
                    </a:cubicBezTo>
                    <a:cubicBezTo>
                      <a:pt x="8800" y="3134"/>
                      <a:pt x="5400" y="15734"/>
                      <a:pt x="8000" y="4934"/>
                    </a:cubicBezTo>
                    <a:cubicBezTo>
                      <a:pt x="9100" y="6734"/>
                      <a:pt x="9300" y="8534"/>
                      <a:pt x="10600" y="6734"/>
                    </a:cubicBezTo>
                    <a:cubicBezTo>
                      <a:pt x="12400" y="10334"/>
                      <a:pt x="13100" y="12134"/>
                      <a:pt x="15000" y="8534"/>
                    </a:cubicBezTo>
                    <a:cubicBezTo>
                      <a:pt x="15700" y="3134"/>
                      <a:pt x="15900" y="1334"/>
                      <a:pt x="16800" y="6734"/>
                    </a:cubicBezTo>
                    <a:cubicBezTo>
                      <a:pt x="18800" y="1334"/>
                      <a:pt x="19100" y="1334"/>
                      <a:pt x="21600" y="133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7" name="Shape 887"/>
              <p:cNvSpPr/>
              <p:nvPr/>
            </p:nvSpPr>
            <p:spPr>
              <a:xfrm rot="10800000">
                <a:off x="13553" y="408992"/>
                <a:ext cx="557948" cy="2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91" extrusionOk="0">
                    <a:moveTo>
                      <a:pt x="0" y="12516"/>
                    </a:moveTo>
                    <a:cubicBezTo>
                      <a:pt x="3927" y="3259"/>
                      <a:pt x="5498" y="-1370"/>
                      <a:pt x="9033" y="12516"/>
                    </a:cubicBezTo>
                    <a:cubicBezTo>
                      <a:pt x="11389" y="12516"/>
                      <a:pt x="11978" y="20230"/>
                      <a:pt x="13353" y="18687"/>
                    </a:cubicBezTo>
                    <a:cubicBezTo>
                      <a:pt x="14727" y="17144"/>
                      <a:pt x="16102" y="1716"/>
                      <a:pt x="17476" y="173"/>
                    </a:cubicBezTo>
                    <a:cubicBezTo>
                      <a:pt x="18851" y="-1370"/>
                      <a:pt x="20716" y="7887"/>
                      <a:pt x="21600" y="943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8" name="Shape 888"/>
              <p:cNvSpPr/>
              <p:nvPr/>
            </p:nvSpPr>
            <p:spPr>
              <a:xfrm rot="10800000">
                <a:off x="23241" y="319221"/>
                <a:ext cx="111590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cubicBezTo>
                      <a:pt x="4418" y="0"/>
                      <a:pt x="8836" y="7200"/>
                      <a:pt x="13745" y="21600"/>
                    </a:cubicBezTo>
                    <a:cubicBezTo>
                      <a:pt x="16200" y="14400"/>
                      <a:pt x="18164" y="0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9" name="Shape 889"/>
              <p:cNvSpPr/>
              <p:nvPr/>
            </p:nvSpPr>
            <p:spPr>
              <a:xfrm>
                <a:off x="197599" y="319221"/>
                <a:ext cx="116663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14" extrusionOk="0">
                    <a:moveTo>
                      <a:pt x="0" y="12343"/>
                    </a:moveTo>
                    <a:cubicBezTo>
                      <a:pt x="4696" y="21600"/>
                      <a:pt x="8452" y="12343"/>
                      <a:pt x="13148" y="0"/>
                    </a:cubicBezTo>
                    <a:cubicBezTo>
                      <a:pt x="15026" y="0"/>
                      <a:pt x="16904" y="0"/>
                      <a:pt x="18783" y="6171"/>
                    </a:cubicBezTo>
                    <a:cubicBezTo>
                      <a:pt x="19722" y="6171"/>
                      <a:pt x="21600" y="18514"/>
                      <a:pt x="21600" y="1851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0" name="Shape 890"/>
              <p:cNvSpPr/>
              <p:nvPr/>
            </p:nvSpPr>
            <p:spPr>
              <a:xfrm rot="10800000">
                <a:off x="382847" y="315748"/>
                <a:ext cx="147096" cy="20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971" extrusionOk="0">
                    <a:moveTo>
                      <a:pt x="0" y="8430"/>
                    </a:moveTo>
                    <a:cubicBezTo>
                      <a:pt x="4469" y="5889"/>
                      <a:pt x="18248" y="-10629"/>
                      <a:pt x="21600" y="10971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904" name="Group 904"/>
          <p:cNvGrpSpPr/>
          <p:nvPr/>
        </p:nvGrpSpPr>
        <p:grpSpPr>
          <a:xfrm>
            <a:off x="8077200" y="5511800"/>
            <a:ext cx="1270001" cy="1270001"/>
            <a:chOff x="0" y="0"/>
            <a:chExt cx="1270000" cy="1270000"/>
          </a:xfrm>
        </p:grpSpPr>
        <p:pic>
          <p:nvPicPr>
            <p:cNvPr id="893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03" name="Group 903"/>
            <p:cNvGrpSpPr/>
            <p:nvPr/>
          </p:nvGrpSpPr>
          <p:grpSpPr>
            <a:xfrm>
              <a:off x="330200" y="228600"/>
              <a:ext cx="591067" cy="542858"/>
              <a:chOff x="0" y="0"/>
              <a:chExt cx="591066" cy="542857"/>
            </a:xfrm>
          </p:grpSpPr>
          <p:sp>
            <p:nvSpPr>
              <p:cNvPr id="894" name="Shape 894"/>
              <p:cNvSpPr/>
              <p:nvPr/>
            </p:nvSpPr>
            <p:spPr>
              <a:xfrm>
                <a:off x="36289" y="514688"/>
                <a:ext cx="554778" cy="2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496" extrusionOk="0">
                    <a:moveTo>
                      <a:pt x="0" y="4934"/>
                    </a:moveTo>
                    <a:cubicBezTo>
                      <a:pt x="700" y="-5866"/>
                      <a:pt x="1500" y="4034"/>
                      <a:pt x="2600" y="6734"/>
                    </a:cubicBezTo>
                    <a:cubicBezTo>
                      <a:pt x="3900" y="4934"/>
                      <a:pt x="5200" y="2234"/>
                      <a:pt x="6600" y="3134"/>
                    </a:cubicBezTo>
                    <a:cubicBezTo>
                      <a:pt x="8800" y="3134"/>
                      <a:pt x="5400" y="15734"/>
                      <a:pt x="8000" y="4934"/>
                    </a:cubicBezTo>
                    <a:cubicBezTo>
                      <a:pt x="9100" y="6734"/>
                      <a:pt x="9300" y="8534"/>
                      <a:pt x="10600" y="6734"/>
                    </a:cubicBezTo>
                    <a:cubicBezTo>
                      <a:pt x="12400" y="10334"/>
                      <a:pt x="13100" y="12134"/>
                      <a:pt x="15000" y="8534"/>
                    </a:cubicBezTo>
                    <a:cubicBezTo>
                      <a:pt x="15700" y="3134"/>
                      <a:pt x="15900" y="1334"/>
                      <a:pt x="16800" y="6734"/>
                    </a:cubicBezTo>
                    <a:cubicBezTo>
                      <a:pt x="18800" y="1334"/>
                      <a:pt x="19100" y="1334"/>
                      <a:pt x="21600" y="133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5" name="Shape 895"/>
              <p:cNvSpPr/>
              <p:nvPr/>
            </p:nvSpPr>
            <p:spPr>
              <a:xfrm rot="10800000" flipH="1">
                <a:off x="0" y="90820"/>
                <a:ext cx="557947" cy="2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91" extrusionOk="0">
                    <a:moveTo>
                      <a:pt x="0" y="12516"/>
                    </a:moveTo>
                    <a:cubicBezTo>
                      <a:pt x="3927" y="3259"/>
                      <a:pt x="5498" y="-1370"/>
                      <a:pt x="9033" y="12516"/>
                    </a:cubicBezTo>
                    <a:cubicBezTo>
                      <a:pt x="11389" y="12516"/>
                      <a:pt x="11978" y="20230"/>
                      <a:pt x="13353" y="18687"/>
                    </a:cubicBezTo>
                    <a:cubicBezTo>
                      <a:pt x="14727" y="17144"/>
                      <a:pt x="16102" y="1716"/>
                      <a:pt x="17476" y="173"/>
                    </a:cubicBezTo>
                    <a:cubicBezTo>
                      <a:pt x="18851" y="-1370"/>
                      <a:pt x="20716" y="7887"/>
                      <a:pt x="21600" y="943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6" name="Shape 896"/>
              <p:cNvSpPr/>
              <p:nvPr/>
            </p:nvSpPr>
            <p:spPr>
              <a:xfrm>
                <a:off x="11020" y="15128"/>
                <a:ext cx="111590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cubicBezTo>
                      <a:pt x="4418" y="0"/>
                      <a:pt x="8836" y="7200"/>
                      <a:pt x="13745" y="21600"/>
                    </a:cubicBezTo>
                    <a:cubicBezTo>
                      <a:pt x="16200" y="14400"/>
                      <a:pt x="18164" y="0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7" name="Shape 897"/>
              <p:cNvSpPr/>
              <p:nvPr/>
            </p:nvSpPr>
            <p:spPr>
              <a:xfrm>
                <a:off x="185378" y="0"/>
                <a:ext cx="116663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14" extrusionOk="0">
                    <a:moveTo>
                      <a:pt x="0" y="12343"/>
                    </a:moveTo>
                    <a:cubicBezTo>
                      <a:pt x="4696" y="21600"/>
                      <a:pt x="8452" y="12343"/>
                      <a:pt x="13148" y="0"/>
                    </a:cubicBezTo>
                    <a:cubicBezTo>
                      <a:pt x="15026" y="0"/>
                      <a:pt x="16904" y="0"/>
                      <a:pt x="18783" y="6171"/>
                    </a:cubicBezTo>
                    <a:cubicBezTo>
                      <a:pt x="19722" y="6171"/>
                      <a:pt x="21600" y="18514"/>
                      <a:pt x="21600" y="1851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8" name="Shape 898"/>
              <p:cNvSpPr/>
              <p:nvPr/>
            </p:nvSpPr>
            <p:spPr>
              <a:xfrm rot="10800000">
                <a:off x="2663" y="204565"/>
                <a:ext cx="554778" cy="2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496" extrusionOk="0">
                    <a:moveTo>
                      <a:pt x="0" y="4934"/>
                    </a:moveTo>
                    <a:cubicBezTo>
                      <a:pt x="700" y="-5866"/>
                      <a:pt x="1500" y="4034"/>
                      <a:pt x="2600" y="6734"/>
                    </a:cubicBezTo>
                    <a:cubicBezTo>
                      <a:pt x="3900" y="4934"/>
                      <a:pt x="5200" y="2234"/>
                      <a:pt x="6600" y="3134"/>
                    </a:cubicBezTo>
                    <a:cubicBezTo>
                      <a:pt x="8800" y="3134"/>
                      <a:pt x="5400" y="15734"/>
                      <a:pt x="8000" y="4934"/>
                    </a:cubicBezTo>
                    <a:cubicBezTo>
                      <a:pt x="9100" y="6734"/>
                      <a:pt x="9300" y="8534"/>
                      <a:pt x="10600" y="6734"/>
                    </a:cubicBezTo>
                    <a:cubicBezTo>
                      <a:pt x="12400" y="10334"/>
                      <a:pt x="13100" y="12134"/>
                      <a:pt x="15000" y="8534"/>
                    </a:cubicBezTo>
                    <a:cubicBezTo>
                      <a:pt x="15700" y="3134"/>
                      <a:pt x="15900" y="1334"/>
                      <a:pt x="16800" y="6734"/>
                    </a:cubicBezTo>
                    <a:cubicBezTo>
                      <a:pt x="18800" y="1334"/>
                      <a:pt x="19100" y="1334"/>
                      <a:pt x="21600" y="133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9" name="Shape 899"/>
              <p:cNvSpPr/>
              <p:nvPr/>
            </p:nvSpPr>
            <p:spPr>
              <a:xfrm rot="10800000">
                <a:off x="13553" y="408992"/>
                <a:ext cx="557948" cy="29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891" extrusionOk="0">
                    <a:moveTo>
                      <a:pt x="0" y="12516"/>
                    </a:moveTo>
                    <a:cubicBezTo>
                      <a:pt x="3927" y="3259"/>
                      <a:pt x="5498" y="-1370"/>
                      <a:pt x="9033" y="12516"/>
                    </a:cubicBezTo>
                    <a:cubicBezTo>
                      <a:pt x="11389" y="12516"/>
                      <a:pt x="11978" y="20230"/>
                      <a:pt x="13353" y="18687"/>
                    </a:cubicBezTo>
                    <a:cubicBezTo>
                      <a:pt x="14727" y="17144"/>
                      <a:pt x="16102" y="1716"/>
                      <a:pt x="17476" y="173"/>
                    </a:cubicBezTo>
                    <a:cubicBezTo>
                      <a:pt x="18851" y="-1370"/>
                      <a:pt x="20716" y="7887"/>
                      <a:pt x="21600" y="943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0" name="Shape 900"/>
              <p:cNvSpPr/>
              <p:nvPr/>
            </p:nvSpPr>
            <p:spPr>
              <a:xfrm rot="10800000">
                <a:off x="23241" y="319221"/>
                <a:ext cx="111590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400"/>
                    </a:moveTo>
                    <a:cubicBezTo>
                      <a:pt x="4418" y="0"/>
                      <a:pt x="8836" y="7200"/>
                      <a:pt x="13745" y="21600"/>
                    </a:cubicBezTo>
                    <a:cubicBezTo>
                      <a:pt x="16200" y="14400"/>
                      <a:pt x="18164" y="0"/>
                      <a:pt x="21600" y="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1" name="Shape 901"/>
              <p:cNvSpPr/>
              <p:nvPr/>
            </p:nvSpPr>
            <p:spPr>
              <a:xfrm>
                <a:off x="197599" y="319221"/>
                <a:ext cx="116663" cy="1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14" extrusionOk="0">
                    <a:moveTo>
                      <a:pt x="0" y="12343"/>
                    </a:moveTo>
                    <a:cubicBezTo>
                      <a:pt x="4696" y="21600"/>
                      <a:pt x="8452" y="12343"/>
                      <a:pt x="13148" y="0"/>
                    </a:cubicBezTo>
                    <a:cubicBezTo>
                      <a:pt x="15026" y="0"/>
                      <a:pt x="16904" y="0"/>
                      <a:pt x="18783" y="6171"/>
                    </a:cubicBezTo>
                    <a:cubicBezTo>
                      <a:pt x="19722" y="6171"/>
                      <a:pt x="21600" y="18514"/>
                      <a:pt x="21600" y="18514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2" name="Shape 902"/>
              <p:cNvSpPr/>
              <p:nvPr/>
            </p:nvSpPr>
            <p:spPr>
              <a:xfrm rot="10800000">
                <a:off x="382847" y="315748"/>
                <a:ext cx="147096" cy="20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971" extrusionOk="0">
                    <a:moveTo>
                      <a:pt x="0" y="8430"/>
                    </a:moveTo>
                    <a:cubicBezTo>
                      <a:pt x="4469" y="5889"/>
                      <a:pt x="18248" y="-10629"/>
                      <a:pt x="21600" y="10971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73982" marR="73982" lvl="0" defTabSz="817857">
                  <a:lnSpc>
                    <a:spcPct val="81000"/>
                  </a:lnSpc>
                  <a:defRPr sz="4200"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grpSp>
        <p:nvGrpSpPr>
          <p:cNvPr id="909" name="Group 909"/>
          <p:cNvGrpSpPr/>
          <p:nvPr/>
        </p:nvGrpSpPr>
        <p:grpSpPr>
          <a:xfrm>
            <a:off x="3594100" y="7785100"/>
            <a:ext cx="1168400" cy="876300"/>
            <a:chOff x="0" y="0"/>
            <a:chExt cx="1168400" cy="876300"/>
          </a:xfrm>
        </p:grpSpPr>
        <p:pic>
          <p:nvPicPr>
            <p:cNvPr id="905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1168400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6" name="Shape 906"/>
            <p:cNvSpPr/>
            <p:nvPr/>
          </p:nvSpPr>
          <p:spPr>
            <a:xfrm>
              <a:off x="585978" y="402412"/>
              <a:ext cx="434849" cy="279401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 flipV="1">
              <a:off x="146050" y="394792"/>
              <a:ext cx="430785" cy="280417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152145" y="108534"/>
              <a:ext cx="863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83" y="10800"/>
                    <a:pt x="7217" y="21600"/>
                    <a:pt x="10800" y="21600"/>
                  </a:cubicBezTo>
                  <a:cubicBezTo>
                    <a:pt x="14383" y="21600"/>
                    <a:pt x="17966" y="10800"/>
                    <a:pt x="21600" y="0"/>
                  </a:cubicBezTo>
                </a:path>
              </a:pathLst>
            </a:custGeom>
            <a:solidFill>
              <a:srgbClr val="0096FF"/>
            </a:solidFill>
            <a:ln w="12700" cap="flat">
              <a:solidFill>
                <a:srgbClr val="0433FF"/>
              </a:solidFill>
              <a:prstDash val="solid"/>
              <a:miter lim="400000"/>
            </a:ln>
            <a:effectLst>
              <a:outerShdw blurRad="50800" dist="25400" dir="5400000" rotWithShape="0">
                <a:srgbClr val="919191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73982" marR="73982" lvl="0" defTabSz="817857">
                <a:lnSpc>
                  <a:spcPct val="81000"/>
                </a:lnSpc>
                <a:defRPr sz="4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14" name="Group 914"/>
          <p:cNvGrpSpPr/>
          <p:nvPr/>
        </p:nvGrpSpPr>
        <p:grpSpPr>
          <a:xfrm>
            <a:off x="7429500" y="7721600"/>
            <a:ext cx="1168400" cy="876300"/>
            <a:chOff x="0" y="0"/>
            <a:chExt cx="1168400" cy="876300"/>
          </a:xfrm>
        </p:grpSpPr>
        <p:pic>
          <p:nvPicPr>
            <p:cNvPr id="910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1168400" cy="876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1" name="Shape 911"/>
            <p:cNvSpPr/>
            <p:nvPr/>
          </p:nvSpPr>
          <p:spPr>
            <a:xfrm>
              <a:off x="585978" y="402412"/>
              <a:ext cx="434849" cy="279401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 flipV="1">
              <a:off x="146050" y="394792"/>
              <a:ext cx="430785" cy="280417"/>
            </a:xfrm>
            <a:prstGeom prst="line">
              <a:avLst/>
            </a:prstGeom>
            <a:noFill/>
            <a:ln w="127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152145" y="108534"/>
              <a:ext cx="8636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83" y="10800"/>
                    <a:pt x="7217" y="21600"/>
                    <a:pt x="10800" y="21600"/>
                  </a:cubicBezTo>
                  <a:cubicBezTo>
                    <a:pt x="14383" y="21600"/>
                    <a:pt x="17966" y="10800"/>
                    <a:pt x="21600" y="0"/>
                  </a:cubicBezTo>
                </a:path>
              </a:pathLst>
            </a:custGeom>
            <a:solidFill>
              <a:srgbClr val="0096FF"/>
            </a:solidFill>
            <a:ln w="12700" cap="flat">
              <a:solidFill>
                <a:srgbClr val="0433FF"/>
              </a:solidFill>
              <a:prstDash val="solid"/>
              <a:miter lim="400000"/>
            </a:ln>
            <a:effectLst>
              <a:outerShdw blurRad="50800" dist="25400" dir="5400000" rotWithShape="0">
                <a:srgbClr val="919191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73982" marR="73982" lvl="0" defTabSz="817857">
                <a:lnSpc>
                  <a:spcPct val="81000"/>
                </a:lnSpc>
                <a:defRPr sz="42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17" name="Group 917"/>
          <p:cNvGrpSpPr/>
          <p:nvPr/>
        </p:nvGrpSpPr>
        <p:grpSpPr>
          <a:xfrm>
            <a:off x="54833" y="4457700"/>
            <a:ext cx="2684334" cy="4629150"/>
            <a:chOff x="0" y="0"/>
            <a:chExt cx="2684332" cy="4629149"/>
          </a:xfrm>
        </p:grpSpPr>
        <p:pic>
          <p:nvPicPr>
            <p:cNvPr id="915" name="droppedImage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2684333" cy="411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6" name="Shape 916"/>
            <p:cNvSpPr/>
            <p:nvPr/>
          </p:nvSpPr>
          <p:spPr>
            <a:xfrm>
              <a:off x="771825" y="3981449"/>
              <a:ext cx="113065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Alice</a:t>
              </a:r>
            </a:p>
          </p:txBody>
        </p:sp>
      </p:grpSp>
      <p:grpSp>
        <p:nvGrpSpPr>
          <p:cNvPr id="920" name="Group 920"/>
          <p:cNvGrpSpPr/>
          <p:nvPr/>
        </p:nvGrpSpPr>
        <p:grpSpPr>
          <a:xfrm>
            <a:off x="10316433" y="4457700"/>
            <a:ext cx="2684334" cy="4629150"/>
            <a:chOff x="0" y="0"/>
            <a:chExt cx="2684332" cy="4629149"/>
          </a:xfrm>
        </p:grpSpPr>
        <p:pic>
          <p:nvPicPr>
            <p:cNvPr id="918" name="droppedImage.pdf"/>
            <p:cNvPicPr/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2684333" cy="411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9" name="Shape 919"/>
            <p:cNvSpPr/>
            <p:nvPr/>
          </p:nvSpPr>
          <p:spPr>
            <a:xfrm>
              <a:off x="859812" y="3981449"/>
              <a:ext cx="95280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Bob</a:t>
              </a:r>
            </a:p>
          </p:txBody>
        </p:sp>
      </p:grpSp>
      <p:sp>
        <p:nvSpPr>
          <p:cNvPr id="921" name="Shape 921"/>
          <p:cNvSpPr/>
          <p:nvPr/>
        </p:nvSpPr>
        <p:spPr>
          <a:xfrm>
            <a:off x="4762500" y="4775200"/>
            <a:ext cx="4737100" cy="1536700"/>
          </a:xfrm>
          <a:prstGeom prst="wedgeEllipseCallout">
            <a:avLst>
              <a:gd name="adj1" fmla="val -13732"/>
              <a:gd name="adj2" fmla="val -125933"/>
            </a:avLst>
          </a:prstGeom>
          <a:solidFill>
            <a:srgbClr val="FF2600">
              <a:alpha val="66000"/>
            </a:srgbClr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terzo fidato </a:t>
            </a:r>
          </a:p>
        </p:txBody>
      </p:sp>
      <p:sp>
        <p:nvSpPr>
          <p:cNvPr id="922" name="Shape 922"/>
          <p:cNvSpPr/>
          <p:nvPr/>
        </p:nvSpPr>
        <p:spPr>
          <a:xfrm>
            <a:off x="4432300" y="4749800"/>
            <a:ext cx="6413500" cy="1536700"/>
          </a:xfrm>
          <a:prstGeom prst="wedgeEllipseCallout">
            <a:avLst>
              <a:gd name="adj1" fmla="val -47186"/>
              <a:gd name="adj2" fmla="val 167798"/>
            </a:avLst>
          </a:prstGeom>
          <a:solidFill>
            <a:srgbClr val="FF2600">
              <a:alpha val="66000"/>
            </a:srgbClr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solo Bob mi può leggere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1000" fill="hold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2" dur="1000" fill="hold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2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9" animBg="1" advAuto="0"/>
      <p:bldP spid="864" grpId="14" animBg="1" advAuto="0"/>
      <p:bldP spid="865" grpId="10" animBg="1" advAuto="0"/>
      <p:bldP spid="866" grpId="18" animBg="1" advAuto="0"/>
      <p:bldP spid="867" grpId="7" animBg="1" advAuto="0"/>
      <p:bldP spid="868" grpId="6" animBg="1" advAuto="0"/>
      <p:bldP spid="878" grpId="3" animBg="1" advAuto="0"/>
      <p:bldP spid="879" grpId="17" animBg="1" advAuto="0"/>
      <p:bldP spid="880" grpId="15" animBg="1" advAuto="0"/>
      <p:bldP spid="892" grpId="8" animBg="1" advAuto="0"/>
      <p:bldP spid="904" grpId="19" animBg="1" advAuto="0"/>
      <p:bldP spid="909" grpId="11" animBg="1" advAuto="0"/>
      <p:bldP spid="914" grpId="16" animBg="1" advAuto="0"/>
      <p:bldP spid="917" grpId="1" animBg="1" advAuto="0"/>
      <p:bldP spid="920" grpId="2" animBg="1" advAuto="0"/>
      <p:bldP spid="921" grpId="4" animBg="1" advAuto="0"/>
      <p:bldP spid="921" grpId="5" animBg="1" advAuto="0"/>
      <p:bldP spid="922" grpId="12" animBg="1" advAuto="0"/>
      <p:bldP spid="922" grpId="13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Immagine 92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117" y="7773182"/>
            <a:ext cx="2106161" cy="819507"/>
          </a:xfrm>
          <a:prstGeom prst="rect">
            <a:avLst/>
          </a:prstGeom>
        </p:spPr>
      </p:pic>
      <p:sp>
        <p:nvSpPr>
          <p:cNvPr id="926" name="Shape 9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40">
                <a:solidFill>
                  <a:srgbClr val="011993"/>
                </a:solidFill>
              </a:rPr>
              <a:t>Cifratura a chiavi pubbliche</a:t>
            </a:r>
          </a:p>
        </p:txBody>
      </p:sp>
      <p:grpSp>
        <p:nvGrpSpPr>
          <p:cNvPr id="938" name="Group 938"/>
          <p:cNvGrpSpPr/>
          <p:nvPr/>
        </p:nvGrpSpPr>
        <p:grpSpPr>
          <a:xfrm>
            <a:off x="3618888" y="2120900"/>
            <a:ext cx="5767818" cy="1270000"/>
            <a:chOff x="0" y="0"/>
            <a:chExt cx="5767816" cy="1270000"/>
          </a:xfrm>
        </p:grpSpPr>
        <p:sp>
          <p:nvSpPr>
            <p:cNvPr id="927" name="Shape 927"/>
            <p:cNvSpPr/>
            <p:nvPr/>
          </p:nvSpPr>
          <p:spPr>
            <a:xfrm>
              <a:off x="0" y="0"/>
              <a:ext cx="5767817" cy="1270000"/>
            </a:xfrm>
            <a:prstGeom prst="rect">
              <a:avLst/>
            </a:prstGeom>
            <a:gradFill flip="none" rotWithShape="1">
              <a:gsLst>
                <a:gs pos="0">
                  <a:srgbClr val="FFFC79"/>
                </a:gs>
                <a:gs pos="100000">
                  <a:srgbClr val="FFD47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grpSp>
          <p:nvGrpSpPr>
            <p:cNvPr id="932" name="Group 932"/>
            <p:cNvGrpSpPr/>
            <p:nvPr/>
          </p:nvGrpSpPr>
          <p:grpSpPr>
            <a:xfrm>
              <a:off x="591460" y="196442"/>
              <a:ext cx="2117166" cy="864416"/>
              <a:chOff x="56682" y="0"/>
              <a:chExt cx="2117164" cy="864414"/>
            </a:xfrm>
          </p:grpSpPr>
          <p:sp>
            <p:nvSpPr>
              <p:cNvPr id="928" name="Shape 928"/>
              <p:cNvSpPr/>
              <p:nvPr/>
            </p:nvSpPr>
            <p:spPr>
              <a:xfrm>
                <a:off x="56682" y="0"/>
                <a:ext cx="611170" cy="746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0595" extrusionOk="0">
                    <a:moveTo>
                      <a:pt x="9839" y="0"/>
                    </a:moveTo>
                    <a:cubicBezTo>
                      <a:pt x="7321" y="0"/>
                      <a:pt x="4802" y="1006"/>
                      <a:pt x="2881" y="3017"/>
                    </a:cubicBezTo>
                    <a:cubicBezTo>
                      <a:pt x="-961" y="7038"/>
                      <a:pt x="-961" y="13558"/>
                      <a:pt x="2881" y="17579"/>
                    </a:cubicBezTo>
                    <a:cubicBezTo>
                      <a:pt x="6723" y="21600"/>
                      <a:pt x="12955" y="21600"/>
                      <a:pt x="16797" y="17579"/>
                    </a:cubicBezTo>
                    <a:cubicBezTo>
                      <a:pt x="20639" y="13558"/>
                      <a:pt x="20639" y="7038"/>
                      <a:pt x="16797" y="3017"/>
                    </a:cubicBezTo>
                    <a:cubicBezTo>
                      <a:pt x="14876" y="1006"/>
                      <a:pt x="12357" y="0"/>
                      <a:pt x="9839" y="0"/>
                    </a:cubicBezTo>
                    <a:close/>
                    <a:moveTo>
                      <a:pt x="9839" y="5149"/>
                    </a:moveTo>
                    <a:cubicBezTo>
                      <a:pt x="11109" y="5149"/>
                      <a:pt x="12375" y="5649"/>
                      <a:pt x="13345" y="6655"/>
                    </a:cubicBezTo>
                    <a:cubicBezTo>
                      <a:pt x="15283" y="8665"/>
                      <a:pt x="15283" y="11925"/>
                      <a:pt x="13345" y="13936"/>
                    </a:cubicBezTo>
                    <a:cubicBezTo>
                      <a:pt x="11406" y="15946"/>
                      <a:pt x="8265" y="15946"/>
                      <a:pt x="6327" y="13936"/>
                    </a:cubicBezTo>
                    <a:cubicBezTo>
                      <a:pt x="4388" y="11925"/>
                      <a:pt x="4388" y="8665"/>
                      <a:pt x="6327" y="6655"/>
                    </a:cubicBezTo>
                    <a:cubicBezTo>
                      <a:pt x="7296" y="5649"/>
                      <a:pt x="8569" y="5149"/>
                      <a:pt x="9839" y="5149"/>
                    </a:cubicBezTo>
                    <a:close/>
                  </a:path>
                </a:pathLst>
              </a:cu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29" name="Shape 929"/>
              <p:cNvSpPr/>
              <p:nvPr/>
            </p:nvSpPr>
            <p:spPr>
              <a:xfrm>
                <a:off x="520577" y="286850"/>
                <a:ext cx="1548638" cy="172443"/>
              </a:xfrm>
              <a:prstGeom prst="roundRect">
                <a:avLst>
                  <a:gd name="adj" fmla="val 44716"/>
                </a:avLst>
              </a:prstGeom>
              <a:solidFill>
                <a:srgbClr val="FF7E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0" name="Shape 930"/>
              <p:cNvSpPr/>
              <p:nvPr/>
            </p:nvSpPr>
            <p:spPr>
              <a:xfrm>
                <a:off x="1321613" y="264802"/>
                <a:ext cx="451618" cy="599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800" b="1">
                    <a:solidFill>
                      <a:srgbClr val="FF7E79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800" b="1">
                    <a:solidFill>
                      <a:srgbClr val="FF7E79"/>
                    </a:solidFill>
                  </a:rPr>
                  <a:t>P</a:t>
                </a:r>
              </a:p>
            </p:txBody>
          </p:sp>
          <p:sp>
            <p:nvSpPr>
              <p:cNvPr id="931" name="Shape 931"/>
              <p:cNvSpPr/>
              <p:nvPr/>
            </p:nvSpPr>
            <p:spPr>
              <a:xfrm>
                <a:off x="1595007" y="264802"/>
                <a:ext cx="578840" cy="599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800" b="1">
                    <a:solidFill>
                      <a:srgbClr val="FF7E79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800" b="1">
                    <a:solidFill>
                      <a:srgbClr val="FF7E79"/>
                    </a:solidFill>
                  </a:rPr>
                  <a:t>A</a:t>
                </a:r>
              </a:p>
            </p:txBody>
          </p:sp>
        </p:grpSp>
        <p:grpSp>
          <p:nvGrpSpPr>
            <p:cNvPr id="937" name="Group 937"/>
            <p:cNvGrpSpPr/>
            <p:nvPr/>
          </p:nvGrpSpPr>
          <p:grpSpPr>
            <a:xfrm>
              <a:off x="3031370" y="196442"/>
              <a:ext cx="2142683" cy="874988"/>
              <a:chOff x="57365" y="0"/>
              <a:chExt cx="2142682" cy="874986"/>
            </a:xfrm>
          </p:grpSpPr>
          <p:sp>
            <p:nvSpPr>
              <p:cNvPr id="933" name="Shape 933"/>
              <p:cNvSpPr/>
              <p:nvPr/>
            </p:nvSpPr>
            <p:spPr>
              <a:xfrm>
                <a:off x="57365" y="0"/>
                <a:ext cx="618536" cy="755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0595" extrusionOk="0">
                    <a:moveTo>
                      <a:pt x="9839" y="0"/>
                    </a:moveTo>
                    <a:cubicBezTo>
                      <a:pt x="7321" y="0"/>
                      <a:pt x="4802" y="1006"/>
                      <a:pt x="2881" y="3017"/>
                    </a:cubicBezTo>
                    <a:cubicBezTo>
                      <a:pt x="-961" y="7038"/>
                      <a:pt x="-961" y="13558"/>
                      <a:pt x="2881" y="17579"/>
                    </a:cubicBezTo>
                    <a:cubicBezTo>
                      <a:pt x="6723" y="21600"/>
                      <a:pt x="12955" y="21600"/>
                      <a:pt x="16797" y="17579"/>
                    </a:cubicBezTo>
                    <a:cubicBezTo>
                      <a:pt x="20639" y="13558"/>
                      <a:pt x="20639" y="7038"/>
                      <a:pt x="16797" y="3017"/>
                    </a:cubicBezTo>
                    <a:cubicBezTo>
                      <a:pt x="14876" y="1006"/>
                      <a:pt x="12357" y="0"/>
                      <a:pt x="9839" y="0"/>
                    </a:cubicBezTo>
                    <a:close/>
                    <a:moveTo>
                      <a:pt x="9839" y="5149"/>
                    </a:moveTo>
                    <a:cubicBezTo>
                      <a:pt x="11109" y="5149"/>
                      <a:pt x="12375" y="5649"/>
                      <a:pt x="13345" y="6655"/>
                    </a:cubicBezTo>
                    <a:cubicBezTo>
                      <a:pt x="15283" y="8665"/>
                      <a:pt x="15283" y="11925"/>
                      <a:pt x="13345" y="13936"/>
                    </a:cubicBezTo>
                    <a:cubicBezTo>
                      <a:pt x="11406" y="15946"/>
                      <a:pt x="8265" y="15946"/>
                      <a:pt x="6327" y="13936"/>
                    </a:cubicBezTo>
                    <a:cubicBezTo>
                      <a:pt x="4388" y="11925"/>
                      <a:pt x="4388" y="8665"/>
                      <a:pt x="6327" y="6655"/>
                    </a:cubicBezTo>
                    <a:cubicBezTo>
                      <a:pt x="7296" y="5649"/>
                      <a:pt x="8569" y="5149"/>
                      <a:pt x="9839" y="5149"/>
                    </a:cubicBezTo>
                    <a:close/>
                  </a:path>
                </a:pathLst>
              </a:cu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4" name="Shape 934"/>
              <p:cNvSpPr/>
              <p:nvPr/>
            </p:nvSpPr>
            <p:spPr>
              <a:xfrm>
                <a:off x="526852" y="290308"/>
                <a:ext cx="1567302" cy="174521"/>
              </a:xfrm>
              <a:prstGeom prst="roundRect">
                <a:avLst>
                  <a:gd name="adj" fmla="val 44716"/>
                </a:avLst>
              </a:prstGeom>
              <a:solidFill>
                <a:srgbClr val="0096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1337542" y="268147"/>
                <a:ext cx="457061" cy="606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800" b="1">
                    <a:solidFill>
                      <a:srgbClr val="0096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800" b="1">
                    <a:solidFill>
                      <a:srgbClr val="0096FF"/>
                    </a:solidFill>
                  </a:rPr>
                  <a:t>P</a:t>
                </a:r>
              </a:p>
            </p:txBody>
          </p:sp>
          <p:sp>
            <p:nvSpPr>
              <p:cNvPr id="936" name="Shape 936"/>
              <p:cNvSpPr/>
              <p:nvPr/>
            </p:nvSpPr>
            <p:spPr>
              <a:xfrm>
                <a:off x="1614231" y="268147"/>
                <a:ext cx="585817" cy="6068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800" b="1">
                    <a:solidFill>
                      <a:srgbClr val="0096FF"/>
                    </a:solidFill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800" b="1">
                    <a:solidFill>
                      <a:srgbClr val="0096FF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945" name="Group 945"/>
          <p:cNvGrpSpPr/>
          <p:nvPr/>
        </p:nvGrpSpPr>
        <p:grpSpPr>
          <a:xfrm>
            <a:off x="10756899" y="4755774"/>
            <a:ext cx="2242119" cy="3778585"/>
            <a:chOff x="0" y="0"/>
            <a:chExt cx="2242117" cy="3778584"/>
          </a:xfrm>
        </p:grpSpPr>
        <p:sp>
          <p:nvSpPr>
            <p:cNvPr id="939" name="Shape 939"/>
            <p:cNvSpPr/>
            <p:nvPr/>
          </p:nvSpPr>
          <p:spPr>
            <a:xfrm>
              <a:off x="690331" y="724277"/>
              <a:ext cx="871530" cy="1492901"/>
            </a:xfrm>
            <a:prstGeom prst="roundRect">
              <a:avLst>
                <a:gd name="adj" fmla="val 21858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 rot="19800000">
              <a:off x="1614392" y="641313"/>
              <a:ext cx="256791" cy="1552547"/>
            </a:xfrm>
            <a:prstGeom prst="roundRect">
              <a:avLst>
                <a:gd name="adj" fmla="val 46695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 rot="1800000">
              <a:off x="370934" y="641313"/>
              <a:ext cx="256792" cy="1552547"/>
            </a:xfrm>
            <a:prstGeom prst="roundRect">
              <a:avLst>
                <a:gd name="adj" fmla="val 46695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690331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802769" y="0"/>
              <a:ext cx="623880" cy="62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1245538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57" name="Group 957"/>
          <p:cNvGrpSpPr/>
          <p:nvPr/>
        </p:nvGrpSpPr>
        <p:grpSpPr>
          <a:xfrm>
            <a:off x="81982" y="4755774"/>
            <a:ext cx="2242119" cy="3778585"/>
            <a:chOff x="0" y="0"/>
            <a:chExt cx="2242117" cy="3778584"/>
          </a:xfrm>
        </p:grpSpPr>
        <p:sp>
          <p:nvSpPr>
            <p:cNvPr id="946" name="Shape 946"/>
            <p:cNvSpPr/>
            <p:nvPr/>
          </p:nvSpPr>
          <p:spPr>
            <a:xfrm>
              <a:off x="690331" y="724277"/>
              <a:ext cx="871530" cy="1492901"/>
            </a:xfrm>
            <a:prstGeom prst="roundRect">
              <a:avLst>
                <a:gd name="adj" fmla="val 21858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 rot="19800000">
              <a:off x="1614392" y="641313"/>
              <a:ext cx="256791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 rot="1800000">
              <a:off x="370934" y="641313"/>
              <a:ext cx="256792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690331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802769" y="0"/>
              <a:ext cx="623880" cy="62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1245538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649155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649154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1528317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 flipH="1">
              <a:off x="409234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1528317" y="1525134"/>
              <a:ext cx="304016" cy="9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71" name="Group 971"/>
          <p:cNvGrpSpPr/>
          <p:nvPr/>
        </p:nvGrpSpPr>
        <p:grpSpPr>
          <a:xfrm>
            <a:off x="5797452" y="7211853"/>
            <a:ext cx="705345" cy="1536026"/>
            <a:chOff x="0" y="0"/>
            <a:chExt cx="705344" cy="1536024"/>
          </a:xfrm>
        </p:grpSpPr>
        <p:sp>
          <p:nvSpPr>
            <p:cNvPr id="958" name="Shape 958"/>
            <p:cNvSpPr/>
            <p:nvPr/>
          </p:nvSpPr>
          <p:spPr>
            <a:xfrm>
              <a:off x="138359" y="444668"/>
              <a:ext cx="391656" cy="1050071"/>
            </a:xfrm>
            <a:prstGeom prst="roundRect">
              <a:avLst>
                <a:gd name="adj" fmla="val 1738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82549" y="853352"/>
              <a:ext cx="113028" cy="682673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222256" y="129527"/>
              <a:ext cx="222924" cy="22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380934" y="853352"/>
              <a:ext cx="113028" cy="682673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 rot="2700000">
              <a:off x="59231" y="477191"/>
              <a:ext cx="190239" cy="246331"/>
            </a:xfrm>
            <a:prstGeom prst="roundRect">
              <a:avLst>
                <a:gd name="adj" fmla="val 22522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 rot="19200064">
              <a:off x="70308" y="564622"/>
              <a:ext cx="91757" cy="251441"/>
            </a:xfrm>
            <a:prstGeom prst="roundRect">
              <a:avLst>
                <a:gd name="adj" fmla="val 46695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 rot="18900000" flipH="1">
              <a:off x="452597" y="462165"/>
              <a:ext cx="149666" cy="246332"/>
            </a:xfrm>
            <a:prstGeom prst="roundRect">
              <a:avLst>
                <a:gd name="adj" fmla="val 2862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 rot="2399936" flipH="1">
              <a:off x="505371" y="563942"/>
              <a:ext cx="91757" cy="251441"/>
            </a:xfrm>
            <a:prstGeom prst="roundRect">
              <a:avLst>
                <a:gd name="adj" fmla="val 46695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91154" y="460451"/>
              <a:ext cx="113474" cy="10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 flipH="1">
              <a:off x="68871" y="460451"/>
              <a:ext cx="113474" cy="102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222256" y="236216"/>
              <a:ext cx="222924" cy="1141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160494" y="250065"/>
              <a:ext cx="346447" cy="16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116"/>
                  </a:moveTo>
                  <a:lnTo>
                    <a:pt x="171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552" y="1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 rot="6908859">
              <a:off x="83544" y="371525"/>
              <a:ext cx="846794" cy="40832"/>
            </a:xfrm>
            <a:prstGeom prst="roundRect">
              <a:avLst>
                <a:gd name="adj" fmla="val 41358"/>
              </a:avLst>
            </a:prstGeom>
            <a:solidFill>
              <a:srgbClr val="FF2600"/>
            </a:soli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2600"/>
                  </a:solidFill>
                </a:defRPr>
              </a:pPr>
              <a:endParaRPr/>
            </a:p>
          </p:txBody>
        </p:sp>
      </p:grpSp>
      <p:grpSp>
        <p:nvGrpSpPr>
          <p:cNvPr id="976" name="Group 976"/>
          <p:cNvGrpSpPr/>
          <p:nvPr/>
        </p:nvGrpSpPr>
        <p:grpSpPr>
          <a:xfrm>
            <a:off x="3058715" y="5392852"/>
            <a:ext cx="954486" cy="1388948"/>
            <a:chOff x="0" y="0"/>
            <a:chExt cx="954484" cy="1388947"/>
          </a:xfrm>
        </p:grpSpPr>
        <p:sp>
          <p:nvSpPr>
            <p:cNvPr id="972" name="Shape 972"/>
            <p:cNvSpPr/>
            <p:nvPr/>
          </p:nvSpPr>
          <p:spPr>
            <a:xfrm>
              <a:off x="0" y="28062"/>
              <a:ext cx="948135" cy="13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128"/>
                  </a:lnTo>
                  <a:lnTo>
                    <a:pt x="14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609729" y="347417"/>
              <a:ext cx="344756" cy="1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 flipV="1">
              <a:off x="622429" y="21712"/>
              <a:ext cx="1" cy="325706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367" y="-1"/>
              <a:ext cx="7696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caro amico ti scrivo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così mi distraggo un po’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e siccome sei molto lontano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più  forte ti scriverò</a:t>
              </a:r>
            </a:p>
            <a:p>
              <a:pPr lvl="0" algn="l">
                <a:defRPr sz="1800"/>
              </a:pPr>
              <a:endParaRPr sz="600">
                <a:latin typeface="Edwardian Script ITC"/>
                <a:ea typeface="Edwardian Script ITC"/>
                <a:cs typeface="Edwardian Script ITC"/>
                <a:sym typeface="Edwardian Script ITC"/>
              </a:endParaRP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da quando sei partito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c'è una grossa novità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l'anno vecchio è finito ormai,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ma qualcosa ancora qui non va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…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L. Dalla </a:t>
              </a:r>
            </a:p>
          </p:txBody>
        </p:sp>
      </p:grpSp>
      <p:grpSp>
        <p:nvGrpSpPr>
          <p:cNvPr id="981" name="Group 981"/>
          <p:cNvGrpSpPr/>
          <p:nvPr/>
        </p:nvGrpSpPr>
        <p:grpSpPr>
          <a:xfrm>
            <a:off x="8234957" y="5392852"/>
            <a:ext cx="954486" cy="1388948"/>
            <a:chOff x="0" y="0"/>
            <a:chExt cx="954484" cy="1388947"/>
          </a:xfrm>
        </p:grpSpPr>
        <p:sp>
          <p:nvSpPr>
            <p:cNvPr id="977" name="Shape 977"/>
            <p:cNvSpPr/>
            <p:nvPr/>
          </p:nvSpPr>
          <p:spPr>
            <a:xfrm>
              <a:off x="0" y="28062"/>
              <a:ext cx="948135" cy="13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128"/>
                  </a:lnTo>
                  <a:lnTo>
                    <a:pt x="14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609729" y="347417"/>
              <a:ext cx="344756" cy="1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 flipV="1">
              <a:off x="622429" y="21712"/>
              <a:ext cx="1" cy="325706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367" y="-1"/>
              <a:ext cx="7696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caro amico ti scrivo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così mi distraggo un po’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e siccome sei molto lontano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più  forte ti scriverò</a:t>
              </a:r>
            </a:p>
            <a:p>
              <a:pPr lvl="0" algn="l">
                <a:defRPr sz="1800"/>
              </a:pPr>
              <a:endParaRPr sz="600">
                <a:latin typeface="Edwardian Script ITC"/>
                <a:ea typeface="Edwardian Script ITC"/>
                <a:cs typeface="Edwardian Script ITC"/>
                <a:sym typeface="Edwardian Script ITC"/>
              </a:endParaRP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da quando sei partito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c'è una grossa novità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l'anno vecchio è finito ormai,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ma qualcosa ancora qui non va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…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L. Dalla </a:t>
              </a:r>
            </a:p>
          </p:txBody>
        </p:sp>
      </p:grpSp>
      <p:grpSp>
        <p:nvGrpSpPr>
          <p:cNvPr id="986" name="Group 986"/>
          <p:cNvGrpSpPr/>
          <p:nvPr/>
        </p:nvGrpSpPr>
        <p:grpSpPr>
          <a:xfrm>
            <a:off x="7685235" y="7815845"/>
            <a:ext cx="997846" cy="691401"/>
            <a:chOff x="0" y="0"/>
            <a:chExt cx="997845" cy="691399"/>
          </a:xfrm>
        </p:grpSpPr>
        <p:sp>
          <p:nvSpPr>
            <p:cNvPr id="982" name="Shape 982"/>
            <p:cNvSpPr/>
            <p:nvPr/>
          </p:nvSpPr>
          <p:spPr>
            <a:xfrm>
              <a:off x="0" y="0"/>
              <a:ext cx="995202" cy="687681"/>
            </a:xfrm>
            <a:prstGeom prst="rect">
              <a:avLst/>
            </a:prstGeom>
            <a:solidFill>
              <a:srgbClr val="0096FF"/>
            </a:solid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 flipV="1">
              <a:off x="3250" y="236270"/>
              <a:ext cx="491618" cy="455130"/>
            </a:xfrm>
            <a:prstGeom prst="line">
              <a:avLst/>
            </a:prstGeom>
            <a:noFill/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 flipH="1" flipV="1">
              <a:off x="506228" y="233256"/>
              <a:ext cx="491618" cy="455130"/>
            </a:xfrm>
            <a:prstGeom prst="line">
              <a:avLst/>
            </a:prstGeom>
            <a:noFill/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 rot="10800000">
              <a:off x="7849" y="869"/>
              <a:ext cx="979504" cy="44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extrusionOk="0">
                  <a:moveTo>
                    <a:pt x="10800" y="61"/>
                  </a:moveTo>
                  <a:cubicBezTo>
                    <a:pt x="13071" y="-112"/>
                    <a:pt x="15305" y="1329"/>
                    <a:pt x="17160" y="4164"/>
                  </a:cubicBezTo>
                  <a:cubicBezTo>
                    <a:pt x="19757" y="8130"/>
                    <a:pt x="21388" y="14416"/>
                    <a:pt x="21600" y="21275"/>
                  </a:cubicBezTo>
                  <a:lnTo>
                    <a:pt x="0" y="21275"/>
                  </a:lnTo>
                  <a:cubicBezTo>
                    <a:pt x="84" y="14515"/>
                    <a:pt x="1607" y="8217"/>
                    <a:pt x="4126" y="4208"/>
                  </a:cubicBezTo>
                  <a:cubicBezTo>
                    <a:pt x="6050" y="1146"/>
                    <a:pt x="8418" y="-325"/>
                    <a:pt x="10800" y="61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91" name="Group 991"/>
          <p:cNvGrpSpPr/>
          <p:nvPr/>
        </p:nvGrpSpPr>
        <p:grpSpPr>
          <a:xfrm>
            <a:off x="3711426" y="7815845"/>
            <a:ext cx="997846" cy="691401"/>
            <a:chOff x="0" y="0"/>
            <a:chExt cx="997845" cy="691399"/>
          </a:xfrm>
        </p:grpSpPr>
        <p:sp>
          <p:nvSpPr>
            <p:cNvPr id="987" name="Shape 987"/>
            <p:cNvSpPr/>
            <p:nvPr/>
          </p:nvSpPr>
          <p:spPr>
            <a:xfrm>
              <a:off x="0" y="0"/>
              <a:ext cx="995202" cy="687681"/>
            </a:xfrm>
            <a:prstGeom prst="rect">
              <a:avLst/>
            </a:prstGeom>
            <a:solidFill>
              <a:srgbClr val="0096FF"/>
            </a:solid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 flipV="1">
              <a:off x="3250" y="236270"/>
              <a:ext cx="491618" cy="455130"/>
            </a:xfrm>
            <a:prstGeom prst="line">
              <a:avLst/>
            </a:prstGeom>
            <a:noFill/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 flipH="1" flipV="1">
              <a:off x="506228" y="233256"/>
              <a:ext cx="491618" cy="455130"/>
            </a:xfrm>
            <a:prstGeom prst="line">
              <a:avLst/>
            </a:prstGeom>
            <a:noFill/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 rot="10800000">
              <a:off x="7849" y="869"/>
              <a:ext cx="979504" cy="446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extrusionOk="0">
                  <a:moveTo>
                    <a:pt x="10800" y="61"/>
                  </a:moveTo>
                  <a:cubicBezTo>
                    <a:pt x="13071" y="-112"/>
                    <a:pt x="15305" y="1329"/>
                    <a:pt x="17160" y="4164"/>
                  </a:cubicBezTo>
                  <a:cubicBezTo>
                    <a:pt x="19757" y="8130"/>
                    <a:pt x="21388" y="14416"/>
                    <a:pt x="21600" y="21275"/>
                  </a:cubicBezTo>
                  <a:lnTo>
                    <a:pt x="0" y="21275"/>
                  </a:lnTo>
                  <a:cubicBezTo>
                    <a:pt x="84" y="14515"/>
                    <a:pt x="1607" y="8217"/>
                    <a:pt x="4126" y="4208"/>
                  </a:cubicBezTo>
                  <a:cubicBezTo>
                    <a:pt x="6050" y="1146"/>
                    <a:pt x="8418" y="-325"/>
                    <a:pt x="10800" y="61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99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3880781" y="6389612"/>
            <a:ext cx="659136" cy="17508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7" name="Group 997"/>
          <p:cNvGrpSpPr/>
          <p:nvPr/>
        </p:nvGrpSpPr>
        <p:grpSpPr>
          <a:xfrm>
            <a:off x="4184831" y="5985354"/>
            <a:ext cx="2142684" cy="874987"/>
            <a:chOff x="57365" y="0"/>
            <a:chExt cx="2142682" cy="874986"/>
          </a:xfrm>
        </p:grpSpPr>
        <p:sp>
          <p:nvSpPr>
            <p:cNvPr id="993" name="Shape 993"/>
            <p:cNvSpPr/>
            <p:nvPr/>
          </p:nvSpPr>
          <p:spPr>
            <a:xfrm>
              <a:off x="57365" y="0"/>
              <a:ext cx="618536" cy="7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526852" y="290308"/>
              <a:ext cx="1567302" cy="174521"/>
            </a:xfrm>
            <a:prstGeom prst="roundRect">
              <a:avLst>
                <a:gd name="adj" fmla="val 44716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1337542" y="268147"/>
              <a:ext cx="457061" cy="60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0096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0096FF"/>
                  </a:solidFill>
                </a:rPr>
                <a:t>P</a:t>
              </a:r>
            </a:p>
          </p:txBody>
        </p:sp>
        <p:sp>
          <p:nvSpPr>
            <p:cNvPr id="996" name="Shape 996"/>
            <p:cNvSpPr/>
            <p:nvPr/>
          </p:nvSpPr>
          <p:spPr>
            <a:xfrm>
              <a:off x="1614231" y="268147"/>
              <a:ext cx="585817" cy="60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0096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0096FF"/>
                  </a:solidFill>
                </a:rPr>
                <a:t>B</a:t>
              </a:r>
            </a:p>
          </p:txBody>
        </p:sp>
      </p:grpSp>
      <p:grpSp>
        <p:nvGrpSpPr>
          <p:cNvPr id="1002" name="Group 1002"/>
          <p:cNvGrpSpPr/>
          <p:nvPr/>
        </p:nvGrpSpPr>
        <p:grpSpPr>
          <a:xfrm>
            <a:off x="8900715" y="7717701"/>
            <a:ext cx="2142683" cy="874988"/>
            <a:chOff x="57365" y="0"/>
            <a:chExt cx="2142682" cy="874986"/>
          </a:xfrm>
        </p:grpSpPr>
        <p:sp>
          <p:nvSpPr>
            <p:cNvPr id="998" name="Shape 998"/>
            <p:cNvSpPr/>
            <p:nvPr/>
          </p:nvSpPr>
          <p:spPr>
            <a:xfrm>
              <a:off x="57365" y="0"/>
              <a:ext cx="618536" cy="7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526852" y="290308"/>
              <a:ext cx="1567302" cy="174521"/>
            </a:xfrm>
            <a:prstGeom prst="roundRect">
              <a:avLst>
                <a:gd name="adj" fmla="val 44716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1337542" y="268147"/>
              <a:ext cx="457061" cy="60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0096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0096FF"/>
                  </a:solidFill>
                </a:rPr>
                <a:t>S</a:t>
              </a: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1614231" y="268147"/>
              <a:ext cx="585817" cy="606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800" b="1">
                  <a:solidFill>
                    <a:srgbClr val="0096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4800" b="1">
                  <a:solidFill>
                    <a:srgbClr val="0096FF"/>
                  </a:solidFill>
                </a:rPr>
                <a:t>B</a:t>
              </a:r>
            </a:p>
          </p:txBody>
        </p:sp>
      </p:grpSp>
      <p:pic>
        <p:nvPicPr>
          <p:cNvPr id="100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 flipH="1">
            <a:off x="8382632" y="6336432"/>
            <a:ext cx="659136" cy="1750842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Shape 1004"/>
          <p:cNvSpPr/>
          <p:nvPr/>
        </p:nvSpPr>
        <p:spPr>
          <a:xfrm>
            <a:off x="3924300" y="4753183"/>
            <a:ext cx="6413500" cy="1536701"/>
          </a:xfrm>
          <a:prstGeom prst="wedgeEllipseCallout">
            <a:avLst>
              <a:gd name="adj1" fmla="val -42816"/>
              <a:gd name="adj2" fmla="val 158584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solo Bob mi può leggere</a:t>
            </a:r>
          </a:p>
        </p:txBody>
      </p:sp>
      <p:sp>
        <p:nvSpPr>
          <p:cNvPr id="1005" name="Shape 1005"/>
          <p:cNvSpPr/>
          <p:nvPr/>
        </p:nvSpPr>
        <p:spPr>
          <a:xfrm>
            <a:off x="4762500" y="4775200"/>
            <a:ext cx="4737100" cy="1536700"/>
          </a:xfrm>
          <a:prstGeom prst="wedgeEllipseCallout">
            <a:avLst>
              <a:gd name="adj1" fmla="val -13134"/>
              <a:gd name="adj2" fmla="val -144971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terzo fidato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1000" fill="hold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1000" fill="hold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12" animBg="1" advAuto="0"/>
      <p:bldP spid="938" grpId="3" animBg="1" advAuto="0"/>
      <p:bldP spid="945" grpId="2" animBg="1" advAuto="0"/>
      <p:bldP spid="957" grpId="1" animBg="1" advAuto="0"/>
      <p:bldP spid="971" grpId="13" animBg="1" advAuto="0"/>
      <p:bldP spid="976" grpId="6" animBg="1" advAuto="0"/>
      <p:bldP spid="981" grpId="17" animBg="1" advAuto="0"/>
      <p:bldP spid="986" grpId="14" animBg="1" advAuto="0"/>
      <p:bldP spid="991" grpId="9" animBg="1" advAuto="0"/>
      <p:bldP spid="992" grpId="8" animBg="1" advAuto="0"/>
      <p:bldP spid="997" grpId="7" animBg="1" advAuto="0"/>
      <p:bldP spid="1002" grpId="15" animBg="1" advAuto="0"/>
      <p:bldP spid="1003" grpId="16" animBg="1" advAuto="0"/>
      <p:bldP spid="1004" grpId="10" animBg="1" advAuto="0"/>
      <p:bldP spid="1004" grpId="11" animBg="1" advAuto="0"/>
      <p:bldP spid="1005" grpId="4" animBg="1" advAuto="0"/>
      <p:bldP spid="1005" grpId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Perché non usare sempre la cifratura asimmetrica?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Livello di sicurezza: tempo necessario per violare il codice</a:t>
            </a:r>
          </a:p>
          <a:p>
            <a:r>
              <a:rPr lang="it-IT" dirty="0" smtClean="0"/>
              <a:t>Per raggiungere lo stesso livello di sicurezza, la cifratura asimmetrica impiega circa 1000 volte il tempo di quella simmetrica</a:t>
            </a:r>
          </a:p>
          <a:p>
            <a:r>
              <a:rPr lang="it-IT" dirty="0" smtClean="0"/>
              <a:t>Il tempo necessario è proporzionale alla lunghezza del testo da cifrare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messaggi brevi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332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 smtClean="0">
                <a:solidFill>
                  <a:srgbClr val="011993"/>
                </a:solidFill>
              </a:rPr>
              <a:t>Limiti</a:t>
            </a:r>
            <a:r>
              <a:rPr lang="it-IT" sz="8000" dirty="0" smtClean="0">
                <a:solidFill>
                  <a:srgbClr val="011993"/>
                </a:solidFill>
              </a:rPr>
              <a:t> chiave pubblica</a:t>
            </a:r>
            <a:endParaRPr sz="8000" dirty="0">
              <a:solidFill>
                <a:srgbClr val="011993"/>
              </a:solidFill>
            </a:endParaRPr>
          </a:p>
        </p:txBody>
      </p:sp>
      <p:sp>
        <p:nvSpPr>
          <p:cNvPr id="1008" name="Shape 10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it-IT" sz="3600" dirty="0" smtClean="0"/>
              <a:t>Chiave pubblica utilizzata sia quella giusta (ex. banca) e non quella di un impostore</a:t>
            </a:r>
            <a:endParaRPr sz="3600" dirty="0"/>
          </a:p>
          <a:p>
            <a:pPr lvl="0">
              <a:defRPr sz="1800"/>
            </a:pPr>
            <a:endParaRPr lang="it-IT" sz="3600" dirty="0" smtClean="0"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>
              <a:defRPr sz="1800"/>
            </a:pPr>
            <a:r>
              <a:rPr lang="it-IT" sz="3600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I</a:t>
            </a:r>
            <a:r>
              <a:rPr sz="3600" dirty="0" err="1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ntegrità</a:t>
            </a:r>
            <a:r>
              <a:rPr sz="3600" dirty="0" smtClean="0"/>
              <a:t> </a:t>
            </a:r>
            <a:r>
              <a:rPr sz="3600" dirty="0"/>
              <a:t>del </a:t>
            </a:r>
            <a:r>
              <a:rPr sz="3600" dirty="0" err="1"/>
              <a:t>messaggio</a:t>
            </a:r>
            <a:r>
              <a:rPr sz="3600" dirty="0"/>
              <a:t> non </a:t>
            </a:r>
            <a:r>
              <a:rPr sz="3600" dirty="0" err="1"/>
              <a:t>verificabile</a:t>
            </a:r>
            <a:endParaRPr sz="3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8000" dirty="0" smtClean="0">
                <a:solidFill>
                  <a:srgbClr val="011993"/>
                </a:solidFill>
              </a:rPr>
              <a:t>Applicazioni</a:t>
            </a:r>
            <a:endParaRPr sz="8000" dirty="0">
              <a:solidFill>
                <a:srgbClr val="011993"/>
              </a:solidFill>
            </a:endParaRPr>
          </a:p>
        </p:txBody>
      </p:sp>
      <p:sp>
        <p:nvSpPr>
          <p:cNvPr id="823" name="Shape 8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 smtClean="0">
                <a:latin typeface="Helvetica Neue Medium"/>
                <a:ea typeface="Helvetica Neue Medium"/>
                <a:cs typeface="Helvetica Neue Medium"/>
                <a:sym typeface="Helvetica Neue Medium"/>
              </a:rPr>
              <a:t>HTTP+SSL=HTTPS</a:t>
            </a:r>
          </a:p>
          <a:p>
            <a:pPr marL="571500" lvl="0" indent="-571500" defTabSz="578358">
              <a:spcBef>
                <a:spcPts val="4100"/>
              </a:spcBef>
              <a:buFontTx/>
              <a:buChar char="-"/>
              <a:defRPr sz="1800"/>
            </a:pPr>
            <a:r>
              <a:rPr lang="it-IT" sz="3564" dirty="0" smtClean="0">
                <a:latin typeface="Helvetica Neue Medium"/>
                <a:sym typeface="Helvetica Neue Medium"/>
              </a:rPr>
              <a:t>SSL (</a:t>
            </a:r>
            <a:r>
              <a:rPr lang="it-IT" sz="3564" dirty="0" err="1" smtClean="0">
                <a:latin typeface="Helvetica Neue Medium"/>
                <a:sym typeface="Helvetica Neue Medium"/>
              </a:rPr>
              <a:t>Secure</a:t>
            </a:r>
            <a:r>
              <a:rPr lang="it-IT" sz="3564" dirty="0" smtClean="0">
                <a:latin typeface="Helvetica Neue Medium"/>
                <a:sym typeface="Helvetica Neue Medium"/>
              </a:rPr>
              <a:t> Sockets </a:t>
            </a:r>
            <a:r>
              <a:rPr lang="it-IT" sz="3564" dirty="0" err="1" smtClean="0">
                <a:latin typeface="Helvetica Neue Medium"/>
                <a:sym typeface="Helvetica Neue Medium"/>
              </a:rPr>
              <a:t>Layer</a:t>
            </a:r>
            <a:r>
              <a:rPr lang="it-IT" sz="3564" dirty="0" smtClean="0">
                <a:latin typeface="Helvetica Neue Medium"/>
                <a:sym typeface="Helvetica Neue Medium"/>
              </a:rPr>
              <a:t>):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>
                <a:latin typeface="Helvetica Neue Medium"/>
                <a:sym typeface="Helvetica Neue Medium"/>
              </a:rPr>
              <a:t>	</a:t>
            </a:r>
            <a:r>
              <a:rPr lang="it-IT" sz="3564" dirty="0" smtClean="0">
                <a:latin typeface="Helvetica Neue Medium"/>
                <a:sym typeface="Helvetica Neue Medium"/>
              </a:rPr>
              <a:t>	- Verificare l’identità del server web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>
                <a:latin typeface="Helvetica Neue Medium"/>
                <a:sym typeface="Helvetica Neue Medium"/>
              </a:rPr>
              <a:t>	</a:t>
            </a:r>
            <a:r>
              <a:rPr lang="it-IT" sz="3564" dirty="0" smtClean="0">
                <a:latin typeface="Helvetica Neue Medium"/>
                <a:sym typeface="Helvetica Neue Medium"/>
              </a:rPr>
              <a:t>	- cifrare le comunicazioni tra client e server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lang="it-IT" sz="3564" dirty="0" smtClean="0">
                <a:latin typeface="Helvetica Neue Medium"/>
                <a:sym typeface="Helvetica Neue Medium"/>
              </a:rPr>
              <a:t>Obiettivo:  proteggere le transazioni web su internet</a:t>
            </a:r>
            <a:endParaRPr sz="3564" dirty="0"/>
          </a:p>
        </p:txBody>
      </p:sp>
    </p:spTree>
    <p:extLst>
      <p:ext uri="{BB962C8B-B14F-4D97-AF65-F5344CB8AC3E}">
        <p14:creationId xmlns:p14="http://schemas.microsoft.com/office/powerpoint/2010/main" val="1250570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Autorità di certificazione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Certificate Authority (CA): tenere elenchi delle parti e delle rispettive chiavi pubbliche</a:t>
            </a:r>
          </a:p>
          <a:p>
            <a:r>
              <a:rPr lang="it-IT" dirty="0" smtClean="0"/>
              <a:t>Le CA agiscono come server e forniscono pacchetti chiamati certificati</a:t>
            </a:r>
          </a:p>
          <a:p>
            <a:r>
              <a:rPr lang="it-IT" dirty="0" smtClean="0"/>
              <a:t>Certificato=nome della </a:t>
            </a:r>
            <a:r>
              <a:rPr lang="it-IT" dirty="0" err="1" smtClean="0"/>
              <a:t>parte+chiave</a:t>
            </a:r>
            <a:r>
              <a:rPr lang="it-IT" dirty="0" smtClean="0"/>
              <a:t> pubblica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0417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Elementi dei certificati digitali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B0CD47F-1A5B-2D40-AD93-4DD997F81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7" y="3003396"/>
            <a:ext cx="11125380" cy="54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9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33494" y="379307"/>
            <a:ext cx="7809654" cy="7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Enigma, </a:t>
            </a:r>
            <a:r>
              <a:rPr lang="it-IT" altLang="it-IT" sz="3982" dirty="0" err="1">
                <a:solidFill>
                  <a:srgbClr val="990000"/>
                </a:solidFill>
                <a:latin typeface="Arial" charset="0"/>
              </a:rPr>
              <a:t>Turing</a:t>
            </a: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 ed i Colossi</a:t>
            </a:r>
          </a:p>
        </p:txBody>
      </p:sp>
      <p:pic>
        <p:nvPicPr>
          <p:cNvPr id="20482" name="Picture 11" descr="nigma (crittografia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9" y="1702365"/>
            <a:ext cx="5050650" cy="735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Sicurezza transazioni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3" y="2061334"/>
            <a:ext cx="10697737" cy="73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2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Combinazione chiave simmetrica e pubblica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52500" y="3034681"/>
            <a:ext cx="11099800" cy="6286500"/>
          </a:xfrm>
        </p:spPr>
        <p:txBody>
          <a:bodyPr/>
          <a:lstStyle/>
          <a:p>
            <a:r>
              <a:rPr lang="it-IT" dirty="0" smtClean="0"/>
              <a:t>I browser sono dotati di un elenco di CA affidabili </a:t>
            </a:r>
            <a:r>
              <a:rPr lang="it-IT" dirty="0" smtClean="0">
                <a:sym typeface="Wingdings" panose="05000000000000000000" pitchFamily="2" charset="2"/>
              </a:rPr>
              <a:t>Browser client certo della disponibilità della chiave (pubblica) autentica di un server remoto</a:t>
            </a:r>
          </a:p>
          <a:p>
            <a:r>
              <a:rPr lang="it-IT" dirty="0" smtClean="0"/>
              <a:t>Il browser usa la crittografia a chiave pubblica (lenta) per negoziare una nuova chiave segreta</a:t>
            </a:r>
          </a:p>
          <a:p>
            <a:r>
              <a:rPr lang="it-IT" dirty="0" smtClean="0"/>
              <a:t>Una volta scambiata la chiave segreta, browser e server usano la veloce crittografia a chiave simmetrica per cifrare i messaggi HTTPS durante una transazione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527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Autenticazione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Autenticazione: garantisce che l’autore di un messaggio sia davvero chi dice di essere</a:t>
            </a:r>
          </a:p>
          <a:p>
            <a:r>
              <a:rPr lang="it-IT" dirty="0" smtClean="0"/>
              <a:t>Chiave pubblica </a:t>
            </a:r>
            <a:r>
              <a:rPr lang="it-IT" dirty="0" smtClean="0">
                <a:sym typeface="Wingdings" panose="05000000000000000000" pitchFamily="2" charset="2"/>
              </a:rPr>
              <a:t> Chiave privata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Il possessore della chiave privata produce un pattern di bit: </a:t>
            </a:r>
            <a:r>
              <a:rPr lang="it-IT" b="1" dirty="0" smtClean="0">
                <a:sym typeface="Wingdings" panose="05000000000000000000" pitchFamily="2" charset="2"/>
              </a:rPr>
              <a:t>firma digitale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Il mittente contrassegna il messaggio come autentico: solo il possessore della chiave privata può aver generato la versione cifrata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131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Cifratura per l’autenticazione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44521E-2725-734F-935A-4200621C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44" y="3144644"/>
            <a:ext cx="10665955" cy="52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4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rché vale la pena conoscere la storia bella e triste di Alan 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4" y="1824284"/>
            <a:ext cx="56896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10"/>
          <p:cNvSpPr>
            <a:spLocks noChangeArrowheads="1"/>
          </p:cNvSpPr>
          <p:nvPr/>
        </p:nvSpPr>
        <p:spPr bwMode="auto">
          <a:xfrm>
            <a:off x="537351" y="5985370"/>
            <a:ext cx="8967893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560" dirty="0">
                <a:hlinkClick r:id="rId3"/>
              </a:rPr>
              <a:t>https://www.youtube.com/watch?v=CzgP3pYwuQ0</a:t>
            </a:r>
            <a:endParaRPr lang="it-IT" altLang="it-IT" sz="256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6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56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93475" y="420402"/>
            <a:ext cx="7809654" cy="7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Enigma, </a:t>
            </a:r>
            <a:r>
              <a:rPr lang="it-IT" altLang="it-IT" sz="3982" dirty="0" err="1">
                <a:solidFill>
                  <a:srgbClr val="990000"/>
                </a:solidFill>
                <a:latin typeface="Arial" charset="0"/>
              </a:rPr>
              <a:t>Turing</a:t>
            </a: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 ed i Colossi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35358" y="7668034"/>
            <a:ext cx="70932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Documentario</a:t>
            </a:r>
            <a:r>
              <a:rPr kumimoji="0" lang="it-IT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storico: </a:t>
            </a:r>
          </a:p>
          <a:p>
            <a:pPr rtl="0" latinLnBrk="1" hangingPunct="0"/>
            <a:r>
              <a:rPr lang="it-IT" altLang="it-IT" sz="2400" dirty="0">
                <a:hlinkClick r:id="rId4"/>
              </a:rPr>
              <a:t>https://www.youtube.com/watch?v=OpHwyjmCpRA</a:t>
            </a:r>
            <a:endParaRPr lang="it-IT" altLang="it-IT" sz="2400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33494" y="379307"/>
            <a:ext cx="8629227" cy="7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Enigma, </a:t>
            </a:r>
            <a:r>
              <a:rPr lang="it-IT" altLang="it-IT" sz="3982" dirty="0" err="1">
                <a:solidFill>
                  <a:srgbClr val="990000"/>
                </a:solidFill>
                <a:latin typeface="Arial" charset="0"/>
              </a:rPr>
              <a:t>Turing</a:t>
            </a:r>
            <a:r>
              <a:rPr lang="it-IT" altLang="it-IT" sz="3982" dirty="0">
                <a:solidFill>
                  <a:srgbClr val="990000"/>
                </a:solidFill>
                <a:latin typeface="Arial" charset="0"/>
              </a:rPr>
              <a:t> ed i Colossi</a:t>
            </a:r>
          </a:p>
        </p:txBody>
      </p:sp>
      <p:pic>
        <p:nvPicPr>
          <p:cNvPr id="21506" name="Picture 2" descr="olossu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02" y="1496908"/>
            <a:ext cx="10956996" cy="730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Tecnologia e cifratura</a:t>
            </a:r>
            <a:endParaRPr lang="it-IT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55C3A3-02A2-6C42-A695-E4961E10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0" y="4145663"/>
            <a:ext cx="12463080" cy="30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6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Cifratura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3CCDF4-F28A-FE4F-A4C0-3B595E30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89" y="4408448"/>
            <a:ext cx="10127738" cy="19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2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11993"/>
                </a:solidFill>
              </a:rPr>
              <a:t>Crittografia simmetrica</a:t>
            </a:r>
          </a:p>
        </p:txBody>
      </p:sp>
      <p:sp>
        <p:nvSpPr>
          <p:cNvPr id="489" name="Shape 4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latin typeface="Helvetica Neue Medium"/>
                <a:ea typeface="Helvetica Neue Medium"/>
                <a:cs typeface="Helvetica Neue Medium"/>
                <a:sym typeface="Helvetica Neue Medium"/>
              </a:rPr>
              <a:t>Stessa chiave</a:t>
            </a:r>
            <a:r>
              <a:rPr sz="3600"/>
              <a:t> segreta</a:t>
            </a:r>
          </a:p>
          <a:p>
            <a:pPr lvl="1">
              <a:defRPr sz="1800"/>
            </a:pPr>
            <a:r>
              <a:rPr sz="3600"/>
              <a:t>cifrare</a:t>
            </a:r>
          </a:p>
          <a:p>
            <a:pPr lvl="1">
              <a:defRPr sz="1800"/>
            </a:pPr>
            <a:r>
              <a:rPr sz="3600"/>
              <a:t>decifrare</a:t>
            </a:r>
          </a:p>
          <a:p>
            <a:pPr lvl="0">
              <a:defRPr sz="1800"/>
            </a:pPr>
            <a:r>
              <a:rPr sz="3600"/>
              <a:t>Esempio</a:t>
            </a:r>
          </a:p>
          <a:p>
            <a:pPr lvl="1">
              <a:defRPr sz="1800"/>
            </a:pPr>
            <a:r>
              <a:rPr sz="3600"/>
              <a:t>singolo lucchetto con due chiavi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 err="1">
                <a:solidFill>
                  <a:srgbClr val="011993"/>
                </a:solidFill>
              </a:rPr>
              <a:t>Crittografia</a:t>
            </a:r>
            <a:r>
              <a:rPr sz="8000" dirty="0">
                <a:solidFill>
                  <a:srgbClr val="011993"/>
                </a:solidFill>
              </a:rPr>
              <a:t> </a:t>
            </a:r>
            <a:r>
              <a:rPr sz="8000" dirty="0" err="1">
                <a:solidFill>
                  <a:srgbClr val="011993"/>
                </a:solidFill>
              </a:rPr>
              <a:t>simmetrica</a:t>
            </a:r>
            <a:endParaRPr sz="8000" dirty="0">
              <a:solidFill>
                <a:srgbClr val="011993"/>
              </a:solidFill>
            </a:endParaRPr>
          </a:p>
        </p:txBody>
      </p:sp>
      <p:grpSp>
        <p:nvGrpSpPr>
          <p:cNvPr id="499" name="Group 499"/>
          <p:cNvGrpSpPr/>
          <p:nvPr/>
        </p:nvGrpSpPr>
        <p:grpSpPr>
          <a:xfrm>
            <a:off x="5673725" y="2430853"/>
            <a:ext cx="1675254" cy="621063"/>
            <a:chOff x="0" y="0"/>
            <a:chExt cx="1675253" cy="621062"/>
          </a:xfrm>
        </p:grpSpPr>
        <p:sp>
          <p:nvSpPr>
            <p:cNvPr id="492" name="Shape 492"/>
            <p:cNvSpPr/>
            <p:nvPr/>
          </p:nvSpPr>
          <p:spPr>
            <a:xfrm>
              <a:off x="-1" y="0"/>
              <a:ext cx="508746" cy="62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86151" y="238777"/>
              <a:ext cx="1289103" cy="143544"/>
            </a:xfrm>
            <a:prstGeom prst="roundRect">
              <a:avLst>
                <a:gd name="adj" fmla="val 44716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501573" y="310531"/>
              <a:ext cx="83148" cy="31053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410399" y="310531"/>
              <a:ext cx="46476" cy="31053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245681" y="310531"/>
              <a:ext cx="83148" cy="31053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246203" y="282802"/>
              <a:ext cx="187434" cy="207303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1456874" y="328870"/>
              <a:ext cx="44700" cy="104075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500" name="Immagine 49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0864" y="7596911"/>
            <a:ext cx="3384437" cy="819508"/>
          </a:xfrm>
          <a:prstGeom prst="rect">
            <a:avLst/>
          </a:prstGeom>
        </p:spPr>
      </p:pic>
      <p:grpSp>
        <p:nvGrpSpPr>
          <p:cNvPr id="515" name="Group 515"/>
          <p:cNvGrpSpPr/>
          <p:nvPr/>
        </p:nvGrpSpPr>
        <p:grpSpPr>
          <a:xfrm>
            <a:off x="5888677" y="6976494"/>
            <a:ext cx="751529" cy="1636600"/>
            <a:chOff x="0" y="0"/>
            <a:chExt cx="751528" cy="1636599"/>
          </a:xfrm>
        </p:grpSpPr>
        <p:sp>
          <p:nvSpPr>
            <p:cNvPr id="502" name="Shape 502"/>
            <p:cNvSpPr/>
            <p:nvPr/>
          </p:nvSpPr>
          <p:spPr>
            <a:xfrm>
              <a:off x="147418" y="473783"/>
              <a:ext cx="417301" cy="1118827"/>
            </a:xfrm>
            <a:prstGeom prst="roundRect">
              <a:avLst>
                <a:gd name="adj" fmla="val 1738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194502" y="909227"/>
              <a:ext cx="120429" cy="727373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36808" y="138008"/>
              <a:ext cx="237521" cy="23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405876" y="909227"/>
              <a:ext cx="120429" cy="727373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 rot="2700000">
              <a:off x="63109" y="508436"/>
              <a:ext cx="202696" cy="262460"/>
            </a:xfrm>
            <a:prstGeom prst="roundRect">
              <a:avLst>
                <a:gd name="adj" fmla="val 22522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rot="19200064">
              <a:off x="74911" y="601592"/>
              <a:ext cx="97765" cy="267904"/>
            </a:xfrm>
            <a:prstGeom prst="roundRect">
              <a:avLst>
                <a:gd name="adj" fmla="val 46695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 rot="18900000" flipH="1">
              <a:off x="482232" y="492427"/>
              <a:ext cx="159465" cy="262460"/>
            </a:xfrm>
            <a:prstGeom prst="roundRect">
              <a:avLst>
                <a:gd name="adj" fmla="val 28627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 rot="2399936" flipH="1">
              <a:off x="538461" y="600867"/>
              <a:ext cx="97765" cy="267905"/>
            </a:xfrm>
            <a:prstGeom prst="roundRect">
              <a:avLst>
                <a:gd name="adj" fmla="val 46695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523313" y="490600"/>
              <a:ext cx="120905" cy="109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 flipH="1">
              <a:off x="73380" y="490600"/>
              <a:ext cx="120905" cy="109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36809" y="251682"/>
              <a:ext cx="237520" cy="12158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71003" y="266438"/>
              <a:ext cx="369131" cy="17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116"/>
                  </a:moveTo>
                  <a:lnTo>
                    <a:pt x="171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4552" y="1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 rot="6908859">
              <a:off x="89014" y="395851"/>
              <a:ext cx="902239" cy="43506"/>
            </a:xfrm>
            <a:prstGeom prst="roundRect">
              <a:avLst>
                <a:gd name="adj" fmla="val 41358"/>
              </a:avLst>
            </a:prstGeom>
            <a:solidFill>
              <a:srgbClr val="FF2600"/>
            </a:solidFill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520" name="Group 520"/>
          <p:cNvGrpSpPr/>
          <p:nvPr/>
        </p:nvGrpSpPr>
        <p:grpSpPr>
          <a:xfrm>
            <a:off x="2767774" y="5358895"/>
            <a:ext cx="954486" cy="1388948"/>
            <a:chOff x="0" y="0"/>
            <a:chExt cx="954484" cy="1388947"/>
          </a:xfrm>
        </p:grpSpPr>
        <p:sp>
          <p:nvSpPr>
            <p:cNvPr id="516" name="Shape 516"/>
            <p:cNvSpPr/>
            <p:nvPr/>
          </p:nvSpPr>
          <p:spPr>
            <a:xfrm>
              <a:off x="0" y="28062"/>
              <a:ext cx="948135" cy="13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128"/>
                  </a:lnTo>
                  <a:lnTo>
                    <a:pt x="14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609729" y="347417"/>
              <a:ext cx="344756" cy="1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 flipV="1">
              <a:off x="622429" y="21712"/>
              <a:ext cx="1" cy="325706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367" y="-1"/>
              <a:ext cx="7696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caro amico ti scrivo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così mi distraggo un po’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e siccome sei molto lontano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più  forte ti scriverò</a:t>
              </a:r>
            </a:p>
            <a:p>
              <a:pPr lvl="0" algn="l">
                <a:defRPr sz="1800"/>
              </a:pPr>
              <a:endParaRPr sz="600">
                <a:latin typeface="Edwardian Script ITC"/>
                <a:ea typeface="Edwardian Script ITC"/>
                <a:cs typeface="Edwardian Script ITC"/>
                <a:sym typeface="Edwardian Script ITC"/>
              </a:endParaRP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da quando sei partito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c'è una grossa novità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l'anno vecchio è finito ormai,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ma qualcosa ancora qui non va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…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L. Dalla </a:t>
              </a:r>
            </a:p>
          </p:txBody>
        </p:sp>
      </p:grpSp>
      <p:grpSp>
        <p:nvGrpSpPr>
          <p:cNvPr id="525" name="Group 525"/>
          <p:cNvGrpSpPr/>
          <p:nvPr/>
        </p:nvGrpSpPr>
        <p:grpSpPr>
          <a:xfrm>
            <a:off x="8756529" y="5367568"/>
            <a:ext cx="954486" cy="1388949"/>
            <a:chOff x="0" y="0"/>
            <a:chExt cx="954484" cy="1388947"/>
          </a:xfrm>
        </p:grpSpPr>
        <p:sp>
          <p:nvSpPr>
            <p:cNvPr id="521" name="Shape 521"/>
            <p:cNvSpPr/>
            <p:nvPr/>
          </p:nvSpPr>
          <p:spPr>
            <a:xfrm>
              <a:off x="0" y="28062"/>
              <a:ext cx="948135" cy="13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128"/>
                  </a:lnTo>
                  <a:lnTo>
                    <a:pt x="14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609729" y="347417"/>
              <a:ext cx="344756" cy="1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 flipV="1">
              <a:off x="622429" y="21712"/>
              <a:ext cx="1" cy="325706"/>
            </a:xfrm>
            <a:prstGeom prst="line">
              <a:avLst/>
            </a:prstGeom>
            <a:noFill/>
            <a:ln w="25400" cap="flat">
              <a:solidFill>
                <a:srgbClr val="79797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367" y="-1"/>
              <a:ext cx="7696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caro amico ti scrivo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così mi distraggo un po’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e siccome sei molto lontano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più  forte ti scriverò</a:t>
              </a:r>
            </a:p>
            <a:p>
              <a:pPr lvl="0" algn="l">
                <a:defRPr sz="1800"/>
              </a:pPr>
              <a:endParaRPr sz="600">
                <a:latin typeface="Edwardian Script ITC"/>
                <a:ea typeface="Edwardian Script ITC"/>
                <a:cs typeface="Edwardian Script ITC"/>
                <a:sym typeface="Edwardian Script ITC"/>
              </a:endParaRP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da quando sei partito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c'è una grossa novità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l'anno vecchio è finito ormai, 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ma qualcosa ancora qui non va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…</a:t>
              </a:r>
            </a:p>
            <a:p>
              <a:pPr lvl="0" algn="l">
                <a:defRPr sz="1800"/>
              </a:pPr>
              <a:r>
                <a:rPr sz="600">
                  <a:latin typeface="Edwardian Script ITC"/>
                  <a:ea typeface="Edwardian Script ITC"/>
                  <a:cs typeface="Edwardian Script ITC"/>
                  <a:sym typeface="Edwardian Script ITC"/>
                </a:rPr>
                <a:t>L. Dalla </a:t>
              </a:r>
            </a:p>
          </p:txBody>
        </p:sp>
      </p:grpSp>
      <p:grpSp>
        <p:nvGrpSpPr>
          <p:cNvPr id="533" name="Group 533"/>
          <p:cNvGrpSpPr/>
          <p:nvPr/>
        </p:nvGrpSpPr>
        <p:grpSpPr>
          <a:xfrm>
            <a:off x="4182981" y="6332774"/>
            <a:ext cx="1143001" cy="423743"/>
            <a:chOff x="0" y="0"/>
            <a:chExt cx="1143000" cy="423741"/>
          </a:xfrm>
        </p:grpSpPr>
        <p:sp>
          <p:nvSpPr>
            <p:cNvPr id="526" name="Shape 526"/>
            <p:cNvSpPr/>
            <p:nvPr/>
          </p:nvSpPr>
          <p:spPr>
            <a:xfrm>
              <a:off x="-1" y="0"/>
              <a:ext cx="347110" cy="42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263465" y="162914"/>
              <a:ext cx="879536" cy="97938"/>
            </a:xfrm>
            <a:prstGeom prst="roundRect">
              <a:avLst>
                <a:gd name="adj" fmla="val 44716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1024500" y="211870"/>
              <a:ext cx="5673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962293" y="211870"/>
              <a:ext cx="3171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849909" y="211870"/>
              <a:ext cx="5673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850265" y="192951"/>
              <a:ext cx="127884" cy="141441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994003" y="224383"/>
              <a:ext cx="30498" cy="7100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1" name="Group 541"/>
          <p:cNvGrpSpPr/>
          <p:nvPr/>
        </p:nvGrpSpPr>
        <p:grpSpPr>
          <a:xfrm>
            <a:off x="9525872" y="7794793"/>
            <a:ext cx="1143001" cy="423743"/>
            <a:chOff x="0" y="0"/>
            <a:chExt cx="1143000" cy="423741"/>
          </a:xfrm>
        </p:grpSpPr>
        <p:sp>
          <p:nvSpPr>
            <p:cNvPr id="534" name="Shape 534"/>
            <p:cNvSpPr/>
            <p:nvPr/>
          </p:nvSpPr>
          <p:spPr>
            <a:xfrm>
              <a:off x="-1" y="0"/>
              <a:ext cx="347110" cy="42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2" y="1006"/>
                    <a:pt x="2881" y="3017"/>
                  </a:cubicBezTo>
                  <a:cubicBezTo>
                    <a:pt x="-961" y="7038"/>
                    <a:pt x="-961" y="13558"/>
                    <a:pt x="2881" y="17579"/>
                  </a:cubicBezTo>
                  <a:cubicBezTo>
                    <a:pt x="6723" y="21600"/>
                    <a:pt x="12955" y="21600"/>
                    <a:pt x="16797" y="17579"/>
                  </a:cubicBezTo>
                  <a:cubicBezTo>
                    <a:pt x="20639" y="13558"/>
                    <a:pt x="20639" y="7038"/>
                    <a:pt x="16797" y="3017"/>
                  </a:cubicBezTo>
                  <a:cubicBezTo>
                    <a:pt x="14876" y="1006"/>
                    <a:pt x="12357" y="0"/>
                    <a:pt x="9839" y="0"/>
                  </a:cubicBezTo>
                  <a:close/>
                  <a:moveTo>
                    <a:pt x="9839" y="5149"/>
                  </a:moveTo>
                  <a:cubicBezTo>
                    <a:pt x="11109" y="5149"/>
                    <a:pt x="12375" y="5649"/>
                    <a:pt x="13345" y="6655"/>
                  </a:cubicBezTo>
                  <a:cubicBezTo>
                    <a:pt x="15283" y="8665"/>
                    <a:pt x="15283" y="11925"/>
                    <a:pt x="13345" y="13936"/>
                  </a:cubicBezTo>
                  <a:cubicBezTo>
                    <a:pt x="11406" y="15946"/>
                    <a:pt x="8265" y="15946"/>
                    <a:pt x="6327" y="13936"/>
                  </a:cubicBezTo>
                  <a:cubicBezTo>
                    <a:pt x="4388" y="11925"/>
                    <a:pt x="4388" y="8665"/>
                    <a:pt x="6327" y="6655"/>
                  </a:cubicBezTo>
                  <a:cubicBezTo>
                    <a:pt x="7296" y="5649"/>
                    <a:pt x="8569" y="5149"/>
                    <a:pt x="9839" y="5149"/>
                  </a:cubicBez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263465" y="162914"/>
              <a:ext cx="879536" cy="97938"/>
            </a:xfrm>
            <a:prstGeom prst="roundRect">
              <a:avLst>
                <a:gd name="adj" fmla="val 44716"/>
              </a:avLst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1024500" y="211870"/>
              <a:ext cx="5673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962293" y="211870"/>
              <a:ext cx="3171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49909" y="211870"/>
              <a:ext cx="56731" cy="21187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50265" y="192951"/>
              <a:ext cx="127884" cy="141441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994003" y="224383"/>
              <a:ext cx="30498" cy="71009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3399164" y="7751172"/>
            <a:ext cx="995203" cy="699512"/>
            <a:chOff x="0" y="0"/>
            <a:chExt cx="995201" cy="699510"/>
          </a:xfrm>
        </p:grpSpPr>
        <p:sp>
          <p:nvSpPr>
            <p:cNvPr id="542" name="Shape 542"/>
            <p:cNvSpPr/>
            <p:nvPr/>
          </p:nvSpPr>
          <p:spPr>
            <a:xfrm>
              <a:off x="0" y="11830"/>
              <a:ext cx="995202" cy="68768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7849" y="254641"/>
              <a:ext cx="979504" cy="44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 rot="10800000">
              <a:off x="7849" y="0"/>
              <a:ext cx="979504" cy="44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extrusionOk="0">
                  <a:moveTo>
                    <a:pt x="10800" y="61"/>
                  </a:moveTo>
                  <a:cubicBezTo>
                    <a:pt x="13071" y="-112"/>
                    <a:pt x="15305" y="1329"/>
                    <a:pt x="17160" y="4164"/>
                  </a:cubicBezTo>
                  <a:cubicBezTo>
                    <a:pt x="19757" y="8130"/>
                    <a:pt x="21388" y="14416"/>
                    <a:pt x="21600" y="21275"/>
                  </a:cubicBezTo>
                  <a:lnTo>
                    <a:pt x="0" y="21275"/>
                  </a:lnTo>
                  <a:cubicBezTo>
                    <a:pt x="84" y="14515"/>
                    <a:pt x="1607" y="8217"/>
                    <a:pt x="4126" y="4208"/>
                  </a:cubicBezTo>
                  <a:cubicBezTo>
                    <a:pt x="6050" y="1146"/>
                    <a:pt x="8418" y="-325"/>
                    <a:pt x="10800" y="61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549" name="Group 549"/>
          <p:cNvGrpSpPr/>
          <p:nvPr/>
        </p:nvGrpSpPr>
        <p:grpSpPr>
          <a:xfrm>
            <a:off x="8071016" y="7656909"/>
            <a:ext cx="995203" cy="699512"/>
            <a:chOff x="0" y="0"/>
            <a:chExt cx="995201" cy="699510"/>
          </a:xfrm>
        </p:grpSpPr>
        <p:sp>
          <p:nvSpPr>
            <p:cNvPr id="546" name="Shape 546"/>
            <p:cNvSpPr/>
            <p:nvPr/>
          </p:nvSpPr>
          <p:spPr>
            <a:xfrm>
              <a:off x="0" y="11830"/>
              <a:ext cx="995202" cy="68768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7849" y="254641"/>
              <a:ext cx="979504" cy="444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 rot="10800000">
              <a:off x="7849" y="0"/>
              <a:ext cx="979504" cy="446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extrusionOk="0">
                  <a:moveTo>
                    <a:pt x="10800" y="61"/>
                  </a:moveTo>
                  <a:cubicBezTo>
                    <a:pt x="13071" y="-112"/>
                    <a:pt x="15305" y="1329"/>
                    <a:pt x="17160" y="4164"/>
                  </a:cubicBezTo>
                  <a:cubicBezTo>
                    <a:pt x="19757" y="8130"/>
                    <a:pt x="21388" y="14416"/>
                    <a:pt x="21600" y="21275"/>
                  </a:cubicBezTo>
                  <a:lnTo>
                    <a:pt x="0" y="21275"/>
                  </a:lnTo>
                  <a:cubicBezTo>
                    <a:pt x="84" y="14515"/>
                    <a:pt x="1607" y="8217"/>
                    <a:pt x="4126" y="4208"/>
                  </a:cubicBezTo>
                  <a:cubicBezTo>
                    <a:pt x="6050" y="1146"/>
                    <a:pt x="8418" y="-325"/>
                    <a:pt x="10800" y="61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550" name="Immagine 54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2312074" y="2739413"/>
            <a:ext cx="8409061" cy="845774"/>
          </a:xfrm>
          <a:prstGeom prst="rect">
            <a:avLst/>
          </a:prstGeom>
        </p:spPr>
      </p:pic>
      <p:pic>
        <p:nvPicPr>
          <p:cNvPr id="55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3467699" y="6285790"/>
            <a:ext cx="855818" cy="1936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 flipH="1">
            <a:off x="8805863" y="6260946"/>
            <a:ext cx="855818" cy="19361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0" name="Group 560"/>
          <p:cNvGrpSpPr/>
          <p:nvPr/>
        </p:nvGrpSpPr>
        <p:grpSpPr>
          <a:xfrm>
            <a:off x="10301278" y="5087201"/>
            <a:ext cx="2242119" cy="3778586"/>
            <a:chOff x="0" y="0"/>
            <a:chExt cx="2242117" cy="3778584"/>
          </a:xfrm>
        </p:grpSpPr>
        <p:sp>
          <p:nvSpPr>
            <p:cNvPr id="554" name="Shape 554"/>
            <p:cNvSpPr/>
            <p:nvPr/>
          </p:nvSpPr>
          <p:spPr>
            <a:xfrm>
              <a:off x="690331" y="724277"/>
              <a:ext cx="871530" cy="1492901"/>
            </a:xfrm>
            <a:prstGeom prst="roundRect">
              <a:avLst>
                <a:gd name="adj" fmla="val 21858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 rot="19800000">
              <a:off x="1614392" y="641313"/>
              <a:ext cx="256791" cy="1552547"/>
            </a:xfrm>
            <a:prstGeom prst="roundRect">
              <a:avLst>
                <a:gd name="adj" fmla="val 46695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rot="1800000">
              <a:off x="370934" y="641313"/>
              <a:ext cx="256792" cy="1552547"/>
            </a:xfrm>
            <a:prstGeom prst="roundRect">
              <a:avLst>
                <a:gd name="adj" fmla="val 46695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690331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802769" y="0"/>
              <a:ext cx="623880" cy="62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245538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0096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72" name="Group 572"/>
          <p:cNvGrpSpPr/>
          <p:nvPr/>
        </p:nvGrpSpPr>
        <p:grpSpPr>
          <a:xfrm>
            <a:off x="479307" y="5087201"/>
            <a:ext cx="2242119" cy="3778586"/>
            <a:chOff x="0" y="0"/>
            <a:chExt cx="2242117" cy="3778584"/>
          </a:xfrm>
        </p:grpSpPr>
        <p:sp>
          <p:nvSpPr>
            <p:cNvPr id="561" name="Shape 561"/>
            <p:cNvSpPr/>
            <p:nvPr/>
          </p:nvSpPr>
          <p:spPr>
            <a:xfrm>
              <a:off x="690331" y="724277"/>
              <a:ext cx="871530" cy="1492901"/>
            </a:xfrm>
            <a:prstGeom prst="roundRect">
              <a:avLst>
                <a:gd name="adj" fmla="val 21858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 rot="19800000">
              <a:off x="1614392" y="641313"/>
              <a:ext cx="256791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 rot="1800000">
              <a:off x="370934" y="641313"/>
              <a:ext cx="256792" cy="1552547"/>
            </a:xfrm>
            <a:prstGeom prst="roundRect">
              <a:avLst>
                <a:gd name="adj" fmla="val 46695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90331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802769" y="0"/>
              <a:ext cx="623880" cy="62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245538" y="1868033"/>
              <a:ext cx="316323" cy="1910552"/>
            </a:xfrm>
            <a:prstGeom prst="roundRect">
              <a:avLst>
                <a:gd name="adj" fmla="val 50000"/>
              </a:avLst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649155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49154" y="1997416"/>
              <a:ext cx="953432" cy="447758"/>
            </a:xfrm>
            <a:prstGeom prst="rect">
              <a:avLst/>
            </a:pr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528317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 flipH="1">
              <a:off x="409234" y="1525133"/>
              <a:ext cx="304016" cy="92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528317" y="1525134"/>
              <a:ext cx="304016" cy="920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154" extrusionOk="0">
                  <a:moveTo>
                    <a:pt x="817" y="0"/>
                  </a:moveTo>
                  <a:lnTo>
                    <a:pt x="18711" y="12767"/>
                  </a:lnTo>
                  <a:cubicBezTo>
                    <a:pt x="21432" y="14367"/>
                    <a:pt x="21600" y="16314"/>
                    <a:pt x="19160" y="17964"/>
                  </a:cubicBezTo>
                  <a:cubicBezTo>
                    <a:pt x="15645" y="20340"/>
                    <a:pt x="7722" y="21600"/>
                    <a:pt x="0" y="21010"/>
                  </a:cubicBezTo>
                </a:path>
              </a:pathLst>
            </a:custGeom>
            <a:solidFill>
              <a:srgbClr val="FF7E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" grpId="4" animBg="1" advAuto="0"/>
      <p:bldP spid="500" grpId="9" animBg="1" advAuto="0"/>
      <p:bldP spid="515" grpId="10" animBg="1" advAuto="0"/>
      <p:bldP spid="520" grpId="5" animBg="1" advAuto="0"/>
      <p:bldP spid="525" grpId="14" animBg="1" advAuto="0"/>
      <p:bldP spid="533" grpId="6" animBg="1" advAuto="0"/>
      <p:bldP spid="541" grpId="12" animBg="1" advAuto="0"/>
      <p:bldP spid="545" grpId="8" animBg="1" advAuto="0"/>
      <p:bldP spid="549" grpId="11" animBg="1" advAuto="0"/>
      <p:bldP spid="550" grpId="3" animBg="1" advAuto="0"/>
      <p:bldP spid="552" grpId="7" animBg="1" advAuto="0"/>
      <p:bldP spid="553" grpId="13" animBg="1" advAuto="0"/>
      <p:bldP spid="560" grpId="2" animBg="1" advAuto="0"/>
      <p:bldP spid="572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933</Words>
  <Application>Microsoft Office PowerPoint</Application>
  <PresentationFormat>Personalizzato</PresentationFormat>
  <Paragraphs>239</Paragraphs>
  <Slides>33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5" baseType="lpstr">
      <vt:lpstr>Arial</vt:lpstr>
      <vt:lpstr>Courier New</vt:lpstr>
      <vt:lpstr>Edwardian Script ITC</vt:lpstr>
      <vt:lpstr>Helvetica</vt:lpstr>
      <vt:lpstr>Helvetica Light</vt:lpstr>
      <vt:lpstr>Helvetica Neue</vt:lpstr>
      <vt:lpstr>Helvetica Neue Light</vt:lpstr>
      <vt:lpstr>Helvetica Neue Medium</vt:lpstr>
      <vt:lpstr>Menlo</vt:lpstr>
      <vt:lpstr>Monaco</vt:lpstr>
      <vt:lpstr>Wingdings</vt:lpstr>
      <vt:lpstr>White</vt:lpstr>
      <vt:lpstr>Crittografia</vt:lpstr>
      <vt:lpstr>Codice di Giulio Cesare</vt:lpstr>
      <vt:lpstr>Presentazione standard di PowerPoint</vt:lpstr>
      <vt:lpstr>Presentazione standard di PowerPoint</vt:lpstr>
      <vt:lpstr>Presentazione standard di PowerPoint</vt:lpstr>
      <vt:lpstr>Tecnologia e cifratura</vt:lpstr>
      <vt:lpstr>Cifratura</vt:lpstr>
      <vt:lpstr>Crittografia simmetrica</vt:lpstr>
      <vt:lpstr>Crittografia simmetrica</vt:lpstr>
      <vt:lpstr>Chiave simmetrica</vt:lpstr>
      <vt:lpstr>Moltiplicazione</vt:lpstr>
      <vt:lpstr>Es.: cifrare con la moltiplicazione</vt:lpstr>
      <vt:lpstr>Algoritmo di crittografia</vt:lpstr>
      <vt:lpstr>Es.:decifrare con la moltiplicazione</vt:lpstr>
      <vt:lpstr>Trasmissione</vt:lpstr>
      <vt:lpstr>Ricezione </vt:lpstr>
      <vt:lpstr>Sicurezza</vt:lpstr>
      <vt:lpstr>Limiti</vt:lpstr>
      <vt:lpstr>Infrangere il codice</vt:lpstr>
      <vt:lpstr>Sistemi a chiave pubblica o asimmetrica</vt:lpstr>
      <vt:lpstr>Chiave asimmetrica (pubblica)</vt:lpstr>
      <vt:lpstr>Coppia di chiavi</vt:lpstr>
      <vt:lpstr>Cifratura a chiavi pubbliche</vt:lpstr>
      <vt:lpstr>Cifratura a chiavi pubbliche</vt:lpstr>
      <vt:lpstr>Perché non usare sempre la cifratura asimmetrica?</vt:lpstr>
      <vt:lpstr>Limiti chiave pubblica</vt:lpstr>
      <vt:lpstr>Applicazioni</vt:lpstr>
      <vt:lpstr>Autorità di certificazione</vt:lpstr>
      <vt:lpstr>Elementi dei certificati digitali</vt:lpstr>
      <vt:lpstr>Sicurezza transazioni</vt:lpstr>
      <vt:lpstr>Combinazione chiave simmetrica e pubblica</vt:lpstr>
      <vt:lpstr>Autenticazione</vt:lpstr>
      <vt:lpstr>Cifratura per l’autenticazione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e Sicurezza</dc:title>
  <dc:creator>Danilo Pelusi</dc:creator>
  <cp:lastModifiedBy>Danilo Pelusi</cp:lastModifiedBy>
  <cp:revision>35</cp:revision>
  <dcterms:modified xsi:type="dcterms:W3CDTF">2021-11-25T13:01:53Z</dcterms:modified>
</cp:coreProperties>
</file>