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7" r:id="rId2"/>
    <p:sldId id="287" r:id="rId3"/>
    <p:sldId id="286" r:id="rId4"/>
    <p:sldId id="285" r:id="rId5"/>
    <p:sldId id="283" r:id="rId6"/>
    <p:sldId id="278" r:id="rId7"/>
    <p:sldId id="277" r:id="rId8"/>
    <p:sldId id="276" r:id="rId9"/>
    <p:sldId id="275" r:id="rId10"/>
    <p:sldId id="274" r:id="rId11"/>
    <p:sldId id="273" r:id="rId12"/>
    <p:sldId id="272" r:id="rId13"/>
    <p:sldId id="271" r:id="rId14"/>
    <p:sldId id="289" r:id="rId15"/>
    <p:sldId id="270" r:id="rId16"/>
    <p:sldId id="269" r:id="rId17"/>
    <p:sldId id="268" r:id="rId18"/>
    <p:sldId id="267" r:id="rId19"/>
    <p:sldId id="266" r:id="rId20"/>
    <p:sldId id="265" r:id="rId21"/>
    <p:sldId id="264" r:id="rId22"/>
    <p:sldId id="263" r:id="rId23"/>
    <p:sldId id="262" r:id="rId24"/>
    <p:sldId id="261" r:id="rId25"/>
    <p:sldId id="28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56"/>
    <p:restoredTop sz="95872"/>
  </p:normalViewPr>
  <p:slideViewPr>
    <p:cSldViewPr snapToGrid="0">
      <p:cViewPr>
        <p:scale>
          <a:sx n="88" d="100"/>
          <a:sy n="88" d="100"/>
        </p:scale>
        <p:origin x="-320" y="-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37DE2-186B-479A-8895-1540719FA55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11CDC03-DDA5-483A-82CE-4E8A956254C7}">
      <dgm:prSet/>
      <dgm:spPr/>
      <dgm:t>
        <a:bodyPr/>
        <a:lstStyle/>
        <a:p>
          <a:r>
            <a:rPr lang="it-IT" dirty="0">
              <a:solidFill>
                <a:schemeClr val="accent1">
                  <a:lumMod val="75000"/>
                </a:schemeClr>
              </a:solidFill>
            </a:rPr>
            <a:t>Per contrastare l'azione di questo e di altri fattori interni all'organizzazione aziendale, è andato affermandosi l'</a:t>
          </a:r>
          <a:r>
            <a:rPr lang="it-IT" dirty="0" err="1">
              <a:solidFill>
                <a:schemeClr val="accent1">
                  <a:lumMod val="75000"/>
                </a:schemeClr>
              </a:solidFill>
            </a:rPr>
            <a:t>internal</a:t>
          </a:r>
          <a:r>
            <a:rPr lang="it-IT" dirty="0">
              <a:solidFill>
                <a:schemeClr val="accent1">
                  <a:lumMod val="75000"/>
                </a:schemeClr>
              </a:solidFill>
            </a:rPr>
            <a:t> branding, il quale prevede, fra l'altro, l'attuazione di un sistema di gestione del valore della marca.</a:t>
          </a:r>
          <a:endParaRPr lang="en-US" dirty="0">
            <a:solidFill>
              <a:schemeClr val="accent1">
                <a:lumMod val="75000"/>
              </a:schemeClr>
            </a:solidFill>
          </a:endParaRPr>
        </a:p>
      </dgm:t>
    </dgm:pt>
    <dgm:pt modelId="{D4C1CCAD-B489-4702-9718-FE9D1A14092E}" type="parTrans" cxnId="{46990A71-332E-4AE1-8636-A12477BC10DB}">
      <dgm:prSet/>
      <dgm:spPr/>
      <dgm:t>
        <a:bodyPr/>
        <a:lstStyle/>
        <a:p>
          <a:endParaRPr lang="en-US"/>
        </a:p>
      </dgm:t>
    </dgm:pt>
    <dgm:pt modelId="{A68062F2-AF33-4243-8B73-8B9DA5174DA4}" type="sibTrans" cxnId="{46990A71-332E-4AE1-8636-A12477BC10DB}">
      <dgm:prSet/>
      <dgm:spPr/>
      <dgm:t>
        <a:bodyPr/>
        <a:lstStyle/>
        <a:p>
          <a:endParaRPr lang="en-US"/>
        </a:p>
      </dgm:t>
    </dgm:pt>
    <dgm:pt modelId="{D162B815-62ED-4CB3-82EC-3E3FD4905F86}" type="pres">
      <dgm:prSet presAssocID="{CB037DE2-186B-479A-8895-1540719FA55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F470D1-9962-431D-AFD0-4ABDE504BC39}" type="pres">
      <dgm:prSet presAssocID="{911CDC03-DDA5-483A-82CE-4E8A956254C7}" presName="hierRoot1" presStyleCnt="0"/>
      <dgm:spPr/>
    </dgm:pt>
    <dgm:pt modelId="{8A06B360-4ADE-46E1-B085-DE7F4FFF1A2A}" type="pres">
      <dgm:prSet presAssocID="{911CDC03-DDA5-483A-82CE-4E8A956254C7}" presName="composite" presStyleCnt="0"/>
      <dgm:spPr/>
    </dgm:pt>
    <dgm:pt modelId="{41BEA2D7-B4AE-4769-B4C9-9323A7C9BDD6}" type="pres">
      <dgm:prSet presAssocID="{911CDC03-DDA5-483A-82CE-4E8A956254C7}" presName="background" presStyleLbl="node0" presStyleIdx="0" presStyleCnt="1"/>
      <dgm:spPr/>
    </dgm:pt>
    <dgm:pt modelId="{7D511DEF-9948-45A9-9AD6-43523943856C}" type="pres">
      <dgm:prSet presAssocID="{911CDC03-DDA5-483A-82CE-4E8A956254C7}" presName="text" presStyleLbl="fgAcc0" presStyleIdx="0" presStyleCnt="1">
        <dgm:presLayoutVars>
          <dgm:chPref val="3"/>
        </dgm:presLayoutVars>
      </dgm:prSet>
      <dgm:spPr/>
    </dgm:pt>
    <dgm:pt modelId="{00019FC1-AD67-4C23-9C98-095D113F9129}" type="pres">
      <dgm:prSet presAssocID="{911CDC03-DDA5-483A-82CE-4E8A956254C7}" presName="hierChild2" presStyleCnt="0"/>
      <dgm:spPr/>
    </dgm:pt>
  </dgm:ptLst>
  <dgm:cxnLst>
    <dgm:cxn modelId="{46990A71-332E-4AE1-8636-A12477BC10DB}" srcId="{CB037DE2-186B-479A-8895-1540719FA550}" destId="{911CDC03-DDA5-483A-82CE-4E8A956254C7}" srcOrd="0" destOrd="0" parTransId="{D4C1CCAD-B489-4702-9718-FE9D1A14092E}" sibTransId="{A68062F2-AF33-4243-8B73-8B9DA5174DA4}"/>
    <dgm:cxn modelId="{09169DB3-CA4C-4999-8AF7-4F611479EE95}" type="presOf" srcId="{911CDC03-DDA5-483A-82CE-4E8A956254C7}" destId="{7D511DEF-9948-45A9-9AD6-43523943856C}" srcOrd="0" destOrd="0" presId="urn:microsoft.com/office/officeart/2005/8/layout/hierarchy1"/>
    <dgm:cxn modelId="{A24EF4E3-44D4-4195-9301-7A57D122D236}" type="presOf" srcId="{CB037DE2-186B-479A-8895-1540719FA550}" destId="{D162B815-62ED-4CB3-82EC-3E3FD4905F86}" srcOrd="0" destOrd="0" presId="urn:microsoft.com/office/officeart/2005/8/layout/hierarchy1"/>
    <dgm:cxn modelId="{5C0A4577-9027-4279-B388-849C52F4AD52}" type="presParOf" srcId="{D162B815-62ED-4CB3-82EC-3E3FD4905F86}" destId="{1DF470D1-9962-431D-AFD0-4ABDE504BC39}" srcOrd="0" destOrd="0" presId="urn:microsoft.com/office/officeart/2005/8/layout/hierarchy1"/>
    <dgm:cxn modelId="{6223EC28-9C0A-44B8-BE22-0621B8C2389E}" type="presParOf" srcId="{1DF470D1-9962-431D-AFD0-4ABDE504BC39}" destId="{8A06B360-4ADE-46E1-B085-DE7F4FFF1A2A}" srcOrd="0" destOrd="0" presId="urn:microsoft.com/office/officeart/2005/8/layout/hierarchy1"/>
    <dgm:cxn modelId="{49DEA1BA-6AB8-4E47-8FCF-D2BE60F6C0E9}" type="presParOf" srcId="{8A06B360-4ADE-46E1-B085-DE7F4FFF1A2A}" destId="{41BEA2D7-B4AE-4769-B4C9-9323A7C9BDD6}" srcOrd="0" destOrd="0" presId="urn:microsoft.com/office/officeart/2005/8/layout/hierarchy1"/>
    <dgm:cxn modelId="{F0307CAA-0844-4F13-BCC2-2A64D9F0E52D}" type="presParOf" srcId="{8A06B360-4ADE-46E1-B085-DE7F4FFF1A2A}" destId="{7D511DEF-9948-45A9-9AD6-43523943856C}" srcOrd="1" destOrd="0" presId="urn:microsoft.com/office/officeart/2005/8/layout/hierarchy1"/>
    <dgm:cxn modelId="{19CF99A1-3532-4BC7-A559-12C57DB6AEE0}" type="presParOf" srcId="{1DF470D1-9962-431D-AFD0-4ABDE504BC39}" destId="{00019FC1-AD67-4C23-9C98-095D113F912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4B4C64-7AB7-4829-A9C1-DD3DA1F634C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5AF055B-506A-4D7F-8C5C-1D4B88658CC8}">
      <dgm:prSet/>
      <dgm:spPr/>
      <dgm:t>
        <a:bodyPr/>
        <a:lstStyle/>
        <a:p>
          <a:r>
            <a:rPr lang="it-IT" b="1"/>
            <a:t>distintività</a:t>
          </a:r>
          <a:r>
            <a:rPr lang="it-IT"/>
            <a:t>: il programma è distintivo rispetto a quelli della concorrenza? È creativo e in grado di differenziare efficacemente la marca?</a:t>
          </a:r>
        </a:p>
      </dgm:t>
    </dgm:pt>
    <dgm:pt modelId="{7AD4DE61-C5AB-49EA-93A6-288E5EB91E14}" type="parTrans" cxnId="{FC06FA1B-65CC-44B7-BA12-49B754C50EFB}">
      <dgm:prSet/>
      <dgm:spPr/>
      <dgm:t>
        <a:bodyPr/>
        <a:lstStyle/>
        <a:p>
          <a:endParaRPr lang="en-US"/>
        </a:p>
      </dgm:t>
    </dgm:pt>
    <dgm:pt modelId="{3B6D1B8B-1CD3-49F0-BFD5-DAA96B506B94}" type="sibTrans" cxnId="{FC06FA1B-65CC-44B7-BA12-49B754C50EFB}">
      <dgm:prSet/>
      <dgm:spPr/>
      <dgm:t>
        <a:bodyPr/>
        <a:lstStyle/>
        <a:p>
          <a:endParaRPr lang="en-US"/>
        </a:p>
      </dgm:t>
    </dgm:pt>
    <dgm:pt modelId="{E860EEC0-62DC-45F1-BC2E-A9B3D84EAF5F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coerenza</a:t>
          </a:r>
          <a:r>
            <a:rPr lang="it-IT"/>
            <a:t>: le attività previste dal programma di marketing sono coerenti e ben integrate? Sono combinate in modo da massimizzare l'impatto sui consumatori? Il programma è coerente con quelli realizzati in passato? Indirizza la marca nella giusta direzione, con un'equilibrata combinazione fra continuità e cambiamento?</a:t>
          </a:r>
          <a:endParaRPr lang="en-US"/>
        </a:p>
      </dgm:t>
    </dgm:pt>
    <dgm:pt modelId="{4A6BA2FE-C09E-413E-9324-8FAD96D7A5B0}" type="parTrans" cxnId="{74A9AFFC-F74E-430D-946A-EDC3E0D40AE5}">
      <dgm:prSet/>
      <dgm:spPr/>
      <dgm:t>
        <a:bodyPr/>
        <a:lstStyle/>
        <a:p>
          <a:endParaRPr lang="en-US"/>
        </a:p>
      </dgm:t>
    </dgm:pt>
    <dgm:pt modelId="{DB9F4384-D02C-474D-8357-DC0A38A006F0}" type="sibTrans" cxnId="{74A9AFFC-F74E-430D-946A-EDC3E0D40AE5}">
      <dgm:prSet/>
      <dgm:spPr/>
      <dgm:t>
        <a:bodyPr/>
        <a:lstStyle/>
        <a:p>
          <a:endParaRPr lang="en-US"/>
        </a:p>
      </dgm:t>
    </dgm:pt>
    <dgm:pt modelId="{01DA9CDD-6423-4BBD-81B2-209DC9CE9148}" type="pres">
      <dgm:prSet presAssocID="{8A4B4C64-7AB7-4829-A9C1-DD3DA1F634C7}" presName="root" presStyleCnt="0">
        <dgm:presLayoutVars>
          <dgm:dir/>
          <dgm:resizeHandles val="exact"/>
        </dgm:presLayoutVars>
      </dgm:prSet>
      <dgm:spPr/>
    </dgm:pt>
    <dgm:pt modelId="{483AB057-BCD1-4E0A-88B0-C8CBA6222CE1}" type="pres">
      <dgm:prSet presAssocID="{D5AF055B-506A-4D7F-8C5C-1D4B88658CC8}" presName="compNode" presStyleCnt="0"/>
      <dgm:spPr/>
    </dgm:pt>
    <dgm:pt modelId="{DD1994F7-1EC6-4C6E-AF50-371CCEB29A3A}" type="pres">
      <dgm:prSet presAssocID="{D5AF055B-506A-4D7F-8C5C-1D4B88658CC8}" presName="bgRect" presStyleLbl="bgShp" presStyleIdx="0" presStyleCnt="2"/>
      <dgm:spPr/>
    </dgm:pt>
    <dgm:pt modelId="{6B36FF8D-E3ED-4522-B8A3-6B95B950FFA9}" type="pres">
      <dgm:prSet presAssocID="{D5AF055B-506A-4D7F-8C5C-1D4B88658CC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ra multifunzione"/>
        </a:ext>
      </dgm:extLst>
    </dgm:pt>
    <dgm:pt modelId="{BB3C2841-0B59-4FC8-88DF-29DE177205C7}" type="pres">
      <dgm:prSet presAssocID="{D5AF055B-506A-4D7F-8C5C-1D4B88658CC8}" presName="spaceRect" presStyleCnt="0"/>
      <dgm:spPr/>
    </dgm:pt>
    <dgm:pt modelId="{D5E1B4C2-07F2-4A79-AAA7-81E3DB48DB42}" type="pres">
      <dgm:prSet presAssocID="{D5AF055B-506A-4D7F-8C5C-1D4B88658CC8}" presName="parTx" presStyleLbl="revTx" presStyleIdx="0" presStyleCnt="2">
        <dgm:presLayoutVars>
          <dgm:chMax val="0"/>
          <dgm:chPref val="0"/>
        </dgm:presLayoutVars>
      </dgm:prSet>
      <dgm:spPr/>
    </dgm:pt>
    <dgm:pt modelId="{78EB169E-B2D8-452F-B6C0-358B79286D60}" type="pres">
      <dgm:prSet presAssocID="{3B6D1B8B-1CD3-49F0-BFD5-DAA96B506B94}" presName="sibTrans" presStyleCnt="0"/>
      <dgm:spPr/>
    </dgm:pt>
    <dgm:pt modelId="{AC2ECCC9-6E42-4C47-8819-28082CC7F395}" type="pres">
      <dgm:prSet presAssocID="{E860EEC0-62DC-45F1-BC2E-A9B3D84EAF5F}" presName="compNode" presStyleCnt="0"/>
      <dgm:spPr/>
    </dgm:pt>
    <dgm:pt modelId="{E19E3CD1-7F8B-4B82-874C-14F7FBAA910F}" type="pres">
      <dgm:prSet presAssocID="{E860EEC0-62DC-45F1-BC2E-A9B3D84EAF5F}" presName="bgRect" presStyleLbl="bgShp" presStyleIdx="1" presStyleCnt="2"/>
      <dgm:spPr/>
    </dgm:pt>
    <dgm:pt modelId="{D4D0F3F2-1390-4CE3-87CA-22D862E2EC82}" type="pres">
      <dgm:prSet presAssocID="{E860EEC0-62DC-45F1-BC2E-A9B3D84EAF5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46B44DFD-DA4D-4C71-8453-3A2EF8626A8E}" type="pres">
      <dgm:prSet presAssocID="{E860EEC0-62DC-45F1-BC2E-A9B3D84EAF5F}" presName="spaceRect" presStyleCnt="0"/>
      <dgm:spPr/>
    </dgm:pt>
    <dgm:pt modelId="{7034ADA8-4FB5-4022-85E0-ECA36B7729F9}" type="pres">
      <dgm:prSet presAssocID="{E860EEC0-62DC-45F1-BC2E-A9B3D84EAF5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C06FA1B-65CC-44B7-BA12-49B754C50EFB}" srcId="{8A4B4C64-7AB7-4829-A9C1-DD3DA1F634C7}" destId="{D5AF055B-506A-4D7F-8C5C-1D4B88658CC8}" srcOrd="0" destOrd="0" parTransId="{7AD4DE61-C5AB-49EA-93A6-288E5EB91E14}" sibTransId="{3B6D1B8B-1CD3-49F0-BFD5-DAA96B506B94}"/>
    <dgm:cxn modelId="{1DE87497-1DB8-4C5D-AB6D-603DFBC90B1E}" type="presOf" srcId="{D5AF055B-506A-4D7F-8C5C-1D4B88658CC8}" destId="{D5E1B4C2-07F2-4A79-AAA7-81E3DB48DB42}" srcOrd="0" destOrd="0" presId="urn:microsoft.com/office/officeart/2018/2/layout/IconVerticalSolidList"/>
    <dgm:cxn modelId="{A8F51FA3-2D86-44AC-A5AD-D01D9061BEBB}" type="presOf" srcId="{8A4B4C64-7AB7-4829-A9C1-DD3DA1F634C7}" destId="{01DA9CDD-6423-4BBD-81B2-209DC9CE9148}" srcOrd="0" destOrd="0" presId="urn:microsoft.com/office/officeart/2018/2/layout/IconVerticalSolidList"/>
    <dgm:cxn modelId="{5634D9B9-738B-498B-A768-93A14B534408}" type="presOf" srcId="{E860EEC0-62DC-45F1-BC2E-A9B3D84EAF5F}" destId="{7034ADA8-4FB5-4022-85E0-ECA36B7729F9}" srcOrd="0" destOrd="0" presId="urn:microsoft.com/office/officeart/2018/2/layout/IconVerticalSolidList"/>
    <dgm:cxn modelId="{74A9AFFC-F74E-430D-946A-EDC3E0D40AE5}" srcId="{8A4B4C64-7AB7-4829-A9C1-DD3DA1F634C7}" destId="{E860EEC0-62DC-45F1-BC2E-A9B3D84EAF5F}" srcOrd="1" destOrd="0" parTransId="{4A6BA2FE-C09E-413E-9324-8FAD96D7A5B0}" sibTransId="{DB9F4384-D02C-474D-8357-DC0A38A006F0}"/>
    <dgm:cxn modelId="{9E43264E-6D34-4278-AE69-10AAF81818BE}" type="presParOf" srcId="{01DA9CDD-6423-4BBD-81B2-209DC9CE9148}" destId="{483AB057-BCD1-4E0A-88B0-C8CBA6222CE1}" srcOrd="0" destOrd="0" presId="urn:microsoft.com/office/officeart/2018/2/layout/IconVerticalSolidList"/>
    <dgm:cxn modelId="{AE7A8EF6-6F4E-40EE-B2EB-7634D1DD24A3}" type="presParOf" srcId="{483AB057-BCD1-4E0A-88B0-C8CBA6222CE1}" destId="{DD1994F7-1EC6-4C6E-AF50-371CCEB29A3A}" srcOrd="0" destOrd="0" presId="urn:microsoft.com/office/officeart/2018/2/layout/IconVerticalSolidList"/>
    <dgm:cxn modelId="{2C48B890-971F-413E-8E1B-5DFE35635426}" type="presParOf" srcId="{483AB057-BCD1-4E0A-88B0-C8CBA6222CE1}" destId="{6B36FF8D-E3ED-4522-B8A3-6B95B950FFA9}" srcOrd="1" destOrd="0" presId="urn:microsoft.com/office/officeart/2018/2/layout/IconVerticalSolidList"/>
    <dgm:cxn modelId="{48E42215-D966-4EC1-993B-4C185DB31567}" type="presParOf" srcId="{483AB057-BCD1-4E0A-88B0-C8CBA6222CE1}" destId="{BB3C2841-0B59-4FC8-88DF-29DE177205C7}" srcOrd="2" destOrd="0" presId="urn:microsoft.com/office/officeart/2018/2/layout/IconVerticalSolidList"/>
    <dgm:cxn modelId="{0A2B6782-4F63-473C-B264-1CB942B9BD53}" type="presParOf" srcId="{483AB057-BCD1-4E0A-88B0-C8CBA6222CE1}" destId="{D5E1B4C2-07F2-4A79-AAA7-81E3DB48DB42}" srcOrd="3" destOrd="0" presId="urn:microsoft.com/office/officeart/2018/2/layout/IconVerticalSolidList"/>
    <dgm:cxn modelId="{F3312289-FC76-4779-809A-C0FB875F2CDF}" type="presParOf" srcId="{01DA9CDD-6423-4BBD-81B2-209DC9CE9148}" destId="{78EB169E-B2D8-452F-B6C0-358B79286D60}" srcOrd="1" destOrd="0" presId="urn:microsoft.com/office/officeart/2018/2/layout/IconVerticalSolidList"/>
    <dgm:cxn modelId="{76A85FAE-5D30-4801-8371-01EF9C5D58ED}" type="presParOf" srcId="{01DA9CDD-6423-4BBD-81B2-209DC9CE9148}" destId="{AC2ECCC9-6E42-4C47-8819-28082CC7F395}" srcOrd="2" destOrd="0" presId="urn:microsoft.com/office/officeart/2018/2/layout/IconVerticalSolidList"/>
    <dgm:cxn modelId="{CBB326E3-2509-49B8-9652-32801B9A1A1F}" type="presParOf" srcId="{AC2ECCC9-6E42-4C47-8819-28082CC7F395}" destId="{E19E3CD1-7F8B-4B82-874C-14F7FBAA910F}" srcOrd="0" destOrd="0" presId="urn:microsoft.com/office/officeart/2018/2/layout/IconVerticalSolidList"/>
    <dgm:cxn modelId="{E39C3D9F-31AD-44A0-92BE-BDF6D77DAB81}" type="presParOf" srcId="{AC2ECCC9-6E42-4C47-8819-28082CC7F395}" destId="{D4D0F3F2-1390-4CE3-87CA-22D862E2EC82}" srcOrd="1" destOrd="0" presId="urn:microsoft.com/office/officeart/2018/2/layout/IconVerticalSolidList"/>
    <dgm:cxn modelId="{01EC1745-2D8C-4C63-9B12-568D74744A0B}" type="presParOf" srcId="{AC2ECCC9-6E42-4C47-8819-28082CC7F395}" destId="{46B44DFD-DA4D-4C71-8453-3A2EF8626A8E}" srcOrd="2" destOrd="0" presId="urn:microsoft.com/office/officeart/2018/2/layout/IconVerticalSolidList"/>
    <dgm:cxn modelId="{C65992A2-0E01-444A-A15F-DDA474151D70}" type="presParOf" srcId="{AC2ECCC9-6E42-4C47-8819-28082CC7F395}" destId="{7034ADA8-4FB5-4022-85E0-ECA36B7729F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53C135-4004-4EAA-BCF8-39842E8CE49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5AC7622-C138-4B03-A98D-7F49E4414E51}">
      <dgm:prSet/>
      <dgm:spPr/>
      <dgm:t>
        <a:bodyPr/>
        <a:lstStyle/>
        <a:p>
          <a:r>
            <a:rPr lang="it-IT"/>
            <a:t>Nel secondo stadio del modello della brand value chain, il valore si crea, dunque, quando i consumatori:</a:t>
          </a:r>
          <a:endParaRPr lang="en-US"/>
        </a:p>
      </dgm:t>
    </dgm:pt>
    <dgm:pt modelId="{7F641645-9B57-4755-B4C8-0592DE7C2482}" type="parTrans" cxnId="{F6C2484D-38DE-4C9E-8DD9-2AED1F26A0E6}">
      <dgm:prSet/>
      <dgm:spPr/>
      <dgm:t>
        <a:bodyPr/>
        <a:lstStyle/>
        <a:p>
          <a:endParaRPr lang="en-US"/>
        </a:p>
      </dgm:t>
    </dgm:pt>
    <dgm:pt modelId="{CBB20F22-6025-4DD1-B6F7-762D85C9DD1F}" type="sibTrans" cxnId="{F6C2484D-38DE-4C9E-8DD9-2AED1F26A0E6}">
      <dgm:prSet/>
      <dgm:spPr/>
      <dgm:t>
        <a:bodyPr/>
        <a:lstStyle/>
        <a:p>
          <a:endParaRPr lang="en-US"/>
        </a:p>
      </dgm:t>
    </dgm:pt>
    <dgm:pt modelId="{590FE7F0-33EB-4CCD-8E96-CEB41E50BBAE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possiedono un elevato grado di consapevolezza della marca;</a:t>
          </a:r>
          <a:endParaRPr lang="en-US"/>
        </a:p>
      </dgm:t>
    </dgm:pt>
    <dgm:pt modelId="{EC318B7C-788C-4EA8-B16D-F075032F4DA0}" type="parTrans" cxnId="{D1F0B426-307E-4FA8-B13B-A58614851CEF}">
      <dgm:prSet/>
      <dgm:spPr/>
      <dgm:t>
        <a:bodyPr/>
        <a:lstStyle/>
        <a:p>
          <a:endParaRPr lang="en-US"/>
        </a:p>
      </dgm:t>
    </dgm:pt>
    <dgm:pt modelId="{A9F60FA4-521E-4E43-A9A4-7C2DA3BDEB0E}" type="sibTrans" cxnId="{D1F0B426-307E-4FA8-B13B-A58614851CEF}">
      <dgm:prSet/>
      <dgm:spPr/>
      <dgm:t>
        <a:bodyPr/>
        <a:lstStyle/>
        <a:p>
          <a:endParaRPr lang="en-US"/>
        </a:p>
      </dgm:t>
    </dgm:pt>
    <dgm:pt modelId="{C76450CC-9248-49A3-B7D1-24C2E4180D1A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hanno sviluppato associazioni forti, favorevoli e uniche verso la stessa</a:t>
          </a:r>
          <a:r>
            <a:rPr lang="it-IT"/>
            <a:t>;</a:t>
          </a:r>
          <a:endParaRPr lang="en-US"/>
        </a:p>
      </dgm:t>
    </dgm:pt>
    <dgm:pt modelId="{9A3EA9C2-2EAD-4EE3-9946-4D258BC9A991}" type="parTrans" cxnId="{D692CC1B-EC4D-412A-B299-EFF015FFFB97}">
      <dgm:prSet/>
      <dgm:spPr/>
      <dgm:t>
        <a:bodyPr/>
        <a:lstStyle/>
        <a:p>
          <a:endParaRPr lang="en-US"/>
        </a:p>
      </dgm:t>
    </dgm:pt>
    <dgm:pt modelId="{B9BF1CE9-239C-4918-B3E0-F8905BADAE52}" type="sibTrans" cxnId="{D692CC1B-EC4D-412A-B299-EFF015FFFB97}">
      <dgm:prSet/>
      <dgm:spPr/>
      <dgm:t>
        <a:bodyPr/>
        <a:lstStyle/>
        <a:p>
          <a:endParaRPr lang="en-US"/>
        </a:p>
      </dgm:t>
    </dgm:pt>
    <dgm:pt modelId="{33705C6E-E4D0-4F73-B87A-2D83B640FFBD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hanno maturato atteggiamenti positivi</a:t>
          </a:r>
          <a:r>
            <a:rPr lang="it-IT"/>
            <a:t>;</a:t>
          </a:r>
          <a:endParaRPr lang="en-US"/>
        </a:p>
      </dgm:t>
    </dgm:pt>
    <dgm:pt modelId="{093B2047-2A5A-4E58-9B49-6BC273B390FA}" type="parTrans" cxnId="{823BA738-76A1-4676-B11F-A763CC5124A7}">
      <dgm:prSet/>
      <dgm:spPr/>
      <dgm:t>
        <a:bodyPr/>
        <a:lstStyle/>
        <a:p>
          <a:endParaRPr lang="en-US"/>
        </a:p>
      </dgm:t>
    </dgm:pt>
    <dgm:pt modelId="{AF615CBB-0BCD-4CEC-8A47-3FA39E3A614D}" type="sibTrans" cxnId="{823BA738-76A1-4676-B11F-A763CC5124A7}">
      <dgm:prSet/>
      <dgm:spPr/>
      <dgm:t>
        <a:bodyPr/>
        <a:lstStyle/>
        <a:p>
          <a:endParaRPr lang="en-US"/>
        </a:p>
      </dgm:t>
    </dgm:pt>
    <dgm:pt modelId="{AE4CCE4A-A590-465B-B1FD-ACE3FE88FDC6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manifestano fedeltà, attaccamento e amore per la marca;</a:t>
          </a:r>
          <a:endParaRPr lang="en-US"/>
        </a:p>
      </dgm:t>
    </dgm:pt>
    <dgm:pt modelId="{FE739680-576B-4884-B052-5C438500A88C}" type="parTrans" cxnId="{C0BB6E36-EC4D-4A8E-85FB-A5965788CE3D}">
      <dgm:prSet/>
      <dgm:spPr/>
      <dgm:t>
        <a:bodyPr/>
        <a:lstStyle/>
        <a:p>
          <a:endParaRPr lang="en-US"/>
        </a:p>
      </dgm:t>
    </dgm:pt>
    <dgm:pt modelId="{31102A1B-2005-4A89-B447-C5DC6BC651C8}" type="sibTrans" cxnId="{C0BB6E36-EC4D-4A8E-85FB-A5965788CE3D}">
      <dgm:prSet/>
      <dgm:spPr/>
      <dgm:t>
        <a:bodyPr/>
        <a:lstStyle/>
        <a:p>
          <a:endParaRPr lang="en-US"/>
        </a:p>
      </dgm:t>
    </dgm:pt>
    <dgm:pt modelId="{D300BCD9-F152-4CB7-95CE-1EE5F7FD1477}">
      <dgm:prSet/>
      <dgm:spPr/>
      <dgm:t>
        <a:bodyPr/>
        <a:lstStyle/>
        <a:p>
          <a:r>
            <a:rPr lang="it-IT" b="1"/>
            <a:t>﻿﻿ dimostrano impegno attivo nei confronti della stessa.</a:t>
          </a:r>
          <a:endParaRPr lang="en-US"/>
        </a:p>
      </dgm:t>
    </dgm:pt>
    <dgm:pt modelId="{D1A25B47-2C19-4D5B-9856-8AA1A5A21338}" type="parTrans" cxnId="{62E2E625-BE7C-4DB6-8E97-70F6D32CB938}">
      <dgm:prSet/>
      <dgm:spPr/>
      <dgm:t>
        <a:bodyPr/>
        <a:lstStyle/>
        <a:p>
          <a:endParaRPr lang="en-US"/>
        </a:p>
      </dgm:t>
    </dgm:pt>
    <dgm:pt modelId="{587BA493-526C-4C0B-8CF5-CE11934DDDC6}" type="sibTrans" cxnId="{62E2E625-BE7C-4DB6-8E97-70F6D32CB938}">
      <dgm:prSet/>
      <dgm:spPr/>
      <dgm:t>
        <a:bodyPr/>
        <a:lstStyle/>
        <a:p>
          <a:endParaRPr lang="en-US"/>
        </a:p>
      </dgm:t>
    </dgm:pt>
    <dgm:pt modelId="{627C8AA6-7D83-4F72-B3C9-3D8BC1E4D284}" type="pres">
      <dgm:prSet presAssocID="{CC53C135-4004-4EAA-BCF8-39842E8CE499}" presName="linear" presStyleCnt="0">
        <dgm:presLayoutVars>
          <dgm:animLvl val="lvl"/>
          <dgm:resizeHandles val="exact"/>
        </dgm:presLayoutVars>
      </dgm:prSet>
      <dgm:spPr/>
    </dgm:pt>
    <dgm:pt modelId="{6ACBD080-2884-470B-AA50-1C23D1F4CCAF}" type="pres">
      <dgm:prSet presAssocID="{65AC7622-C138-4B03-A98D-7F49E4414E5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6DC0D76-724D-48B4-9264-3E8C7B08609D}" type="pres">
      <dgm:prSet presAssocID="{CBB20F22-6025-4DD1-B6F7-762D85C9DD1F}" presName="spacer" presStyleCnt="0"/>
      <dgm:spPr/>
    </dgm:pt>
    <dgm:pt modelId="{F7E580D8-3844-44DA-8D61-03072E22A46D}" type="pres">
      <dgm:prSet presAssocID="{590FE7F0-33EB-4CCD-8E96-CEB41E50BBA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4335C16-1B83-4B45-8960-7EE079A2DC72}" type="pres">
      <dgm:prSet presAssocID="{A9F60FA4-521E-4E43-A9A4-7C2DA3BDEB0E}" presName="spacer" presStyleCnt="0"/>
      <dgm:spPr/>
    </dgm:pt>
    <dgm:pt modelId="{B80A4134-BFFF-4BE2-8181-C3EC0ACBEE8F}" type="pres">
      <dgm:prSet presAssocID="{C76450CC-9248-49A3-B7D1-24C2E4180D1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AFA86D4-0839-48A3-8D32-7E678083B40C}" type="pres">
      <dgm:prSet presAssocID="{B9BF1CE9-239C-4918-B3E0-F8905BADAE52}" presName="spacer" presStyleCnt="0"/>
      <dgm:spPr/>
    </dgm:pt>
    <dgm:pt modelId="{1AE89EE1-BFB0-4F58-8229-50EEFF5C6879}" type="pres">
      <dgm:prSet presAssocID="{33705C6E-E4D0-4F73-B87A-2D83B640FFB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D6446FE-969E-42E8-8819-49D4DFBB15D3}" type="pres">
      <dgm:prSet presAssocID="{AF615CBB-0BCD-4CEC-8A47-3FA39E3A614D}" presName="spacer" presStyleCnt="0"/>
      <dgm:spPr/>
    </dgm:pt>
    <dgm:pt modelId="{182A598C-80FA-4781-8233-9391007C2D11}" type="pres">
      <dgm:prSet presAssocID="{AE4CCE4A-A590-465B-B1FD-ACE3FE88FDC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1E57CE8-0C0C-4634-84D4-0FD19CA4CC87}" type="pres">
      <dgm:prSet presAssocID="{31102A1B-2005-4A89-B447-C5DC6BC651C8}" presName="spacer" presStyleCnt="0"/>
      <dgm:spPr/>
    </dgm:pt>
    <dgm:pt modelId="{0D585C57-EAB3-4F65-A584-15AFC2688C93}" type="pres">
      <dgm:prSet presAssocID="{D300BCD9-F152-4CB7-95CE-1EE5F7FD147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F511D0A-44B4-43B5-B414-247451BBD821}" type="presOf" srcId="{AE4CCE4A-A590-465B-B1FD-ACE3FE88FDC6}" destId="{182A598C-80FA-4781-8233-9391007C2D11}" srcOrd="0" destOrd="0" presId="urn:microsoft.com/office/officeart/2005/8/layout/vList2"/>
    <dgm:cxn modelId="{D692CC1B-EC4D-412A-B299-EFF015FFFB97}" srcId="{CC53C135-4004-4EAA-BCF8-39842E8CE499}" destId="{C76450CC-9248-49A3-B7D1-24C2E4180D1A}" srcOrd="2" destOrd="0" parTransId="{9A3EA9C2-2EAD-4EE3-9946-4D258BC9A991}" sibTransId="{B9BF1CE9-239C-4918-B3E0-F8905BADAE52}"/>
    <dgm:cxn modelId="{62E2E625-BE7C-4DB6-8E97-70F6D32CB938}" srcId="{CC53C135-4004-4EAA-BCF8-39842E8CE499}" destId="{D300BCD9-F152-4CB7-95CE-1EE5F7FD1477}" srcOrd="5" destOrd="0" parTransId="{D1A25B47-2C19-4D5B-9856-8AA1A5A21338}" sibTransId="{587BA493-526C-4C0B-8CF5-CE11934DDDC6}"/>
    <dgm:cxn modelId="{D1F0B426-307E-4FA8-B13B-A58614851CEF}" srcId="{CC53C135-4004-4EAA-BCF8-39842E8CE499}" destId="{590FE7F0-33EB-4CCD-8E96-CEB41E50BBAE}" srcOrd="1" destOrd="0" parTransId="{EC318B7C-788C-4EA8-B16D-F075032F4DA0}" sibTransId="{A9F60FA4-521E-4E43-A9A4-7C2DA3BDEB0E}"/>
    <dgm:cxn modelId="{C0BB6E36-EC4D-4A8E-85FB-A5965788CE3D}" srcId="{CC53C135-4004-4EAA-BCF8-39842E8CE499}" destId="{AE4CCE4A-A590-465B-B1FD-ACE3FE88FDC6}" srcOrd="4" destOrd="0" parTransId="{FE739680-576B-4884-B052-5C438500A88C}" sibTransId="{31102A1B-2005-4A89-B447-C5DC6BC651C8}"/>
    <dgm:cxn modelId="{823BA738-76A1-4676-B11F-A763CC5124A7}" srcId="{CC53C135-4004-4EAA-BCF8-39842E8CE499}" destId="{33705C6E-E4D0-4F73-B87A-2D83B640FFBD}" srcOrd="3" destOrd="0" parTransId="{093B2047-2A5A-4E58-9B49-6BC273B390FA}" sibTransId="{AF615CBB-0BCD-4CEC-8A47-3FA39E3A614D}"/>
    <dgm:cxn modelId="{69063E48-CCF8-43F7-8188-C2ED81EDC191}" type="presOf" srcId="{65AC7622-C138-4B03-A98D-7F49E4414E51}" destId="{6ACBD080-2884-470B-AA50-1C23D1F4CCAF}" srcOrd="0" destOrd="0" presId="urn:microsoft.com/office/officeart/2005/8/layout/vList2"/>
    <dgm:cxn modelId="{F6C2484D-38DE-4C9E-8DD9-2AED1F26A0E6}" srcId="{CC53C135-4004-4EAA-BCF8-39842E8CE499}" destId="{65AC7622-C138-4B03-A98D-7F49E4414E51}" srcOrd="0" destOrd="0" parTransId="{7F641645-9B57-4755-B4C8-0592DE7C2482}" sibTransId="{CBB20F22-6025-4DD1-B6F7-762D85C9DD1F}"/>
    <dgm:cxn modelId="{B3045D74-DEA7-4181-A77B-198EC80EDCE6}" type="presOf" srcId="{C76450CC-9248-49A3-B7D1-24C2E4180D1A}" destId="{B80A4134-BFFF-4BE2-8181-C3EC0ACBEE8F}" srcOrd="0" destOrd="0" presId="urn:microsoft.com/office/officeart/2005/8/layout/vList2"/>
    <dgm:cxn modelId="{8948A57F-AC7E-44BE-820C-CEA75E05270E}" type="presOf" srcId="{590FE7F0-33EB-4CCD-8E96-CEB41E50BBAE}" destId="{F7E580D8-3844-44DA-8D61-03072E22A46D}" srcOrd="0" destOrd="0" presId="urn:microsoft.com/office/officeart/2005/8/layout/vList2"/>
    <dgm:cxn modelId="{92DE7799-4422-4E6F-901C-4D53AD769AA2}" type="presOf" srcId="{33705C6E-E4D0-4F73-B87A-2D83B640FFBD}" destId="{1AE89EE1-BFB0-4F58-8229-50EEFF5C6879}" srcOrd="0" destOrd="0" presId="urn:microsoft.com/office/officeart/2005/8/layout/vList2"/>
    <dgm:cxn modelId="{54D0EDDC-6048-464B-8AF6-24831E0F5C47}" type="presOf" srcId="{D300BCD9-F152-4CB7-95CE-1EE5F7FD1477}" destId="{0D585C57-EAB3-4F65-A584-15AFC2688C93}" srcOrd="0" destOrd="0" presId="urn:microsoft.com/office/officeart/2005/8/layout/vList2"/>
    <dgm:cxn modelId="{045E6FFA-5692-4D79-805E-382783C57114}" type="presOf" srcId="{CC53C135-4004-4EAA-BCF8-39842E8CE499}" destId="{627C8AA6-7D83-4F72-B3C9-3D8BC1E4D284}" srcOrd="0" destOrd="0" presId="urn:microsoft.com/office/officeart/2005/8/layout/vList2"/>
    <dgm:cxn modelId="{794F07BC-95F3-48F1-A0C5-39F40DE2819F}" type="presParOf" srcId="{627C8AA6-7D83-4F72-B3C9-3D8BC1E4D284}" destId="{6ACBD080-2884-470B-AA50-1C23D1F4CCAF}" srcOrd="0" destOrd="0" presId="urn:microsoft.com/office/officeart/2005/8/layout/vList2"/>
    <dgm:cxn modelId="{4EC5EC6F-2649-4DFE-87AA-A8DC3EA29B21}" type="presParOf" srcId="{627C8AA6-7D83-4F72-B3C9-3D8BC1E4D284}" destId="{56DC0D76-724D-48B4-9264-3E8C7B08609D}" srcOrd="1" destOrd="0" presId="urn:microsoft.com/office/officeart/2005/8/layout/vList2"/>
    <dgm:cxn modelId="{8B1B038F-F983-475B-8120-C5CE560E4E77}" type="presParOf" srcId="{627C8AA6-7D83-4F72-B3C9-3D8BC1E4D284}" destId="{F7E580D8-3844-44DA-8D61-03072E22A46D}" srcOrd="2" destOrd="0" presId="urn:microsoft.com/office/officeart/2005/8/layout/vList2"/>
    <dgm:cxn modelId="{3FFA0BBF-D8E4-4141-B80A-3D17078841CB}" type="presParOf" srcId="{627C8AA6-7D83-4F72-B3C9-3D8BC1E4D284}" destId="{34335C16-1B83-4B45-8960-7EE079A2DC72}" srcOrd="3" destOrd="0" presId="urn:microsoft.com/office/officeart/2005/8/layout/vList2"/>
    <dgm:cxn modelId="{0E8E3DCD-601F-4D48-BDD2-F4BB07FE3B04}" type="presParOf" srcId="{627C8AA6-7D83-4F72-B3C9-3D8BC1E4D284}" destId="{B80A4134-BFFF-4BE2-8181-C3EC0ACBEE8F}" srcOrd="4" destOrd="0" presId="urn:microsoft.com/office/officeart/2005/8/layout/vList2"/>
    <dgm:cxn modelId="{86B90A93-4810-42B8-A1C0-ADA60BDAF3B5}" type="presParOf" srcId="{627C8AA6-7D83-4F72-B3C9-3D8BC1E4D284}" destId="{5AFA86D4-0839-48A3-8D32-7E678083B40C}" srcOrd="5" destOrd="0" presId="urn:microsoft.com/office/officeart/2005/8/layout/vList2"/>
    <dgm:cxn modelId="{68EAD859-3C9E-4ED2-A2A9-01C1B49EACBD}" type="presParOf" srcId="{627C8AA6-7D83-4F72-B3C9-3D8BC1E4D284}" destId="{1AE89EE1-BFB0-4F58-8229-50EEFF5C6879}" srcOrd="6" destOrd="0" presId="urn:microsoft.com/office/officeart/2005/8/layout/vList2"/>
    <dgm:cxn modelId="{0F49659F-19E9-4380-AB32-71FE3D63A508}" type="presParOf" srcId="{627C8AA6-7D83-4F72-B3C9-3D8BC1E4D284}" destId="{9D6446FE-969E-42E8-8819-49D4DFBB15D3}" srcOrd="7" destOrd="0" presId="urn:microsoft.com/office/officeart/2005/8/layout/vList2"/>
    <dgm:cxn modelId="{94AE89F5-D4C2-414D-87C3-3E5AAAA7D85C}" type="presParOf" srcId="{627C8AA6-7D83-4F72-B3C9-3D8BC1E4D284}" destId="{182A598C-80FA-4781-8233-9391007C2D11}" srcOrd="8" destOrd="0" presId="urn:microsoft.com/office/officeart/2005/8/layout/vList2"/>
    <dgm:cxn modelId="{DF27AF10-84EE-433D-B561-C53170BDDBDB}" type="presParOf" srcId="{627C8AA6-7D83-4F72-B3C9-3D8BC1E4D284}" destId="{C1E57CE8-0C0C-4634-84D4-0FD19CA4CC87}" srcOrd="9" destOrd="0" presId="urn:microsoft.com/office/officeart/2005/8/layout/vList2"/>
    <dgm:cxn modelId="{58809D2D-7FE8-4AFA-B56D-F28533B83933}" type="presParOf" srcId="{627C8AA6-7D83-4F72-B3C9-3D8BC1E4D284}" destId="{0D585C57-EAB3-4F65-A584-15AFC2688C9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0BE292-C6EA-4188-A27C-DF8E96925E5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E9F3529-FCFD-4B45-BD81-752A4FFE9129}">
      <dgm:prSet/>
      <dgm:spPr/>
      <dgm:t>
        <a:bodyPr/>
        <a:lstStyle/>
        <a:p>
          <a:r>
            <a:rPr lang="it-IT"/>
            <a:t>﻿﻿</a:t>
          </a:r>
          <a:r>
            <a:rPr lang="it-IT" b="1"/>
            <a:t>le prospettive di crescita del settore </a:t>
          </a:r>
          <a:r>
            <a:rPr lang="it-IT"/>
            <a:t>in cui opera la marca, con riferimento alle minacce e alle opportunità che connotano il contesto economico, sociale, giuridico e anche fiscale;</a:t>
          </a:r>
        </a:p>
      </dgm:t>
    </dgm:pt>
    <dgm:pt modelId="{A57387ED-025C-4686-BC19-4AB143871F01}" type="parTrans" cxnId="{4DBE2CC7-D8F7-4153-85C4-D82FAA72A811}">
      <dgm:prSet/>
      <dgm:spPr/>
      <dgm:t>
        <a:bodyPr/>
        <a:lstStyle/>
        <a:p>
          <a:endParaRPr lang="en-US"/>
        </a:p>
      </dgm:t>
    </dgm:pt>
    <dgm:pt modelId="{D9A96FE0-116C-4860-82DE-F8AE55CB956D}" type="sibTrans" cxnId="{4DBE2CC7-D8F7-4153-85C4-D82FAA72A811}">
      <dgm:prSet/>
      <dgm:spPr/>
      <dgm:t>
        <a:bodyPr/>
        <a:lstStyle/>
        <a:p>
          <a:endParaRPr lang="en-US"/>
        </a:p>
      </dgm:t>
    </dgm:pt>
    <dgm:pt modelId="{E4DCB988-0B92-4108-B1A5-19E67199D138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le prospettive di sviluppo del brand</a:t>
          </a:r>
          <a:r>
            <a:rPr lang="it-IT"/>
            <a:t>, in base ai punti di forza e di debolezza che lo contraddistinguono;</a:t>
          </a:r>
          <a:endParaRPr lang="en-US"/>
        </a:p>
      </dgm:t>
    </dgm:pt>
    <dgm:pt modelId="{4375EA68-6580-4239-A8C0-E92F4707551B}" type="parTrans" cxnId="{B07962B5-05D4-4806-88B0-E5B10FD148DA}">
      <dgm:prSet/>
      <dgm:spPr/>
      <dgm:t>
        <a:bodyPr/>
        <a:lstStyle/>
        <a:p>
          <a:endParaRPr lang="en-US"/>
        </a:p>
      </dgm:t>
    </dgm:pt>
    <dgm:pt modelId="{032E7828-CABC-4AA3-B7C5-B9AA74DECF92}" type="sibTrans" cxnId="{B07962B5-05D4-4806-88B0-E5B10FD148DA}">
      <dgm:prSet/>
      <dgm:spPr/>
      <dgm:t>
        <a:bodyPr/>
        <a:lstStyle/>
        <a:p>
          <a:endParaRPr lang="en-US"/>
        </a:p>
      </dgm:t>
    </dgm:pt>
    <dgm:pt modelId="{686EFA3C-DEDA-4E91-80FA-2353A9EDB4A5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il profilo di rischiosità della marca</a:t>
          </a:r>
          <a:r>
            <a:rPr lang="it-IT"/>
            <a:t>, in termini di vulnerabilità alle dinamiche del contesto esterno;</a:t>
          </a:r>
          <a:endParaRPr lang="en-US"/>
        </a:p>
      </dgm:t>
    </dgm:pt>
    <dgm:pt modelId="{902A01B6-E40C-4839-A73B-BDAD9FA7DB21}" type="parTrans" cxnId="{D875A75D-52C7-41C1-8ECE-DA8ADFF3CA5D}">
      <dgm:prSet/>
      <dgm:spPr/>
      <dgm:t>
        <a:bodyPr/>
        <a:lstStyle/>
        <a:p>
          <a:endParaRPr lang="en-US"/>
        </a:p>
      </dgm:t>
    </dgm:pt>
    <dgm:pt modelId="{9921AB4A-3E45-4D55-A0C2-12A6E061B757}" type="sibTrans" cxnId="{D875A75D-52C7-41C1-8ECE-DA8ADFF3CA5D}">
      <dgm:prSet/>
      <dgm:spPr/>
      <dgm:t>
        <a:bodyPr/>
        <a:lstStyle/>
        <a:p>
          <a:endParaRPr lang="en-US"/>
        </a:p>
      </dgm:t>
    </dgm:pt>
    <dgm:pt modelId="{91E26455-4DB0-4DB9-9EAE-11B45A4CECA1}">
      <dgm:prSet/>
      <dgm:spPr/>
      <dgm:t>
        <a:bodyPr/>
        <a:lstStyle/>
        <a:p>
          <a:r>
            <a:rPr lang="it-IT"/>
            <a:t>﻿﻿ </a:t>
          </a:r>
          <a:r>
            <a:rPr lang="it-IT" b="1"/>
            <a:t>l'incidenza della marca all'interno del brand mix aziendale</a:t>
          </a:r>
          <a:r>
            <a:rPr lang="it-IT"/>
            <a:t>, sul fronte dei ricavi, dei costi e dei margini.</a:t>
          </a:r>
          <a:endParaRPr lang="en-US"/>
        </a:p>
      </dgm:t>
    </dgm:pt>
    <dgm:pt modelId="{1B5F7979-C904-48A1-BE18-C08C29830A42}" type="parTrans" cxnId="{F608744C-E1BD-4FBA-B049-A02302E35685}">
      <dgm:prSet/>
      <dgm:spPr/>
      <dgm:t>
        <a:bodyPr/>
        <a:lstStyle/>
        <a:p>
          <a:endParaRPr lang="en-US"/>
        </a:p>
      </dgm:t>
    </dgm:pt>
    <dgm:pt modelId="{38402A83-6618-4625-97CA-6949882D00AA}" type="sibTrans" cxnId="{F608744C-E1BD-4FBA-B049-A02302E35685}">
      <dgm:prSet/>
      <dgm:spPr/>
      <dgm:t>
        <a:bodyPr/>
        <a:lstStyle/>
        <a:p>
          <a:endParaRPr lang="en-US"/>
        </a:p>
      </dgm:t>
    </dgm:pt>
    <dgm:pt modelId="{EB38262A-C40F-404A-955E-63BE216DBBDD}" type="pres">
      <dgm:prSet presAssocID="{FA0BE292-C6EA-4188-A27C-DF8E96925E54}" presName="linear" presStyleCnt="0">
        <dgm:presLayoutVars>
          <dgm:animLvl val="lvl"/>
          <dgm:resizeHandles val="exact"/>
        </dgm:presLayoutVars>
      </dgm:prSet>
      <dgm:spPr/>
    </dgm:pt>
    <dgm:pt modelId="{1AF162A1-6F1C-4669-A19E-FCE3EAA929C6}" type="pres">
      <dgm:prSet presAssocID="{0E9F3529-FCFD-4B45-BD81-752A4FFE912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FDF36FF-ACF2-412B-9E3E-3C48E15FEECD}" type="pres">
      <dgm:prSet presAssocID="{D9A96FE0-116C-4860-82DE-F8AE55CB956D}" presName="spacer" presStyleCnt="0"/>
      <dgm:spPr/>
    </dgm:pt>
    <dgm:pt modelId="{65EFD1F2-51ED-47FA-BC16-D602D7EF6C04}" type="pres">
      <dgm:prSet presAssocID="{E4DCB988-0B92-4108-B1A5-19E67199D13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A78EDEE-428D-4532-8BB0-B67182359BE9}" type="pres">
      <dgm:prSet presAssocID="{032E7828-CABC-4AA3-B7C5-B9AA74DECF92}" presName="spacer" presStyleCnt="0"/>
      <dgm:spPr/>
    </dgm:pt>
    <dgm:pt modelId="{F9912895-A4F8-4F36-AEEE-48583DB846FD}" type="pres">
      <dgm:prSet presAssocID="{686EFA3C-DEDA-4E91-80FA-2353A9EDB4A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834298D-72F0-4C02-84CF-08A2BF9ECF79}" type="pres">
      <dgm:prSet presAssocID="{9921AB4A-3E45-4D55-A0C2-12A6E061B757}" presName="spacer" presStyleCnt="0"/>
      <dgm:spPr/>
    </dgm:pt>
    <dgm:pt modelId="{09A4219D-A000-4714-8D17-4B1A87ABE9A1}" type="pres">
      <dgm:prSet presAssocID="{91E26455-4DB0-4DB9-9EAE-11B45A4CECA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F4FC138-CC6C-4A8F-B31F-6660BBC0C75F}" type="presOf" srcId="{FA0BE292-C6EA-4188-A27C-DF8E96925E54}" destId="{EB38262A-C40F-404A-955E-63BE216DBBDD}" srcOrd="0" destOrd="0" presId="urn:microsoft.com/office/officeart/2005/8/layout/vList2"/>
    <dgm:cxn modelId="{D875A75D-52C7-41C1-8ECE-DA8ADFF3CA5D}" srcId="{FA0BE292-C6EA-4188-A27C-DF8E96925E54}" destId="{686EFA3C-DEDA-4E91-80FA-2353A9EDB4A5}" srcOrd="2" destOrd="0" parTransId="{902A01B6-E40C-4839-A73B-BDAD9FA7DB21}" sibTransId="{9921AB4A-3E45-4D55-A0C2-12A6E061B757}"/>
    <dgm:cxn modelId="{04D1D763-BE00-447D-B87D-037FC4E7B079}" type="presOf" srcId="{E4DCB988-0B92-4108-B1A5-19E67199D138}" destId="{65EFD1F2-51ED-47FA-BC16-D602D7EF6C04}" srcOrd="0" destOrd="0" presId="urn:microsoft.com/office/officeart/2005/8/layout/vList2"/>
    <dgm:cxn modelId="{7A35B446-379B-4729-935C-37C35045DBFB}" type="presOf" srcId="{686EFA3C-DEDA-4E91-80FA-2353A9EDB4A5}" destId="{F9912895-A4F8-4F36-AEEE-48583DB846FD}" srcOrd="0" destOrd="0" presId="urn:microsoft.com/office/officeart/2005/8/layout/vList2"/>
    <dgm:cxn modelId="{F608744C-E1BD-4FBA-B049-A02302E35685}" srcId="{FA0BE292-C6EA-4188-A27C-DF8E96925E54}" destId="{91E26455-4DB0-4DB9-9EAE-11B45A4CECA1}" srcOrd="3" destOrd="0" parTransId="{1B5F7979-C904-48A1-BE18-C08C29830A42}" sibTransId="{38402A83-6618-4625-97CA-6949882D00AA}"/>
    <dgm:cxn modelId="{04171B57-9182-4A0A-BFFF-50E7C6E19064}" type="presOf" srcId="{91E26455-4DB0-4DB9-9EAE-11B45A4CECA1}" destId="{09A4219D-A000-4714-8D17-4B1A87ABE9A1}" srcOrd="0" destOrd="0" presId="urn:microsoft.com/office/officeart/2005/8/layout/vList2"/>
    <dgm:cxn modelId="{B276A693-9EAC-41AA-B888-3FD0E5E7FCE6}" type="presOf" srcId="{0E9F3529-FCFD-4B45-BD81-752A4FFE9129}" destId="{1AF162A1-6F1C-4669-A19E-FCE3EAA929C6}" srcOrd="0" destOrd="0" presId="urn:microsoft.com/office/officeart/2005/8/layout/vList2"/>
    <dgm:cxn modelId="{B07962B5-05D4-4806-88B0-E5B10FD148DA}" srcId="{FA0BE292-C6EA-4188-A27C-DF8E96925E54}" destId="{E4DCB988-0B92-4108-B1A5-19E67199D138}" srcOrd="1" destOrd="0" parTransId="{4375EA68-6580-4239-A8C0-E92F4707551B}" sibTransId="{032E7828-CABC-4AA3-B7C5-B9AA74DECF92}"/>
    <dgm:cxn modelId="{4DBE2CC7-D8F7-4153-85C4-D82FAA72A811}" srcId="{FA0BE292-C6EA-4188-A27C-DF8E96925E54}" destId="{0E9F3529-FCFD-4B45-BD81-752A4FFE9129}" srcOrd="0" destOrd="0" parTransId="{A57387ED-025C-4686-BC19-4AB143871F01}" sibTransId="{D9A96FE0-116C-4860-82DE-F8AE55CB956D}"/>
    <dgm:cxn modelId="{4FDF8563-1299-46D0-92E0-25F6715A6BA4}" type="presParOf" srcId="{EB38262A-C40F-404A-955E-63BE216DBBDD}" destId="{1AF162A1-6F1C-4669-A19E-FCE3EAA929C6}" srcOrd="0" destOrd="0" presId="urn:microsoft.com/office/officeart/2005/8/layout/vList2"/>
    <dgm:cxn modelId="{3CD21439-849D-4E27-A3A0-267E286B3E99}" type="presParOf" srcId="{EB38262A-C40F-404A-955E-63BE216DBBDD}" destId="{CFDF36FF-ACF2-412B-9E3E-3C48E15FEECD}" srcOrd="1" destOrd="0" presId="urn:microsoft.com/office/officeart/2005/8/layout/vList2"/>
    <dgm:cxn modelId="{8A99373D-BFAC-454B-9A24-1787351BA583}" type="presParOf" srcId="{EB38262A-C40F-404A-955E-63BE216DBBDD}" destId="{65EFD1F2-51ED-47FA-BC16-D602D7EF6C04}" srcOrd="2" destOrd="0" presId="urn:microsoft.com/office/officeart/2005/8/layout/vList2"/>
    <dgm:cxn modelId="{B074ED4A-F095-4F1E-ACAA-ACD28100324D}" type="presParOf" srcId="{EB38262A-C40F-404A-955E-63BE216DBBDD}" destId="{6A78EDEE-428D-4532-8BB0-B67182359BE9}" srcOrd="3" destOrd="0" presId="urn:microsoft.com/office/officeart/2005/8/layout/vList2"/>
    <dgm:cxn modelId="{6F4845D7-32B1-4DE3-999E-4A1A843DC2CF}" type="presParOf" srcId="{EB38262A-C40F-404A-955E-63BE216DBBDD}" destId="{F9912895-A4F8-4F36-AEEE-48583DB846FD}" srcOrd="4" destOrd="0" presId="urn:microsoft.com/office/officeart/2005/8/layout/vList2"/>
    <dgm:cxn modelId="{21EE21E4-C030-4AB6-B079-D0FD66E4CDF3}" type="presParOf" srcId="{EB38262A-C40F-404A-955E-63BE216DBBDD}" destId="{F834298D-72F0-4C02-84CF-08A2BF9ECF79}" srcOrd="5" destOrd="0" presId="urn:microsoft.com/office/officeart/2005/8/layout/vList2"/>
    <dgm:cxn modelId="{361D27D9-DCE8-41F4-AE00-168087AC1B38}" type="presParOf" srcId="{EB38262A-C40F-404A-955E-63BE216DBBDD}" destId="{09A4219D-A000-4714-8D17-4B1A87ABE9A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EA2D7-B4AE-4769-B4C9-9323A7C9BDD6}">
      <dsp:nvSpPr>
        <dsp:cNvPr id="0" name=""/>
        <dsp:cNvSpPr/>
      </dsp:nvSpPr>
      <dsp:spPr>
        <a:xfrm>
          <a:off x="1846280" y="2630"/>
          <a:ext cx="5424931" cy="3444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11DEF-9948-45A9-9AD6-43523943856C}">
      <dsp:nvSpPr>
        <dsp:cNvPr id="0" name=""/>
        <dsp:cNvSpPr/>
      </dsp:nvSpPr>
      <dsp:spPr>
        <a:xfrm>
          <a:off x="2449050" y="575262"/>
          <a:ext cx="5424931" cy="34448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>
              <a:solidFill>
                <a:schemeClr val="accent1">
                  <a:lumMod val="75000"/>
                </a:schemeClr>
              </a:solidFill>
            </a:rPr>
            <a:t>Per contrastare l'azione di questo e di altri fattori interni all'organizzazione aziendale, è andato affermandosi l'</a:t>
          </a:r>
          <a:r>
            <a:rPr lang="it-IT" sz="3000" kern="1200" dirty="0" err="1">
              <a:solidFill>
                <a:schemeClr val="accent1">
                  <a:lumMod val="75000"/>
                </a:schemeClr>
              </a:solidFill>
            </a:rPr>
            <a:t>internal</a:t>
          </a:r>
          <a:r>
            <a:rPr lang="it-IT" sz="3000" kern="1200" dirty="0">
              <a:solidFill>
                <a:schemeClr val="accent1">
                  <a:lumMod val="75000"/>
                </a:schemeClr>
              </a:solidFill>
            </a:rPr>
            <a:t> branding, il quale prevede, fra l'altro, l'attuazione di un sistema di gestione del valore della marca.</a:t>
          </a:r>
          <a:endParaRPr lang="en-US" sz="30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549946" y="676158"/>
        <a:ext cx="5223139" cy="3243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994F7-1EC6-4C6E-AF50-371CCEB29A3A}">
      <dsp:nvSpPr>
        <dsp:cNvPr id="0" name=""/>
        <dsp:cNvSpPr/>
      </dsp:nvSpPr>
      <dsp:spPr>
        <a:xfrm>
          <a:off x="0" y="663050"/>
          <a:ext cx="5641974" cy="14339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6FF8D-E3ED-4522-B8A3-6B95B950FFA9}">
      <dsp:nvSpPr>
        <dsp:cNvPr id="0" name=""/>
        <dsp:cNvSpPr/>
      </dsp:nvSpPr>
      <dsp:spPr>
        <a:xfrm>
          <a:off x="433773" y="985691"/>
          <a:ext cx="788679" cy="7886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1B4C2-07F2-4A79-AAA7-81E3DB48DB42}">
      <dsp:nvSpPr>
        <dsp:cNvPr id="0" name=""/>
        <dsp:cNvSpPr/>
      </dsp:nvSpPr>
      <dsp:spPr>
        <a:xfrm>
          <a:off x="1656227" y="663050"/>
          <a:ext cx="3886295" cy="161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731" tIns="170731" rIns="170731" bIns="17073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distintività</a:t>
          </a:r>
          <a:r>
            <a:rPr lang="it-IT" sz="1400" kern="1200"/>
            <a:t>: il programma è distintivo rispetto a quelli della concorrenza? È creativo e in grado di differenziare efficacemente la marca?</a:t>
          </a:r>
        </a:p>
      </dsp:txBody>
      <dsp:txXfrm>
        <a:off x="1656227" y="663050"/>
        <a:ext cx="3886295" cy="1613208"/>
      </dsp:txXfrm>
    </dsp:sp>
    <dsp:sp modelId="{E19E3CD1-7F8B-4B82-874C-14F7FBAA910F}">
      <dsp:nvSpPr>
        <dsp:cNvPr id="0" name=""/>
        <dsp:cNvSpPr/>
      </dsp:nvSpPr>
      <dsp:spPr>
        <a:xfrm>
          <a:off x="0" y="2644991"/>
          <a:ext cx="5641974" cy="143396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D0F3F2-1390-4CE3-87CA-22D862E2EC82}">
      <dsp:nvSpPr>
        <dsp:cNvPr id="0" name=""/>
        <dsp:cNvSpPr/>
      </dsp:nvSpPr>
      <dsp:spPr>
        <a:xfrm>
          <a:off x="433773" y="2967633"/>
          <a:ext cx="788679" cy="7886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4ADA8-4FB5-4022-85E0-ECA36B7729F9}">
      <dsp:nvSpPr>
        <dsp:cNvPr id="0" name=""/>
        <dsp:cNvSpPr/>
      </dsp:nvSpPr>
      <dsp:spPr>
        <a:xfrm>
          <a:off x="1656227" y="2644991"/>
          <a:ext cx="3886295" cy="1613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731" tIns="170731" rIns="170731" bIns="17073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﻿﻿ </a:t>
          </a:r>
          <a:r>
            <a:rPr lang="it-IT" sz="1400" b="1" kern="1200"/>
            <a:t>coerenza</a:t>
          </a:r>
          <a:r>
            <a:rPr lang="it-IT" sz="1400" kern="1200"/>
            <a:t>: le attività previste dal programma di marketing sono coerenti e ben integrate? Sono combinate in modo da massimizzare l'impatto sui consumatori? Il programma è coerente con quelli realizzati in passato? Indirizza la marca nella giusta direzione, con un'equilibrata combinazione fra continuità e cambiamento?</a:t>
          </a:r>
          <a:endParaRPr lang="en-US" sz="1400" kern="1200"/>
        </a:p>
      </dsp:txBody>
      <dsp:txXfrm>
        <a:off x="1656227" y="2644991"/>
        <a:ext cx="3886295" cy="16132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BD080-2884-470B-AA50-1C23D1F4CCAF}">
      <dsp:nvSpPr>
        <dsp:cNvPr id="0" name=""/>
        <dsp:cNvSpPr/>
      </dsp:nvSpPr>
      <dsp:spPr>
        <a:xfrm>
          <a:off x="0" y="4412"/>
          <a:ext cx="5641974" cy="7707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Nel secondo stadio del modello della brand value chain, il valore si crea, dunque, quando i consumatori:</a:t>
          </a:r>
          <a:endParaRPr lang="en-US" sz="2000" kern="1200"/>
        </a:p>
      </dsp:txBody>
      <dsp:txXfrm>
        <a:off x="37624" y="42036"/>
        <a:ext cx="5566726" cy="695489"/>
      </dsp:txXfrm>
    </dsp:sp>
    <dsp:sp modelId="{F7E580D8-3844-44DA-8D61-03072E22A46D}">
      <dsp:nvSpPr>
        <dsp:cNvPr id="0" name=""/>
        <dsp:cNvSpPr/>
      </dsp:nvSpPr>
      <dsp:spPr>
        <a:xfrm>
          <a:off x="0" y="832750"/>
          <a:ext cx="5641974" cy="770737"/>
        </a:xfrm>
        <a:prstGeom prst="roundRect">
          <a:avLst/>
        </a:prstGeom>
        <a:solidFill>
          <a:schemeClr val="accent5">
            <a:hueOff val="157490"/>
            <a:satOff val="8458"/>
            <a:lumOff val="-3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﻿﻿ </a:t>
          </a:r>
          <a:r>
            <a:rPr lang="it-IT" sz="2000" b="1" kern="1200"/>
            <a:t>possiedono un elevato grado di consapevolezza della marca;</a:t>
          </a:r>
          <a:endParaRPr lang="en-US" sz="2000" kern="1200"/>
        </a:p>
      </dsp:txBody>
      <dsp:txXfrm>
        <a:off x="37624" y="870374"/>
        <a:ext cx="5566726" cy="695489"/>
      </dsp:txXfrm>
    </dsp:sp>
    <dsp:sp modelId="{B80A4134-BFFF-4BE2-8181-C3EC0ACBEE8F}">
      <dsp:nvSpPr>
        <dsp:cNvPr id="0" name=""/>
        <dsp:cNvSpPr/>
      </dsp:nvSpPr>
      <dsp:spPr>
        <a:xfrm>
          <a:off x="0" y="1661087"/>
          <a:ext cx="5641974" cy="770737"/>
        </a:xfrm>
        <a:prstGeom prst="roundRect">
          <a:avLst/>
        </a:prstGeom>
        <a:solidFill>
          <a:schemeClr val="accent5">
            <a:hueOff val="314980"/>
            <a:satOff val="16915"/>
            <a:lumOff val="-6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﻿﻿ </a:t>
          </a:r>
          <a:r>
            <a:rPr lang="it-IT" sz="2000" b="1" kern="1200"/>
            <a:t>hanno sviluppato associazioni forti, favorevoli e uniche verso la stessa</a:t>
          </a:r>
          <a:r>
            <a:rPr lang="it-IT" sz="2000" kern="1200"/>
            <a:t>;</a:t>
          </a:r>
          <a:endParaRPr lang="en-US" sz="2000" kern="1200"/>
        </a:p>
      </dsp:txBody>
      <dsp:txXfrm>
        <a:off x="37624" y="1698711"/>
        <a:ext cx="5566726" cy="695489"/>
      </dsp:txXfrm>
    </dsp:sp>
    <dsp:sp modelId="{1AE89EE1-BFB0-4F58-8229-50EEFF5C6879}">
      <dsp:nvSpPr>
        <dsp:cNvPr id="0" name=""/>
        <dsp:cNvSpPr/>
      </dsp:nvSpPr>
      <dsp:spPr>
        <a:xfrm>
          <a:off x="0" y="2489425"/>
          <a:ext cx="5641974" cy="770737"/>
        </a:xfrm>
        <a:prstGeom prst="roundRect">
          <a:avLst/>
        </a:prstGeom>
        <a:solidFill>
          <a:schemeClr val="accent5">
            <a:hueOff val="472470"/>
            <a:satOff val="25373"/>
            <a:lumOff val="-917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﻿﻿ </a:t>
          </a:r>
          <a:r>
            <a:rPr lang="it-IT" sz="2000" b="1" kern="1200"/>
            <a:t>hanno maturato atteggiamenti positivi</a:t>
          </a:r>
          <a:r>
            <a:rPr lang="it-IT" sz="2000" kern="1200"/>
            <a:t>;</a:t>
          </a:r>
          <a:endParaRPr lang="en-US" sz="2000" kern="1200"/>
        </a:p>
      </dsp:txBody>
      <dsp:txXfrm>
        <a:off x="37624" y="2527049"/>
        <a:ext cx="5566726" cy="695489"/>
      </dsp:txXfrm>
    </dsp:sp>
    <dsp:sp modelId="{182A598C-80FA-4781-8233-9391007C2D11}">
      <dsp:nvSpPr>
        <dsp:cNvPr id="0" name=""/>
        <dsp:cNvSpPr/>
      </dsp:nvSpPr>
      <dsp:spPr>
        <a:xfrm>
          <a:off x="0" y="3317762"/>
          <a:ext cx="5641974" cy="770737"/>
        </a:xfrm>
        <a:prstGeom prst="roundRect">
          <a:avLst/>
        </a:prstGeom>
        <a:solidFill>
          <a:schemeClr val="accent5">
            <a:hueOff val="629960"/>
            <a:satOff val="33830"/>
            <a:lumOff val="-12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﻿﻿ </a:t>
          </a:r>
          <a:r>
            <a:rPr lang="it-IT" sz="2000" b="1" kern="1200"/>
            <a:t>manifestano fedeltà, attaccamento e amore per la marca;</a:t>
          </a:r>
          <a:endParaRPr lang="en-US" sz="2000" kern="1200"/>
        </a:p>
      </dsp:txBody>
      <dsp:txXfrm>
        <a:off x="37624" y="3355386"/>
        <a:ext cx="5566726" cy="695489"/>
      </dsp:txXfrm>
    </dsp:sp>
    <dsp:sp modelId="{0D585C57-EAB3-4F65-A584-15AFC2688C93}">
      <dsp:nvSpPr>
        <dsp:cNvPr id="0" name=""/>
        <dsp:cNvSpPr/>
      </dsp:nvSpPr>
      <dsp:spPr>
        <a:xfrm>
          <a:off x="0" y="4146100"/>
          <a:ext cx="5641974" cy="770737"/>
        </a:xfrm>
        <a:prstGeom prst="roundRect">
          <a:avLst/>
        </a:prstGeom>
        <a:solidFill>
          <a:schemeClr val="accent5">
            <a:hueOff val="787450"/>
            <a:satOff val="42288"/>
            <a:lumOff val="-1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/>
            <a:t>﻿﻿ dimostrano impegno attivo nei confronti della stessa.</a:t>
          </a:r>
          <a:endParaRPr lang="en-US" sz="2000" kern="1200"/>
        </a:p>
      </dsp:txBody>
      <dsp:txXfrm>
        <a:off x="37624" y="4183724"/>
        <a:ext cx="5566726" cy="6954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162A1-6F1C-4669-A19E-FCE3EAA929C6}">
      <dsp:nvSpPr>
        <dsp:cNvPr id="0" name=""/>
        <dsp:cNvSpPr/>
      </dsp:nvSpPr>
      <dsp:spPr>
        <a:xfrm>
          <a:off x="0" y="24145"/>
          <a:ext cx="5641974" cy="1179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﻿﻿</a:t>
          </a:r>
          <a:r>
            <a:rPr lang="it-IT" sz="1800" b="1" kern="1200"/>
            <a:t>le prospettive di crescita del settore </a:t>
          </a:r>
          <a:r>
            <a:rPr lang="it-IT" sz="1800" kern="1200"/>
            <a:t>in cui opera la marca, con riferimento alle minacce e alle opportunità che connotano il contesto economico, sociale, giuridico e anche fiscale;</a:t>
          </a:r>
        </a:p>
      </dsp:txBody>
      <dsp:txXfrm>
        <a:off x="57572" y="81717"/>
        <a:ext cx="5526830" cy="1064216"/>
      </dsp:txXfrm>
    </dsp:sp>
    <dsp:sp modelId="{65EFD1F2-51ED-47FA-BC16-D602D7EF6C04}">
      <dsp:nvSpPr>
        <dsp:cNvPr id="0" name=""/>
        <dsp:cNvSpPr/>
      </dsp:nvSpPr>
      <dsp:spPr>
        <a:xfrm>
          <a:off x="0" y="1255345"/>
          <a:ext cx="5641974" cy="1179360"/>
        </a:xfrm>
        <a:prstGeom prst="roundRect">
          <a:avLst/>
        </a:prstGeom>
        <a:solidFill>
          <a:schemeClr val="accent5">
            <a:hueOff val="262483"/>
            <a:satOff val="14096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﻿﻿ </a:t>
          </a:r>
          <a:r>
            <a:rPr lang="it-IT" sz="1800" b="1" kern="1200"/>
            <a:t>le prospettive di sviluppo del brand</a:t>
          </a:r>
          <a:r>
            <a:rPr lang="it-IT" sz="1800" kern="1200"/>
            <a:t>, in base ai punti di forza e di debolezza che lo contraddistinguono;</a:t>
          </a:r>
          <a:endParaRPr lang="en-US" sz="1800" kern="1200"/>
        </a:p>
      </dsp:txBody>
      <dsp:txXfrm>
        <a:off x="57572" y="1312917"/>
        <a:ext cx="5526830" cy="1064216"/>
      </dsp:txXfrm>
    </dsp:sp>
    <dsp:sp modelId="{F9912895-A4F8-4F36-AEEE-48583DB846FD}">
      <dsp:nvSpPr>
        <dsp:cNvPr id="0" name=""/>
        <dsp:cNvSpPr/>
      </dsp:nvSpPr>
      <dsp:spPr>
        <a:xfrm>
          <a:off x="0" y="2486545"/>
          <a:ext cx="5641974" cy="1179360"/>
        </a:xfrm>
        <a:prstGeom prst="roundRect">
          <a:avLst/>
        </a:prstGeom>
        <a:solidFill>
          <a:schemeClr val="accent5">
            <a:hueOff val="524966"/>
            <a:satOff val="28192"/>
            <a:lumOff val="-10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﻿﻿ </a:t>
          </a:r>
          <a:r>
            <a:rPr lang="it-IT" sz="1800" b="1" kern="1200"/>
            <a:t>il profilo di rischiosità della marca</a:t>
          </a:r>
          <a:r>
            <a:rPr lang="it-IT" sz="1800" kern="1200"/>
            <a:t>, in termini di vulnerabilità alle dinamiche del contesto esterno;</a:t>
          </a:r>
          <a:endParaRPr lang="en-US" sz="1800" kern="1200"/>
        </a:p>
      </dsp:txBody>
      <dsp:txXfrm>
        <a:off x="57572" y="2544117"/>
        <a:ext cx="5526830" cy="1064216"/>
      </dsp:txXfrm>
    </dsp:sp>
    <dsp:sp modelId="{09A4219D-A000-4714-8D17-4B1A87ABE9A1}">
      <dsp:nvSpPr>
        <dsp:cNvPr id="0" name=""/>
        <dsp:cNvSpPr/>
      </dsp:nvSpPr>
      <dsp:spPr>
        <a:xfrm>
          <a:off x="0" y="3717745"/>
          <a:ext cx="5641974" cy="1179360"/>
        </a:xfrm>
        <a:prstGeom prst="roundRect">
          <a:avLst/>
        </a:prstGeom>
        <a:solidFill>
          <a:schemeClr val="accent5">
            <a:hueOff val="787450"/>
            <a:satOff val="42288"/>
            <a:lumOff val="-1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﻿﻿ </a:t>
          </a:r>
          <a:r>
            <a:rPr lang="it-IT" sz="1800" b="1" kern="1200"/>
            <a:t>l'incidenza della marca all'interno del brand mix aziendale</a:t>
          </a:r>
          <a:r>
            <a:rPr lang="it-IT" sz="1800" kern="1200"/>
            <a:t>, sul fronte dei ricavi, dei costi e dei margini.</a:t>
          </a:r>
          <a:endParaRPr lang="en-US" sz="1800" kern="1200"/>
        </a:p>
      </dsp:txBody>
      <dsp:txXfrm>
        <a:off x="57572" y="3775317"/>
        <a:ext cx="5526830" cy="1064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991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3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05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7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322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0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52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1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3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8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39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82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B9A6F9C0-C411-D3AE-DBBB-A44F9CC6D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AB4D934-4135-0C9E-714E-20DB462E2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3725" y="4614863"/>
            <a:ext cx="3978275" cy="2134355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392D4E3C-F87A-D7AD-5C18-81B6F3519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6815138" cy="146304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  <a:t>LEZIONE 15</a:t>
            </a:r>
            <a:b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</a:br>
            <a:b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</a:b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  <a:latin typeface="Trebuchet MS" panose="020B0703020202090204" pitchFamily="34" charset="0"/>
              </a:rPr>
              <a:t>controllo e valutazione della marca</a:t>
            </a:r>
          </a:p>
        </p:txBody>
      </p:sp>
    </p:spTree>
    <p:extLst>
      <p:ext uri="{BB962C8B-B14F-4D97-AF65-F5344CB8AC3E}">
        <p14:creationId xmlns:p14="http://schemas.microsoft.com/office/powerpoint/2010/main" val="116204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7E8E0F9-9948-ABEE-6CD7-65B4834A6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08" y="1340069"/>
            <a:ext cx="11473983" cy="417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90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DC31B90-9728-FDD2-AB74-BA3C54501C3C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b="1" dirty="0" err="1">
                <a:solidFill>
                  <a:srgbClr val="FFFFFF"/>
                </a:solidFill>
                <a:effectLst/>
              </a:rPr>
              <a:t>Gli</a:t>
            </a:r>
            <a:r>
              <a:rPr lang="en-US" sz="22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effectLst/>
              </a:rPr>
              <a:t>stadi</a:t>
            </a:r>
            <a:r>
              <a:rPr lang="en-US" sz="2200" b="1" dirty="0">
                <a:solidFill>
                  <a:srgbClr val="FFFFFF"/>
                </a:solidFill>
                <a:effectLst/>
              </a:rPr>
              <a:t> e </a:t>
            </a:r>
            <a:r>
              <a:rPr lang="en-US" sz="2200" b="1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2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b="1" dirty="0" err="1">
                <a:solidFill>
                  <a:srgbClr val="FFFFFF"/>
                </a:solidFill>
                <a:effectLst/>
              </a:rPr>
              <a:t>moltiplicatori</a:t>
            </a:r>
            <a:r>
              <a:rPr lang="en-US" sz="2200" b="1" dirty="0">
                <a:solidFill>
                  <a:srgbClr val="FFFFFF"/>
                </a:solidFill>
                <a:effectLst/>
              </a:rPr>
              <a:t> del </a:t>
            </a:r>
            <a:r>
              <a:rPr lang="en-US" sz="2200" b="1" dirty="0" err="1">
                <a:solidFill>
                  <a:srgbClr val="FFFFFF"/>
                </a:solidFill>
                <a:effectLst/>
              </a:rPr>
              <a:t>valore</a:t>
            </a:r>
            <a:endParaRPr lang="en-US" sz="2200" b="1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700" dirty="0">
                <a:solidFill>
                  <a:srgbClr val="FFFFFF"/>
                </a:solidFill>
                <a:effectLst/>
              </a:rPr>
              <a:t>La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creazione</a:t>
            </a:r>
            <a:r>
              <a:rPr lang="en-US" sz="17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700" dirty="0">
                <a:solidFill>
                  <a:srgbClr val="FFFFFF"/>
                </a:solidFill>
                <a:effectLst/>
              </a:rPr>
              <a:t> ha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inizio</a:t>
            </a:r>
            <a:r>
              <a:rPr lang="en-US" sz="1700" dirty="0">
                <a:solidFill>
                  <a:srgbClr val="FFFFFF"/>
                </a:solidFill>
                <a:effectLst/>
              </a:rPr>
              <a:t> con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l'investimento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nel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programma</a:t>
            </a:r>
            <a:r>
              <a:rPr lang="en-US" sz="1700" dirty="0">
                <a:solidFill>
                  <a:srgbClr val="FFFFFF"/>
                </a:solidFill>
                <a:effectLst/>
              </a:rPr>
              <a:t> di marketing.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Tuttavia</a:t>
            </a:r>
            <a:r>
              <a:rPr lang="en-US" sz="1700" dirty="0">
                <a:solidFill>
                  <a:srgbClr val="FFFFFF"/>
                </a:solidFill>
                <a:effectLst/>
              </a:rPr>
              <a:t>, di per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sé</a:t>
            </a:r>
            <a:r>
              <a:rPr lang="en-US" sz="1700" dirty="0">
                <a:solidFill>
                  <a:srgbClr val="FFFFFF"/>
                </a:solidFill>
                <a:effectLst/>
              </a:rPr>
              <a:t>, tale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programma</a:t>
            </a:r>
            <a:r>
              <a:rPr lang="en-US" sz="1700" dirty="0">
                <a:solidFill>
                  <a:srgbClr val="FFFFFF"/>
                </a:solidFill>
                <a:effectLst/>
              </a:rPr>
              <a:t> non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garantisce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l'effettiva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generazione</a:t>
            </a:r>
            <a:r>
              <a:rPr lang="en-US" sz="1700" dirty="0">
                <a:solidFill>
                  <a:srgbClr val="FFFFFF"/>
                </a:solidFill>
                <a:effectLst/>
              </a:rPr>
              <a:t> di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1700" dirty="0">
                <a:solidFill>
                  <a:srgbClr val="FFFFFF"/>
                </a:solidFill>
                <a:effectLst/>
              </a:rPr>
              <a:t> in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misura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adeguata</a:t>
            </a:r>
            <a:r>
              <a:rPr lang="en-US" sz="1700" dirty="0">
                <a:solidFill>
                  <a:srgbClr val="FFFFFF"/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7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700" dirty="0">
                <a:solidFill>
                  <a:srgbClr val="FFFFFF"/>
                </a:solidFill>
                <a:effectLst/>
              </a:rPr>
              <a:t>Quattro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aspetti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sono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particolarmente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importanti</a:t>
            </a:r>
            <a:r>
              <a:rPr lang="en-US" sz="1700" dirty="0">
                <a:solidFill>
                  <a:srgbClr val="FFFFFF"/>
                </a:solidFill>
                <a:effectLst/>
              </a:rPr>
              <a:t>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7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FFFFFF"/>
                </a:solidFill>
                <a:effectLst/>
              </a:rPr>
              <a:t>﻿﻿-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chiarezza</a:t>
            </a:r>
            <a:r>
              <a:rPr lang="en-US" sz="1700" dirty="0">
                <a:solidFill>
                  <a:srgbClr val="FFFFFF"/>
                </a:solidFill>
                <a:effectLst/>
              </a:rPr>
              <a:t>: il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programma</a:t>
            </a:r>
            <a:r>
              <a:rPr lang="en-US" sz="1700" dirty="0">
                <a:solidFill>
                  <a:srgbClr val="FFFFFF"/>
                </a:solidFill>
                <a:effectLst/>
              </a:rPr>
              <a:t> di marketing è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chiaro</a:t>
            </a:r>
            <a:r>
              <a:rPr lang="en-US" sz="1700" dirty="0">
                <a:solidFill>
                  <a:srgbClr val="FFFFFF"/>
                </a:solidFill>
                <a:effectLst/>
              </a:rPr>
              <a:t>? I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consumatori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interpretano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correttamente</a:t>
            </a:r>
            <a:r>
              <a:rPr lang="en-US" sz="1700" dirty="0">
                <a:solidFill>
                  <a:srgbClr val="FFFFFF"/>
                </a:solidFill>
                <a:effectLst/>
              </a:rPr>
              <a:t> il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significato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esso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intende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comunicare</a:t>
            </a:r>
            <a:r>
              <a:rPr lang="en-US" sz="1700" dirty="0">
                <a:solidFill>
                  <a:srgbClr val="FFFFFF"/>
                </a:solidFill>
                <a:effectLst/>
              </a:rPr>
              <a:t>?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FFFFFF"/>
                </a:solidFill>
                <a:effectLst/>
              </a:rPr>
              <a:t>﻿﻿- 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rilevanza</a:t>
            </a:r>
            <a:r>
              <a:rPr lang="en-US" sz="1700" dirty="0">
                <a:solidFill>
                  <a:srgbClr val="FFFFFF"/>
                </a:solidFill>
                <a:effectLst/>
              </a:rPr>
              <a:t>: il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programma</a:t>
            </a:r>
            <a:r>
              <a:rPr lang="en-US" sz="1700" dirty="0">
                <a:solidFill>
                  <a:srgbClr val="FFFFFF"/>
                </a:solidFill>
                <a:effectLst/>
              </a:rPr>
              <a:t> è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rilevante</a:t>
            </a:r>
            <a:r>
              <a:rPr lang="en-US" sz="1700" dirty="0">
                <a:solidFill>
                  <a:srgbClr val="FFFFFF"/>
                </a:solidFill>
                <a:effectLst/>
              </a:rPr>
              <a:t> per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1700" dirty="0">
                <a:solidFill>
                  <a:srgbClr val="FFFFFF"/>
                </a:solidFill>
                <a:effectLst/>
              </a:rPr>
              <a:t>? I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consumatori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ritengono</a:t>
            </a:r>
            <a:r>
              <a:rPr lang="en-US" sz="1700" dirty="0">
                <a:solidFill>
                  <a:srgbClr val="FFFFFF"/>
                </a:solidFill>
                <a:effectLst/>
              </a:rPr>
              <a:t> il brand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meritevole</a:t>
            </a:r>
            <a:r>
              <a:rPr lang="en-US" sz="1700" dirty="0">
                <a:solidFill>
                  <a:srgbClr val="FFFFFF"/>
                </a:solidFill>
                <a:effectLst/>
              </a:rPr>
              <a:t> di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attenta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considerazione</a:t>
            </a:r>
            <a:r>
              <a:rPr lang="en-US" sz="1700" dirty="0">
                <a:solidFill>
                  <a:srgbClr val="FFFFFF"/>
                </a:solidFill>
                <a:effectLst/>
              </a:rPr>
              <a:t>?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256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675483FE-2BE0-B8C1-0921-860CBB70E2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894867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9667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43BC84-B5EC-D3FE-53E8-AAEC933D0D60}"/>
              </a:ext>
            </a:extLst>
          </p:cNvPr>
          <p:cNvSpPr txBox="1"/>
          <p:nvPr/>
        </p:nvSpPr>
        <p:spPr>
          <a:xfrm>
            <a:off x="4951048" y="194733"/>
            <a:ext cx="6306003" cy="524933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Il secondo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stadio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del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modello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catena del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prende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avvio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dalla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considerazione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che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l'attuazione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di un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programma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di marketing di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qualità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può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esercitare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importanti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effetti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sul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sistema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cognitivo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consumatori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incidendo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sulla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loro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disposizione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mentale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(customer mindset)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nei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confronti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del brand.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sistono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molteplici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tecniche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qualitative e quantitative per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misurare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tale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disposizione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mentale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con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specifico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riferimento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a: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2078BE55-6E4A-EDA9-6EAF-45345BD5CA88}"/>
              </a:ext>
            </a:extLst>
          </p:cNvPr>
          <p:cNvSpPr/>
          <p:nvPr/>
        </p:nvSpPr>
        <p:spPr>
          <a:xfrm>
            <a:off x="10050780" y="3848100"/>
            <a:ext cx="662940" cy="632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487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43BC84-B5EC-D3FE-53E8-AAEC933D0D60}"/>
              </a:ext>
            </a:extLst>
          </p:cNvPr>
          <p:cNvSpPr txBox="1"/>
          <p:nvPr/>
        </p:nvSpPr>
        <p:spPr>
          <a:xfrm>
            <a:off x="4951048" y="194733"/>
            <a:ext cx="6306003" cy="524933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﻿﻿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la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notorietà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della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intesa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quale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misura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facilità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con cui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gli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individui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riconoscono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ricordano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il brand 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sono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in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grado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identificare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beni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e/o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servizi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da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esso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contraddistinti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﻿﻿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le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associazioni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mentali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alla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con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riferimento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alla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forza,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positività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unicità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degli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attributi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e/o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benefici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percepiti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88179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7426CD5-7F56-CA15-81E0-F136BC2C8D93}"/>
              </a:ext>
            </a:extLst>
          </p:cNvPr>
          <p:cNvSpPr txBox="1"/>
          <p:nvPr/>
        </p:nvSpPr>
        <p:spPr>
          <a:xfrm>
            <a:off x="4951048" y="804333"/>
            <a:ext cx="6306003" cy="524933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﻿﻿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gli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atteggiamenti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verso la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ossia la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valutazione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complessiva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del brand in termini di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qualità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 di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soddisfazione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﻿﻿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la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fedeltà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il senso di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attaccamento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l'amore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per la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con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riguardo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dunque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agli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aspetti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comportamentali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cognitivi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•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l'impegno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attivo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nei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confronti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della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inteso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quale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disponibilità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consumatori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destinare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tempo,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denaro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ed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energie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ulteriori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rispetto a quelle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già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dedicate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all'atto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d'acquisto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e/o di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consumo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7975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asellaDiTesto 2">
            <a:extLst>
              <a:ext uri="{FF2B5EF4-FFF2-40B4-BE49-F238E27FC236}">
                <a16:creationId xmlns:a16="http://schemas.microsoft.com/office/drawing/2014/main" id="{894D4A59-4BA1-22CC-46F7-6F0CA65B6E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550915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745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248B74C-220A-7FA7-0258-CCDFF42D7C9E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 fontScale="92500"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dirty="0" err="1">
                <a:solidFill>
                  <a:srgbClr val="FFFFFF"/>
                </a:solidFill>
                <a:effectLst/>
              </a:rPr>
              <a:t>Benché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l'esistenza</a:t>
            </a:r>
            <a:r>
              <a:rPr lang="en-US" sz="1900" dirty="0">
                <a:solidFill>
                  <a:srgbClr val="FFFFFF"/>
                </a:solidFill>
                <a:effectLst/>
              </a:rPr>
              <a:t> di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disposizione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mentale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favorevole</a:t>
            </a:r>
            <a:r>
              <a:rPr lang="en-US" sz="1900" dirty="0">
                <a:solidFill>
                  <a:srgbClr val="FFFFFF"/>
                </a:solidFill>
                <a:effectLst/>
              </a:rPr>
              <a:t> da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parte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consumatori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nei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confronti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sia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fondamentale</a:t>
            </a:r>
            <a:r>
              <a:rPr lang="en-US" sz="1900" dirty="0">
                <a:solidFill>
                  <a:srgbClr val="FFFFFF"/>
                </a:solidFill>
                <a:effectLst/>
              </a:rPr>
              <a:t> ai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fini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creazione</a:t>
            </a:r>
            <a:r>
              <a:rPr lang="en-US" sz="1900" dirty="0">
                <a:solidFill>
                  <a:srgbClr val="FFFFFF"/>
                </a:solidFill>
                <a:effectLst/>
              </a:rPr>
              <a:t> di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essa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può</a:t>
            </a:r>
            <a:r>
              <a:rPr lang="en-US" sz="1900" dirty="0">
                <a:solidFill>
                  <a:srgbClr val="FFFFFF"/>
                </a:solidFill>
                <a:effectLst/>
              </a:rPr>
              <a:t> non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risultare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sufficiente</a:t>
            </a:r>
            <a:r>
              <a:rPr lang="en-US" sz="1900" dirty="0">
                <a:solidFill>
                  <a:srgbClr val="FFFFFF"/>
                </a:solidFill>
                <a:effectLst/>
              </a:rPr>
              <a:t> per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l'ottenimento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di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1900" dirty="0">
                <a:solidFill>
                  <a:srgbClr val="FFFFFF"/>
                </a:solidFill>
                <a:effectLst/>
              </a:rPr>
              <a:t> performance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positiva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sul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mercato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dirty="0">
                <a:solidFill>
                  <a:srgbClr val="FFFFFF"/>
                </a:solidFill>
                <a:effectLst/>
              </a:rPr>
              <a:t>A tale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riguardo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sono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infatti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necessari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alcuni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fattori</a:t>
            </a:r>
            <a:r>
              <a:rPr lang="en-US" sz="1900" dirty="0">
                <a:solidFill>
                  <a:srgbClr val="FFFFFF"/>
                </a:solidFill>
                <a:effectLst/>
              </a:rPr>
              <a:t> di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mercato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esterni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dunque</a:t>
            </a:r>
            <a:r>
              <a:rPr lang="en-US" sz="1900" dirty="0">
                <a:solidFill>
                  <a:srgbClr val="FFFFFF"/>
                </a:solidFill>
                <a:effectLst/>
              </a:rPr>
              <a:t> al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sistema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cognitivo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consumatori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nel</a:t>
            </a:r>
            <a:r>
              <a:rPr lang="en-US" sz="1900" dirty="0">
                <a:solidFill>
                  <a:srgbClr val="FFFFFF"/>
                </a:solidFill>
                <a:effectLst/>
              </a:rPr>
              <a:t> loro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insieme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definiscono</a:t>
            </a:r>
            <a:r>
              <a:rPr lang="en-US" sz="1900" dirty="0">
                <a:solidFill>
                  <a:srgbClr val="FFFFFF"/>
                </a:solidFill>
                <a:effectLst/>
              </a:rPr>
              <a:t> il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cosiddetto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«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moltiplicatore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1900" dirty="0">
                <a:solidFill>
                  <a:srgbClr val="FFFFFF"/>
                </a:solidFill>
                <a:effectLst/>
              </a:rPr>
              <a:t>».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19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900" dirty="0" err="1">
                <a:solidFill>
                  <a:srgbClr val="FFFFFF"/>
                </a:solidFill>
                <a:effectLst/>
              </a:rPr>
              <a:t>Tali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fattori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sono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rappresentati</a:t>
            </a:r>
            <a:r>
              <a:rPr lang="en-US" sz="1900" dirty="0">
                <a:solidFill>
                  <a:srgbClr val="FFFFFF"/>
                </a:solidFill>
                <a:effectLst/>
              </a:rPr>
              <a:t> da: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FFFFFF"/>
                </a:solidFill>
                <a:effectLst/>
              </a:rPr>
              <a:t>﻿﻿ -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l'attività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di marketing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19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b="1" dirty="0" err="1">
                <a:solidFill>
                  <a:srgbClr val="FFFFFF"/>
                </a:solidFill>
                <a:effectLst/>
              </a:rPr>
              <a:t>concorrenti</a:t>
            </a:r>
            <a:r>
              <a:rPr lang="en-US" sz="1900" dirty="0">
                <a:solidFill>
                  <a:srgbClr val="FFFFFF"/>
                </a:solidFill>
                <a:effectLst/>
              </a:rPr>
              <a:t>,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intesa</a:t>
            </a:r>
            <a:r>
              <a:rPr lang="en-US" sz="1900" dirty="0">
                <a:solidFill>
                  <a:srgbClr val="FFFFFF"/>
                </a:solidFill>
                <a:effectLst/>
              </a:rPr>
              <a:t> quale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efficacia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quantitativa</a:t>
            </a:r>
            <a:r>
              <a:rPr lang="en-US" sz="1900" dirty="0">
                <a:solidFill>
                  <a:srgbClr val="FFFFFF"/>
                </a:solidFill>
                <a:effectLst/>
              </a:rPr>
              <a:t> e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qualitativa</a:t>
            </a:r>
            <a:r>
              <a:rPr lang="en-US" sz="19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programma</a:t>
            </a:r>
            <a:r>
              <a:rPr lang="en-US" sz="1900" dirty="0">
                <a:solidFill>
                  <a:srgbClr val="FFFFFF"/>
                </a:solidFill>
                <a:effectLst/>
              </a:rPr>
              <a:t> di marketing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realizzato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dalle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marche</a:t>
            </a:r>
            <a:r>
              <a:rPr lang="en-US" sz="1900" dirty="0">
                <a:solidFill>
                  <a:srgbClr val="FFFFFF"/>
                </a:solidFill>
                <a:effectLst/>
              </a:rPr>
              <a:t> </a:t>
            </a:r>
            <a:r>
              <a:rPr lang="en-US" sz="1900" dirty="0" err="1">
                <a:solidFill>
                  <a:srgbClr val="FFFFFF"/>
                </a:solidFill>
                <a:effectLst/>
              </a:rPr>
              <a:t>rivali</a:t>
            </a:r>
            <a:r>
              <a:rPr lang="en-US" sz="1900" dirty="0">
                <a:solidFill>
                  <a:srgbClr val="FFFFFF"/>
                </a:solidFill>
                <a:effectLst/>
              </a:rPr>
              <a:t>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137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F62C4F-7548-5908-A42A-10A9FC8B5FDD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il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sostegno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da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parte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degli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operatori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distribuzione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e/o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marketplace</a:t>
            </a:r>
            <a:r>
              <a:rPr lang="en-US" sz="2000" dirty="0">
                <a:solidFill>
                  <a:srgbClr val="FFFFFF"/>
                </a:solidFill>
                <a:effectLst/>
              </a:rPr>
              <a:t>, con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riguardo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allo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sforzo</a:t>
            </a:r>
            <a:r>
              <a:rPr lang="en-US" sz="2000" dirty="0">
                <a:solidFill>
                  <a:srgbClr val="FFFFFF"/>
                </a:solidFill>
                <a:effectLst/>
              </a:rPr>
              <a:t> da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essi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compiuto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supporto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del brand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vendite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prodotti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da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esso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contraddistinti</a:t>
            </a:r>
            <a:r>
              <a:rPr lang="en-US" sz="2000" dirty="0">
                <a:solidFill>
                  <a:srgbClr val="FFFFFF"/>
                </a:solidFill>
                <a:effectLst/>
              </a:rPr>
              <a:t>, il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dipende</a:t>
            </a:r>
            <a:r>
              <a:rPr lang="en-US" sz="2000" dirty="0">
                <a:solidFill>
                  <a:srgbClr val="FFFFFF"/>
                </a:solidFill>
                <a:effectLst/>
              </a:rPr>
              <a:t> in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misura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significativa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dagli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investimenti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in trade marketing ed e-commerce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deliberati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dall'azienda</a:t>
            </a:r>
            <a:r>
              <a:rPr lang="en-US" sz="2000" dirty="0">
                <a:solidFill>
                  <a:srgbClr val="FFFFFF"/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la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dimensione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e il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profilo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clientela</a:t>
            </a:r>
            <a:r>
              <a:rPr lang="en-US" sz="2000" dirty="0">
                <a:solidFill>
                  <a:srgbClr val="FFFFFF"/>
                </a:solidFill>
                <a:effectLst/>
              </a:rPr>
              <a:t>, vale a dire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numerosità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caratteristiche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marca</a:t>
            </a:r>
            <a:endParaRPr lang="en-US" sz="2000" dirty="0">
              <a:solidFill>
                <a:srgbClr val="FFFFFF"/>
              </a:solidFill>
              <a:effectLst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975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A549A6-DEE5-35C6-DFA0-28E4F316B34C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La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favorevole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disposizione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mentale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maturata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dai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consumatori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nei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confronti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della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marca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si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traduce in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una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performance di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mercato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positiva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a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patto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che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le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attività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di marketing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brand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rivali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non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rappresentino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minaccia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significativa</a:t>
            </a:r>
            <a:r>
              <a:rPr lang="en-US" sz="2000" dirty="0">
                <a:solidFill>
                  <a:srgbClr val="FFFFFF"/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gli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operatori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distribuzione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forniscano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un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sostegno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adeguato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alla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000" dirty="0">
                <a:solidFill>
                  <a:srgbClr val="FFFFFF"/>
                </a:solidFill>
                <a:effectLst/>
              </a:rPr>
              <a:t>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effectLst/>
              </a:rPr>
              <a:t>﻿﻿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questa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ultima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sia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in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grado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attirare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sé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un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numero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elevato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1" dirty="0" err="1">
                <a:solidFill>
                  <a:srgbClr val="FFFFFF"/>
                </a:solidFill>
                <a:effectLst/>
              </a:rPr>
              <a:t>redditizi</a:t>
            </a:r>
            <a:r>
              <a:rPr lang="en-US" sz="2000" b="1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  <a:effectLst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927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8A4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Valore di marca fotografia stock. Immagine di gesso, essenza - 51748250">
            <a:extLst>
              <a:ext uri="{FF2B5EF4-FFF2-40B4-BE49-F238E27FC236}">
                <a16:creationId xmlns:a16="http://schemas.microsoft.com/office/drawing/2014/main" id="{EC520FE8-5EA0-98D0-ECB8-488EE6311C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49" r="1" b="1673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883C280-2371-EBF3-883B-953D88770ED8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>
                <a:solidFill>
                  <a:srgbClr val="FFFFFF"/>
                </a:solidFill>
                <a:effectLst/>
              </a:rPr>
              <a:t>Per realizzare un sistema di misurazione del valore della marca, occorre definire gli studi di monitoraggio (audit e tracking) e l'insieme delle procedure in grado di fornire indicazioni tempestive e utili per assistere i brand manager nelle decisioni tattiche a breve termine, così come in quelle strategiche di lungo periodo.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71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4E8FD7E-B42B-8EA3-A7EC-EAF121BD23B4}"/>
              </a:ext>
            </a:extLst>
          </p:cNvPr>
          <p:cNvSpPr txBox="1"/>
          <p:nvPr/>
        </p:nvSpPr>
        <p:spPr>
          <a:xfrm>
            <a:off x="4951048" y="804333"/>
            <a:ext cx="6306003" cy="524933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Il </a:t>
            </a:r>
            <a:r>
              <a:rPr lang="en-US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terzo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stadio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del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modello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catena del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è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rappresentato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dalla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performance di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mercato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La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disposizione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mentale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consumatori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nei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confronti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del brand influenza la loro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risposta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al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contesto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mercato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in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vari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modi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 In primo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luogo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può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riflettersi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sulla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disponibilità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pagare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un premium price per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prodotti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contraddistinti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dalla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: 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quanto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ammonta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il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differenziale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prezzo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che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sono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eventualmente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disposti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corrispondere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80336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7296E6A-73EB-1FF1-352B-E952703C892A}"/>
              </a:ext>
            </a:extLst>
          </p:cNvPr>
          <p:cNvSpPr txBox="1"/>
          <p:nvPr/>
        </p:nvSpPr>
        <p:spPr>
          <a:xfrm>
            <a:off x="4951048" y="804333"/>
            <a:ext cx="6306003" cy="524933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In buona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sostanza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nel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terzo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stadio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del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modello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in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esame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il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crea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aumentando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volumi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vendita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attraverso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l'unione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fattori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indicati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La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misura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in cui il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generato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dalla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performance di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mercato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riflette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in termini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finanziari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dipende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alcuni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fattori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contesto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esterni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dunque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alla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stessa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 Sotto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questo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profilo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, vi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sono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differenze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seconda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dell'assetto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proprietario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dell'azienda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a cui la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fa capo e,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soprattutto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considerando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se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essa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sia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o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meno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quotata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nei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mercati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Borsa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Con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specifico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riferimento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questa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seconda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situazione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vengono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in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evidenza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: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F71CF816-B093-2F3B-0556-0FB2FA4EA6F4}"/>
              </a:ext>
            </a:extLst>
          </p:cNvPr>
          <p:cNvSpPr/>
          <p:nvPr/>
        </p:nvSpPr>
        <p:spPr>
          <a:xfrm>
            <a:off x="8795657" y="5094514"/>
            <a:ext cx="711200" cy="4209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508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asellaDiTesto 2">
            <a:extLst>
              <a:ext uri="{FF2B5EF4-FFF2-40B4-BE49-F238E27FC236}">
                <a16:creationId xmlns:a16="http://schemas.microsoft.com/office/drawing/2014/main" id="{4BD2E6D0-8422-9A0C-5F37-9CD8B30E11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392849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518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C0DA23-0C04-6099-DB60-DFCA7645BB13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>
                <a:solidFill>
                  <a:srgbClr val="FFFFFF"/>
                </a:solidFill>
                <a:effectLst/>
              </a:rPr>
              <a:t>La probabilità che il valore creato sul mercato si rifletta in termini finanziari è maggiore se: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FFFF"/>
                </a:solidFill>
                <a:effectLst/>
              </a:rPr>
              <a:t>﻿﻿ </a:t>
            </a:r>
            <a:r>
              <a:rPr lang="en-US" sz="2000" b="1">
                <a:solidFill>
                  <a:srgbClr val="FFFFFF"/>
                </a:solidFill>
                <a:effectLst/>
              </a:rPr>
              <a:t>l'azienda opera in un settore attrattivo con riferimento alle prospettive di crescita della domanda primaria e alle dinamiche competitive;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FFFF"/>
                </a:solidFill>
                <a:effectLst/>
              </a:rPr>
              <a:t>﻿﻿ </a:t>
            </a:r>
            <a:r>
              <a:rPr lang="en-US" sz="2000" b="1">
                <a:solidFill>
                  <a:srgbClr val="FFFFFF"/>
                </a:solidFill>
                <a:effectLst/>
              </a:rPr>
              <a:t>la marca può contare su un consolidato rapporto di fedeltà con la clientela e presenta promettenti potenzialità di crescita, tali da far intravvedere flussi di reddito e/o di cassa crescenti nel tempo</a:t>
            </a:r>
            <a:r>
              <a:rPr lang="en-US" sz="2000">
                <a:solidFill>
                  <a:srgbClr val="FFFFFF"/>
                </a:solidFill>
                <a:effectLst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55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6">
            <a:extLst>
              <a:ext uri="{FF2B5EF4-FFF2-40B4-BE49-F238E27FC236}">
                <a16:creationId xmlns:a16="http://schemas.microsoft.com/office/drawing/2014/main" id="{D59876C1-9656-4C94-856C-1F83ECF75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BC82E0D7-37D0-4C31-B2DA-233C8F10C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D3A364-FD48-4C42-B623-DAD0C3ED6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A98CB5-234B-82DB-8DF8-C40F9BAE811D}"/>
              </a:ext>
            </a:extLst>
          </p:cNvPr>
          <p:cNvSpPr txBox="1"/>
          <p:nvPr/>
        </p:nvSpPr>
        <p:spPr>
          <a:xfrm>
            <a:off x="1056460" y="1074420"/>
            <a:ext cx="8074151" cy="386297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700" b="1" dirty="0">
                <a:solidFill>
                  <a:srgbClr val="FFFFFF"/>
                </a:solidFill>
                <a:effectLst/>
              </a:rPr>
              <a:t>Le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implicazioni</a:t>
            </a:r>
            <a:endParaRPr lang="en-US" sz="1700" b="1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700" dirty="0">
                <a:solidFill>
                  <a:srgbClr val="FFFFFF"/>
                </a:solidFill>
                <a:effectLst/>
              </a:rPr>
              <a:t>Il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modello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700" dirty="0">
                <a:solidFill>
                  <a:srgbClr val="FFFFFF"/>
                </a:solidFill>
                <a:effectLst/>
              </a:rPr>
              <a:t> brand value chain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fornisce</a:t>
            </a:r>
            <a:r>
              <a:rPr lang="en-US" sz="1700" dirty="0">
                <a:solidFill>
                  <a:srgbClr val="FFFFFF"/>
                </a:solidFill>
                <a:effectLst/>
              </a:rPr>
              <a:t> uno schema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concettuale</a:t>
            </a:r>
            <a:r>
              <a:rPr lang="en-US" sz="1700" dirty="0">
                <a:solidFill>
                  <a:srgbClr val="FFFFFF"/>
                </a:solidFill>
                <a:effectLst/>
              </a:rPr>
              <a:t> utile per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capire</a:t>
            </a:r>
            <a:r>
              <a:rPr lang="en-US" sz="1700" dirty="0">
                <a:solidFill>
                  <a:srgbClr val="FFFFFF"/>
                </a:solidFill>
                <a:effectLst/>
              </a:rPr>
              <a:t> dove e come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crea</a:t>
            </a:r>
            <a:r>
              <a:rPr lang="en-US" sz="1700" dirty="0">
                <a:solidFill>
                  <a:srgbClr val="FFFFFF"/>
                </a:solidFill>
                <a:effectLst/>
              </a:rPr>
              <a:t> il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700" dirty="0">
                <a:solidFill>
                  <a:srgbClr val="FFFFFF"/>
                </a:solidFill>
                <a:effectLst/>
              </a:rPr>
              <a:t> e in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direzione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operare</a:t>
            </a:r>
            <a:r>
              <a:rPr lang="en-US" sz="1700" dirty="0">
                <a:solidFill>
                  <a:srgbClr val="FFFFFF"/>
                </a:solidFill>
                <a:effectLst/>
              </a:rPr>
              <a:t> per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incrementarlo</a:t>
            </a:r>
            <a:r>
              <a:rPr lang="en-US" sz="17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700" dirty="0">
                <a:solidFill>
                  <a:srgbClr val="FFFFFF"/>
                </a:solidFill>
                <a:effectLst/>
              </a:rPr>
              <a:t>I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membri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dell'organizzazione</a:t>
            </a:r>
            <a:r>
              <a:rPr lang="en-US" sz="1700" dirty="0">
                <a:solidFill>
                  <a:srgbClr val="FFFFFF"/>
                </a:solidFill>
                <a:effectLst/>
              </a:rPr>
              <a:t>, in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funzione</a:t>
            </a:r>
            <a:r>
              <a:rPr lang="en-US" sz="17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ruolo</a:t>
            </a:r>
            <a:r>
              <a:rPr lang="en-US" sz="1700" dirty="0">
                <a:solidFill>
                  <a:srgbClr val="FFFFFF"/>
                </a:solidFill>
                <a:effectLst/>
              </a:rPr>
              <a:t> da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essi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ricoperto</a:t>
            </a:r>
            <a:r>
              <a:rPr lang="en-US" sz="1700" dirty="0">
                <a:solidFill>
                  <a:srgbClr val="FFFFFF"/>
                </a:solidFill>
                <a:effectLst/>
              </a:rPr>
              <a:t>,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pur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nella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visione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complessiva</a:t>
            </a:r>
            <a:r>
              <a:rPr lang="en-US" sz="17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processo</a:t>
            </a:r>
            <a:r>
              <a:rPr lang="en-US" sz="1700" dirty="0">
                <a:solidFill>
                  <a:srgbClr val="FFFFFF"/>
                </a:solidFill>
                <a:effectLst/>
              </a:rPr>
              <a:t>,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devono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concentrarsi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su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stadi</a:t>
            </a:r>
            <a:r>
              <a:rPr lang="en-US" sz="1700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/>
              </a:rPr>
              <a:t>diversi</a:t>
            </a:r>
            <a:r>
              <a:rPr lang="en-US" sz="1700" dirty="0">
                <a:solidFill>
                  <a:srgbClr val="FFFFFF"/>
                </a:solidFill>
                <a:effectLst/>
              </a:rPr>
              <a:t>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F40211-4307-4706-AE59-83AC153FB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738988A3-4748-61F8-FA49-FAC5EAF5D12C}"/>
              </a:ext>
            </a:extLst>
          </p:cNvPr>
          <p:cNvSpPr/>
          <p:nvPr/>
        </p:nvSpPr>
        <p:spPr>
          <a:xfrm>
            <a:off x="6865620" y="2735580"/>
            <a:ext cx="868680" cy="883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299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6">
            <a:extLst>
              <a:ext uri="{FF2B5EF4-FFF2-40B4-BE49-F238E27FC236}">
                <a16:creationId xmlns:a16="http://schemas.microsoft.com/office/drawing/2014/main" id="{D59876C1-9656-4C94-856C-1F83ECF75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BC82E0D7-37D0-4C31-B2DA-233C8F10C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D3A364-FD48-4C42-B623-DAD0C3ED6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A98CB5-234B-82DB-8DF8-C40F9BAE811D}"/>
              </a:ext>
            </a:extLst>
          </p:cNvPr>
          <p:cNvSpPr txBox="1"/>
          <p:nvPr/>
        </p:nvSpPr>
        <p:spPr>
          <a:xfrm>
            <a:off x="1056460" y="1074420"/>
            <a:ext cx="8074151" cy="386297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FFFFFF"/>
                </a:solidFill>
                <a:effectLst/>
              </a:rPr>
              <a:t>-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brand manager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sulla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disposizione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mentale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e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sull'influsso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esercitato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di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essa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dal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programma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di marketing</a:t>
            </a:r>
            <a:r>
              <a:rPr lang="en-US" sz="1700" dirty="0">
                <a:solidFill>
                  <a:srgbClr val="FFFFFF"/>
                </a:solidFill>
                <a:effectLst/>
              </a:rPr>
              <a:t>;</a:t>
            </a: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FFFFFF"/>
                </a:solidFill>
              </a:rPr>
              <a:t>- </a:t>
            </a:r>
            <a:r>
              <a:rPr lang="en-US" sz="1700" b="1" dirty="0" err="1">
                <a:solidFill>
                  <a:srgbClr val="FFFFFF"/>
                </a:solidFill>
              </a:rPr>
              <a:t>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responsabili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marketing a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livello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di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prodotto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e di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categoria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sulla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performance di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mercato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e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sull'impatto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dell'atteggiamento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loro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comportamento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d'acquisto</a:t>
            </a:r>
            <a:r>
              <a:rPr lang="en-US" sz="1700" dirty="0">
                <a:solidFill>
                  <a:srgbClr val="FFFFFF"/>
                </a:solidFill>
                <a:effectLst/>
              </a:rPr>
              <a:t>; </a:t>
            </a:r>
            <a:endParaRPr lang="en-US" sz="1700" dirty="0">
              <a:solidFill>
                <a:srgbClr val="FFFFFF"/>
              </a:solidFill>
            </a:endParaRP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FFFFFF"/>
                </a:solidFill>
                <a:effectLst/>
              </a:rPr>
              <a:t>- </a:t>
            </a:r>
            <a:r>
              <a:rPr lang="en-US" sz="1700" b="1" dirty="0" err="1">
                <a:solidFill>
                  <a:srgbClr val="FFFFFF"/>
                </a:solidFill>
              </a:rPr>
              <a:t>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responsabili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finanziari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e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l'amministratore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delegato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sull'influenza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performance di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mercato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sulle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decisioni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degli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investitori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e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sul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monetario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17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1700" b="1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1700" dirty="0">
                <a:solidFill>
                  <a:srgbClr val="FFFFFF"/>
                </a:solidFill>
                <a:effectLst/>
              </a:rPr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F40211-4307-4706-AE59-83AC153FB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51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6FB5420-78D2-0DDF-87FF-5B2C509F8632}"/>
              </a:ext>
            </a:extLst>
          </p:cNvPr>
          <p:cNvSpPr txBox="1"/>
          <p:nvPr/>
        </p:nvSpPr>
        <p:spPr>
          <a:xfrm>
            <a:off x="4951048" y="804333"/>
            <a:ext cx="6306003" cy="524933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  <a:effectLst/>
              </a:rPr>
              <a:t>L'audit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consente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comprendere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il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percorso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seguito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dalla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e di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definire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la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direzione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strategica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contenuti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di un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programma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di marketing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volto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massimizzarne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il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nel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lungo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periodo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Si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possono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poi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condurre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studi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di tracking,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utilizzando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tecniche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quali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-quantitative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indicatori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atti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fornire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informazioni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sulla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performance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relativamente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alle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variabili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chiave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individuate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dall'audit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444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038B178-2B8C-B450-BE9B-5E7DAC535E69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numCol="1" spcCol="39600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>
                <a:solidFill>
                  <a:srgbClr val="FFFFFF"/>
                </a:solidFill>
                <a:effectLst/>
              </a:rPr>
              <a:t>Lo svolgimento di questi sforzi di ricerca e la concretizzazione del potenziale da essi generato richiede, ovviamente, la predisposizione di apposite strutture e procedure organizzative.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581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asellaDiTesto 2">
            <a:extLst>
              <a:ext uri="{FF2B5EF4-FFF2-40B4-BE49-F238E27FC236}">
                <a16:creationId xmlns:a16="http://schemas.microsoft.com/office/drawing/2014/main" id="{F9809248-AF79-F920-6DAD-2B4F9D092F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0974313"/>
              </p:ext>
            </p:extLst>
          </p:nvPr>
        </p:nvGraphicFramePr>
        <p:xfrm>
          <a:off x="1235869" y="105664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292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63D9B4C-3EC9-8922-A3BB-70E49EED2C3E}"/>
              </a:ext>
            </a:extLst>
          </p:cNvPr>
          <p:cNvSpPr txBox="1"/>
          <p:nvPr/>
        </p:nvSpPr>
        <p:spPr>
          <a:xfrm>
            <a:off x="4217777" y="1213837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  <a:effectLst/>
              </a:rPr>
              <a:t>La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concezione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la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realizzazione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un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sistema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misurazione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richiedono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l'adozione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prospettiva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allargata</a:t>
            </a:r>
            <a:r>
              <a:rPr lang="en-US" sz="2000" dirty="0">
                <a:solidFill>
                  <a:srgbClr val="FFFFFF"/>
                </a:solidFill>
                <a:effectLst/>
              </a:rPr>
              <a:t>, come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quella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resa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possibile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dal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modello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della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dirty="0">
                <a:solidFill>
                  <a:srgbClr val="FFFFFF"/>
                </a:solidFill>
                <a:effectLst/>
              </a:rPr>
              <a:t>«catena del </a:t>
            </a:r>
            <a:r>
              <a:rPr lang="en-US" sz="26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600" dirty="0">
                <a:solidFill>
                  <a:srgbClr val="FFFFFF"/>
                </a:solidFill>
                <a:effectLst/>
              </a:rPr>
              <a:t> del brand».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  <a:effectLst/>
              </a:rPr>
              <a:t>Si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tratta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un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modello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concettuale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consente</a:t>
            </a:r>
            <a:r>
              <a:rPr lang="en-US" sz="2000" dirty="0">
                <a:solidFill>
                  <a:srgbClr val="FFFFFF"/>
                </a:solidFill>
                <a:effectLst/>
              </a:rPr>
              <a:t> un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approccio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strutturato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valutazione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fonti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000" dirty="0">
                <a:solidFill>
                  <a:srgbClr val="FFFFFF"/>
                </a:solidFill>
                <a:effectLst/>
              </a:rPr>
              <a:t>, del modo in cui le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attività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marketing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sviluppate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supportano</a:t>
            </a:r>
            <a:r>
              <a:rPr lang="en-US" sz="20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creazione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tale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risultati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ottenuti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sotto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molteplici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profili</a:t>
            </a:r>
            <a:r>
              <a:rPr lang="en-US" sz="20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975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B00E97C-CD3A-EDFD-BE4C-FA9980133E7B}"/>
              </a:ext>
            </a:extLst>
          </p:cNvPr>
          <p:cNvSpPr txBox="1"/>
          <p:nvPr/>
        </p:nvSpPr>
        <p:spPr>
          <a:xfrm>
            <a:off x="1243345" y="182105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</a:t>
            </a: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 del </a:t>
            </a:r>
            <a:r>
              <a:rPr lang="en-US" sz="23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modello</a:t>
            </a: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vi è la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consapevolezza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che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all'interno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dell'organizzazione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aziendale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gli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individui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in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grado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influire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sulla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brand equity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sono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molteplici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: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essi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devono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pertanto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essere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consapevoli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degli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effetti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delle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loro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azioni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L'ipotesi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posta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fondamento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del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modello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in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esame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è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che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il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una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risieda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, in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definitiva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nei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clienti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Muovendo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questo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presupposto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essenziale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, il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modello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contempla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quattro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stadi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, il primo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dei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quali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identifica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l'avvio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del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processo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creazione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del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con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l'investimento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in un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programma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di marketing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rivolto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ai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clienti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acquisiti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effectLst/>
              </a:rPr>
              <a:t>potenziali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18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00FB5D-5B85-DFD6-8F73-B64857E789D9}"/>
              </a:ext>
            </a:extLst>
          </p:cNvPr>
          <p:cNvSpPr txBox="1"/>
          <p:nvPr/>
        </p:nvSpPr>
        <p:spPr>
          <a:xfrm>
            <a:off x="1024128" y="228600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secondo </a:t>
            </a:r>
            <a:r>
              <a:rPr lang="en-US" sz="23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stadio</a:t>
            </a: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riguarda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le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disposizioni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mentali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consumatori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nel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senso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le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attività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contemplate dal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programma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di marketing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influenzano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quanto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essi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conoscono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sentono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in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merito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alla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,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dunque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la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notorietà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l'immagine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stessa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l'atteggiamento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l'attaccamento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nei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suoi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confronti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, il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comportamento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d'acquisto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</a:t>
            </a:r>
            <a:r>
              <a:rPr lang="en-US" sz="23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terzo</a:t>
            </a: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stadio</a:t>
            </a: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il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consolidamento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di positive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disposizioni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mentali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presso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un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vasto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gruppo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di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individui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traduce in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determinati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risultati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in termini di performance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sul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mercato</a:t>
            </a:r>
            <a:endParaRPr lang="en-US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3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BDACDE-D45B-4116-931F-8DA3A3EFC760}"/>
              </a:ext>
            </a:extLst>
          </p:cNvPr>
          <p:cNvSpPr txBox="1"/>
          <p:nvPr/>
        </p:nvSpPr>
        <p:spPr>
          <a:xfrm>
            <a:off x="931138" y="141732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quarto </a:t>
            </a:r>
            <a:r>
              <a:rPr lang="en-US" sz="23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stadio</a:t>
            </a:r>
            <a:r>
              <a:rPr lang="en-US" sz="2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sulla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base di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questa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performance e di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altri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fattori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, è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possibile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stimare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il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valore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monetario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della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marca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informazione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importante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per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molte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scelte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</a:rPr>
              <a:t>aziendali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200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200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algn="ctr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Il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modello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della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brand value chain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prevede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anche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alcuni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fattori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di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collegamento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fra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detti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stadi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(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denominati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«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moltiplicatori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»),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quali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determinano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la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misura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in cui il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valore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creato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in un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certo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stadio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si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incrementa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o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meno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nel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passaggio a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quello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successivo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81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{CD46270D-758E-B641-8D33-F0388FBDA082}tf10001061</Template>
  <TotalTime>3180</TotalTime>
  <Words>1665</Words>
  <Application>Microsoft Office PowerPoint</Application>
  <PresentationFormat>Widescreen</PresentationFormat>
  <Paragraphs>84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1" baseType="lpstr">
      <vt:lpstr>Arial</vt:lpstr>
      <vt:lpstr>Trebuchet MS</vt:lpstr>
      <vt:lpstr>Tw Cen MT</vt:lpstr>
      <vt:lpstr>Tw Cen MT Condensed</vt:lpstr>
      <vt:lpstr>Wingdings 3</vt:lpstr>
      <vt:lpstr>Integrale</vt:lpstr>
      <vt:lpstr>LEZIONE 15  controllo e valutazione della marca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GIANFRANCO SKOWRONEK</dc:creator>
  <cp:lastModifiedBy>Rossana Piccolo</cp:lastModifiedBy>
  <cp:revision>9</cp:revision>
  <dcterms:created xsi:type="dcterms:W3CDTF">2023-05-05T18:45:34Z</dcterms:created>
  <dcterms:modified xsi:type="dcterms:W3CDTF">2023-05-18T22:16:41Z</dcterms:modified>
</cp:coreProperties>
</file>