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35" r:id="rId2"/>
    <p:sldId id="348" r:id="rId3"/>
    <p:sldId id="384" r:id="rId4"/>
    <p:sldId id="375" r:id="rId5"/>
    <p:sldId id="386" r:id="rId6"/>
    <p:sldId id="403" r:id="rId7"/>
    <p:sldId id="404" r:id="rId8"/>
    <p:sldId id="405" r:id="rId9"/>
    <p:sldId id="392" r:id="rId10"/>
    <p:sldId id="393" r:id="rId11"/>
    <p:sldId id="394" r:id="rId12"/>
    <p:sldId id="395" r:id="rId13"/>
    <p:sldId id="399" r:id="rId14"/>
    <p:sldId id="396" r:id="rId15"/>
    <p:sldId id="397" r:id="rId16"/>
    <p:sldId id="398" r:id="rId17"/>
    <p:sldId id="351" r:id="rId18"/>
    <p:sldId id="402" r:id="rId19"/>
    <p:sldId id="400" r:id="rId20"/>
    <p:sldId id="401"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20/04/25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5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15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97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4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63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07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84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55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4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7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20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4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94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4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5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40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20 aprile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20/04/25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20/04/25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Il diritto internazionale dei diritti umani</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473752"/>
            <a:ext cx="10515600" cy="4703211"/>
          </a:xfrm>
        </p:spPr>
        <p:txBody>
          <a:bodyPr vert="horz" lIns="91440" tIns="45720" rIns="91440" bIns="45720" rtlCol="0">
            <a:normAutofit fontScale="62500" lnSpcReduction="20000"/>
          </a:bodyPr>
          <a:lstStyle/>
          <a:p>
            <a:pPr marL="0" indent="0" algn="just">
              <a:buNone/>
            </a:pPr>
            <a:r>
              <a:rPr lang="en-US" sz="4500" b="1" dirty="0" err="1"/>
              <a:t>Articolo</a:t>
            </a:r>
            <a:r>
              <a:rPr lang="en-US" sz="4500" b="1" dirty="0"/>
              <a:t> 17. </a:t>
            </a:r>
            <a:r>
              <a:rPr lang="en-US" sz="4500" dirty="0"/>
              <a:t>1. </a:t>
            </a:r>
            <a:r>
              <a:rPr lang="en-US" sz="4500" dirty="0" err="1"/>
              <a:t>Ogni</a:t>
            </a:r>
            <a:r>
              <a:rPr lang="en-US" sz="4500" dirty="0"/>
              <a:t> </a:t>
            </a:r>
            <a:r>
              <a:rPr lang="en-US" sz="4500" dirty="0" err="1"/>
              <a:t>individuo</a:t>
            </a:r>
            <a:r>
              <a:rPr lang="en-US" sz="4500" dirty="0"/>
              <a:t> ha il </a:t>
            </a:r>
            <a:r>
              <a:rPr lang="en-US" sz="4500" dirty="0" err="1"/>
              <a:t>diritto</a:t>
            </a:r>
            <a:r>
              <a:rPr lang="en-US" sz="4500" dirty="0"/>
              <a:t> di </a:t>
            </a:r>
            <a:r>
              <a:rPr lang="en-US" sz="4500" dirty="0" err="1"/>
              <a:t>possedere</a:t>
            </a:r>
            <a:r>
              <a:rPr lang="en-US" sz="4500" dirty="0"/>
              <a:t> </a:t>
            </a:r>
            <a:r>
              <a:rPr lang="en-US" sz="4500" dirty="0" err="1"/>
              <a:t>una</a:t>
            </a:r>
            <a:r>
              <a:rPr lang="en-US" sz="4500" dirty="0"/>
              <a:t> </a:t>
            </a:r>
            <a:r>
              <a:rPr lang="en-US" sz="4500" dirty="0" err="1"/>
              <a:t>proprietà</a:t>
            </a:r>
            <a:r>
              <a:rPr lang="en-US" sz="4500" dirty="0"/>
              <a:t>, da solo o in </a:t>
            </a:r>
            <a:r>
              <a:rPr lang="en-US" sz="4500" dirty="0" err="1"/>
              <a:t>associazione</a:t>
            </a:r>
            <a:r>
              <a:rPr lang="en-US" sz="4500" dirty="0"/>
              <a:t> con </a:t>
            </a:r>
            <a:r>
              <a:rPr lang="en-US" sz="4500" dirty="0" err="1"/>
              <a:t>altri</a:t>
            </a:r>
            <a:r>
              <a:rPr lang="en-US" sz="4500" dirty="0"/>
              <a:t>.  2. </a:t>
            </a:r>
            <a:r>
              <a:rPr lang="en-US" sz="4500" dirty="0" err="1"/>
              <a:t>Nessuno</a:t>
            </a:r>
            <a:r>
              <a:rPr lang="en-US" sz="4500" dirty="0"/>
              <a:t> </a:t>
            </a:r>
            <a:r>
              <a:rPr lang="en-US" sz="4500" dirty="0" err="1"/>
              <a:t>può</a:t>
            </a:r>
            <a:r>
              <a:rPr lang="en-US" sz="4500" dirty="0"/>
              <a:t> </a:t>
            </a:r>
            <a:r>
              <a:rPr lang="en-US" sz="4500" dirty="0" err="1"/>
              <a:t>essere</a:t>
            </a:r>
            <a:r>
              <a:rPr lang="en-US" sz="4500" dirty="0"/>
              <a:t> </a:t>
            </a:r>
            <a:r>
              <a:rPr lang="en-US" sz="4500" dirty="0" err="1"/>
              <a:t>arbitrariamente</a:t>
            </a:r>
            <a:r>
              <a:rPr lang="en-US" sz="4500" dirty="0"/>
              <a:t> </a:t>
            </a:r>
            <a:r>
              <a:rPr lang="en-US" sz="4500" dirty="0" err="1"/>
              <a:t>privato</a:t>
            </a:r>
            <a:r>
              <a:rPr lang="en-US" sz="4500" dirty="0"/>
              <a:t> </a:t>
            </a:r>
            <a:r>
              <a:rPr lang="en-US" sz="4500" dirty="0" err="1"/>
              <a:t>della</a:t>
            </a:r>
            <a:r>
              <a:rPr lang="en-US" sz="4500" dirty="0"/>
              <a:t> </a:t>
            </a:r>
            <a:r>
              <a:rPr lang="en-US" sz="4500" dirty="0" err="1"/>
              <a:t>sua</a:t>
            </a:r>
            <a:r>
              <a:rPr lang="en-US" sz="4500" dirty="0"/>
              <a:t> </a:t>
            </a:r>
            <a:r>
              <a:rPr lang="en-US" sz="4500" dirty="0" err="1"/>
              <a:t>proprietà</a:t>
            </a:r>
            <a:r>
              <a:rPr lang="en-US" sz="4500" dirty="0"/>
              <a:t>.
</a:t>
            </a:r>
          </a:p>
          <a:p>
            <a:pPr marL="0" indent="0" algn="just">
              <a:buNone/>
            </a:pPr>
            <a:r>
              <a:rPr lang="en-US" sz="4500" b="1" dirty="0" err="1"/>
              <a:t>Articolo</a:t>
            </a:r>
            <a:r>
              <a:rPr lang="en-US" sz="4500" b="1" dirty="0"/>
              <a:t> 18. </a:t>
            </a:r>
            <a:r>
              <a:rPr lang="en-US" sz="4500" dirty="0" err="1"/>
              <a:t>Ogni</a:t>
            </a:r>
            <a:r>
              <a:rPr lang="en-US" sz="4500" dirty="0"/>
              <a:t> </a:t>
            </a:r>
            <a:r>
              <a:rPr lang="en-US" sz="4500" dirty="0" err="1"/>
              <a:t>individuo</a:t>
            </a:r>
            <a:r>
              <a:rPr lang="en-US" sz="4500" dirty="0"/>
              <a:t> ha </a:t>
            </a:r>
            <a:r>
              <a:rPr lang="en-US" sz="4500" dirty="0" err="1"/>
              <a:t>diritto</a:t>
            </a:r>
            <a:r>
              <a:rPr lang="en-US" sz="4500" dirty="0"/>
              <a:t> </a:t>
            </a:r>
            <a:r>
              <a:rPr lang="en-US" sz="4500" dirty="0" err="1"/>
              <a:t>alla</a:t>
            </a:r>
            <a:r>
              <a:rPr lang="en-US" sz="4500" dirty="0"/>
              <a:t> </a:t>
            </a:r>
            <a:r>
              <a:rPr lang="en-US" sz="4500" dirty="0" err="1"/>
              <a:t>libertà</a:t>
            </a:r>
            <a:r>
              <a:rPr lang="en-US" sz="4500" dirty="0"/>
              <a:t> di </a:t>
            </a:r>
            <a:r>
              <a:rPr lang="en-US" sz="4500" dirty="0" err="1"/>
              <a:t>pensiero</a:t>
            </a:r>
            <a:r>
              <a:rPr lang="en-US" sz="4500" dirty="0"/>
              <a:t>, di </a:t>
            </a:r>
            <a:r>
              <a:rPr lang="en-US" sz="4500" dirty="0" err="1"/>
              <a:t>coscienza</a:t>
            </a:r>
            <a:r>
              <a:rPr lang="en-US" sz="4500" dirty="0"/>
              <a:t> e di </a:t>
            </a:r>
            <a:r>
              <a:rPr lang="en-US" sz="4500" dirty="0" err="1"/>
              <a:t>religione</a:t>
            </a:r>
            <a:r>
              <a:rPr lang="en-US" sz="4500" dirty="0"/>
              <a:t>; </a:t>
            </a:r>
            <a:r>
              <a:rPr lang="en-US" sz="4500" dirty="0" err="1"/>
              <a:t>questo</a:t>
            </a:r>
            <a:r>
              <a:rPr lang="en-US" sz="4500" dirty="0"/>
              <a:t> </a:t>
            </a:r>
            <a:r>
              <a:rPr lang="en-US" sz="4500" dirty="0" err="1"/>
              <a:t>diritto</a:t>
            </a:r>
            <a:r>
              <a:rPr lang="en-US" sz="4500" dirty="0"/>
              <a:t> include la </a:t>
            </a:r>
            <a:r>
              <a:rPr lang="en-US" sz="4500" dirty="0" err="1"/>
              <a:t>libertà</a:t>
            </a:r>
            <a:r>
              <a:rPr lang="en-US" sz="4500" dirty="0"/>
              <a:t> di </a:t>
            </a:r>
            <a:r>
              <a:rPr lang="en-US" sz="4500" dirty="0" err="1"/>
              <a:t>cambiare</a:t>
            </a:r>
            <a:r>
              <a:rPr lang="en-US" sz="4500" dirty="0"/>
              <a:t> </a:t>
            </a:r>
            <a:r>
              <a:rPr lang="en-US" sz="4500" dirty="0" err="1"/>
              <a:t>religione</a:t>
            </a:r>
            <a:r>
              <a:rPr lang="en-US" sz="4500" dirty="0"/>
              <a:t> o credo [...].
</a:t>
            </a:r>
          </a:p>
          <a:p>
            <a:pPr marL="0" indent="0" algn="just">
              <a:buNone/>
            </a:pPr>
            <a:r>
              <a:rPr lang="en-US" sz="4500" b="1" dirty="0" err="1"/>
              <a:t>Articolo</a:t>
            </a:r>
            <a:r>
              <a:rPr lang="en-US" sz="4500" b="1" dirty="0"/>
              <a:t> 19.</a:t>
            </a:r>
            <a:r>
              <a:rPr lang="en-US" sz="4500" dirty="0"/>
              <a:t> </a:t>
            </a:r>
            <a:r>
              <a:rPr lang="en-US" sz="4500" dirty="0" err="1"/>
              <a:t>Ogni</a:t>
            </a:r>
            <a:r>
              <a:rPr lang="en-US" sz="4500" dirty="0"/>
              <a:t> </a:t>
            </a:r>
            <a:r>
              <a:rPr lang="en-US" sz="4500" dirty="0" err="1"/>
              <a:t>individuo</a:t>
            </a:r>
            <a:r>
              <a:rPr lang="en-US" sz="4500" dirty="0"/>
              <a:t> ha </a:t>
            </a:r>
            <a:r>
              <a:rPr lang="en-US" sz="4500" dirty="0" err="1"/>
              <a:t>diritto</a:t>
            </a:r>
            <a:r>
              <a:rPr lang="en-US" sz="4500" dirty="0"/>
              <a:t> </a:t>
            </a:r>
            <a:r>
              <a:rPr lang="en-US" sz="4500" dirty="0" err="1"/>
              <a:t>alla</a:t>
            </a:r>
            <a:r>
              <a:rPr lang="en-US" sz="4500" dirty="0"/>
              <a:t> </a:t>
            </a:r>
            <a:r>
              <a:rPr lang="en-US" sz="4500" dirty="0" err="1"/>
              <a:t>libertà</a:t>
            </a:r>
            <a:r>
              <a:rPr lang="en-US" sz="4500" dirty="0"/>
              <a:t> di </a:t>
            </a:r>
            <a:r>
              <a:rPr lang="en-US" sz="4500" dirty="0" err="1"/>
              <a:t>opinione</a:t>
            </a:r>
            <a:r>
              <a:rPr lang="en-US" sz="4500" dirty="0"/>
              <a:t> e di </a:t>
            </a:r>
            <a:r>
              <a:rPr lang="en-US" sz="4500" dirty="0" err="1"/>
              <a:t>espressione</a:t>
            </a:r>
            <a:r>
              <a:rPr lang="en-US" sz="4500" dirty="0"/>
              <a:t>; </a:t>
            </a:r>
            <a:r>
              <a:rPr lang="en-US" sz="4500" dirty="0" err="1"/>
              <a:t>questo</a:t>
            </a:r>
            <a:r>
              <a:rPr lang="en-US" sz="4500" dirty="0"/>
              <a:t> </a:t>
            </a:r>
            <a:r>
              <a:rPr lang="en-US" sz="4500" dirty="0" err="1"/>
              <a:t>diritto</a:t>
            </a:r>
            <a:r>
              <a:rPr lang="en-US" sz="4500" dirty="0"/>
              <a:t> include la </a:t>
            </a:r>
            <a:r>
              <a:rPr lang="en-US" sz="4500" dirty="0" err="1"/>
              <a:t>libertà</a:t>
            </a:r>
            <a:r>
              <a:rPr lang="en-US" sz="4500" dirty="0"/>
              <a:t> di </a:t>
            </a:r>
            <a:r>
              <a:rPr lang="en-US" sz="4500" dirty="0" err="1"/>
              <a:t>formarsi</a:t>
            </a:r>
            <a:r>
              <a:rPr lang="en-US" sz="4500" dirty="0"/>
              <a:t> </a:t>
            </a:r>
            <a:r>
              <a:rPr lang="en-US" sz="4500" dirty="0" err="1"/>
              <a:t>un’opinione</a:t>
            </a:r>
            <a:r>
              <a:rPr lang="en-US" sz="4500" dirty="0"/>
              <a:t> senza </a:t>
            </a:r>
            <a:r>
              <a:rPr lang="en-US" sz="4500" dirty="0" err="1"/>
              <a:t>interferenze</a:t>
            </a:r>
            <a:r>
              <a:rPr lang="en-US" sz="4500" dirty="0"/>
              <a:t> e di </a:t>
            </a:r>
            <a:r>
              <a:rPr lang="en-US" sz="4500" dirty="0" err="1"/>
              <a:t>cercare</a:t>
            </a:r>
            <a:r>
              <a:rPr lang="en-US" sz="4500" dirty="0"/>
              <a:t>, </a:t>
            </a:r>
            <a:r>
              <a:rPr lang="en-US" sz="4500" dirty="0" err="1"/>
              <a:t>ricevere</a:t>
            </a:r>
            <a:r>
              <a:rPr lang="en-US" sz="4500" dirty="0"/>
              <a:t> e </a:t>
            </a:r>
            <a:r>
              <a:rPr lang="en-US" sz="4500" dirty="0" err="1"/>
              <a:t>diffondere</a:t>
            </a:r>
            <a:r>
              <a:rPr lang="en-US" sz="4500" dirty="0"/>
              <a:t> </a:t>
            </a:r>
            <a:r>
              <a:rPr lang="en-US" sz="4500" dirty="0" err="1"/>
              <a:t>informazioni</a:t>
            </a:r>
            <a:r>
              <a:rPr lang="en-US" sz="4500" dirty="0"/>
              <a:t> e idee </a:t>
            </a:r>
            <a:r>
              <a:rPr lang="en-US" sz="4500" dirty="0" err="1"/>
              <a:t>attraverso</a:t>
            </a:r>
            <a:r>
              <a:rPr lang="en-US" sz="4500" dirty="0"/>
              <a:t> </a:t>
            </a:r>
            <a:r>
              <a:rPr lang="en-US" sz="4500" dirty="0" err="1"/>
              <a:t>qualsiasi</a:t>
            </a:r>
            <a:r>
              <a:rPr lang="en-US" sz="4500" dirty="0"/>
              <a:t> mezzo e senza </a:t>
            </a:r>
            <a:r>
              <a:rPr lang="en-US" sz="4500" dirty="0" err="1"/>
              <a:t>limitazioni</a:t>
            </a:r>
            <a:r>
              <a:rPr lang="en-US" sz="4500" dirty="0"/>
              <a:t> relative alle </a:t>
            </a:r>
            <a:r>
              <a:rPr lang="en-US" sz="4500" dirty="0" err="1"/>
              <a:t>frontiere</a:t>
            </a:r>
            <a:r>
              <a:rPr lang="en-US" sz="45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algn="ctr">
              <a:defRPr/>
            </a:pPr>
            <a:r>
              <a:rPr lang="it-IT" sz="4000" dirty="0"/>
              <a:t>Dichiarazione universali dei diritti umani (1948)</a:t>
            </a:r>
          </a:p>
        </p:txBody>
      </p:sp>
    </p:spTree>
    <p:extLst>
      <p:ext uri="{BB962C8B-B14F-4D97-AF65-F5344CB8AC3E}">
        <p14:creationId xmlns:p14="http://schemas.microsoft.com/office/powerpoint/2010/main" val="388405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473752"/>
            <a:ext cx="10515600" cy="4703211"/>
          </a:xfrm>
        </p:spPr>
        <p:txBody>
          <a:bodyPr vert="horz" lIns="91440" tIns="45720" rIns="91440" bIns="45720" rtlCol="0">
            <a:normAutofit fontScale="85000" lnSpcReduction="20000"/>
          </a:bodyPr>
          <a:lstStyle/>
          <a:p>
            <a:pPr marL="0" indent="0" algn="just">
              <a:buNone/>
            </a:pPr>
            <a:endParaRPr lang="en-US" sz="4500" b="1" dirty="0"/>
          </a:p>
          <a:p>
            <a:pPr marL="0" indent="0" algn="just">
              <a:buNone/>
            </a:pPr>
            <a:r>
              <a:rPr lang="en-US" sz="4500" b="1" dirty="0" err="1"/>
              <a:t>Articolo</a:t>
            </a:r>
            <a:r>
              <a:rPr lang="en-US" sz="4500" b="1" dirty="0"/>
              <a:t> 23. </a:t>
            </a:r>
            <a:r>
              <a:rPr lang="en-US" sz="4500" dirty="0"/>
              <a:t>1. </a:t>
            </a:r>
            <a:r>
              <a:rPr lang="en-US" sz="4500" dirty="0" err="1"/>
              <a:t>Ogni</a:t>
            </a:r>
            <a:r>
              <a:rPr lang="en-US" sz="4500" dirty="0"/>
              <a:t> </a:t>
            </a:r>
            <a:r>
              <a:rPr lang="en-US" sz="4500" dirty="0" err="1"/>
              <a:t>individuo</a:t>
            </a:r>
            <a:r>
              <a:rPr lang="en-US" sz="4500" dirty="0"/>
              <a:t> ha </a:t>
            </a:r>
            <a:r>
              <a:rPr lang="en-US" sz="4500" dirty="0" err="1"/>
              <a:t>diritto</a:t>
            </a:r>
            <a:r>
              <a:rPr lang="en-US" sz="4500" dirty="0"/>
              <a:t> al </a:t>
            </a:r>
            <a:r>
              <a:rPr lang="en-US" sz="4500" dirty="0" err="1"/>
              <a:t>lavoro</a:t>
            </a:r>
            <a:r>
              <a:rPr lang="en-US" sz="4500" dirty="0"/>
              <a:t>, </a:t>
            </a:r>
            <a:r>
              <a:rPr lang="en-US" sz="4500" dirty="0" err="1"/>
              <a:t>alla</a:t>
            </a:r>
            <a:r>
              <a:rPr lang="en-US" sz="4500" dirty="0"/>
              <a:t> libera </a:t>
            </a:r>
            <a:r>
              <a:rPr lang="en-US" sz="4500" dirty="0" err="1"/>
              <a:t>scelta</a:t>
            </a:r>
            <a:r>
              <a:rPr lang="en-US" sz="4500" dirty="0"/>
              <a:t> </a:t>
            </a:r>
            <a:r>
              <a:rPr lang="en-US" sz="4500" dirty="0" err="1"/>
              <a:t>dell'impiego</a:t>
            </a:r>
            <a:r>
              <a:rPr lang="en-US" sz="4500" dirty="0"/>
              <a:t>, a </a:t>
            </a:r>
            <a:r>
              <a:rPr lang="en-US" sz="4500" dirty="0" err="1"/>
              <a:t>condizioni</a:t>
            </a:r>
            <a:r>
              <a:rPr lang="en-US" sz="4500" dirty="0"/>
              <a:t> di </a:t>
            </a:r>
            <a:r>
              <a:rPr lang="en-US" sz="4500" dirty="0" err="1"/>
              <a:t>lavoro</a:t>
            </a:r>
            <a:r>
              <a:rPr lang="en-US" sz="4500" dirty="0"/>
              <a:t> </a:t>
            </a:r>
            <a:r>
              <a:rPr lang="en-US" sz="4500" dirty="0" err="1"/>
              <a:t>giuste</a:t>
            </a:r>
            <a:r>
              <a:rPr lang="en-US" sz="4500" dirty="0"/>
              <a:t> e </a:t>
            </a:r>
            <a:r>
              <a:rPr lang="en-US" sz="4500" dirty="0" err="1"/>
              <a:t>favorevoli</a:t>
            </a:r>
            <a:r>
              <a:rPr lang="en-US" sz="4500" dirty="0"/>
              <a:t> e </a:t>
            </a:r>
            <a:r>
              <a:rPr lang="en-US" sz="4500" dirty="0" err="1"/>
              <a:t>alla</a:t>
            </a:r>
            <a:r>
              <a:rPr lang="en-US" sz="4500" dirty="0"/>
              <a:t> </a:t>
            </a:r>
            <a:r>
              <a:rPr lang="en-US" sz="4500" dirty="0" err="1"/>
              <a:t>protezione</a:t>
            </a:r>
            <a:r>
              <a:rPr lang="en-US" sz="4500" dirty="0"/>
              <a:t> </a:t>
            </a:r>
            <a:r>
              <a:rPr lang="en-US" sz="4500" dirty="0" err="1"/>
              <a:t>contro</a:t>
            </a:r>
            <a:r>
              <a:rPr lang="en-US" sz="4500" dirty="0"/>
              <a:t> la </a:t>
            </a:r>
            <a:r>
              <a:rPr lang="en-US" sz="4500" dirty="0" err="1"/>
              <a:t>disoccupazione</a:t>
            </a:r>
            <a:r>
              <a:rPr lang="en-US" sz="4500" dirty="0"/>
              <a:t>. […]</a:t>
            </a:r>
          </a:p>
          <a:p>
            <a:pPr marL="0" indent="0" algn="just">
              <a:buNone/>
            </a:pPr>
            <a:endParaRPr lang="en-US" sz="4500" dirty="0"/>
          </a:p>
          <a:p>
            <a:pPr marL="0" indent="0" algn="just">
              <a:buNone/>
            </a:pPr>
            <a:r>
              <a:rPr lang="en-US" sz="4500" b="1" dirty="0" err="1"/>
              <a:t>Articolo</a:t>
            </a:r>
            <a:r>
              <a:rPr lang="en-US" sz="4500" b="1" dirty="0"/>
              <a:t> 24. </a:t>
            </a:r>
            <a:r>
              <a:rPr lang="en-US" sz="4500" dirty="0" err="1"/>
              <a:t>Ogni</a:t>
            </a:r>
            <a:r>
              <a:rPr lang="en-US" sz="4500" dirty="0"/>
              <a:t> </a:t>
            </a:r>
            <a:r>
              <a:rPr lang="en-US" sz="4500" dirty="0" err="1"/>
              <a:t>individuo</a:t>
            </a:r>
            <a:r>
              <a:rPr lang="en-US" sz="4500" dirty="0"/>
              <a:t> ha </a:t>
            </a:r>
            <a:r>
              <a:rPr lang="en-US" sz="4500" dirty="0" err="1"/>
              <a:t>diritto</a:t>
            </a:r>
            <a:r>
              <a:rPr lang="en-US" sz="4500" dirty="0"/>
              <a:t> al </a:t>
            </a:r>
            <a:r>
              <a:rPr lang="en-US" sz="4500" dirty="0" err="1"/>
              <a:t>riposo</a:t>
            </a:r>
            <a:r>
              <a:rPr lang="en-US" sz="4500" dirty="0"/>
              <a:t> e </a:t>
            </a:r>
            <a:r>
              <a:rPr lang="en-US" sz="4500" dirty="0" err="1"/>
              <a:t>allo</a:t>
            </a:r>
            <a:r>
              <a:rPr lang="en-US" sz="4500" dirty="0"/>
              <a:t> </a:t>
            </a:r>
            <a:r>
              <a:rPr lang="en-US" sz="4500" dirty="0" err="1"/>
              <a:t>svago</a:t>
            </a:r>
            <a:r>
              <a:rPr lang="en-US" sz="4500" dirty="0"/>
              <a:t>, </a:t>
            </a:r>
            <a:r>
              <a:rPr lang="en-US" sz="4500" dirty="0" err="1"/>
              <a:t>compresa</a:t>
            </a:r>
            <a:r>
              <a:rPr lang="en-US" sz="4500" dirty="0"/>
              <a:t> </a:t>
            </a:r>
            <a:r>
              <a:rPr lang="en-US" sz="4500" dirty="0" err="1"/>
              <a:t>una</a:t>
            </a:r>
            <a:r>
              <a:rPr lang="en-US" sz="4500" dirty="0"/>
              <a:t> </a:t>
            </a:r>
            <a:r>
              <a:rPr lang="en-US" sz="4500" dirty="0" err="1"/>
              <a:t>ragionevole</a:t>
            </a:r>
            <a:r>
              <a:rPr lang="en-US" sz="4500" dirty="0"/>
              <a:t> </a:t>
            </a:r>
            <a:r>
              <a:rPr lang="en-US" sz="4500" dirty="0" err="1"/>
              <a:t>limitazione</a:t>
            </a:r>
            <a:r>
              <a:rPr lang="en-US" sz="4500" dirty="0"/>
              <a:t> </a:t>
            </a:r>
            <a:r>
              <a:rPr lang="en-US" sz="4500" dirty="0" err="1"/>
              <a:t>dell’orario</a:t>
            </a:r>
            <a:r>
              <a:rPr lang="en-US" sz="4500" dirty="0"/>
              <a:t> di </a:t>
            </a:r>
            <a:r>
              <a:rPr lang="en-US" sz="4500" dirty="0" err="1"/>
              <a:t>lavoro</a:t>
            </a:r>
            <a:r>
              <a:rPr lang="en-US" sz="4500" dirty="0"/>
              <a:t> e </a:t>
            </a:r>
            <a:r>
              <a:rPr lang="en-US" sz="4500" dirty="0" err="1"/>
              <a:t>ferie</a:t>
            </a:r>
            <a:r>
              <a:rPr lang="en-US" sz="4500" dirty="0"/>
              <a:t> </a:t>
            </a:r>
            <a:r>
              <a:rPr lang="en-US" sz="4500" dirty="0" err="1"/>
              <a:t>periodiche</a:t>
            </a:r>
            <a:r>
              <a:rPr lang="en-US" sz="4500" dirty="0"/>
              <a:t> </a:t>
            </a:r>
            <a:r>
              <a:rPr lang="en-US" sz="4500" dirty="0" err="1"/>
              <a:t>retribuite</a:t>
            </a:r>
            <a:r>
              <a:rPr lang="en-US" sz="4500" dirty="0"/>
              <a:t>. […]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algn="ctr">
              <a:defRPr/>
            </a:pPr>
            <a:r>
              <a:rPr lang="it-IT" sz="4000" dirty="0"/>
              <a:t>Dichiarazione universali dei diritti umani (1948)</a:t>
            </a:r>
          </a:p>
        </p:txBody>
      </p:sp>
    </p:spTree>
    <p:extLst>
      <p:ext uri="{BB962C8B-B14F-4D97-AF65-F5344CB8AC3E}">
        <p14:creationId xmlns:p14="http://schemas.microsoft.com/office/powerpoint/2010/main" val="14239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473752"/>
            <a:ext cx="10515600" cy="4703211"/>
          </a:xfrm>
        </p:spPr>
        <p:txBody>
          <a:bodyPr vert="horz" lIns="91440" tIns="45720" rIns="91440" bIns="45720" rtlCol="0">
            <a:normAutofit fontScale="62500" lnSpcReduction="20000"/>
          </a:bodyPr>
          <a:lstStyle/>
          <a:p>
            <a:pPr marL="0" indent="0" algn="just">
              <a:buNone/>
            </a:pPr>
            <a:endParaRPr lang="en-US" sz="4500" b="1" dirty="0"/>
          </a:p>
          <a:p>
            <a:pPr marL="0" indent="0" algn="just">
              <a:buNone/>
            </a:pPr>
            <a:r>
              <a:rPr lang="en-US" sz="4500" b="1" dirty="0" err="1"/>
              <a:t>Articolo</a:t>
            </a:r>
            <a:r>
              <a:rPr lang="en-US" sz="4500" b="1" dirty="0"/>
              <a:t> 25. </a:t>
            </a:r>
            <a:r>
              <a:rPr lang="en-US" sz="4500" dirty="0"/>
              <a:t>1. </a:t>
            </a:r>
            <a:r>
              <a:rPr lang="en-US" sz="4500" dirty="0" err="1"/>
              <a:t>Ogni</a:t>
            </a:r>
            <a:r>
              <a:rPr lang="en-US" sz="4500" dirty="0"/>
              <a:t> </a:t>
            </a:r>
            <a:r>
              <a:rPr lang="en-US" sz="4500" dirty="0" err="1"/>
              <a:t>individuo</a:t>
            </a:r>
            <a:r>
              <a:rPr lang="en-US" sz="4500" dirty="0"/>
              <a:t> ha </a:t>
            </a:r>
            <a:r>
              <a:rPr lang="en-US" sz="4500" dirty="0" err="1"/>
              <a:t>diritto</a:t>
            </a:r>
            <a:r>
              <a:rPr lang="en-US" sz="4500" dirty="0"/>
              <a:t> a un </a:t>
            </a:r>
            <a:r>
              <a:rPr lang="en-US" sz="4500" dirty="0" err="1"/>
              <a:t>tenore</a:t>
            </a:r>
            <a:r>
              <a:rPr lang="en-US" sz="4500" dirty="0"/>
              <a:t> di vita </a:t>
            </a:r>
            <a:r>
              <a:rPr lang="en-US" sz="4500" dirty="0" err="1"/>
              <a:t>sufficiente</a:t>
            </a:r>
            <a:r>
              <a:rPr lang="en-US" sz="4500" dirty="0"/>
              <a:t> ad </a:t>
            </a:r>
            <a:r>
              <a:rPr lang="en-US" sz="4500" dirty="0" err="1"/>
              <a:t>assicurare</a:t>
            </a:r>
            <a:r>
              <a:rPr lang="en-US" sz="4500" dirty="0"/>
              <a:t> la salute e il </a:t>
            </a:r>
            <a:r>
              <a:rPr lang="en-US" sz="4500" dirty="0" err="1"/>
              <a:t>benessere</a:t>
            </a:r>
            <a:r>
              <a:rPr lang="en-US" sz="4500" dirty="0"/>
              <a:t> proprio e </a:t>
            </a:r>
            <a:r>
              <a:rPr lang="en-US" sz="4500" dirty="0" err="1"/>
              <a:t>della</a:t>
            </a:r>
            <a:r>
              <a:rPr lang="en-US" sz="4500" dirty="0"/>
              <a:t> </a:t>
            </a:r>
            <a:r>
              <a:rPr lang="en-US" sz="4500" dirty="0" err="1"/>
              <a:t>sua</a:t>
            </a:r>
            <a:r>
              <a:rPr lang="en-US" sz="4500" dirty="0"/>
              <a:t> </a:t>
            </a:r>
            <a:r>
              <a:rPr lang="en-US" sz="4500" dirty="0" err="1"/>
              <a:t>famiglia</a:t>
            </a:r>
            <a:r>
              <a:rPr lang="en-US" sz="4500" dirty="0"/>
              <a:t>, </a:t>
            </a:r>
            <a:r>
              <a:rPr lang="en-US" sz="4500" dirty="0" err="1"/>
              <a:t>compresi</a:t>
            </a:r>
            <a:r>
              <a:rPr lang="en-US" sz="4500" dirty="0"/>
              <a:t> il </a:t>
            </a:r>
            <a:r>
              <a:rPr lang="en-US" sz="4500" dirty="0" err="1"/>
              <a:t>cibo</a:t>
            </a:r>
            <a:r>
              <a:rPr lang="en-US" sz="4500" dirty="0"/>
              <a:t>, il </a:t>
            </a:r>
            <a:r>
              <a:rPr lang="en-US" sz="4500" dirty="0" err="1"/>
              <a:t>vestiario</a:t>
            </a:r>
            <a:r>
              <a:rPr lang="en-US" sz="4500" dirty="0"/>
              <a:t>, </a:t>
            </a:r>
            <a:r>
              <a:rPr lang="en-US" sz="4500" dirty="0" err="1"/>
              <a:t>l’alloggio</a:t>
            </a:r>
            <a:r>
              <a:rPr lang="en-US" sz="4500" dirty="0"/>
              <a:t>, le cure </a:t>
            </a:r>
            <a:r>
              <a:rPr lang="en-US" sz="4500" dirty="0" err="1"/>
              <a:t>mediche</a:t>
            </a:r>
            <a:r>
              <a:rPr lang="en-US" sz="4500" dirty="0"/>
              <a:t> e </a:t>
            </a:r>
            <a:r>
              <a:rPr lang="en-US" sz="4500" dirty="0" err="1"/>
              <a:t>i</a:t>
            </a:r>
            <a:r>
              <a:rPr lang="en-US" sz="4500" dirty="0"/>
              <a:t> </a:t>
            </a:r>
            <a:r>
              <a:rPr lang="en-US" sz="4500" dirty="0" err="1"/>
              <a:t>servizi</a:t>
            </a:r>
            <a:r>
              <a:rPr lang="en-US" sz="4500" dirty="0"/>
              <a:t> </a:t>
            </a:r>
            <a:r>
              <a:rPr lang="en-US" sz="4500" dirty="0" err="1"/>
              <a:t>sociali</a:t>
            </a:r>
            <a:r>
              <a:rPr lang="en-US" sz="4500" dirty="0"/>
              <a:t> </a:t>
            </a:r>
            <a:r>
              <a:rPr lang="en-US" sz="4500" dirty="0" err="1"/>
              <a:t>necessari</a:t>
            </a:r>
            <a:r>
              <a:rPr lang="en-US" sz="4500" dirty="0"/>
              <a:t>, </a:t>
            </a:r>
            <a:r>
              <a:rPr lang="en-US" sz="4500" dirty="0" err="1"/>
              <a:t>nonché</a:t>
            </a:r>
            <a:r>
              <a:rPr lang="en-US" sz="4500" dirty="0"/>
              <a:t> il </a:t>
            </a:r>
            <a:r>
              <a:rPr lang="en-US" sz="4500" dirty="0" err="1"/>
              <a:t>diritto</a:t>
            </a:r>
            <a:r>
              <a:rPr lang="en-US" sz="4500" dirty="0"/>
              <a:t> </a:t>
            </a:r>
            <a:r>
              <a:rPr lang="en-US" sz="4500" dirty="0" err="1"/>
              <a:t>alla</a:t>
            </a:r>
            <a:r>
              <a:rPr lang="en-US" sz="4500" dirty="0"/>
              <a:t> </a:t>
            </a:r>
            <a:r>
              <a:rPr lang="en-US" sz="4500" dirty="0" err="1"/>
              <a:t>sicurezza</a:t>
            </a:r>
            <a:r>
              <a:rPr lang="en-US" sz="4500" dirty="0"/>
              <a:t> in </a:t>
            </a:r>
            <a:r>
              <a:rPr lang="en-US" sz="4500" dirty="0" err="1"/>
              <a:t>caso</a:t>
            </a:r>
            <a:r>
              <a:rPr lang="en-US" sz="4500" dirty="0"/>
              <a:t> di </a:t>
            </a:r>
            <a:r>
              <a:rPr lang="en-US" sz="4500" dirty="0" err="1"/>
              <a:t>disoccupazione</a:t>
            </a:r>
            <a:r>
              <a:rPr lang="en-US" sz="4500" dirty="0"/>
              <a:t>, </a:t>
            </a:r>
            <a:r>
              <a:rPr lang="en-US" sz="4500" dirty="0" err="1"/>
              <a:t>malattia</a:t>
            </a:r>
            <a:r>
              <a:rPr lang="en-US" sz="4500" dirty="0"/>
              <a:t>, </a:t>
            </a:r>
            <a:r>
              <a:rPr lang="en-US" sz="4500" dirty="0" err="1"/>
              <a:t>invalidità</a:t>
            </a:r>
            <a:r>
              <a:rPr lang="en-US" sz="4500" dirty="0"/>
              <a:t>, </a:t>
            </a:r>
            <a:r>
              <a:rPr lang="en-US" sz="4500" dirty="0" err="1"/>
              <a:t>vedovanza</a:t>
            </a:r>
            <a:r>
              <a:rPr lang="en-US" sz="4500" dirty="0"/>
              <a:t>, </a:t>
            </a:r>
            <a:r>
              <a:rPr lang="en-US" sz="4500" dirty="0" err="1"/>
              <a:t>vecchiaia</a:t>
            </a:r>
            <a:r>
              <a:rPr lang="en-US" sz="4500" dirty="0"/>
              <a:t> o </a:t>
            </a:r>
            <a:r>
              <a:rPr lang="en-US" sz="4500" dirty="0" err="1"/>
              <a:t>altra</a:t>
            </a:r>
            <a:r>
              <a:rPr lang="en-US" sz="4500" dirty="0"/>
              <a:t> </a:t>
            </a:r>
            <a:r>
              <a:rPr lang="en-US" sz="4500" dirty="0" err="1"/>
              <a:t>mancanza</a:t>
            </a:r>
            <a:r>
              <a:rPr lang="en-US" sz="4500" dirty="0"/>
              <a:t> di </a:t>
            </a:r>
            <a:r>
              <a:rPr lang="en-US" sz="4500" dirty="0" err="1"/>
              <a:t>mezzi</a:t>
            </a:r>
            <a:r>
              <a:rPr lang="en-US" sz="4500" dirty="0"/>
              <a:t> di </a:t>
            </a:r>
            <a:r>
              <a:rPr lang="en-US" sz="4500" dirty="0" err="1"/>
              <a:t>sussistenza</a:t>
            </a:r>
            <a:r>
              <a:rPr lang="en-US" sz="4500" dirty="0"/>
              <a:t> in </a:t>
            </a:r>
            <a:r>
              <a:rPr lang="en-US" sz="4500" dirty="0" err="1"/>
              <a:t>circostanze</a:t>
            </a:r>
            <a:r>
              <a:rPr lang="en-US" sz="4500" dirty="0"/>
              <a:t> </a:t>
            </a:r>
            <a:r>
              <a:rPr lang="en-US" sz="4500" dirty="0" err="1"/>
              <a:t>indipendenti</a:t>
            </a:r>
            <a:r>
              <a:rPr lang="en-US" sz="4500" dirty="0"/>
              <a:t> </a:t>
            </a:r>
            <a:r>
              <a:rPr lang="en-US" sz="4500" dirty="0" err="1"/>
              <a:t>dalla</a:t>
            </a:r>
            <a:r>
              <a:rPr lang="en-US" sz="4500" dirty="0"/>
              <a:t> </a:t>
            </a:r>
            <a:r>
              <a:rPr lang="en-US" sz="4500" dirty="0" err="1"/>
              <a:t>sua</a:t>
            </a:r>
            <a:r>
              <a:rPr lang="en-US" sz="4500" dirty="0"/>
              <a:t> </a:t>
            </a:r>
            <a:r>
              <a:rPr lang="en-US" sz="4500" dirty="0" err="1"/>
              <a:t>volontà</a:t>
            </a:r>
            <a:r>
              <a:rPr lang="en-US" sz="4500" dirty="0"/>
              <a:t>. […]</a:t>
            </a:r>
          </a:p>
          <a:p>
            <a:pPr marL="0" indent="0" algn="just">
              <a:buNone/>
            </a:pPr>
            <a:endParaRPr lang="en-US" sz="4500" dirty="0"/>
          </a:p>
          <a:p>
            <a:pPr marL="0" indent="0" algn="just">
              <a:buNone/>
            </a:pPr>
            <a:r>
              <a:rPr lang="en-US" sz="4500" b="1" dirty="0" err="1"/>
              <a:t>Articolo</a:t>
            </a:r>
            <a:r>
              <a:rPr lang="en-US" sz="4500" b="1" dirty="0"/>
              <a:t> 24. </a:t>
            </a:r>
            <a:r>
              <a:rPr lang="en-US" sz="4500" dirty="0"/>
              <a:t>1. </a:t>
            </a:r>
            <a:r>
              <a:rPr lang="en-US" sz="4500" dirty="0" err="1"/>
              <a:t>Ogni</a:t>
            </a:r>
            <a:r>
              <a:rPr lang="en-US" sz="4500" dirty="0"/>
              <a:t> </a:t>
            </a:r>
            <a:r>
              <a:rPr lang="en-US" sz="4500" dirty="0" err="1"/>
              <a:t>individuo</a:t>
            </a:r>
            <a:r>
              <a:rPr lang="en-US" sz="4500" dirty="0"/>
              <a:t> ha </a:t>
            </a:r>
            <a:r>
              <a:rPr lang="en-US" sz="4500" dirty="0" err="1"/>
              <a:t>diritto</a:t>
            </a:r>
            <a:r>
              <a:rPr lang="en-US" sz="4500" dirty="0"/>
              <a:t> </a:t>
            </a:r>
            <a:r>
              <a:rPr lang="en-US" sz="4500" dirty="0" err="1"/>
              <a:t>all’istruzione</a:t>
            </a:r>
            <a:r>
              <a:rPr lang="en-US" sz="4500" dirty="0"/>
              <a:t>. </a:t>
            </a:r>
            <a:r>
              <a:rPr lang="en-US" sz="4500" dirty="0" err="1"/>
              <a:t>L’istruzione</a:t>
            </a:r>
            <a:r>
              <a:rPr lang="en-US" sz="4500" dirty="0"/>
              <a:t> </a:t>
            </a:r>
            <a:r>
              <a:rPr lang="en-US" sz="4500" dirty="0" err="1"/>
              <a:t>deve</a:t>
            </a:r>
            <a:r>
              <a:rPr lang="en-US" sz="4500" dirty="0"/>
              <a:t> </a:t>
            </a:r>
            <a:r>
              <a:rPr lang="en-US" sz="4500" dirty="0" err="1"/>
              <a:t>essere</a:t>
            </a:r>
            <a:r>
              <a:rPr lang="en-US" sz="4500" dirty="0"/>
              <a:t> </a:t>
            </a:r>
            <a:r>
              <a:rPr lang="en-US" sz="4500" dirty="0" err="1"/>
              <a:t>gratuita</a:t>
            </a:r>
            <a:r>
              <a:rPr lang="en-US" sz="4500" dirty="0"/>
              <a:t>, </a:t>
            </a:r>
            <a:r>
              <a:rPr lang="en-US" sz="4500" dirty="0" err="1"/>
              <a:t>almeno</a:t>
            </a:r>
            <a:r>
              <a:rPr lang="en-US" sz="4500" dirty="0"/>
              <a:t> </a:t>
            </a:r>
            <a:r>
              <a:rPr lang="en-US" sz="4500" dirty="0" err="1"/>
              <a:t>nelle</a:t>
            </a:r>
            <a:r>
              <a:rPr lang="en-US" sz="4500" dirty="0"/>
              <a:t> </a:t>
            </a:r>
            <a:r>
              <a:rPr lang="en-US" sz="4500" dirty="0" err="1"/>
              <a:t>fasi</a:t>
            </a:r>
            <a:r>
              <a:rPr lang="en-US" sz="4500" dirty="0"/>
              <a:t> </a:t>
            </a:r>
            <a:r>
              <a:rPr lang="en-US" sz="4500" dirty="0" err="1"/>
              <a:t>elementari</a:t>
            </a:r>
            <a:r>
              <a:rPr lang="en-US" sz="4500" dirty="0"/>
              <a:t> e </a:t>
            </a:r>
            <a:r>
              <a:rPr lang="en-US" sz="4500" dirty="0" err="1"/>
              <a:t>fondamentali</a:t>
            </a:r>
            <a:r>
              <a:rPr lang="en-US" sz="4500" dirty="0"/>
              <a:t>. </a:t>
            </a:r>
            <a:r>
              <a:rPr lang="en-US" sz="4500" dirty="0" err="1"/>
              <a:t>L’istruzione</a:t>
            </a:r>
            <a:r>
              <a:rPr lang="en-US" sz="4500" dirty="0"/>
              <a:t> </a:t>
            </a:r>
            <a:r>
              <a:rPr lang="en-US" sz="4500" dirty="0" err="1"/>
              <a:t>elementare</a:t>
            </a:r>
            <a:r>
              <a:rPr lang="en-US" sz="4500" dirty="0"/>
              <a:t> </a:t>
            </a:r>
            <a:r>
              <a:rPr lang="en-US" sz="4500" dirty="0" err="1"/>
              <a:t>è</a:t>
            </a:r>
            <a:r>
              <a:rPr lang="en-US" sz="4500" dirty="0"/>
              <a:t> </a:t>
            </a:r>
            <a:r>
              <a:rPr lang="en-US" sz="4500" dirty="0" err="1"/>
              <a:t>obbligatoria</a:t>
            </a:r>
            <a:r>
              <a:rPr lang="en-US" sz="4500" dirty="0"/>
              <a:t>. </a:t>
            </a:r>
            <a:r>
              <a:rPr lang="en-US" sz="4500" dirty="0" err="1"/>
              <a:t>L’istruzione</a:t>
            </a:r>
            <a:r>
              <a:rPr lang="en-US" sz="4500" dirty="0"/>
              <a:t> </a:t>
            </a:r>
            <a:r>
              <a:rPr lang="en-US" sz="4500" dirty="0" err="1"/>
              <a:t>tecnica</a:t>
            </a:r>
            <a:r>
              <a:rPr lang="en-US" sz="4500" dirty="0"/>
              <a:t> e </a:t>
            </a:r>
            <a:r>
              <a:rPr lang="en-US" sz="4500" dirty="0" err="1"/>
              <a:t>professionale</a:t>
            </a:r>
            <a:r>
              <a:rPr lang="en-US" sz="4500" dirty="0"/>
              <a:t> </a:t>
            </a:r>
            <a:r>
              <a:rPr lang="en-US" sz="4500" dirty="0" err="1"/>
              <a:t>deve</a:t>
            </a:r>
            <a:r>
              <a:rPr lang="en-US" sz="4500" dirty="0"/>
              <a:t> </a:t>
            </a:r>
            <a:r>
              <a:rPr lang="en-US" sz="4500" dirty="0" err="1"/>
              <a:t>essere</a:t>
            </a:r>
            <a:r>
              <a:rPr lang="en-US" sz="4500" dirty="0"/>
              <a:t> </a:t>
            </a:r>
            <a:r>
              <a:rPr lang="en-US" sz="4500" dirty="0" err="1"/>
              <a:t>resa</a:t>
            </a:r>
            <a:r>
              <a:rPr lang="en-US" sz="4500" dirty="0"/>
              <a:t> </a:t>
            </a:r>
            <a:r>
              <a:rPr lang="en-US" sz="4500" dirty="0" err="1"/>
              <a:t>accessibile</a:t>
            </a:r>
            <a:r>
              <a:rPr lang="en-US" sz="4500" dirty="0"/>
              <a:t> a tutti e </a:t>
            </a:r>
            <a:r>
              <a:rPr lang="en-US" sz="4500" dirty="0" err="1"/>
              <a:t>l’istruzione</a:t>
            </a:r>
            <a:r>
              <a:rPr lang="en-US" sz="4500" dirty="0"/>
              <a:t> </a:t>
            </a:r>
            <a:r>
              <a:rPr lang="en-US" sz="4500" dirty="0" err="1"/>
              <a:t>superiore</a:t>
            </a:r>
            <a:r>
              <a:rPr lang="en-US" sz="4500" dirty="0"/>
              <a:t> </a:t>
            </a:r>
            <a:r>
              <a:rPr lang="en-US" sz="4500" dirty="0" err="1"/>
              <a:t>deve</a:t>
            </a:r>
            <a:r>
              <a:rPr lang="en-US" sz="4500" dirty="0"/>
              <a:t> </a:t>
            </a:r>
            <a:r>
              <a:rPr lang="en-US" sz="4500" dirty="0" err="1"/>
              <a:t>essere</a:t>
            </a:r>
            <a:r>
              <a:rPr lang="en-US" sz="4500" dirty="0"/>
              <a:t> </a:t>
            </a:r>
            <a:r>
              <a:rPr lang="en-US" sz="4500" dirty="0" err="1"/>
              <a:t>ugualmente</a:t>
            </a:r>
            <a:r>
              <a:rPr lang="en-US" sz="4500" dirty="0"/>
              <a:t> </a:t>
            </a:r>
            <a:r>
              <a:rPr lang="en-US" sz="4500" dirty="0" err="1"/>
              <a:t>accessibile</a:t>
            </a:r>
            <a:r>
              <a:rPr lang="en-US" sz="4500" dirty="0"/>
              <a:t> a tutti </a:t>
            </a:r>
            <a:r>
              <a:rPr lang="en-US" sz="4500" dirty="0" err="1"/>
              <a:t>sulla</a:t>
            </a:r>
            <a:r>
              <a:rPr lang="en-US" sz="4500" dirty="0"/>
              <a:t> base del </a:t>
            </a:r>
            <a:r>
              <a:rPr lang="en-US" sz="4500" dirty="0" err="1"/>
              <a:t>merito</a:t>
            </a:r>
            <a:r>
              <a:rPr lang="en-US" sz="45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algn="ctr">
              <a:defRPr/>
            </a:pPr>
            <a:r>
              <a:rPr lang="it-IT" sz="4000" dirty="0"/>
              <a:t>Dichiarazione universali dei diritti umani (1948)</a:t>
            </a:r>
          </a:p>
        </p:txBody>
      </p:sp>
    </p:spTree>
    <p:extLst>
      <p:ext uri="{BB962C8B-B14F-4D97-AF65-F5344CB8AC3E}">
        <p14:creationId xmlns:p14="http://schemas.microsoft.com/office/powerpoint/2010/main" val="413462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dirty="0"/>
          </a:p>
          <a:p>
            <a:pPr marL="0" indent="0" algn="ctr">
              <a:buNone/>
            </a:pPr>
            <a:r>
              <a:rPr lang="it-IT" sz="4400" dirty="0"/>
              <a:t>trattati universali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83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9026B425-2239-3C5E-09C5-0A3AEC5C0AF3}"/>
              </a:ext>
            </a:extLst>
          </p:cNvPr>
          <p:cNvPicPr>
            <a:picLocks noChangeAspect="1"/>
          </p:cNvPicPr>
          <p:nvPr/>
        </p:nvPicPr>
        <p:blipFill>
          <a:blip r:embed="rId3"/>
          <a:srcRect l="4624" r="3053" b="1"/>
          <a:stretch/>
        </p:blipFill>
        <p:spPr>
          <a:xfrm>
            <a:off x="838200" y="754148"/>
            <a:ext cx="10515600" cy="4995575"/>
          </a:xfrm>
          <a:prstGeom prst="rect">
            <a:avLst/>
          </a:prstGeom>
        </p:spPr>
      </p:pic>
      <p:cxnSp>
        <p:nvCxnSpPr>
          <p:cNvPr id="28" name="Straight Connector 2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D589A36-170F-7348-BCDB-23CF9D860473}"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14</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37882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D589A36-170F-7348-BCDB-23CF9D860473}"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15</a:t>
            </a:fld>
            <a:endParaRPr kumimoji="0" lang="en-US" b="0" i="0" u="none" strike="noStrike" cap="none" spc="0" normalizeH="0" baseline="0" noProof="0">
              <a:ln>
                <a:noFill/>
              </a:ln>
              <a:effectLst/>
              <a:uLnTx/>
              <a:uFillTx/>
            </a:endParaRPr>
          </a:p>
        </p:txBody>
      </p:sp>
      <p:pic>
        <p:nvPicPr>
          <p:cNvPr id="2" name="Elemento grafico 1">
            <a:extLst>
              <a:ext uri="{FF2B5EF4-FFF2-40B4-BE49-F238E27FC236}">
                <a16:creationId xmlns:a16="http://schemas.microsoft.com/office/drawing/2014/main" id="{4A279952-B4B5-26E7-17C4-2E6A2ECD7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837" y="550862"/>
            <a:ext cx="10220325" cy="5233596"/>
          </a:xfrm>
          <a:prstGeom prst="rect">
            <a:avLst/>
          </a:prstGeom>
        </p:spPr>
      </p:pic>
    </p:spTree>
    <p:extLst>
      <p:ext uri="{BB962C8B-B14F-4D97-AF65-F5344CB8AC3E}">
        <p14:creationId xmlns:p14="http://schemas.microsoft.com/office/powerpoint/2010/main" val="263751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473752"/>
            <a:ext cx="10515600" cy="4703211"/>
          </a:xfrm>
        </p:spPr>
        <p:txBody>
          <a:bodyPr vert="horz" lIns="91440" tIns="45720" rIns="91440" bIns="45720" rtlCol="0">
            <a:normAutofit fontScale="47500" lnSpcReduction="20000"/>
          </a:bodyPr>
          <a:lstStyle/>
          <a:p>
            <a:pPr marL="914400" indent="-914400" algn="just">
              <a:buFont typeface="+mj-lt"/>
              <a:buAutoNum type="arabicPeriod"/>
            </a:pPr>
            <a:endParaRPr lang="en-US" sz="4500" b="1" dirty="0"/>
          </a:p>
          <a:p>
            <a:pPr marL="914400" indent="-914400" algn="just">
              <a:buFont typeface="+mj-lt"/>
              <a:buAutoNum type="arabicPeriod"/>
            </a:pPr>
            <a:r>
              <a:rPr lang="en-US" sz="4500" dirty="0" err="1"/>
              <a:t>Convenzione</a:t>
            </a:r>
            <a:r>
              <a:rPr lang="en-US" sz="4500" dirty="0"/>
              <a:t> </a:t>
            </a:r>
            <a:r>
              <a:rPr lang="en-US" sz="4500" dirty="0" err="1"/>
              <a:t>internazionale</a:t>
            </a:r>
            <a:r>
              <a:rPr lang="en-US" sz="4500" dirty="0"/>
              <a:t> del 1965 </a:t>
            </a:r>
            <a:r>
              <a:rPr lang="en-US" sz="4500" dirty="0" err="1"/>
              <a:t>sull’eliminazione</a:t>
            </a:r>
            <a:r>
              <a:rPr lang="en-US" sz="4500" dirty="0"/>
              <a:t> di </a:t>
            </a:r>
            <a:r>
              <a:rPr lang="en-US" sz="4500" dirty="0" err="1"/>
              <a:t>tutte</a:t>
            </a:r>
            <a:r>
              <a:rPr lang="en-US" sz="4500" dirty="0"/>
              <a:t> le </a:t>
            </a:r>
            <a:r>
              <a:rPr lang="en-US" sz="4500" dirty="0" err="1"/>
              <a:t>forme</a:t>
            </a:r>
            <a:r>
              <a:rPr lang="en-US" sz="4500" dirty="0"/>
              <a:t> di </a:t>
            </a:r>
            <a:r>
              <a:rPr lang="en-US" sz="4500" dirty="0" err="1"/>
              <a:t>discriminazione</a:t>
            </a:r>
            <a:r>
              <a:rPr lang="en-US" sz="4500" dirty="0"/>
              <a:t> </a:t>
            </a:r>
            <a:r>
              <a:rPr lang="en-US" sz="4500" dirty="0" err="1"/>
              <a:t>razziale</a:t>
            </a:r>
            <a:r>
              <a:rPr lang="en-US" sz="4500" dirty="0"/>
              <a:t>
</a:t>
            </a:r>
            <a:r>
              <a:rPr lang="en-US" sz="4500" dirty="0" err="1"/>
              <a:t>Patto</a:t>
            </a:r>
            <a:r>
              <a:rPr lang="en-US" sz="4500" dirty="0"/>
              <a:t> </a:t>
            </a:r>
            <a:r>
              <a:rPr lang="en-US" sz="4500" dirty="0" err="1"/>
              <a:t>internazionale</a:t>
            </a:r>
            <a:r>
              <a:rPr lang="en-US" sz="4500" dirty="0"/>
              <a:t> del 1966 sui </a:t>
            </a:r>
            <a:r>
              <a:rPr lang="en-US" sz="4500" dirty="0" err="1"/>
              <a:t>diritti</a:t>
            </a:r>
            <a:r>
              <a:rPr lang="en-US" sz="4500" dirty="0"/>
              <a:t> </a:t>
            </a:r>
            <a:r>
              <a:rPr lang="en-US" sz="4500" dirty="0" err="1"/>
              <a:t>civili</a:t>
            </a:r>
            <a:r>
              <a:rPr lang="en-US" sz="4500" dirty="0"/>
              <a:t> e </a:t>
            </a:r>
            <a:r>
              <a:rPr lang="en-US" sz="4500" dirty="0" err="1"/>
              <a:t>politici</a:t>
            </a:r>
            <a:r>
              <a:rPr lang="en-US" sz="4500" dirty="0"/>
              <a:t>
</a:t>
            </a:r>
            <a:r>
              <a:rPr lang="en-US" sz="4500" dirty="0" err="1"/>
              <a:t>Patto</a:t>
            </a:r>
            <a:r>
              <a:rPr lang="en-US" sz="4500" dirty="0"/>
              <a:t> </a:t>
            </a:r>
            <a:r>
              <a:rPr lang="en-US" sz="4500" dirty="0" err="1"/>
              <a:t>internazionale</a:t>
            </a:r>
            <a:r>
              <a:rPr lang="en-US" sz="4500" dirty="0"/>
              <a:t> del 1966 sui </a:t>
            </a:r>
            <a:r>
              <a:rPr lang="en-US" sz="4500" dirty="0" err="1"/>
              <a:t>diritti</a:t>
            </a:r>
            <a:r>
              <a:rPr lang="en-US" sz="4500" dirty="0"/>
              <a:t> economici, </a:t>
            </a:r>
            <a:r>
              <a:rPr lang="en-US" sz="4500" dirty="0" err="1"/>
              <a:t>sociali</a:t>
            </a:r>
            <a:r>
              <a:rPr lang="en-US" sz="4500" dirty="0"/>
              <a:t> e </a:t>
            </a:r>
            <a:r>
              <a:rPr lang="en-US" sz="4500" dirty="0" err="1"/>
              <a:t>culturali</a:t>
            </a:r>
            <a:r>
              <a:rPr lang="en-US" sz="4500" dirty="0"/>
              <a:t>
</a:t>
            </a:r>
            <a:r>
              <a:rPr lang="en-US" sz="4500" dirty="0" err="1"/>
              <a:t>Convenzione</a:t>
            </a:r>
            <a:r>
              <a:rPr lang="en-US" sz="4500" dirty="0"/>
              <a:t> del 1979 </a:t>
            </a:r>
            <a:r>
              <a:rPr lang="en-US" sz="4500" dirty="0" err="1"/>
              <a:t>sull’eliminazione</a:t>
            </a:r>
            <a:r>
              <a:rPr lang="en-US" sz="4500" dirty="0"/>
              <a:t> di </a:t>
            </a:r>
            <a:r>
              <a:rPr lang="en-US" sz="4500" dirty="0" err="1"/>
              <a:t>tutte</a:t>
            </a:r>
            <a:r>
              <a:rPr lang="en-US" sz="4500" dirty="0"/>
              <a:t> le </a:t>
            </a:r>
            <a:r>
              <a:rPr lang="en-US" sz="4500" dirty="0" err="1"/>
              <a:t>forme</a:t>
            </a:r>
            <a:r>
              <a:rPr lang="en-US" sz="4500" dirty="0"/>
              <a:t> di </a:t>
            </a:r>
            <a:r>
              <a:rPr lang="en-US" sz="4500" dirty="0" err="1"/>
              <a:t>discriminazione</a:t>
            </a:r>
            <a:r>
              <a:rPr lang="en-US" sz="4500" dirty="0"/>
              <a:t> </a:t>
            </a:r>
            <a:r>
              <a:rPr lang="en-US" sz="4500" dirty="0" err="1"/>
              <a:t>nei</a:t>
            </a:r>
            <a:r>
              <a:rPr lang="en-US" sz="4500" dirty="0"/>
              <a:t> </a:t>
            </a:r>
            <a:r>
              <a:rPr lang="en-US" sz="4500" dirty="0" err="1"/>
              <a:t>confronti</a:t>
            </a:r>
            <a:r>
              <a:rPr lang="en-US" sz="4500" dirty="0"/>
              <a:t> </a:t>
            </a:r>
            <a:r>
              <a:rPr lang="en-US" sz="4500" dirty="0" err="1"/>
              <a:t>della</a:t>
            </a:r>
            <a:r>
              <a:rPr lang="en-US" sz="4500" dirty="0"/>
              <a:t> donna
</a:t>
            </a:r>
            <a:r>
              <a:rPr lang="en-US" sz="4500" dirty="0" err="1"/>
              <a:t>Convenzione</a:t>
            </a:r>
            <a:r>
              <a:rPr lang="en-US" sz="4500" dirty="0"/>
              <a:t> del 1984 </a:t>
            </a:r>
            <a:r>
              <a:rPr lang="en-US" sz="4500" dirty="0" err="1"/>
              <a:t>contro</a:t>
            </a:r>
            <a:r>
              <a:rPr lang="en-US" sz="4500" dirty="0"/>
              <a:t> la </a:t>
            </a:r>
            <a:r>
              <a:rPr lang="en-US" sz="4500" dirty="0" err="1"/>
              <a:t>tortura</a:t>
            </a:r>
            <a:r>
              <a:rPr lang="en-US" sz="4500" dirty="0"/>
              <a:t> ed </a:t>
            </a:r>
            <a:r>
              <a:rPr lang="en-US" sz="4500" dirty="0" err="1"/>
              <a:t>altre</a:t>
            </a:r>
            <a:r>
              <a:rPr lang="en-US" sz="4500" dirty="0"/>
              <a:t> </a:t>
            </a:r>
            <a:r>
              <a:rPr lang="en-US" sz="4500" dirty="0" err="1"/>
              <a:t>pene</a:t>
            </a:r>
            <a:r>
              <a:rPr lang="en-US" sz="4500" dirty="0"/>
              <a:t> o </a:t>
            </a:r>
            <a:r>
              <a:rPr lang="en-US" sz="4500" dirty="0" err="1"/>
              <a:t>trattamenti</a:t>
            </a:r>
            <a:r>
              <a:rPr lang="en-US" sz="4500" dirty="0"/>
              <a:t> </a:t>
            </a:r>
            <a:r>
              <a:rPr lang="en-US" sz="4500" dirty="0" err="1"/>
              <a:t>crudeli</a:t>
            </a:r>
            <a:r>
              <a:rPr lang="en-US" sz="4500" dirty="0"/>
              <a:t>, </a:t>
            </a:r>
            <a:r>
              <a:rPr lang="en-US" sz="4500" dirty="0" err="1"/>
              <a:t>inumani</a:t>
            </a:r>
            <a:r>
              <a:rPr lang="en-US" sz="4500" dirty="0"/>
              <a:t> o </a:t>
            </a:r>
            <a:r>
              <a:rPr lang="en-US" sz="4500" dirty="0" err="1"/>
              <a:t>degradanti</a:t>
            </a:r>
            <a:r>
              <a:rPr lang="en-US" sz="4500" dirty="0"/>
              <a:t>
</a:t>
            </a:r>
            <a:r>
              <a:rPr lang="en-US" sz="4500" dirty="0" err="1"/>
              <a:t>Convenzione</a:t>
            </a:r>
            <a:r>
              <a:rPr lang="en-US" sz="4500" dirty="0"/>
              <a:t> sui </a:t>
            </a:r>
            <a:r>
              <a:rPr lang="en-US" sz="4500" dirty="0" err="1"/>
              <a:t>diritti</a:t>
            </a:r>
            <a:r>
              <a:rPr lang="en-US" sz="4500" dirty="0"/>
              <a:t> del </a:t>
            </a:r>
            <a:r>
              <a:rPr lang="en-US" sz="4500" dirty="0" err="1"/>
              <a:t>fanciullo</a:t>
            </a:r>
            <a:r>
              <a:rPr lang="en-US" sz="4500" dirty="0"/>
              <a:t> del 1989
</a:t>
            </a:r>
            <a:r>
              <a:rPr lang="en-US" sz="4500" dirty="0" err="1"/>
              <a:t>Convenzione</a:t>
            </a:r>
            <a:r>
              <a:rPr lang="en-US" sz="4500" dirty="0"/>
              <a:t> </a:t>
            </a:r>
            <a:r>
              <a:rPr lang="en-US" sz="4500" dirty="0" err="1"/>
              <a:t>internazionale</a:t>
            </a:r>
            <a:r>
              <a:rPr lang="en-US" sz="4500" dirty="0"/>
              <a:t> del 1990 </a:t>
            </a:r>
            <a:r>
              <a:rPr lang="en-US" sz="4500" dirty="0" err="1"/>
              <a:t>sulla</a:t>
            </a:r>
            <a:r>
              <a:rPr lang="en-US" sz="4500" dirty="0"/>
              <a:t> </a:t>
            </a:r>
            <a:r>
              <a:rPr lang="en-US" sz="4500" dirty="0" err="1"/>
              <a:t>protezione</a:t>
            </a:r>
            <a:r>
              <a:rPr lang="en-US" sz="4500" dirty="0"/>
              <a:t> </a:t>
            </a:r>
            <a:r>
              <a:rPr lang="en-US" sz="4500" dirty="0" err="1"/>
              <a:t>dei</a:t>
            </a:r>
            <a:r>
              <a:rPr lang="en-US" sz="4500" dirty="0"/>
              <a:t> </a:t>
            </a:r>
            <a:r>
              <a:rPr lang="en-US" sz="4500" dirty="0" err="1"/>
              <a:t>diritti</a:t>
            </a:r>
            <a:r>
              <a:rPr lang="en-US" sz="4500" dirty="0"/>
              <a:t> di tutti </a:t>
            </a:r>
            <a:r>
              <a:rPr lang="en-US" sz="4500" dirty="0" err="1"/>
              <a:t>i</a:t>
            </a:r>
            <a:r>
              <a:rPr lang="en-US" sz="4500" dirty="0"/>
              <a:t> </a:t>
            </a:r>
            <a:r>
              <a:rPr lang="en-US" sz="4500" dirty="0" err="1"/>
              <a:t>lavoratori</a:t>
            </a:r>
            <a:r>
              <a:rPr lang="en-US" sz="4500" dirty="0"/>
              <a:t> </a:t>
            </a:r>
            <a:r>
              <a:rPr lang="en-US" sz="4500" dirty="0" err="1"/>
              <a:t>migranti</a:t>
            </a:r>
            <a:r>
              <a:rPr lang="en-US" sz="4500" dirty="0"/>
              <a:t> e </a:t>
            </a:r>
            <a:r>
              <a:rPr lang="en-US" sz="4500" dirty="0" err="1"/>
              <a:t>dei</a:t>
            </a:r>
            <a:r>
              <a:rPr lang="en-US" sz="4500" dirty="0"/>
              <a:t> </a:t>
            </a:r>
            <a:r>
              <a:rPr lang="en-US" sz="4500" dirty="0" err="1"/>
              <a:t>membri</a:t>
            </a:r>
            <a:r>
              <a:rPr lang="en-US" sz="4500" dirty="0"/>
              <a:t> </a:t>
            </a:r>
            <a:r>
              <a:rPr lang="en-US" sz="4500" dirty="0" err="1"/>
              <a:t>delle</a:t>
            </a:r>
            <a:r>
              <a:rPr lang="en-US" sz="4500" dirty="0"/>
              <a:t> </a:t>
            </a:r>
            <a:r>
              <a:rPr lang="en-US" sz="4500" dirty="0" err="1"/>
              <a:t>loro</a:t>
            </a:r>
            <a:r>
              <a:rPr lang="en-US" sz="4500" dirty="0"/>
              <a:t> </a:t>
            </a:r>
            <a:r>
              <a:rPr lang="en-US" sz="4500" dirty="0" err="1"/>
              <a:t>famiglie</a:t>
            </a:r>
            <a:r>
              <a:rPr lang="en-US" sz="4500" dirty="0"/>
              <a:t>
</a:t>
            </a:r>
            <a:r>
              <a:rPr lang="en-US" sz="4500" dirty="0" err="1"/>
              <a:t>Convenzione</a:t>
            </a:r>
            <a:r>
              <a:rPr lang="en-US" sz="4500" dirty="0"/>
              <a:t> </a:t>
            </a:r>
            <a:r>
              <a:rPr lang="en-US" sz="4500" dirty="0" err="1"/>
              <a:t>internazionale</a:t>
            </a:r>
            <a:r>
              <a:rPr lang="en-US" sz="4500" dirty="0"/>
              <a:t> del 2006 per la </a:t>
            </a:r>
            <a:r>
              <a:rPr lang="en-US" sz="4500" dirty="0" err="1"/>
              <a:t>protezione</a:t>
            </a:r>
            <a:r>
              <a:rPr lang="en-US" sz="4500" dirty="0"/>
              <a:t> di </a:t>
            </a:r>
            <a:r>
              <a:rPr lang="en-US" sz="4500" dirty="0" err="1"/>
              <a:t>tutte</a:t>
            </a:r>
            <a:r>
              <a:rPr lang="en-US" sz="4500" dirty="0"/>
              <a:t> le </a:t>
            </a:r>
            <a:r>
              <a:rPr lang="en-US" sz="4500" dirty="0" err="1"/>
              <a:t>persone</a:t>
            </a:r>
            <a:r>
              <a:rPr lang="en-US" sz="4500" dirty="0"/>
              <a:t> </a:t>
            </a:r>
            <a:r>
              <a:rPr lang="en-US" sz="4500" dirty="0" err="1"/>
              <a:t>dalle</a:t>
            </a:r>
            <a:r>
              <a:rPr lang="en-US" sz="4500" dirty="0"/>
              <a:t> </a:t>
            </a:r>
            <a:r>
              <a:rPr lang="en-US" sz="4500" dirty="0" err="1"/>
              <a:t>sparizioni</a:t>
            </a:r>
            <a:r>
              <a:rPr lang="en-US" sz="4500" dirty="0"/>
              <a:t> </a:t>
            </a:r>
            <a:r>
              <a:rPr lang="en-US" sz="4500" dirty="0" err="1"/>
              <a:t>forzate</a:t>
            </a:r>
            <a:r>
              <a:rPr lang="en-US" sz="4500" dirty="0"/>
              <a:t>
</a:t>
            </a:r>
            <a:r>
              <a:rPr lang="en-US" sz="4500" dirty="0" err="1"/>
              <a:t>Convenzione</a:t>
            </a:r>
            <a:r>
              <a:rPr lang="en-US" sz="4500" dirty="0"/>
              <a:t> del 2006 sui </a:t>
            </a:r>
            <a:r>
              <a:rPr lang="en-US" sz="4500" dirty="0" err="1"/>
              <a:t>diritti</a:t>
            </a:r>
            <a:r>
              <a:rPr lang="en-US" sz="4500" dirty="0"/>
              <a:t> </a:t>
            </a:r>
            <a:r>
              <a:rPr lang="en-US" sz="4500" dirty="0" err="1"/>
              <a:t>delle</a:t>
            </a:r>
            <a:r>
              <a:rPr lang="en-US" sz="4500" dirty="0"/>
              <a:t> </a:t>
            </a:r>
            <a:r>
              <a:rPr lang="en-US" sz="4500" dirty="0" err="1"/>
              <a:t>persone</a:t>
            </a:r>
            <a:r>
              <a:rPr lang="en-US" sz="4500" dirty="0"/>
              <a:t> con </a:t>
            </a:r>
            <a:r>
              <a:rPr lang="en-US" sz="4500" dirty="0" err="1"/>
              <a:t>disabilità</a:t>
            </a:r>
            <a:endParaRPr lang="en-US" sz="45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077218"/>
          </a:xfrm>
          <a:prstGeom prst="rect">
            <a:avLst/>
          </a:prstGeom>
          <a:noFill/>
        </p:spPr>
        <p:txBody>
          <a:bodyPr wrap="square">
            <a:spAutoFit/>
          </a:bodyPr>
          <a:lstStyle/>
          <a:p>
            <a:pPr algn="ctr">
              <a:defRPr/>
            </a:pPr>
            <a:r>
              <a:rPr lang="it-IT" sz="3200" dirty="0"/>
              <a:t>trattati universali sui diritti umani</a:t>
            </a:r>
          </a:p>
          <a:p>
            <a:pPr algn="ctr">
              <a:defRPr/>
            </a:pPr>
            <a:r>
              <a:rPr lang="it-IT" sz="3200" dirty="0"/>
              <a:t>(</a:t>
            </a:r>
            <a:r>
              <a:rPr lang="it-IT" sz="3200" i="1" dirty="0"/>
              <a:t>core human </a:t>
            </a:r>
            <a:r>
              <a:rPr lang="it-IT" sz="3200" i="1" dirty="0" err="1"/>
              <a:t>rights</a:t>
            </a:r>
            <a:r>
              <a:rPr lang="it-IT" sz="3200" i="1" dirty="0"/>
              <a:t> </a:t>
            </a:r>
            <a:r>
              <a:rPr lang="it-IT" sz="3200" i="1" dirty="0" err="1"/>
              <a:t>treaties</a:t>
            </a:r>
            <a:r>
              <a:rPr lang="it-IT" sz="3200" dirty="0"/>
              <a:t>)</a:t>
            </a:r>
          </a:p>
        </p:txBody>
      </p:sp>
    </p:spTree>
    <p:extLst>
      <p:ext uri="{BB962C8B-B14F-4D97-AF65-F5344CB8AC3E}">
        <p14:creationId xmlns:p14="http://schemas.microsoft.com/office/powerpoint/2010/main" val="386781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3" name="Freeform: Shape 3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6">
            <a:extLst>
              <a:ext uri="{FF2B5EF4-FFF2-40B4-BE49-F238E27FC236}">
                <a16:creationId xmlns:a16="http://schemas.microsoft.com/office/drawing/2014/main" id="{7C004AA6-F77D-265E-FC3C-7468332BEF2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D589A36-170F-7348-BCDB-23CF9D860473}" type="slidenum">
              <a:rPr lang="en-US"/>
              <a:pPr>
                <a:spcAft>
                  <a:spcPts val="600"/>
                </a:spcAft>
              </a:pPr>
              <a:t>17</a:t>
            </a:fld>
            <a:endParaRPr lang="en-US"/>
          </a:p>
        </p:txBody>
      </p:sp>
      <p:graphicFrame>
        <p:nvGraphicFramePr>
          <p:cNvPr id="9" name="Tabella 9">
            <a:extLst>
              <a:ext uri="{FF2B5EF4-FFF2-40B4-BE49-F238E27FC236}">
                <a16:creationId xmlns:a16="http://schemas.microsoft.com/office/drawing/2014/main" id="{B4765351-2671-76EE-3BD7-E06FA557DDFB}"/>
              </a:ext>
            </a:extLst>
          </p:cNvPr>
          <p:cNvGraphicFramePr>
            <a:graphicFrameLocks noGrp="1"/>
          </p:cNvGraphicFramePr>
          <p:nvPr>
            <p:extLst>
              <p:ext uri="{D42A27DB-BD31-4B8C-83A1-F6EECF244321}">
                <p14:modId xmlns:p14="http://schemas.microsoft.com/office/powerpoint/2010/main" val="169708215"/>
              </p:ext>
            </p:extLst>
          </p:nvPr>
        </p:nvGraphicFramePr>
        <p:xfrm>
          <a:off x="643467" y="797478"/>
          <a:ext cx="10905066" cy="5263046"/>
        </p:xfrm>
        <a:graphic>
          <a:graphicData uri="http://schemas.openxmlformats.org/drawingml/2006/table">
            <a:tbl>
              <a:tblPr firstRow="1" bandRow="1">
                <a:tableStyleId>{72833802-FEF1-4C79-8D5D-14CF1EAF98D9}</a:tableStyleId>
              </a:tblPr>
              <a:tblGrid>
                <a:gridCol w="5037328">
                  <a:extLst>
                    <a:ext uri="{9D8B030D-6E8A-4147-A177-3AD203B41FA5}">
                      <a16:colId xmlns:a16="http://schemas.microsoft.com/office/drawing/2014/main" val="2680189939"/>
                    </a:ext>
                  </a:extLst>
                </a:gridCol>
                <a:gridCol w="5867738">
                  <a:extLst>
                    <a:ext uri="{9D8B030D-6E8A-4147-A177-3AD203B41FA5}">
                      <a16:colId xmlns:a16="http://schemas.microsoft.com/office/drawing/2014/main" val="3573234402"/>
                    </a:ext>
                  </a:extLst>
                </a:gridCol>
              </a:tblGrid>
              <a:tr h="6940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3700" b="1" u="none" strike="noStrike" kern="1200" cap="none" spc="0" normalizeH="0" baseline="0" noProof="0" dirty="0">
                          <a:ln>
                            <a:noFill/>
                          </a:ln>
                          <a:solidFill>
                            <a:prstClr val="white"/>
                          </a:solidFill>
                          <a:effectLst/>
                          <a:uLnTx/>
                          <a:uFillTx/>
                        </a:rPr>
                        <a:t>Trattato</a:t>
                      </a:r>
                      <a:endParaRPr lang="it-IT" sz="3700" dirty="0"/>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700" dirty="0"/>
                        <a:t>Organo di controllo</a:t>
                      </a:r>
                    </a:p>
                  </a:txBody>
                  <a:tcPr marL="93981" marR="93981" marT="46990" marB="46990"/>
                </a:tc>
                <a:extLst>
                  <a:ext uri="{0D108BD9-81ED-4DB2-BD59-A6C34878D82A}">
                    <a16:rowId xmlns:a16="http://schemas.microsoft.com/office/drawing/2014/main" val="1936679935"/>
                  </a:ext>
                </a:extLst>
              </a:tr>
              <a:tr h="1416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Patto internazionale del 1966 sui diritti civili e politici</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Comitato per i diritti umani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a:t>
                      </a:r>
                      <a:r>
                        <a:rPr kumimoji="0" lang="it-IT" sz="2100" b="0" i="1" u="none" strike="noStrike" kern="1200" cap="none" spc="0" normalizeH="0" baseline="0" noProof="0" dirty="0">
                          <a:ln>
                            <a:noFill/>
                          </a:ln>
                          <a:solidFill>
                            <a:schemeClr val="tx1"/>
                          </a:solidFill>
                          <a:effectLst/>
                          <a:uLnTx/>
                          <a:uFillTx/>
                        </a:rPr>
                        <a:t>Human </a:t>
                      </a:r>
                      <a:r>
                        <a:rPr kumimoji="0" lang="it-IT" sz="2100" b="0" i="1" u="none" strike="noStrike" kern="1200" cap="none" spc="0" normalizeH="0" baseline="0" noProof="0" dirty="0" err="1">
                          <a:ln>
                            <a:noFill/>
                          </a:ln>
                          <a:solidFill>
                            <a:schemeClr val="tx1"/>
                          </a:solidFill>
                          <a:effectLst/>
                          <a:uLnTx/>
                          <a:uFillTx/>
                        </a:rPr>
                        <a:t>Rights</a:t>
                      </a:r>
                      <a:r>
                        <a:rPr kumimoji="0" lang="it-IT" sz="2100" b="0" i="1" u="none" strike="noStrike" kern="1200" cap="none" spc="0" normalizeH="0" baseline="0" noProof="0" dirty="0">
                          <a:ln>
                            <a:noFill/>
                          </a:ln>
                          <a:solidFill>
                            <a:schemeClr val="tx1"/>
                          </a:solidFill>
                          <a:effectLst/>
                          <a:uLnTx/>
                          <a:uFillTx/>
                        </a:rPr>
                        <a:t> Committee</a:t>
                      </a:r>
                      <a:r>
                        <a:rPr kumimoji="0" lang="it-IT" sz="2100" b="0" u="none" strike="noStrike" kern="1200" cap="none" spc="0" normalizeH="0" baseline="0" noProof="0" dirty="0">
                          <a:ln>
                            <a:noFill/>
                          </a:ln>
                          <a:solidFill>
                            <a:schemeClr val="tx1"/>
                          </a:solidFill>
                          <a:effectLst/>
                          <a:uLnTx/>
                          <a:uFillTx/>
                        </a:rPr>
                        <a:t>)</a:t>
                      </a:r>
                      <a:endParaRPr lang="it-IT" sz="2100" dirty="0">
                        <a:solidFill>
                          <a:schemeClr val="tx1"/>
                        </a:solidFill>
                      </a:endParaRPr>
                    </a:p>
                  </a:txBody>
                  <a:tcPr marL="93981" marR="93981" marT="46990" marB="46990"/>
                </a:tc>
                <a:extLst>
                  <a:ext uri="{0D108BD9-81ED-4DB2-BD59-A6C34878D82A}">
                    <a16:rowId xmlns:a16="http://schemas.microsoft.com/office/drawing/2014/main" val="700940973"/>
                  </a:ext>
                </a:extLst>
              </a:tr>
              <a:tr h="1736927">
                <a:tc>
                  <a:txBody>
                    <a:body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it-IT" sz="2100" b="0" u="none" strike="noStrike" kern="1200" cap="none" spc="0" normalizeH="0" baseline="0" noProof="0" dirty="0">
                          <a:ln>
                            <a:noFill/>
                          </a:ln>
                          <a:solidFill>
                            <a:schemeClr val="tx1"/>
                          </a:solidFill>
                          <a:effectLst/>
                          <a:uLnTx/>
                          <a:uFillTx/>
                        </a:rPr>
                        <a:t>Patto internazionale del 1966 sui diritti economici, sociali e culturali</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Comitato dei diritti economici, sociali e culturali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(dal 1985)</a:t>
                      </a:r>
                      <a:endParaRPr lang="it-IT" sz="2100" dirty="0">
                        <a:solidFill>
                          <a:schemeClr val="tx1"/>
                        </a:solidFill>
                      </a:endParaRPr>
                    </a:p>
                  </a:txBody>
                  <a:tcPr marL="93981" marR="93981" marT="46990" marB="46990"/>
                </a:tc>
                <a:extLst>
                  <a:ext uri="{0D108BD9-81ED-4DB2-BD59-A6C34878D82A}">
                    <a16:rowId xmlns:a16="http://schemas.microsoft.com/office/drawing/2014/main" val="3094191222"/>
                  </a:ext>
                </a:extLst>
              </a:tr>
              <a:tr h="1416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Convenzione del 1984 contro la tortura ed altre pene o trattamenti crudeli, inumani o degradanti</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Comitato contro la tortura</a:t>
                      </a:r>
                      <a:endParaRPr lang="it-IT" sz="2100" dirty="0">
                        <a:solidFill>
                          <a:schemeClr val="tx1"/>
                        </a:solidFill>
                      </a:endParaRPr>
                    </a:p>
                  </a:txBody>
                  <a:tcPr marL="93981" marR="93981" marT="46990" marB="46990"/>
                </a:tc>
                <a:extLst>
                  <a:ext uri="{0D108BD9-81ED-4DB2-BD59-A6C34878D82A}">
                    <a16:rowId xmlns:a16="http://schemas.microsoft.com/office/drawing/2014/main" val="248238563"/>
                  </a:ext>
                </a:extLst>
              </a:tr>
            </a:tbl>
          </a:graphicData>
        </a:graphic>
      </p:graphicFrame>
    </p:spTree>
    <p:extLst>
      <p:ext uri="{BB962C8B-B14F-4D97-AF65-F5344CB8AC3E}">
        <p14:creationId xmlns:p14="http://schemas.microsoft.com/office/powerpoint/2010/main" val="84375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Segnaposto contenuto 4">
            <a:extLst>
              <a:ext uri="{FF2B5EF4-FFF2-40B4-BE49-F238E27FC236}">
                <a16:creationId xmlns:a16="http://schemas.microsoft.com/office/drawing/2014/main" id="{A03142CE-D1CA-0ED1-0F5C-93FD2E249D47}"/>
              </a:ext>
            </a:extLst>
          </p:cNvPr>
          <p:cNvPicPr>
            <a:picLocks noGrp="1" noChangeAspect="1"/>
          </p:cNvPicPr>
          <p:nvPr>
            <p:ph sz="half" idx="1"/>
          </p:nvPr>
        </p:nvPicPr>
        <p:blipFill>
          <a:blip r:embed="rId3"/>
          <a:stretch>
            <a:fillRect/>
          </a:stretch>
        </p:blipFill>
        <p:spPr>
          <a:xfrm>
            <a:off x="2786090" y="1473200"/>
            <a:ext cx="6619820" cy="4703763"/>
          </a:xfr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077218"/>
          </a:xfrm>
          <a:prstGeom prst="rect">
            <a:avLst/>
          </a:prstGeom>
          <a:noFill/>
        </p:spPr>
        <p:txBody>
          <a:bodyPr wrap="square">
            <a:spAutoFit/>
          </a:bodyPr>
          <a:lstStyle/>
          <a:p>
            <a:pPr algn="ctr">
              <a:defRPr/>
            </a:pPr>
            <a:r>
              <a:rPr lang="it-IT" sz="3200" dirty="0"/>
              <a:t>Consiglio per i diritti umani delle Nazioni Unite</a:t>
            </a:r>
          </a:p>
          <a:p>
            <a:pPr algn="ctr">
              <a:defRPr/>
            </a:pPr>
            <a:r>
              <a:rPr lang="it-IT" sz="3200" i="1" dirty="0"/>
              <a:t>Universal </a:t>
            </a:r>
            <a:r>
              <a:rPr lang="it-IT" sz="3200" i="1" dirty="0" err="1"/>
              <a:t>Periodic</a:t>
            </a:r>
            <a:r>
              <a:rPr lang="it-IT" sz="3200" i="1" dirty="0"/>
              <a:t> Review</a:t>
            </a:r>
          </a:p>
        </p:txBody>
      </p:sp>
    </p:spTree>
    <p:extLst>
      <p:ext uri="{BB962C8B-B14F-4D97-AF65-F5344CB8AC3E}">
        <p14:creationId xmlns:p14="http://schemas.microsoft.com/office/powerpoint/2010/main" val="338890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dirty="0"/>
          </a:p>
          <a:p>
            <a:pPr marL="0" indent="0" algn="ctr">
              <a:buNone/>
            </a:pPr>
            <a:r>
              <a:rPr lang="it-IT" sz="4400" dirty="0"/>
              <a:t>trattati regionali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03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77500" lnSpcReduction="20000"/>
          </a:bodyPr>
          <a:lstStyle/>
          <a:p>
            <a:pPr marL="742950" indent="-742950" algn="just">
              <a:buFont typeface="+mj-lt"/>
              <a:buAutoNum type="arabicPeriod"/>
            </a:pPr>
            <a:endParaRPr lang="en-US" sz="3400" dirty="0"/>
          </a:p>
          <a:p>
            <a:pPr marL="0" indent="0" algn="just">
              <a:buNone/>
            </a:pPr>
            <a:r>
              <a:rPr lang="it-IT" sz="4400" dirty="0"/>
              <a:t>Consideriamo verità evidenti per sé stesse che tutti gli uomini sono creati uguali; che sono stati dotati dal loro Creatore di taluni diritti inalienabili; che, fra questi diritti, vi sono la vita, la libertà e il perseguimento del benessere. Che per garantire questi diritti, vengono istituiti fra gli uomini dei governi che derivano dal consenso dei governati il loro giusto potere. Che ogni qualvolta una forma di governo diviene antagonistica al conseguimento di questi scopi, il popolo ha diritto di modificarla e abolirla, e di creare un governo nuovo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Dichiarazione d’indipendenza degli Stati Uniti d’America (4 luglio 1776)</a:t>
            </a:r>
          </a:p>
        </p:txBody>
      </p:sp>
    </p:spTree>
    <p:extLst>
      <p:ext uri="{BB962C8B-B14F-4D97-AF65-F5344CB8AC3E}">
        <p14:creationId xmlns:p14="http://schemas.microsoft.com/office/powerpoint/2010/main" val="418948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3" name="Freeform: Shape 3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6">
            <a:extLst>
              <a:ext uri="{FF2B5EF4-FFF2-40B4-BE49-F238E27FC236}">
                <a16:creationId xmlns:a16="http://schemas.microsoft.com/office/drawing/2014/main" id="{7C004AA6-F77D-265E-FC3C-7468332BEF2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D589A36-170F-7348-BCDB-23CF9D860473}" type="slidenum">
              <a:rPr lang="en-US"/>
              <a:pPr>
                <a:spcAft>
                  <a:spcPts val="600"/>
                </a:spcAft>
              </a:pPr>
              <a:t>20</a:t>
            </a:fld>
            <a:endParaRPr lang="en-US"/>
          </a:p>
        </p:txBody>
      </p:sp>
      <p:graphicFrame>
        <p:nvGraphicFramePr>
          <p:cNvPr id="9" name="Tabella 9">
            <a:extLst>
              <a:ext uri="{FF2B5EF4-FFF2-40B4-BE49-F238E27FC236}">
                <a16:creationId xmlns:a16="http://schemas.microsoft.com/office/drawing/2014/main" id="{B4765351-2671-76EE-3BD7-E06FA557DDFB}"/>
              </a:ext>
            </a:extLst>
          </p:cNvPr>
          <p:cNvGraphicFramePr>
            <a:graphicFrameLocks noGrp="1"/>
          </p:cNvGraphicFramePr>
          <p:nvPr>
            <p:extLst>
              <p:ext uri="{D42A27DB-BD31-4B8C-83A1-F6EECF244321}">
                <p14:modId xmlns:p14="http://schemas.microsoft.com/office/powerpoint/2010/main" val="2530857996"/>
              </p:ext>
            </p:extLst>
          </p:nvPr>
        </p:nvGraphicFramePr>
        <p:xfrm>
          <a:off x="643467" y="797478"/>
          <a:ext cx="10905067" cy="5263046"/>
        </p:xfrm>
        <a:graphic>
          <a:graphicData uri="http://schemas.openxmlformats.org/drawingml/2006/table">
            <a:tbl>
              <a:tblPr firstRow="1" bandRow="1">
                <a:tableStyleId>{72833802-FEF1-4C79-8D5D-14CF1EAF98D9}</a:tableStyleId>
              </a:tblPr>
              <a:tblGrid>
                <a:gridCol w="3280987">
                  <a:extLst>
                    <a:ext uri="{9D8B030D-6E8A-4147-A177-3AD203B41FA5}">
                      <a16:colId xmlns:a16="http://schemas.microsoft.com/office/drawing/2014/main" val="2680189939"/>
                    </a:ext>
                  </a:extLst>
                </a:gridCol>
                <a:gridCol w="3821862">
                  <a:extLst>
                    <a:ext uri="{9D8B030D-6E8A-4147-A177-3AD203B41FA5}">
                      <a16:colId xmlns:a16="http://schemas.microsoft.com/office/drawing/2014/main" val="3573234402"/>
                    </a:ext>
                  </a:extLst>
                </a:gridCol>
                <a:gridCol w="3802218">
                  <a:extLst>
                    <a:ext uri="{9D8B030D-6E8A-4147-A177-3AD203B41FA5}">
                      <a16:colId xmlns:a16="http://schemas.microsoft.com/office/drawing/2014/main" val="96989739"/>
                    </a:ext>
                  </a:extLst>
                </a:gridCol>
              </a:tblGrid>
              <a:tr h="6940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3700" b="1" u="none" strike="noStrike" kern="1200" cap="none" spc="0" normalizeH="0" baseline="0" noProof="0" dirty="0">
                          <a:ln>
                            <a:noFill/>
                          </a:ln>
                          <a:solidFill>
                            <a:prstClr val="white"/>
                          </a:solidFill>
                          <a:effectLst/>
                          <a:uLnTx/>
                          <a:uFillTx/>
                        </a:rPr>
                        <a:t>Trattato</a:t>
                      </a:r>
                      <a:endParaRPr lang="it-IT" sz="3700" dirty="0"/>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700"/>
                        <a:t>Organizzazione</a:t>
                      </a:r>
                    </a:p>
                  </a:txBody>
                  <a:tcPr marL="93981" marR="93981" marT="46990" marB="469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3700"/>
                        <a:t>Corte</a:t>
                      </a:r>
                    </a:p>
                  </a:txBody>
                  <a:tcPr marL="93981" marR="93981" marT="46990" marB="46990"/>
                </a:tc>
                <a:extLst>
                  <a:ext uri="{0D108BD9-81ED-4DB2-BD59-A6C34878D82A}">
                    <a16:rowId xmlns:a16="http://schemas.microsoft.com/office/drawing/2014/main" val="1936679935"/>
                  </a:ext>
                </a:extLst>
              </a:tr>
              <a:tr h="1416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Convenzione europea dei diritti dell’uomo del 1950</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Consiglio d’Europa</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a:ln>
                            <a:noFill/>
                          </a:ln>
                          <a:solidFill>
                            <a:schemeClr val="tx1"/>
                          </a:solidFill>
                          <a:effectLst/>
                          <a:uLnTx/>
                          <a:uFillTx/>
                        </a:rPr>
                        <a:t>Corte europea dei diritti dell’uomo (Strasburgo, Francia)</a:t>
                      </a:r>
                    </a:p>
                  </a:txBody>
                  <a:tcPr marL="93981" marR="93981" marT="46990" marB="46990"/>
                </a:tc>
                <a:extLst>
                  <a:ext uri="{0D108BD9-81ED-4DB2-BD59-A6C34878D82A}">
                    <a16:rowId xmlns:a16="http://schemas.microsoft.com/office/drawing/2014/main" val="700940973"/>
                  </a:ext>
                </a:extLst>
              </a:tr>
              <a:tr h="1736927">
                <a:tc>
                  <a:txBody>
                    <a:body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it-IT" sz="2100" b="0" u="none" strike="noStrike" kern="1200" cap="none" spc="0" normalizeH="0" baseline="0" noProof="0" dirty="0">
                          <a:ln>
                            <a:noFill/>
                          </a:ln>
                          <a:solidFill>
                            <a:schemeClr val="tx1"/>
                          </a:solidFill>
                          <a:effectLst/>
                          <a:uLnTx/>
                          <a:uFillTx/>
                        </a:rPr>
                        <a:t>Convenzione americana sui diritti dell’uomo del 1969</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Organizzazione degli Stati americani (OAS)</a:t>
                      </a:r>
                      <a:endParaRPr lang="it-IT" sz="2100" dirty="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Corte interamericana dei diritti dell’uomo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(San José, Costa Rica)</a:t>
                      </a:r>
                    </a:p>
                    <a:p>
                      <a:pPr algn="ctr"/>
                      <a:endParaRPr lang="it-IT" sz="2100" dirty="0">
                        <a:solidFill>
                          <a:schemeClr val="tx1"/>
                        </a:solidFill>
                      </a:endParaRPr>
                    </a:p>
                  </a:txBody>
                  <a:tcPr marL="93981" marR="93981" marT="46990" marB="46990"/>
                </a:tc>
                <a:extLst>
                  <a:ext uri="{0D108BD9-81ED-4DB2-BD59-A6C34878D82A}">
                    <a16:rowId xmlns:a16="http://schemas.microsoft.com/office/drawing/2014/main" val="3094191222"/>
                  </a:ext>
                </a:extLst>
              </a:tr>
              <a:tr h="1416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a:ln>
                          <a:noFill/>
                        </a:ln>
                        <a:solidFill>
                          <a:schemeClr val="tx1"/>
                        </a:solidFill>
                        <a:effectLst/>
                        <a:uLnTx/>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a:ln>
                            <a:noFill/>
                          </a:ln>
                          <a:solidFill>
                            <a:schemeClr val="tx1"/>
                          </a:solidFill>
                          <a:effectLst/>
                          <a:uLnTx/>
                          <a:uFillTx/>
                        </a:rPr>
                        <a:t>Carta africana dei diritti dell'uomo e dei popoli del 1981</a:t>
                      </a:r>
                      <a:endParaRPr lang="it-IT" sz="210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a:ln>
                            <a:noFill/>
                          </a:ln>
                          <a:solidFill>
                            <a:schemeClr val="tx1"/>
                          </a:solidFill>
                          <a:effectLst/>
                          <a:uLnTx/>
                          <a:uFillTx/>
                        </a:rPr>
                        <a:t>Unione africana</a:t>
                      </a:r>
                      <a:endParaRPr lang="it-IT" sz="2100">
                        <a:solidFill>
                          <a:schemeClr val="tx1"/>
                        </a:solidFill>
                      </a:endParaRPr>
                    </a:p>
                  </a:txBody>
                  <a:tcPr marL="93981" marR="93981" marT="46990" marB="469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100" b="0" u="none" strike="noStrike" kern="1200" cap="none" spc="0" normalizeH="0" baseline="0" noProof="0" dirty="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Corte Africana dei Diritti dell'Uomo e dei Popoli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0" u="none" strike="noStrike" kern="1200" cap="none" spc="0" normalizeH="0" baseline="0" noProof="0" dirty="0">
                          <a:ln>
                            <a:noFill/>
                          </a:ln>
                          <a:solidFill>
                            <a:schemeClr val="tx1"/>
                          </a:solidFill>
                          <a:effectLst/>
                          <a:uLnTx/>
                          <a:uFillTx/>
                        </a:rPr>
                        <a:t>(Arusha, Tanzania)</a:t>
                      </a:r>
                      <a:endParaRPr lang="it-IT" sz="2100" dirty="0">
                        <a:solidFill>
                          <a:schemeClr val="tx1"/>
                        </a:solidFill>
                      </a:endParaRPr>
                    </a:p>
                  </a:txBody>
                  <a:tcPr marL="93981" marR="93981" marT="46990" marB="46990"/>
                </a:tc>
                <a:extLst>
                  <a:ext uri="{0D108BD9-81ED-4DB2-BD59-A6C34878D82A}">
                    <a16:rowId xmlns:a16="http://schemas.microsoft.com/office/drawing/2014/main" val="248238563"/>
                  </a:ext>
                </a:extLst>
              </a:tr>
            </a:tbl>
          </a:graphicData>
        </a:graphic>
      </p:graphicFrame>
    </p:spTree>
    <p:extLst>
      <p:ext uri="{BB962C8B-B14F-4D97-AF65-F5344CB8AC3E}">
        <p14:creationId xmlns:p14="http://schemas.microsoft.com/office/powerpoint/2010/main" val="267572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831298"/>
          </a:xfrm>
        </p:spPr>
        <p:txBody>
          <a:bodyPr vert="horz" lIns="91440" tIns="45720" rIns="91440" bIns="45720" rtlCol="0">
            <a:normAutofit fontScale="32500" lnSpcReduction="20000"/>
          </a:bodyPr>
          <a:lstStyle/>
          <a:p>
            <a:pPr marL="742950" indent="-742950" algn="ctr">
              <a:buFont typeface="+mj-lt"/>
              <a:buAutoNum type="arabicPeriod"/>
            </a:pPr>
            <a:endParaRPr lang="en-US" sz="3400" dirty="0"/>
          </a:p>
          <a:p>
            <a:pPr marL="0" indent="0" algn="ctr">
              <a:buNone/>
            </a:pPr>
            <a:r>
              <a:rPr lang="it-IT" sz="8600" dirty="0"/>
              <a:t>Articolo 1</a:t>
            </a:r>
          </a:p>
          <a:p>
            <a:pPr marL="0" indent="0" algn="ctr">
              <a:buNone/>
            </a:pPr>
            <a:r>
              <a:rPr lang="it-IT" sz="8600" i="1" dirty="0"/>
              <a:t>Lo scopo della società è la felicità comune. Il Governo è istituito per garantire all’uomo il godimento dei suoi diritti naturali e imprescrittibili</a:t>
            </a:r>
          </a:p>
          <a:p>
            <a:pPr marL="0" indent="0" algn="ctr">
              <a:buNone/>
            </a:pPr>
            <a:r>
              <a:rPr lang="it-IT" sz="8600" dirty="0"/>
              <a:t>Articolo 2</a:t>
            </a:r>
          </a:p>
          <a:p>
            <a:pPr marL="0" indent="0" algn="ctr">
              <a:buNone/>
            </a:pPr>
            <a:r>
              <a:rPr lang="it-IT" sz="8600" i="1" dirty="0"/>
              <a:t>Questi diritti sono l’uguaglianza, la libertà, la sicurezza, la proprietà.</a:t>
            </a:r>
          </a:p>
          <a:p>
            <a:pPr marL="0" indent="0" algn="ctr">
              <a:buNone/>
            </a:pPr>
            <a:r>
              <a:rPr lang="it-IT" sz="8600" dirty="0"/>
              <a:t>Articolo 3</a:t>
            </a:r>
          </a:p>
          <a:p>
            <a:pPr marL="0" indent="0" algn="ctr">
              <a:buNone/>
            </a:pPr>
            <a:r>
              <a:rPr lang="it-IT" sz="8600" i="1" dirty="0"/>
              <a:t>Tutti gli uomini sono uguali per natura e davanti alla Legge.</a:t>
            </a:r>
          </a:p>
          <a:p>
            <a:pPr marL="0" indent="0" algn="ctr">
              <a:buNone/>
            </a:pPr>
            <a:r>
              <a:rPr lang="it-IT" sz="8600" dirty="0"/>
              <a:t>Articolo 7</a:t>
            </a:r>
          </a:p>
          <a:p>
            <a:pPr marL="0" indent="0" algn="ctr">
              <a:buNone/>
            </a:pPr>
            <a:r>
              <a:rPr lang="it-IT" sz="8600" i="1" dirty="0"/>
              <a:t>Il diritto di manifestare il proprio pensiero e le proprie opinioni, sia con la stampa sia in tutt’altra maniera, il diritto di riunirsi in assemblea pacificamente, il libero esercizio dei culti, non possono essere interdetti.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Dichiarazione dei diritti dell’uomo e del cittadino (26 agosto 1789)</a:t>
            </a:r>
          </a:p>
        </p:txBody>
      </p:sp>
    </p:spTree>
    <p:extLst>
      <p:ext uri="{BB962C8B-B14F-4D97-AF65-F5344CB8AC3E}">
        <p14:creationId xmlns:p14="http://schemas.microsoft.com/office/powerpoint/2010/main" val="159726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942975"/>
            <a:ext cx="10515600" cy="5233988"/>
          </a:xfrm>
        </p:spPr>
        <p:txBody>
          <a:bodyPr vert="horz" lIns="91440" tIns="45720" rIns="91440" bIns="45720" rtlCol="0">
            <a:normAutofit/>
          </a:bodyPr>
          <a:lstStyle/>
          <a:p>
            <a:pPr marL="0" indent="0" algn="just">
              <a:buNone/>
            </a:pPr>
            <a:r>
              <a:rPr lang="en-US" sz="3400" dirty="0"/>
              <a:t>
</a:t>
            </a:r>
          </a:p>
          <a:p>
            <a:pPr marL="0" indent="0" algn="ctr">
              <a:buNone/>
            </a:pPr>
            <a:r>
              <a:rPr lang="it-IT" sz="4400" b="1" i="1" dirty="0"/>
              <a:t>diritti civili e politici</a:t>
            </a:r>
          </a:p>
          <a:p>
            <a:pPr marL="0" indent="0" algn="ctr">
              <a:buNone/>
            </a:pPr>
            <a:r>
              <a:rPr lang="it-IT" sz="4400" i="1" dirty="0"/>
              <a:t>vs</a:t>
            </a:r>
          </a:p>
          <a:p>
            <a:pPr marL="0" indent="0" algn="ctr">
              <a:buNone/>
            </a:pPr>
            <a:r>
              <a:rPr lang="it-IT" sz="4400" b="1" i="1" dirty="0"/>
              <a:t>diritti economici e sociali</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2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114426"/>
            <a:ext cx="10515600" cy="5062538"/>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la tutela della persona umana</a:t>
            </a:r>
          </a:p>
          <a:p>
            <a:pPr marL="0" indent="0" algn="ctr">
              <a:buNone/>
            </a:pPr>
            <a:r>
              <a:rPr lang="it-IT" sz="4400" dirty="0"/>
              <a:t>nel diritto internazionale</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3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r>
              <a:rPr lang="en-US" sz="3400" dirty="0" err="1"/>
              <a:t>Gli</a:t>
            </a:r>
            <a:r>
              <a:rPr lang="en-US" sz="3400" dirty="0"/>
              <a:t> </a:t>
            </a:r>
            <a:r>
              <a:rPr lang="en-US" sz="3400" dirty="0" err="1"/>
              <a:t>scopi</a:t>
            </a:r>
            <a:r>
              <a:rPr lang="en-US" sz="3400" dirty="0"/>
              <a:t> </a:t>
            </a:r>
            <a:r>
              <a:rPr lang="en-US" sz="3400" dirty="0" err="1"/>
              <a:t>delle</a:t>
            </a:r>
            <a:r>
              <a:rPr lang="en-US" sz="3400" dirty="0"/>
              <a:t> </a:t>
            </a:r>
            <a:r>
              <a:rPr lang="en-US" sz="3400" dirty="0" err="1"/>
              <a:t>Nazioni</a:t>
            </a:r>
            <a:r>
              <a:rPr lang="en-US" sz="3400" dirty="0"/>
              <a:t> Unite </a:t>
            </a:r>
            <a:r>
              <a:rPr lang="en-US" sz="3400" dirty="0" err="1"/>
              <a:t>sono</a:t>
            </a:r>
            <a:r>
              <a:rPr lang="en-US" sz="3400" dirty="0"/>
              <a:t>:
[…]
3. </a:t>
            </a:r>
            <a:r>
              <a:rPr lang="en-US" sz="3400" dirty="0" err="1"/>
              <a:t>Realizzare</a:t>
            </a:r>
            <a:r>
              <a:rPr lang="en-US" sz="3400" dirty="0"/>
              <a:t> la </a:t>
            </a:r>
            <a:r>
              <a:rPr lang="en-US" sz="3400" dirty="0" err="1"/>
              <a:t>cooperazione</a:t>
            </a:r>
            <a:r>
              <a:rPr lang="en-US" sz="3400" dirty="0"/>
              <a:t> </a:t>
            </a:r>
            <a:r>
              <a:rPr lang="en-US" sz="3400" dirty="0" err="1"/>
              <a:t>internazionale</a:t>
            </a:r>
            <a:r>
              <a:rPr lang="en-US" sz="3400" dirty="0"/>
              <a:t> </a:t>
            </a:r>
            <a:r>
              <a:rPr lang="en-US" sz="3400" dirty="0" err="1"/>
              <a:t>nella</a:t>
            </a:r>
            <a:r>
              <a:rPr lang="en-US" sz="3400" dirty="0"/>
              <a:t> </a:t>
            </a:r>
            <a:r>
              <a:rPr lang="en-US" sz="3400" dirty="0" err="1"/>
              <a:t>risoluzione</a:t>
            </a:r>
            <a:r>
              <a:rPr lang="en-US" sz="3400" dirty="0"/>
              <a:t> di </a:t>
            </a:r>
            <a:r>
              <a:rPr lang="en-US" sz="3400" dirty="0" err="1"/>
              <a:t>problemi</a:t>
            </a:r>
            <a:r>
              <a:rPr lang="en-US" sz="3400" dirty="0"/>
              <a:t> </a:t>
            </a:r>
            <a:r>
              <a:rPr lang="en-US" sz="3400" dirty="0" err="1"/>
              <a:t>internazionali</a:t>
            </a:r>
            <a:r>
              <a:rPr lang="en-US" sz="3400" dirty="0"/>
              <a:t> di carattere </a:t>
            </a:r>
            <a:r>
              <a:rPr lang="en-US" sz="3400" dirty="0" err="1"/>
              <a:t>economico</a:t>
            </a:r>
            <a:r>
              <a:rPr lang="en-US" sz="3400" dirty="0"/>
              <a:t>, </a:t>
            </a:r>
            <a:r>
              <a:rPr lang="en-US" sz="3400" dirty="0" err="1"/>
              <a:t>sociale</a:t>
            </a:r>
            <a:r>
              <a:rPr lang="en-US" sz="3400" dirty="0"/>
              <a:t>, </a:t>
            </a:r>
            <a:r>
              <a:rPr lang="en-US" sz="3400" dirty="0" err="1"/>
              <a:t>culturale</a:t>
            </a:r>
            <a:r>
              <a:rPr lang="en-US" sz="3400" dirty="0"/>
              <a:t> o </a:t>
            </a:r>
            <a:r>
              <a:rPr lang="en-US" sz="3400" dirty="0" err="1"/>
              <a:t>umanitario</a:t>
            </a:r>
            <a:r>
              <a:rPr lang="en-US" sz="3400" dirty="0"/>
              <a:t>, e </a:t>
            </a:r>
            <a:r>
              <a:rPr lang="en-US" sz="3400" dirty="0" err="1"/>
              <a:t>nella</a:t>
            </a:r>
            <a:r>
              <a:rPr lang="en-US" sz="3400" dirty="0"/>
              <a:t> </a:t>
            </a:r>
            <a:r>
              <a:rPr lang="en-US" sz="3400" dirty="0" err="1"/>
              <a:t>promozione</a:t>
            </a:r>
            <a:r>
              <a:rPr lang="en-US" sz="3400" dirty="0"/>
              <a:t> e </a:t>
            </a:r>
            <a:r>
              <a:rPr lang="en-US" sz="3400" dirty="0" err="1"/>
              <a:t>nell’incoraggiamento</a:t>
            </a:r>
            <a:r>
              <a:rPr lang="en-US" sz="3400" dirty="0"/>
              <a:t> del rispetto </a:t>
            </a:r>
            <a:r>
              <a:rPr lang="en-US" sz="3400" dirty="0" err="1"/>
              <a:t>dei</a:t>
            </a:r>
            <a:r>
              <a:rPr lang="en-US" sz="3400" dirty="0"/>
              <a:t> </a:t>
            </a:r>
            <a:r>
              <a:rPr lang="en-US" sz="3400" dirty="0" err="1"/>
              <a:t>diritti</a:t>
            </a:r>
            <a:r>
              <a:rPr lang="en-US" sz="3400" dirty="0"/>
              <a:t> </a:t>
            </a:r>
            <a:r>
              <a:rPr lang="en-US" sz="3400" dirty="0" err="1"/>
              <a:t>umani</a:t>
            </a:r>
            <a:r>
              <a:rPr lang="en-US" sz="3400" dirty="0"/>
              <a:t> e </a:t>
            </a:r>
            <a:r>
              <a:rPr lang="en-US" sz="3400" dirty="0" err="1"/>
              <a:t>delle</a:t>
            </a:r>
            <a:r>
              <a:rPr lang="en-US" sz="3400" dirty="0"/>
              <a:t> </a:t>
            </a:r>
            <a:r>
              <a:rPr lang="en-US" sz="3400" dirty="0" err="1"/>
              <a:t>libertà</a:t>
            </a:r>
            <a:r>
              <a:rPr lang="en-US" sz="3400" dirty="0"/>
              <a:t> </a:t>
            </a:r>
            <a:r>
              <a:rPr lang="en-US" sz="3400" dirty="0" err="1"/>
              <a:t>fondamentali</a:t>
            </a:r>
            <a:r>
              <a:rPr lang="en-US" sz="3400" dirty="0"/>
              <a:t> per tutti, senza </a:t>
            </a:r>
            <a:r>
              <a:rPr lang="en-US" sz="3400" dirty="0" err="1"/>
              <a:t>distinzione</a:t>
            </a:r>
            <a:r>
              <a:rPr lang="en-US" sz="3400" dirty="0"/>
              <a:t> di </a:t>
            </a:r>
            <a:r>
              <a:rPr lang="en-US" sz="3400" dirty="0" err="1"/>
              <a:t>razza</a:t>
            </a:r>
            <a:r>
              <a:rPr lang="en-US" sz="3400" dirty="0"/>
              <a:t>, </a:t>
            </a:r>
            <a:r>
              <a:rPr lang="en-US" sz="3400" dirty="0" err="1"/>
              <a:t>sesso</a:t>
            </a:r>
            <a:r>
              <a:rPr lang="en-US" sz="3400" dirty="0"/>
              <a:t>, lingua o </a:t>
            </a:r>
            <a:r>
              <a:rPr lang="en-US" sz="3400" dirty="0" err="1"/>
              <a:t>religione</a:t>
            </a:r>
            <a:r>
              <a:rPr lang="en-US" sz="3400" dirty="0"/>
              <a:t>; […]</a:t>
            </a: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1</a:t>
            </a:r>
          </a:p>
        </p:txBody>
      </p:sp>
    </p:spTree>
    <p:extLst>
      <p:ext uri="{BB962C8B-B14F-4D97-AF65-F5344CB8AC3E}">
        <p14:creationId xmlns:p14="http://schemas.microsoft.com/office/powerpoint/2010/main" val="296830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r>
              <a:rPr lang="en-US" sz="3400" dirty="0"/>
              <a:t>Al fine di </a:t>
            </a:r>
            <a:r>
              <a:rPr lang="en-US" sz="3400" dirty="0" err="1"/>
              <a:t>creare</a:t>
            </a:r>
            <a:r>
              <a:rPr lang="en-US" sz="3400" dirty="0"/>
              <a:t> le </a:t>
            </a:r>
            <a:r>
              <a:rPr lang="en-US" sz="3400" dirty="0" err="1"/>
              <a:t>condizioni</a:t>
            </a:r>
            <a:r>
              <a:rPr lang="en-US" sz="3400" dirty="0"/>
              <a:t> di </a:t>
            </a:r>
            <a:r>
              <a:rPr lang="en-US" sz="3400" dirty="0" err="1"/>
              <a:t>stabilità</a:t>
            </a:r>
            <a:r>
              <a:rPr lang="en-US" sz="3400" dirty="0"/>
              <a:t> e di </a:t>
            </a:r>
            <a:r>
              <a:rPr lang="en-US" sz="3400" dirty="0" err="1"/>
              <a:t>benessere</a:t>
            </a:r>
            <a:r>
              <a:rPr lang="en-US" sz="3400" dirty="0"/>
              <a:t> </a:t>
            </a:r>
            <a:r>
              <a:rPr lang="en-US" sz="3400" dirty="0" err="1"/>
              <a:t>necessarie</a:t>
            </a:r>
            <a:r>
              <a:rPr lang="en-US" sz="3400" dirty="0"/>
              <a:t> per </a:t>
            </a:r>
            <a:r>
              <a:rPr lang="en-US" sz="3400" dirty="0" err="1"/>
              <a:t>relazioni</a:t>
            </a:r>
            <a:r>
              <a:rPr lang="en-US" sz="3400" dirty="0"/>
              <a:t> </a:t>
            </a:r>
            <a:r>
              <a:rPr lang="en-US" sz="3400" dirty="0" err="1"/>
              <a:t>pacifiche</a:t>
            </a:r>
            <a:r>
              <a:rPr lang="en-US" sz="3400" dirty="0"/>
              <a:t> e </a:t>
            </a:r>
            <a:r>
              <a:rPr lang="en-US" sz="3400" dirty="0" err="1"/>
              <a:t>amichevoli</a:t>
            </a:r>
            <a:r>
              <a:rPr lang="en-US" sz="3400" dirty="0"/>
              <a:t> </a:t>
            </a:r>
            <a:r>
              <a:rPr lang="en-US" sz="3400" dirty="0" err="1"/>
              <a:t>tra</a:t>
            </a:r>
            <a:r>
              <a:rPr lang="en-US" sz="3400" dirty="0"/>
              <a:t> le </a:t>
            </a:r>
            <a:r>
              <a:rPr lang="en-US" sz="3400" dirty="0" err="1"/>
              <a:t>nazioni</a:t>
            </a:r>
            <a:r>
              <a:rPr lang="en-US" sz="3400" dirty="0"/>
              <a:t>, </a:t>
            </a:r>
            <a:r>
              <a:rPr lang="en-US" sz="3400" dirty="0" err="1"/>
              <a:t>fondate</a:t>
            </a:r>
            <a:r>
              <a:rPr lang="en-US" sz="3400" dirty="0"/>
              <a:t> </a:t>
            </a:r>
            <a:r>
              <a:rPr lang="en-US" sz="3400" dirty="0" err="1"/>
              <a:t>sul</a:t>
            </a:r>
            <a:r>
              <a:rPr lang="en-US" sz="3400" dirty="0"/>
              <a:t> rispetto del principio </a:t>
            </a:r>
            <a:r>
              <a:rPr lang="en-US" sz="3400" dirty="0" err="1"/>
              <a:t>dell’uguaglianza</a:t>
            </a:r>
            <a:r>
              <a:rPr lang="en-US" sz="3400" dirty="0"/>
              <a:t> </a:t>
            </a:r>
            <a:r>
              <a:rPr lang="en-US" sz="3400" dirty="0" err="1"/>
              <a:t>dei</a:t>
            </a:r>
            <a:r>
              <a:rPr lang="en-US" sz="3400" dirty="0"/>
              <a:t> </a:t>
            </a:r>
            <a:r>
              <a:rPr lang="en-US" sz="3400" dirty="0" err="1"/>
              <a:t>diritti</a:t>
            </a:r>
            <a:r>
              <a:rPr lang="en-US" sz="3400" dirty="0"/>
              <a:t> e </a:t>
            </a:r>
            <a:r>
              <a:rPr lang="en-US" sz="3400" dirty="0" err="1"/>
              <a:t>dell’autodeterminazione</a:t>
            </a:r>
            <a:r>
              <a:rPr lang="en-US" sz="3400" dirty="0"/>
              <a:t> </a:t>
            </a:r>
            <a:r>
              <a:rPr lang="en-US" sz="3400" dirty="0" err="1"/>
              <a:t>dei</a:t>
            </a:r>
            <a:r>
              <a:rPr lang="en-US" sz="3400" dirty="0"/>
              <a:t> </a:t>
            </a:r>
            <a:r>
              <a:rPr lang="en-US" sz="3400" dirty="0" err="1"/>
              <a:t>popoli</a:t>
            </a:r>
            <a:r>
              <a:rPr lang="en-US" sz="3400" dirty="0"/>
              <a:t>, </a:t>
            </a:r>
            <a:r>
              <a:rPr lang="en-US" sz="3400" dirty="0" err="1"/>
              <a:t>l’Organizzazione</a:t>
            </a:r>
            <a:r>
              <a:rPr lang="en-US" sz="3400" dirty="0"/>
              <a:t> </a:t>
            </a:r>
            <a:r>
              <a:rPr lang="en-US" sz="3400" dirty="0" err="1"/>
              <a:t>delle</a:t>
            </a:r>
            <a:r>
              <a:rPr lang="en-US" sz="3400" dirty="0"/>
              <a:t> </a:t>
            </a:r>
            <a:r>
              <a:rPr lang="en-US" sz="3400" dirty="0" err="1"/>
              <a:t>Nazioni</a:t>
            </a:r>
            <a:r>
              <a:rPr lang="en-US" sz="3400" dirty="0"/>
              <a:t> Unite </a:t>
            </a:r>
            <a:r>
              <a:rPr lang="en-US" sz="3400" dirty="0" err="1"/>
              <a:t>promuove</a:t>
            </a:r>
            <a:r>
              <a:rPr lang="en-US" sz="3400" dirty="0"/>
              <a:t>:
[…]
c) il rispetto e </a:t>
            </a:r>
            <a:r>
              <a:rPr lang="en-US" sz="3400" dirty="0" err="1"/>
              <a:t>l’osservanza</a:t>
            </a:r>
            <a:r>
              <a:rPr lang="en-US" sz="3400" dirty="0"/>
              <a:t> </a:t>
            </a:r>
            <a:r>
              <a:rPr lang="en-US" sz="3400" dirty="0" err="1"/>
              <a:t>universali</a:t>
            </a:r>
            <a:r>
              <a:rPr lang="en-US" sz="3400" dirty="0"/>
              <a:t> </a:t>
            </a:r>
            <a:r>
              <a:rPr lang="en-US" sz="3400" dirty="0" err="1"/>
              <a:t>dei</a:t>
            </a:r>
            <a:r>
              <a:rPr lang="en-US" sz="3400" dirty="0"/>
              <a:t> </a:t>
            </a:r>
            <a:r>
              <a:rPr lang="en-US" sz="3400" dirty="0" err="1"/>
              <a:t>diritti</a:t>
            </a:r>
            <a:r>
              <a:rPr lang="en-US" sz="3400" dirty="0"/>
              <a:t> </a:t>
            </a:r>
            <a:r>
              <a:rPr lang="en-US" sz="3400" dirty="0" err="1"/>
              <a:t>umani</a:t>
            </a:r>
            <a:r>
              <a:rPr lang="en-US" sz="3400" dirty="0"/>
              <a:t> e </a:t>
            </a:r>
            <a:r>
              <a:rPr lang="en-US" sz="3400" dirty="0" err="1"/>
              <a:t>delle</a:t>
            </a:r>
            <a:r>
              <a:rPr lang="en-US" sz="3400" dirty="0"/>
              <a:t> </a:t>
            </a:r>
            <a:r>
              <a:rPr lang="en-US" sz="3400" dirty="0" err="1"/>
              <a:t>libertà</a:t>
            </a:r>
            <a:r>
              <a:rPr lang="en-US" sz="3400" dirty="0"/>
              <a:t> </a:t>
            </a:r>
            <a:r>
              <a:rPr lang="en-US" sz="3400" dirty="0" err="1"/>
              <a:t>fondamentali</a:t>
            </a:r>
            <a:r>
              <a:rPr lang="en-US" sz="3400" dirty="0"/>
              <a:t> per tutti, senza </a:t>
            </a:r>
            <a:r>
              <a:rPr lang="en-US" sz="3400" dirty="0" err="1"/>
              <a:t>distinzione</a:t>
            </a:r>
            <a:r>
              <a:rPr lang="en-US" sz="3400" dirty="0"/>
              <a:t> di </a:t>
            </a:r>
            <a:r>
              <a:rPr lang="en-US" sz="3400" dirty="0" err="1"/>
              <a:t>razza</a:t>
            </a:r>
            <a:r>
              <a:rPr lang="en-US" sz="3400" dirty="0"/>
              <a:t>, </a:t>
            </a:r>
            <a:r>
              <a:rPr lang="en-US" sz="3400" dirty="0" err="1"/>
              <a:t>sesso</a:t>
            </a:r>
            <a:r>
              <a:rPr lang="en-US" sz="3400" dirty="0"/>
              <a:t>, lingua o </a:t>
            </a:r>
            <a:r>
              <a:rPr lang="en-US" sz="3400" dirty="0" err="1"/>
              <a:t>religione</a:t>
            </a:r>
            <a:r>
              <a:rPr lang="en-US" sz="3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55</a:t>
            </a:r>
          </a:p>
        </p:txBody>
      </p:sp>
    </p:spTree>
    <p:extLst>
      <p:ext uri="{BB962C8B-B14F-4D97-AF65-F5344CB8AC3E}">
        <p14:creationId xmlns:p14="http://schemas.microsoft.com/office/powerpoint/2010/main" val="313679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4000"/>
          </a:p>
          <a:p>
            <a:pPr marL="0" indent="0" algn="just">
              <a:buNone/>
            </a:pPr>
            <a:r>
              <a:rPr lang="en-US" sz="4000"/>
              <a:t>Tutti </a:t>
            </a:r>
            <a:r>
              <a:rPr lang="en-US" sz="4000" dirty="0" err="1"/>
              <a:t>i</a:t>
            </a:r>
            <a:r>
              <a:rPr lang="en-US" sz="4000" dirty="0"/>
              <a:t> </a:t>
            </a:r>
            <a:r>
              <a:rPr lang="en-US" sz="4000" dirty="0" err="1"/>
              <a:t>Membri</a:t>
            </a:r>
            <a:r>
              <a:rPr lang="en-US" sz="4000" dirty="0"/>
              <a:t> </a:t>
            </a:r>
            <a:r>
              <a:rPr lang="en-US" sz="4000" dirty="0" err="1"/>
              <a:t>si</a:t>
            </a:r>
            <a:r>
              <a:rPr lang="en-US" sz="4000" dirty="0"/>
              <a:t> </a:t>
            </a:r>
            <a:r>
              <a:rPr lang="en-US" sz="4000" dirty="0" err="1"/>
              <a:t>impegnano</a:t>
            </a:r>
            <a:r>
              <a:rPr lang="en-US" sz="4000" dirty="0"/>
              <a:t> a </a:t>
            </a:r>
            <a:r>
              <a:rPr lang="en-US" sz="4000" dirty="0" err="1"/>
              <a:t>intraprendere</a:t>
            </a:r>
            <a:r>
              <a:rPr lang="en-US" sz="4000" dirty="0"/>
              <a:t>, </a:t>
            </a:r>
            <a:r>
              <a:rPr lang="en-US" sz="4000" dirty="0" err="1"/>
              <a:t>congiuntamente</a:t>
            </a:r>
            <a:r>
              <a:rPr lang="en-US" sz="4000" dirty="0"/>
              <a:t> e </a:t>
            </a:r>
            <a:r>
              <a:rPr lang="en-US" sz="4000" dirty="0" err="1"/>
              <a:t>individualmente</a:t>
            </a:r>
            <a:r>
              <a:rPr lang="en-US" sz="4000" dirty="0"/>
              <a:t>, </a:t>
            </a:r>
            <a:r>
              <a:rPr lang="en-US" sz="4000" dirty="0" err="1"/>
              <a:t>azioni</a:t>
            </a:r>
            <a:r>
              <a:rPr lang="en-US" sz="4000" dirty="0"/>
              <a:t> in </a:t>
            </a:r>
            <a:r>
              <a:rPr lang="en-US" sz="4000" dirty="0" err="1"/>
              <a:t>cooperazione</a:t>
            </a:r>
            <a:r>
              <a:rPr lang="en-US" sz="4000" dirty="0"/>
              <a:t> con </a:t>
            </a:r>
            <a:r>
              <a:rPr lang="en-US" sz="4000" dirty="0" err="1"/>
              <a:t>l’Organizzazione</a:t>
            </a:r>
            <a:r>
              <a:rPr lang="en-US" sz="4000" dirty="0"/>
              <a:t> per il </a:t>
            </a:r>
            <a:r>
              <a:rPr lang="en-US" sz="4000" dirty="0" err="1"/>
              <a:t>raggiungimento</a:t>
            </a:r>
            <a:r>
              <a:rPr lang="en-US" sz="4000" dirty="0"/>
              <a:t> </a:t>
            </a:r>
            <a:r>
              <a:rPr lang="en-US" sz="4000" dirty="0" err="1"/>
              <a:t>degli</a:t>
            </a:r>
            <a:r>
              <a:rPr lang="en-US" sz="4000" dirty="0"/>
              <a:t> </a:t>
            </a:r>
            <a:r>
              <a:rPr lang="en-US" sz="4000" dirty="0" err="1"/>
              <a:t>scopi</a:t>
            </a:r>
            <a:r>
              <a:rPr lang="en-US" sz="4000" dirty="0"/>
              <a:t> </a:t>
            </a:r>
            <a:r>
              <a:rPr lang="en-US" sz="4000" dirty="0" err="1"/>
              <a:t>enunciati</a:t>
            </a:r>
            <a:r>
              <a:rPr lang="en-US" sz="4000" dirty="0"/>
              <a:t> </a:t>
            </a:r>
            <a:r>
              <a:rPr lang="en-US" sz="4000" dirty="0" err="1"/>
              <a:t>nell’articolo</a:t>
            </a:r>
            <a:r>
              <a:rPr lang="en-US" sz="4000" dirty="0"/>
              <a:t> 55.</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56</a:t>
            </a:r>
          </a:p>
        </p:txBody>
      </p:sp>
    </p:spTree>
    <p:extLst>
      <p:ext uri="{BB962C8B-B14F-4D97-AF65-F5344CB8AC3E}">
        <p14:creationId xmlns:p14="http://schemas.microsoft.com/office/powerpoint/2010/main" val="72188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473752"/>
            <a:ext cx="10515600" cy="4703211"/>
          </a:xfrm>
        </p:spPr>
        <p:txBody>
          <a:bodyPr vert="horz" lIns="91440" tIns="45720" rIns="91440" bIns="45720" rtlCol="0">
            <a:normAutofit fontScale="70000" lnSpcReduction="20000"/>
          </a:bodyPr>
          <a:lstStyle/>
          <a:p>
            <a:pPr marL="0" indent="0" algn="just">
              <a:buNone/>
            </a:pPr>
            <a:r>
              <a:rPr lang="en-US" sz="4500" b="1" dirty="0" err="1"/>
              <a:t>Articolo</a:t>
            </a:r>
            <a:r>
              <a:rPr lang="en-US" sz="4500" b="1" dirty="0"/>
              <a:t> 3</a:t>
            </a:r>
            <a:r>
              <a:rPr lang="en-US" sz="4500" dirty="0"/>
              <a:t>.  </a:t>
            </a:r>
            <a:r>
              <a:rPr lang="en-US" sz="4500" dirty="0" err="1"/>
              <a:t>Ogni</a:t>
            </a:r>
            <a:r>
              <a:rPr lang="en-US" sz="4500" dirty="0"/>
              <a:t> </a:t>
            </a:r>
            <a:r>
              <a:rPr lang="en-US" sz="4500" dirty="0" err="1"/>
              <a:t>individuo</a:t>
            </a:r>
            <a:r>
              <a:rPr lang="en-US" sz="4500" dirty="0"/>
              <a:t> ha </a:t>
            </a:r>
            <a:r>
              <a:rPr lang="en-US" sz="4500" dirty="0" err="1"/>
              <a:t>diritto</a:t>
            </a:r>
            <a:r>
              <a:rPr lang="en-US" sz="4500" dirty="0"/>
              <a:t> </a:t>
            </a:r>
            <a:r>
              <a:rPr lang="en-US" sz="4500" dirty="0" err="1"/>
              <a:t>alla</a:t>
            </a:r>
            <a:r>
              <a:rPr lang="en-US" sz="4500" dirty="0"/>
              <a:t> vita, </a:t>
            </a:r>
            <a:r>
              <a:rPr lang="en-US" sz="4500" dirty="0" err="1"/>
              <a:t>alla</a:t>
            </a:r>
            <a:r>
              <a:rPr lang="en-US" sz="4500" dirty="0"/>
              <a:t> </a:t>
            </a:r>
            <a:r>
              <a:rPr lang="en-US" sz="4500" dirty="0" err="1"/>
              <a:t>libertà</a:t>
            </a:r>
            <a:r>
              <a:rPr lang="en-US" sz="4500" dirty="0"/>
              <a:t> e </a:t>
            </a:r>
            <a:r>
              <a:rPr lang="en-US" sz="4500" dirty="0" err="1"/>
              <a:t>alla</a:t>
            </a:r>
            <a:r>
              <a:rPr lang="en-US" sz="4500" dirty="0"/>
              <a:t> </a:t>
            </a:r>
            <a:r>
              <a:rPr lang="en-US" sz="4500" dirty="0" err="1"/>
              <a:t>sicurezza</a:t>
            </a:r>
            <a:r>
              <a:rPr lang="en-US" sz="4500" dirty="0"/>
              <a:t> </a:t>
            </a:r>
            <a:r>
              <a:rPr lang="en-US" sz="4500" dirty="0" err="1"/>
              <a:t>della</a:t>
            </a:r>
            <a:r>
              <a:rPr lang="en-US" sz="4500" dirty="0"/>
              <a:t> propria persona.
</a:t>
            </a:r>
          </a:p>
          <a:p>
            <a:pPr marL="0" indent="0" algn="just">
              <a:buNone/>
            </a:pPr>
            <a:r>
              <a:rPr lang="en-US" sz="4500" b="1" dirty="0" err="1"/>
              <a:t>Articolo</a:t>
            </a:r>
            <a:r>
              <a:rPr lang="en-US" sz="4500" b="1" dirty="0"/>
              <a:t> 7</a:t>
            </a:r>
            <a:r>
              <a:rPr lang="en-US" sz="4500" dirty="0"/>
              <a:t>.  Tutti </a:t>
            </a:r>
            <a:r>
              <a:rPr lang="en-US" sz="4500" dirty="0" err="1"/>
              <a:t>sono</a:t>
            </a:r>
            <a:r>
              <a:rPr lang="en-US" sz="4500" dirty="0"/>
              <a:t> </a:t>
            </a:r>
            <a:r>
              <a:rPr lang="en-US" sz="4500" dirty="0" err="1"/>
              <a:t>uguali</a:t>
            </a:r>
            <a:r>
              <a:rPr lang="en-US" sz="4500" dirty="0"/>
              <a:t> </a:t>
            </a:r>
            <a:r>
              <a:rPr lang="en-US" sz="4500" dirty="0" err="1"/>
              <a:t>davanti</a:t>
            </a:r>
            <a:r>
              <a:rPr lang="en-US" sz="4500" dirty="0"/>
              <a:t> </a:t>
            </a:r>
            <a:r>
              <a:rPr lang="en-US" sz="4500" dirty="0" err="1"/>
              <a:t>alla</a:t>
            </a:r>
            <a:r>
              <a:rPr lang="en-US" sz="4500" dirty="0"/>
              <a:t> </a:t>
            </a:r>
            <a:r>
              <a:rPr lang="en-US" sz="4500" dirty="0" err="1"/>
              <a:t>legge</a:t>
            </a:r>
            <a:r>
              <a:rPr lang="en-US" sz="4500" dirty="0"/>
              <a:t> e </a:t>
            </a:r>
            <a:r>
              <a:rPr lang="en-US" sz="4500" dirty="0" err="1"/>
              <a:t>hanno</a:t>
            </a:r>
            <a:r>
              <a:rPr lang="en-US" sz="4500" dirty="0"/>
              <a:t> </a:t>
            </a:r>
            <a:r>
              <a:rPr lang="en-US" sz="4500" dirty="0" err="1"/>
              <a:t>diritto</a:t>
            </a:r>
            <a:r>
              <a:rPr lang="en-US" sz="4500" dirty="0"/>
              <a:t>, senza alcuna </a:t>
            </a:r>
            <a:r>
              <a:rPr lang="en-US" sz="4500" dirty="0" err="1"/>
              <a:t>discriminazione</a:t>
            </a:r>
            <a:r>
              <a:rPr lang="en-US" sz="4500" dirty="0"/>
              <a:t>, a </a:t>
            </a:r>
            <a:r>
              <a:rPr lang="en-US" sz="4500" dirty="0" err="1"/>
              <a:t>un'uguale</a:t>
            </a:r>
            <a:r>
              <a:rPr lang="en-US" sz="4500" dirty="0"/>
              <a:t> </a:t>
            </a:r>
            <a:r>
              <a:rPr lang="en-US" sz="4500" dirty="0" err="1"/>
              <a:t>protezione</a:t>
            </a:r>
            <a:r>
              <a:rPr lang="en-US" sz="4500" dirty="0"/>
              <a:t> da </a:t>
            </a:r>
            <a:r>
              <a:rPr lang="en-US" sz="4500" dirty="0" err="1"/>
              <a:t>parte</a:t>
            </a:r>
            <a:r>
              <a:rPr lang="en-US" sz="4500" dirty="0"/>
              <a:t> </a:t>
            </a:r>
            <a:r>
              <a:rPr lang="en-US" sz="4500" dirty="0" err="1"/>
              <a:t>della</a:t>
            </a:r>
            <a:r>
              <a:rPr lang="en-US" sz="4500" dirty="0"/>
              <a:t> </a:t>
            </a:r>
            <a:r>
              <a:rPr lang="en-US" sz="4500" dirty="0" err="1"/>
              <a:t>legge</a:t>
            </a:r>
            <a:r>
              <a:rPr lang="en-US" sz="4500" dirty="0"/>
              <a:t>. Tutti </a:t>
            </a:r>
            <a:r>
              <a:rPr lang="en-US" sz="4500" dirty="0" err="1"/>
              <a:t>hanno</a:t>
            </a:r>
            <a:r>
              <a:rPr lang="en-US" sz="4500" dirty="0"/>
              <a:t> </a:t>
            </a:r>
            <a:r>
              <a:rPr lang="en-US" sz="4500" dirty="0" err="1"/>
              <a:t>diritto</a:t>
            </a:r>
            <a:r>
              <a:rPr lang="en-US" sz="4500" dirty="0"/>
              <a:t> a </a:t>
            </a:r>
            <a:r>
              <a:rPr lang="en-US" sz="4500" dirty="0" err="1"/>
              <a:t>uguale</a:t>
            </a:r>
            <a:r>
              <a:rPr lang="en-US" sz="4500" dirty="0"/>
              <a:t> </a:t>
            </a:r>
            <a:r>
              <a:rPr lang="en-US" sz="4500" dirty="0" err="1"/>
              <a:t>protezione</a:t>
            </a:r>
            <a:r>
              <a:rPr lang="en-US" sz="4500" dirty="0"/>
              <a:t> </a:t>
            </a:r>
            <a:r>
              <a:rPr lang="en-US" sz="4500" dirty="0" err="1"/>
              <a:t>contro</a:t>
            </a:r>
            <a:r>
              <a:rPr lang="en-US" sz="4500" dirty="0"/>
              <a:t> </a:t>
            </a:r>
            <a:r>
              <a:rPr lang="en-US" sz="4500" dirty="0" err="1"/>
              <a:t>qualsiasi</a:t>
            </a:r>
            <a:r>
              <a:rPr lang="en-US" sz="4500" dirty="0"/>
              <a:t> </a:t>
            </a:r>
            <a:r>
              <a:rPr lang="en-US" sz="4500" dirty="0" err="1"/>
              <a:t>discriminazione</a:t>
            </a:r>
            <a:r>
              <a:rPr lang="en-US" sz="4500" dirty="0"/>
              <a:t> in </a:t>
            </a:r>
            <a:r>
              <a:rPr lang="en-US" sz="4500" dirty="0" err="1"/>
              <a:t>violazione</a:t>
            </a:r>
            <a:r>
              <a:rPr lang="en-US" sz="4500" dirty="0"/>
              <a:t> </a:t>
            </a:r>
            <a:r>
              <a:rPr lang="en-US" sz="4500" dirty="0" err="1"/>
              <a:t>della</a:t>
            </a:r>
            <a:r>
              <a:rPr lang="en-US" sz="4500" dirty="0"/>
              <a:t> </a:t>
            </a:r>
            <a:r>
              <a:rPr lang="en-US" sz="4500" dirty="0" err="1"/>
              <a:t>presente</a:t>
            </a:r>
            <a:r>
              <a:rPr lang="en-US" sz="4500" dirty="0"/>
              <a:t> </a:t>
            </a:r>
            <a:r>
              <a:rPr lang="en-US" sz="4500" dirty="0" err="1"/>
              <a:t>Dichiarazione</a:t>
            </a:r>
            <a:r>
              <a:rPr lang="en-US" sz="4500" dirty="0"/>
              <a:t> e </a:t>
            </a:r>
            <a:r>
              <a:rPr lang="en-US" sz="4500" dirty="0" err="1"/>
              <a:t>contro</a:t>
            </a:r>
            <a:r>
              <a:rPr lang="en-US" sz="4500" dirty="0"/>
              <a:t> </a:t>
            </a:r>
            <a:r>
              <a:rPr lang="en-US" sz="4500" dirty="0" err="1"/>
              <a:t>qualsiasi</a:t>
            </a:r>
            <a:r>
              <a:rPr lang="en-US" sz="4500" dirty="0"/>
              <a:t> </a:t>
            </a:r>
            <a:r>
              <a:rPr lang="en-US" sz="4500" dirty="0" err="1"/>
              <a:t>incitamento</a:t>
            </a:r>
            <a:r>
              <a:rPr lang="en-US" sz="4500" dirty="0"/>
              <a:t> a tale </a:t>
            </a:r>
            <a:r>
              <a:rPr lang="en-US" sz="4500" dirty="0" err="1"/>
              <a:t>discriminazione</a:t>
            </a:r>
            <a:r>
              <a:rPr lang="en-US" sz="4500" dirty="0"/>
              <a:t>.
</a:t>
            </a:r>
          </a:p>
          <a:p>
            <a:pPr marL="0" indent="0" algn="just">
              <a:buNone/>
            </a:pPr>
            <a:r>
              <a:rPr lang="en-US" sz="4500" b="1" dirty="0" err="1"/>
              <a:t>Articolo</a:t>
            </a:r>
            <a:r>
              <a:rPr lang="en-US" sz="4500" b="1" dirty="0"/>
              <a:t> 9</a:t>
            </a:r>
            <a:r>
              <a:rPr lang="en-US" sz="4500" dirty="0"/>
              <a:t>. </a:t>
            </a:r>
            <a:r>
              <a:rPr lang="en-US" sz="4500" dirty="0" err="1"/>
              <a:t>Nessuno</a:t>
            </a:r>
            <a:r>
              <a:rPr lang="en-US" sz="4500" dirty="0"/>
              <a:t> </a:t>
            </a:r>
            <a:r>
              <a:rPr lang="en-US" sz="4500" dirty="0" err="1"/>
              <a:t>può</a:t>
            </a:r>
            <a:r>
              <a:rPr lang="en-US" sz="4500" dirty="0"/>
              <a:t> </a:t>
            </a:r>
            <a:r>
              <a:rPr lang="en-US" sz="4500" dirty="0" err="1"/>
              <a:t>essere</a:t>
            </a:r>
            <a:r>
              <a:rPr lang="en-US" sz="4500" dirty="0"/>
              <a:t> </a:t>
            </a:r>
            <a:r>
              <a:rPr lang="en-US" sz="4500" dirty="0" err="1"/>
              <a:t>sottoposto</a:t>
            </a:r>
            <a:r>
              <a:rPr lang="en-US" sz="4500" dirty="0"/>
              <a:t> </a:t>
            </a:r>
            <a:r>
              <a:rPr lang="en-US" sz="4500" dirty="0" err="1"/>
              <a:t>arbitrariamente</a:t>
            </a:r>
            <a:r>
              <a:rPr lang="en-US" sz="4500" dirty="0"/>
              <a:t> ad </a:t>
            </a:r>
            <a:r>
              <a:rPr lang="en-US" sz="4500" dirty="0" err="1"/>
              <a:t>arresto</a:t>
            </a:r>
            <a:r>
              <a:rPr lang="en-US" sz="4500" dirty="0"/>
              <a:t>, </a:t>
            </a:r>
            <a:r>
              <a:rPr lang="en-US" sz="4500" dirty="0" err="1"/>
              <a:t>detenzione</a:t>
            </a:r>
            <a:r>
              <a:rPr lang="en-US" sz="4500" dirty="0"/>
              <a:t> o </a:t>
            </a:r>
            <a:r>
              <a:rPr lang="en-US" sz="4500" dirty="0" err="1"/>
              <a:t>esilio</a:t>
            </a:r>
            <a:r>
              <a:rPr lang="en-US" sz="45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algn="ctr">
              <a:defRPr/>
            </a:pPr>
            <a:r>
              <a:rPr lang="it-IT" sz="4000" dirty="0"/>
              <a:t>Dichiarazione universali dei diritti umani (1948)</a:t>
            </a:r>
          </a:p>
        </p:txBody>
      </p:sp>
    </p:spTree>
    <p:extLst>
      <p:ext uri="{BB962C8B-B14F-4D97-AF65-F5344CB8AC3E}">
        <p14:creationId xmlns:p14="http://schemas.microsoft.com/office/powerpoint/2010/main" val="26578140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6721</TotalTime>
  <Words>1163</Words>
  <Application>Microsoft Macintosh PowerPoint</Application>
  <PresentationFormat>Widescreen</PresentationFormat>
  <Paragraphs>138</Paragraphs>
  <Slides>20</Slides>
  <Notes>18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234</cp:revision>
  <dcterms:created xsi:type="dcterms:W3CDTF">2023-02-07T10:10:48Z</dcterms:created>
  <dcterms:modified xsi:type="dcterms:W3CDTF">2025-04-20T17:49:17Z</dcterms:modified>
</cp:coreProperties>
</file>