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364" r:id="rId3"/>
    <p:sldId id="618" r:id="rId4"/>
    <p:sldId id="427" r:id="rId5"/>
    <p:sldId id="447" r:id="rId6"/>
    <p:sldId id="448" r:id="rId7"/>
    <p:sldId id="449" r:id="rId8"/>
    <p:sldId id="450" r:id="rId9"/>
    <p:sldId id="281" r:id="rId10"/>
    <p:sldId id="331" r:id="rId11"/>
    <p:sldId id="310" r:id="rId12"/>
    <p:sldId id="330" r:id="rId13"/>
    <p:sldId id="329" r:id="rId14"/>
    <p:sldId id="295" r:id="rId15"/>
    <p:sldId id="296" r:id="rId16"/>
    <p:sldId id="299" r:id="rId17"/>
    <p:sldId id="297" r:id="rId18"/>
    <p:sldId id="298" r:id="rId19"/>
    <p:sldId id="314" r:id="rId20"/>
    <p:sldId id="300" r:id="rId21"/>
    <p:sldId id="301" r:id="rId22"/>
    <p:sldId id="302" r:id="rId23"/>
    <p:sldId id="266" r:id="rId24"/>
    <p:sldId id="332" r:id="rId2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16"/>
    <p:restoredTop sz="95928"/>
  </p:normalViewPr>
  <p:slideViewPr>
    <p:cSldViewPr snapToGrid="0" snapToObjects="1">
      <p:cViewPr varScale="1">
        <p:scale>
          <a:sx n="123" d="100"/>
          <a:sy n="123" d="100"/>
        </p:scale>
        <p:origin x="59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5368BB-4022-AE4C-AAC0-9F284F0B5C50}" type="datetimeFigureOut">
              <a:rPr lang="en-GB" smtClean="0"/>
              <a:t>30/11/2022</a:t>
            </a:fld>
            <a:endParaRPr lang="en-GB"/>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18E43F-F00D-2548-8728-C687C6A611A9}" type="slidenum">
              <a:rPr lang="en-GB" smtClean="0"/>
              <a:t>‹N›</a:t>
            </a:fld>
            <a:endParaRPr lang="en-GB"/>
          </a:p>
        </p:txBody>
      </p:sp>
    </p:spTree>
    <p:extLst>
      <p:ext uri="{BB962C8B-B14F-4D97-AF65-F5344CB8AC3E}">
        <p14:creationId xmlns:p14="http://schemas.microsoft.com/office/powerpoint/2010/main" val="3756900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36B753A-53A0-2D18-3551-FAEB99C73C3C}"/>
              </a:ext>
            </a:extLst>
          </p:cNvPr>
          <p:cNvSpPr>
            <a:spLocks noGrp="1" noChangeArrowheads="1"/>
          </p:cNvSpPr>
          <p:nvPr>
            <p:ph type="sldNum" sz="quarter" idx="5"/>
          </p:nvPr>
        </p:nvSpPr>
        <p:spPr>
          <a:ln/>
        </p:spPr>
        <p:txBody>
          <a:bodyPr/>
          <a:lstStyle/>
          <a:p>
            <a:fld id="{33134D58-A69F-5344-AD13-77CE149C2A21}" type="slidenum">
              <a:rPr lang="it-IT" altLang="it-IT"/>
              <a:pPr/>
              <a:t>2</a:t>
            </a:fld>
            <a:endParaRPr lang="it-IT" altLang="it-IT"/>
          </a:p>
        </p:txBody>
      </p:sp>
      <p:sp>
        <p:nvSpPr>
          <p:cNvPr id="796674" name="Rectangle 2">
            <a:extLst>
              <a:ext uri="{FF2B5EF4-FFF2-40B4-BE49-F238E27FC236}">
                <a16:creationId xmlns:a16="http://schemas.microsoft.com/office/drawing/2014/main" id="{5C544B24-187F-B92B-F3B8-C905472140AE}"/>
              </a:ext>
            </a:extLst>
          </p:cNvPr>
          <p:cNvSpPr>
            <a:spLocks noGrp="1" noRot="1" noChangeAspect="1" noChangeArrowheads="1" noTextEdit="1"/>
          </p:cNvSpPr>
          <p:nvPr>
            <p:ph type="sldImg"/>
          </p:nvPr>
        </p:nvSpPr>
        <p:spPr>
          <a:ln/>
        </p:spPr>
      </p:sp>
      <p:sp>
        <p:nvSpPr>
          <p:cNvPr id="796675" name="Rectangle 3">
            <a:extLst>
              <a:ext uri="{FF2B5EF4-FFF2-40B4-BE49-F238E27FC236}">
                <a16:creationId xmlns:a16="http://schemas.microsoft.com/office/drawing/2014/main" id="{580836C3-DC6B-855D-D47C-22715C5B1576}"/>
              </a:ext>
            </a:extLst>
          </p:cNvPr>
          <p:cNvSpPr>
            <a:spLocks noGrp="1" noChangeArrowheads="1"/>
          </p:cNvSpPr>
          <p:nvPr>
            <p:ph type="body" idx="1"/>
          </p:nvPr>
        </p:nvSpPr>
        <p:spPr/>
        <p:txBody>
          <a:bodyPr/>
          <a:lstStyle/>
          <a:p>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1E6D6D3-42B4-2E3A-CFA3-24D1DA73EF24}"/>
              </a:ext>
            </a:extLst>
          </p:cNvPr>
          <p:cNvSpPr>
            <a:spLocks noGrp="1" noChangeArrowheads="1"/>
          </p:cNvSpPr>
          <p:nvPr>
            <p:ph type="sldNum" sz="quarter" idx="5"/>
          </p:nvPr>
        </p:nvSpPr>
        <p:spPr>
          <a:ln/>
        </p:spPr>
        <p:txBody>
          <a:bodyPr/>
          <a:lstStyle/>
          <a:p>
            <a:fld id="{794EF19F-5E80-1449-863E-4AB3339AA928}" type="slidenum">
              <a:rPr lang="it-IT" altLang="it-IT"/>
              <a:pPr/>
              <a:t>3</a:t>
            </a:fld>
            <a:endParaRPr lang="it-IT" altLang="it-IT"/>
          </a:p>
        </p:txBody>
      </p:sp>
      <p:sp>
        <p:nvSpPr>
          <p:cNvPr id="802818" name="Rectangle 2">
            <a:extLst>
              <a:ext uri="{FF2B5EF4-FFF2-40B4-BE49-F238E27FC236}">
                <a16:creationId xmlns:a16="http://schemas.microsoft.com/office/drawing/2014/main" id="{9655136A-7ED7-2B37-F882-98A25CBFF4A5}"/>
              </a:ext>
            </a:extLst>
          </p:cNvPr>
          <p:cNvSpPr>
            <a:spLocks noGrp="1" noRot="1" noChangeAspect="1" noChangeArrowheads="1" noTextEdit="1"/>
          </p:cNvSpPr>
          <p:nvPr>
            <p:ph type="sldImg"/>
          </p:nvPr>
        </p:nvSpPr>
        <p:spPr>
          <a:ln/>
        </p:spPr>
      </p:sp>
      <p:sp>
        <p:nvSpPr>
          <p:cNvPr id="802819" name="Rectangle 3">
            <a:extLst>
              <a:ext uri="{FF2B5EF4-FFF2-40B4-BE49-F238E27FC236}">
                <a16:creationId xmlns:a16="http://schemas.microsoft.com/office/drawing/2014/main" id="{15597C70-EB2C-9BB3-FDD1-D02E76E9A764}"/>
              </a:ext>
            </a:extLst>
          </p:cNvPr>
          <p:cNvSpPr>
            <a:spLocks noGrp="1" noChangeArrowheads="1"/>
          </p:cNvSpPr>
          <p:nvPr>
            <p:ph type="body" idx="1"/>
          </p:nvPr>
        </p:nvSpPr>
        <p:spPr/>
        <p:txBody>
          <a:bodyPr/>
          <a:lstStyle/>
          <a:p>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B39C71F-710A-0B4B-0DD1-55920EDEF845}"/>
              </a:ext>
            </a:extLst>
          </p:cNvPr>
          <p:cNvSpPr>
            <a:spLocks noGrp="1" noChangeArrowheads="1"/>
          </p:cNvSpPr>
          <p:nvPr>
            <p:ph type="sldNum" sz="quarter" idx="5"/>
          </p:nvPr>
        </p:nvSpPr>
        <p:spPr>
          <a:ln/>
        </p:spPr>
        <p:txBody>
          <a:bodyPr/>
          <a:lstStyle/>
          <a:p>
            <a:fld id="{3862D52D-B9DE-FD41-A942-6ED28107E3AB}" type="slidenum">
              <a:rPr lang="it-IT" altLang="it-IT"/>
              <a:pPr/>
              <a:t>4</a:t>
            </a:fld>
            <a:endParaRPr lang="it-IT" altLang="it-IT"/>
          </a:p>
        </p:txBody>
      </p:sp>
      <p:sp>
        <p:nvSpPr>
          <p:cNvPr id="809986" name="Rectangle 2">
            <a:extLst>
              <a:ext uri="{FF2B5EF4-FFF2-40B4-BE49-F238E27FC236}">
                <a16:creationId xmlns:a16="http://schemas.microsoft.com/office/drawing/2014/main" id="{BB016802-A2F7-B515-3524-240A9A30B17E}"/>
              </a:ext>
            </a:extLst>
          </p:cNvPr>
          <p:cNvSpPr>
            <a:spLocks noGrp="1" noRot="1" noChangeAspect="1" noChangeArrowheads="1" noTextEdit="1"/>
          </p:cNvSpPr>
          <p:nvPr>
            <p:ph type="sldImg"/>
          </p:nvPr>
        </p:nvSpPr>
        <p:spPr>
          <a:ln/>
        </p:spPr>
      </p:sp>
      <p:sp>
        <p:nvSpPr>
          <p:cNvPr id="809987" name="Rectangle 3">
            <a:extLst>
              <a:ext uri="{FF2B5EF4-FFF2-40B4-BE49-F238E27FC236}">
                <a16:creationId xmlns:a16="http://schemas.microsoft.com/office/drawing/2014/main" id="{CCC2E001-AA64-0DD0-AF55-D81C06A07182}"/>
              </a:ext>
            </a:extLst>
          </p:cNvPr>
          <p:cNvSpPr>
            <a:spLocks noGrp="1" noChangeArrowheads="1"/>
          </p:cNvSpPr>
          <p:nvPr>
            <p:ph type="body" idx="1"/>
          </p:nvPr>
        </p:nvSpPr>
        <p:spPr/>
        <p:txBody>
          <a:bodyPr/>
          <a:lstStyle/>
          <a:p>
            <a:endParaRPr lang="it-IT"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59D76EB-ED89-DE2C-391A-82FCE457B496}"/>
              </a:ext>
            </a:extLst>
          </p:cNvPr>
          <p:cNvSpPr>
            <a:spLocks noGrp="1" noChangeArrowheads="1"/>
          </p:cNvSpPr>
          <p:nvPr>
            <p:ph type="sldNum" sz="quarter" idx="5"/>
          </p:nvPr>
        </p:nvSpPr>
        <p:spPr>
          <a:ln/>
        </p:spPr>
        <p:txBody>
          <a:bodyPr/>
          <a:lstStyle/>
          <a:p>
            <a:fld id="{D2FF881D-26E2-EE4D-9DAB-4B46654B4F3F}" type="slidenum">
              <a:rPr lang="it-IT" altLang="it-IT"/>
              <a:pPr/>
              <a:t>5</a:t>
            </a:fld>
            <a:endParaRPr lang="it-IT" altLang="it-IT"/>
          </a:p>
        </p:txBody>
      </p:sp>
      <p:sp>
        <p:nvSpPr>
          <p:cNvPr id="839682" name="Rectangle 2">
            <a:extLst>
              <a:ext uri="{FF2B5EF4-FFF2-40B4-BE49-F238E27FC236}">
                <a16:creationId xmlns:a16="http://schemas.microsoft.com/office/drawing/2014/main" id="{2095463A-2A8D-0CC8-E62B-D8B2FDCA979B}"/>
              </a:ext>
            </a:extLst>
          </p:cNvPr>
          <p:cNvSpPr>
            <a:spLocks noGrp="1" noRot="1" noChangeAspect="1" noChangeArrowheads="1" noTextEdit="1"/>
          </p:cNvSpPr>
          <p:nvPr>
            <p:ph type="sldImg"/>
          </p:nvPr>
        </p:nvSpPr>
        <p:spPr>
          <a:ln/>
        </p:spPr>
      </p:sp>
      <p:sp>
        <p:nvSpPr>
          <p:cNvPr id="839683" name="Rectangle 3">
            <a:extLst>
              <a:ext uri="{FF2B5EF4-FFF2-40B4-BE49-F238E27FC236}">
                <a16:creationId xmlns:a16="http://schemas.microsoft.com/office/drawing/2014/main" id="{A0E1B2D8-257E-66E2-AA85-2545F1AA0C7C}"/>
              </a:ext>
            </a:extLst>
          </p:cNvPr>
          <p:cNvSpPr>
            <a:spLocks noGrp="1" noChangeArrowheads="1"/>
          </p:cNvSpPr>
          <p:nvPr>
            <p:ph type="body" idx="1"/>
          </p:nvPr>
        </p:nvSpPr>
        <p:spPr/>
        <p:txBody>
          <a:bodyPr/>
          <a:lstStyle/>
          <a:p>
            <a:endParaRPr lang="it-IT"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77C59D8-DACE-92FD-1FAA-9BBC782B93D7}"/>
              </a:ext>
            </a:extLst>
          </p:cNvPr>
          <p:cNvSpPr>
            <a:spLocks noGrp="1" noChangeArrowheads="1"/>
          </p:cNvSpPr>
          <p:nvPr>
            <p:ph type="sldNum" sz="quarter" idx="5"/>
          </p:nvPr>
        </p:nvSpPr>
        <p:spPr>
          <a:ln/>
        </p:spPr>
        <p:txBody>
          <a:bodyPr/>
          <a:lstStyle/>
          <a:p>
            <a:fld id="{106875F9-E4C8-9340-A474-8B6D436026A0}" type="slidenum">
              <a:rPr lang="it-IT" altLang="it-IT"/>
              <a:pPr/>
              <a:t>6</a:t>
            </a:fld>
            <a:endParaRPr lang="it-IT" altLang="it-IT"/>
          </a:p>
        </p:txBody>
      </p:sp>
      <p:sp>
        <p:nvSpPr>
          <p:cNvPr id="840706" name="Rectangle 2">
            <a:extLst>
              <a:ext uri="{FF2B5EF4-FFF2-40B4-BE49-F238E27FC236}">
                <a16:creationId xmlns:a16="http://schemas.microsoft.com/office/drawing/2014/main" id="{8F979B0E-92FA-B3B9-D4CF-5AC31404C6AE}"/>
              </a:ext>
            </a:extLst>
          </p:cNvPr>
          <p:cNvSpPr>
            <a:spLocks noGrp="1" noRot="1" noChangeAspect="1" noChangeArrowheads="1" noTextEdit="1"/>
          </p:cNvSpPr>
          <p:nvPr>
            <p:ph type="sldImg"/>
          </p:nvPr>
        </p:nvSpPr>
        <p:spPr>
          <a:ln/>
        </p:spPr>
      </p:sp>
      <p:sp>
        <p:nvSpPr>
          <p:cNvPr id="840707" name="Rectangle 3">
            <a:extLst>
              <a:ext uri="{FF2B5EF4-FFF2-40B4-BE49-F238E27FC236}">
                <a16:creationId xmlns:a16="http://schemas.microsoft.com/office/drawing/2014/main" id="{4C2530CA-DB27-29D4-2A02-CBC7160A0915}"/>
              </a:ext>
            </a:extLst>
          </p:cNvPr>
          <p:cNvSpPr>
            <a:spLocks noGrp="1" noChangeArrowheads="1"/>
          </p:cNvSpPr>
          <p:nvPr>
            <p:ph type="body" idx="1"/>
          </p:nvPr>
        </p:nvSpPr>
        <p:spPr/>
        <p:txBody>
          <a:bodyPr/>
          <a:lstStyle/>
          <a:p>
            <a:endParaRPr lang="it-IT" alt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18C56B0-3BD3-97EE-3A94-D90326180192}"/>
              </a:ext>
            </a:extLst>
          </p:cNvPr>
          <p:cNvSpPr>
            <a:spLocks noGrp="1" noChangeArrowheads="1"/>
          </p:cNvSpPr>
          <p:nvPr>
            <p:ph type="sldNum" sz="quarter" idx="5"/>
          </p:nvPr>
        </p:nvSpPr>
        <p:spPr>
          <a:ln/>
        </p:spPr>
        <p:txBody>
          <a:bodyPr/>
          <a:lstStyle/>
          <a:p>
            <a:fld id="{EF44F112-39DC-E941-82DD-189E67FABD69}" type="slidenum">
              <a:rPr lang="it-IT" altLang="it-IT"/>
              <a:pPr/>
              <a:t>7</a:t>
            </a:fld>
            <a:endParaRPr lang="it-IT" altLang="it-IT"/>
          </a:p>
        </p:txBody>
      </p:sp>
      <p:sp>
        <p:nvSpPr>
          <p:cNvPr id="841730" name="Rectangle 2">
            <a:extLst>
              <a:ext uri="{FF2B5EF4-FFF2-40B4-BE49-F238E27FC236}">
                <a16:creationId xmlns:a16="http://schemas.microsoft.com/office/drawing/2014/main" id="{7EC1CD21-89B6-46FE-8B72-13B5F5772829}"/>
              </a:ext>
            </a:extLst>
          </p:cNvPr>
          <p:cNvSpPr>
            <a:spLocks noGrp="1" noRot="1" noChangeAspect="1" noChangeArrowheads="1" noTextEdit="1"/>
          </p:cNvSpPr>
          <p:nvPr>
            <p:ph type="sldImg"/>
          </p:nvPr>
        </p:nvSpPr>
        <p:spPr>
          <a:ln/>
        </p:spPr>
      </p:sp>
      <p:sp>
        <p:nvSpPr>
          <p:cNvPr id="841731" name="Rectangle 3">
            <a:extLst>
              <a:ext uri="{FF2B5EF4-FFF2-40B4-BE49-F238E27FC236}">
                <a16:creationId xmlns:a16="http://schemas.microsoft.com/office/drawing/2014/main" id="{6C551033-E01A-EEBA-0C10-9F2B76755282}"/>
              </a:ext>
            </a:extLst>
          </p:cNvPr>
          <p:cNvSpPr>
            <a:spLocks noGrp="1" noChangeArrowheads="1"/>
          </p:cNvSpPr>
          <p:nvPr>
            <p:ph type="body" idx="1"/>
          </p:nvPr>
        </p:nvSpPr>
        <p:spPr/>
        <p:txBody>
          <a:bodyPr/>
          <a:lstStyle/>
          <a:p>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1B1B5BD-0A4B-A85B-31DB-577C86D66D1D}"/>
              </a:ext>
            </a:extLst>
          </p:cNvPr>
          <p:cNvSpPr>
            <a:spLocks noGrp="1" noChangeArrowheads="1"/>
          </p:cNvSpPr>
          <p:nvPr>
            <p:ph type="sldNum" sz="quarter" idx="5"/>
          </p:nvPr>
        </p:nvSpPr>
        <p:spPr>
          <a:ln/>
        </p:spPr>
        <p:txBody>
          <a:bodyPr/>
          <a:lstStyle/>
          <a:p>
            <a:fld id="{01FF7EF4-6639-AA4E-9806-D0C9BFBA4600}" type="slidenum">
              <a:rPr lang="it-IT" altLang="it-IT"/>
              <a:pPr/>
              <a:t>8</a:t>
            </a:fld>
            <a:endParaRPr lang="it-IT" altLang="it-IT"/>
          </a:p>
        </p:txBody>
      </p:sp>
      <p:sp>
        <p:nvSpPr>
          <p:cNvPr id="842754" name="Rectangle 2">
            <a:extLst>
              <a:ext uri="{FF2B5EF4-FFF2-40B4-BE49-F238E27FC236}">
                <a16:creationId xmlns:a16="http://schemas.microsoft.com/office/drawing/2014/main" id="{65F75A14-F36E-9254-1629-B4C1B3F5D155}"/>
              </a:ext>
            </a:extLst>
          </p:cNvPr>
          <p:cNvSpPr>
            <a:spLocks noGrp="1" noRot="1" noChangeAspect="1" noChangeArrowheads="1" noTextEdit="1"/>
          </p:cNvSpPr>
          <p:nvPr>
            <p:ph type="sldImg"/>
          </p:nvPr>
        </p:nvSpPr>
        <p:spPr>
          <a:ln/>
        </p:spPr>
      </p:sp>
      <p:sp>
        <p:nvSpPr>
          <p:cNvPr id="842755" name="Rectangle 3">
            <a:extLst>
              <a:ext uri="{FF2B5EF4-FFF2-40B4-BE49-F238E27FC236}">
                <a16:creationId xmlns:a16="http://schemas.microsoft.com/office/drawing/2014/main" id="{F686AAF8-3D94-E44D-5F37-9D35BA8B348A}"/>
              </a:ext>
            </a:extLst>
          </p:cNvPr>
          <p:cNvSpPr>
            <a:spLocks noGrp="1" noChangeArrowheads="1"/>
          </p:cNvSpPr>
          <p:nvPr>
            <p:ph type="body" idx="1"/>
          </p:nvPr>
        </p:nvSpPr>
        <p:spPr/>
        <p:txBody>
          <a:bodyPr/>
          <a:lstStyle/>
          <a:p>
            <a:endParaRPr lang="it-IT" alt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it-IT" sz="1200" b="1" dirty="0"/>
              <a:t>L’errore di campionamento </a:t>
            </a:r>
            <a:r>
              <a:rPr lang="it-IT" sz="1200" dirty="0"/>
              <a:t>è direttamente proporzionale al livello di fiducia che vogliamo avere nella stima e alla variabilità del fenomeno studiato, mentre è inversamente proporzionale all’ampiezza del campione.</a:t>
            </a:r>
          </a:p>
          <a:p>
            <a:endParaRPr lang="en-GB" dirty="0"/>
          </a:p>
        </p:txBody>
      </p:sp>
      <p:sp>
        <p:nvSpPr>
          <p:cNvPr id="4" name="Segnaposto numero diapositiva 3"/>
          <p:cNvSpPr>
            <a:spLocks noGrp="1"/>
          </p:cNvSpPr>
          <p:nvPr>
            <p:ph type="sldNum" sz="quarter" idx="5"/>
          </p:nvPr>
        </p:nvSpPr>
        <p:spPr/>
        <p:txBody>
          <a:bodyPr/>
          <a:lstStyle/>
          <a:p>
            <a:pPr>
              <a:defRPr/>
            </a:pPr>
            <a:fld id="{EBAD0E47-ECF4-484E-B448-6A63C996E664}" type="slidenum">
              <a:rPr lang="it-IT" smtClean="0"/>
              <a:pPr>
                <a:defRPr/>
              </a:pPr>
              <a:t>9</a:t>
            </a:fld>
            <a:endParaRPr lang="it-IT"/>
          </a:p>
        </p:txBody>
      </p:sp>
    </p:spTree>
    <p:extLst>
      <p:ext uri="{BB962C8B-B14F-4D97-AF65-F5344CB8AC3E}">
        <p14:creationId xmlns:p14="http://schemas.microsoft.com/office/powerpoint/2010/main" val="1120999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76E22B-13E6-254C-8E8E-F7E9CB5F98E3}" type="slidenum">
              <a:rPr lang="it-IT"/>
              <a:pPr/>
              <a:t>11</a:t>
            </a:fld>
            <a:endParaRPr lang="it-IT"/>
          </a:p>
        </p:txBody>
      </p:sp>
      <p:sp>
        <p:nvSpPr>
          <p:cNvPr id="157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7699" name="Rectangle 3"/>
          <p:cNvSpPr>
            <a:spLocks noGrp="1" noChangeArrowheads="1"/>
          </p:cNvSpPr>
          <p:nvPr>
            <p:ph type="body" idx="1"/>
          </p:nvPr>
        </p:nvSpPr>
        <p:spPr>
          <a:xfrm>
            <a:off x="914400" y="4343400"/>
            <a:ext cx="5029200" cy="4114800"/>
          </a:xfrm>
        </p:spPr>
        <p:txBody>
          <a:bodyPr/>
          <a:lstStyle/>
          <a:p>
            <a:pPr>
              <a:lnSpc>
                <a:spcPct val="130000"/>
              </a:lnSpc>
            </a:pPr>
            <a:endParaRPr lang="en-US"/>
          </a:p>
        </p:txBody>
      </p:sp>
    </p:spTree>
    <p:extLst>
      <p:ext uri="{BB962C8B-B14F-4D97-AF65-F5344CB8AC3E}">
        <p14:creationId xmlns:p14="http://schemas.microsoft.com/office/powerpoint/2010/main" val="361568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79E91F-E80D-168F-080B-775257426F34}"/>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GB"/>
          </a:p>
        </p:txBody>
      </p:sp>
      <p:sp>
        <p:nvSpPr>
          <p:cNvPr id="3" name="Sottotitolo 2">
            <a:extLst>
              <a:ext uri="{FF2B5EF4-FFF2-40B4-BE49-F238E27FC236}">
                <a16:creationId xmlns:a16="http://schemas.microsoft.com/office/drawing/2014/main" id="{6461CC8F-A0AA-BFAE-02FF-FC709B55A8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GB"/>
          </a:p>
        </p:txBody>
      </p:sp>
      <p:sp>
        <p:nvSpPr>
          <p:cNvPr id="4" name="Segnaposto data 3">
            <a:extLst>
              <a:ext uri="{FF2B5EF4-FFF2-40B4-BE49-F238E27FC236}">
                <a16:creationId xmlns:a16="http://schemas.microsoft.com/office/drawing/2014/main" id="{DB54F930-51F8-180D-70BA-52816466F57D}"/>
              </a:ext>
            </a:extLst>
          </p:cNvPr>
          <p:cNvSpPr>
            <a:spLocks noGrp="1"/>
          </p:cNvSpPr>
          <p:nvPr>
            <p:ph type="dt" sz="half" idx="10"/>
          </p:nvPr>
        </p:nvSpPr>
        <p:spPr/>
        <p:txBody>
          <a:bodyPr/>
          <a:lstStyle/>
          <a:p>
            <a:fld id="{F48C8DDA-5E8C-6F42-81DA-B186CB072BD0}" type="datetimeFigureOut">
              <a:rPr lang="en-GB" smtClean="0"/>
              <a:t>30/11/2022</a:t>
            </a:fld>
            <a:endParaRPr lang="en-GB"/>
          </a:p>
        </p:txBody>
      </p:sp>
      <p:sp>
        <p:nvSpPr>
          <p:cNvPr id="5" name="Segnaposto piè di pagina 4">
            <a:extLst>
              <a:ext uri="{FF2B5EF4-FFF2-40B4-BE49-F238E27FC236}">
                <a16:creationId xmlns:a16="http://schemas.microsoft.com/office/drawing/2014/main" id="{F3900916-3A82-4090-37B3-91A02E1EC65D}"/>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AB07FF09-7E5C-4944-DAA5-FB4AC0CA2BC8}"/>
              </a:ext>
            </a:extLst>
          </p:cNvPr>
          <p:cNvSpPr>
            <a:spLocks noGrp="1"/>
          </p:cNvSpPr>
          <p:nvPr>
            <p:ph type="sldNum" sz="quarter" idx="12"/>
          </p:nvPr>
        </p:nvSpPr>
        <p:spPr/>
        <p:txBody>
          <a:bodyPr/>
          <a:lstStyle/>
          <a:p>
            <a:fld id="{D8E2B994-B4D6-C642-8C53-70845F76D164}" type="slidenum">
              <a:rPr lang="en-GB" smtClean="0"/>
              <a:t>‹N›</a:t>
            </a:fld>
            <a:endParaRPr lang="en-GB"/>
          </a:p>
        </p:txBody>
      </p:sp>
    </p:spTree>
    <p:extLst>
      <p:ext uri="{BB962C8B-B14F-4D97-AF65-F5344CB8AC3E}">
        <p14:creationId xmlns:p14="http://schemas.microsoft.com/office/powerpoint/2010/main" val="578303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0C3B64-EED3-6121-EC7A-35BCEC184C9F}"/>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792E2EA1-B053-D8BE-5EA3-721DBA18C2A6}"/>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3C879E3F-591F-717A-1CCD-62C2877B59D4}"/>
              </a:ext>
            </a:extLst>
          </p:cNvPr>
          <p:cNvSpPr>
            <a:spLocks noGrp="1"/>
          </p:cNvSpPr>
          <p:nvPr>
            <p:ph type="dt" sz="half" idx="10"/>
          </p:nvPr>
        </p:nvSpPr>
        <p:spPr/>
        <p:txBody>
          <a:bodyPr/>
          <a:lstStyle/>
          <a:p>
            <a:fld id="{F48C8DDA-5E8C-6F42-81DA-B186CB072BD0}" type="datetimeFigureOut">
              <a:rPr lang="en-GB" smtClean="0"/>
              <a:t>30/11/2022</a:t>
            </a:fld>
            <a:endParaRPr lang="en-GB"/>
          </a:p>
        </p:txBody>
      </p:sp>
      <p:sp>
        <p:nvSpPr>
          <p:cNvPr id="5" name="Segnaposto piè di pagina 4">
            <a:extLst>
              <a:ext uri="{FF2B5EF4-FFF2-40B4-BE49-F238E27FC236}">
                <a16:creationId xmlns:a16="http://schemas.microsoft.com/office/drawing/2014/main" id="{3E036C45-CA22-BF3D-61B3-993E0039B765}"/>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4CC767F4-C408-A087-A5FD-EEEC68665555}"/>
              </a:ext>
            </a:extLst>
          </p:cNvPr>
          <p:cNvSpPr>
            <a:spLocks noGrp="1"/>
          </p:cNvSpPr>
          <p:nvPr>
            <p:ph type="sldNum" sz="quarter" idx="12"/>
          </p:nvPr>
        </p:nvSpPr>
        <p:spPr/>
        <p:txBody>
          <a:bodyPr/>
          <a:lstStyle/>
          <a:p>
            <a:fld id="{D8E2B994-B4D6-C642-8C53-70845F76D164}" type="slidenum">
              <a:rPr lang="en-GB" smtClean="0"/>
              <a:t>‹N›</a:t>
            </a:fld>
            <a:endParaRPr lang="en-GB"/>
          </a:p>
        </p:txBody>
      </p:sp>
    </p:spTree>
    <p:extLst>
      <p:ext uri="{BB962C8B-B14F-4D97-AF65-F5344CB8AC3E}">
        <p14:creationId xmlns:p14="http://schemas.microsoft.com/office/powerpoint/2010/main" val="1740054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5ED5BFE-155A-6A0D-0471-05243FE9809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9BEC6345-7869-57A5-AE47-4AEFB24DB0B3}"/>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676FD084-E0A1-1FC4-EEA5-D3DD9DE8D9C7}"/>
              </a:ext>
            </a:extLst>
          </p:cNvPr>
          <p:cNvSpPr>
            <a:spLocks noGrp="1"/>
          </p:cNvSpPr>
          <p:nvPr>
            <p:ph type="dt" sz="half" idx="10"/>
          </p:nvPr>
        </p:nvSpPr>
        <p:spPr/>
        <p:txBody>
          <a:bodyPr/>
          <a:lstStyle/>
          <a:p>
            <a:fld id="{F48C8DDA-5E8C-6F42-81DA-B186CB072BD0}" type="datetimeFigureOut">
              <a:rPr lang="en-GB" smtClean="0"/>
              <a:t>30/11/2022</a:t>
            </a:fld>
            <a:endParaRPr lang="en-GB"/>
          </a:p>
        </p:txBody>
      </p:sp>
      <p:sp>
        <p:nvSpPr>
          <p:cNvPr id="5" name="Segnaposto piè di pagina 4">
            <a:extLst>
              <a:ext uri="{FF2B5EF4-FFF2-40B4-BE49-F238E27FC236}">
                <a16:creationId xmlns:a16="http://schemas.microsoft.com/office/drawing/2014/main" id="{133277B3-0658-FDE1-9D57-7105B75CE68E}"/>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2507EE22-3E9C-132E-070C-22A38247017F}"/>
              </a:ext>
            </a:extLst>
          </p:cNvPr>
          <p:cNvSpPr>
            <a:spLocks noGrp="1"/>
          </p:cNvSpPr>
          <p:nvPr>
            <p:ph type="sldNum" sz="quarter" idx="12"/>
          </p:nvPr>
        </p:nvSpPr>
        <p:spPr/>
        <p:txBody>
          <a:bodyPr/>
          <a:lstStyle/>
          <a:p>
            <a:fld id="{D8E2B994-B4D6-C642-8C53-70845F76D164}" type="slidenum">
              <a:rPr lang="en-GB" smtClean="0"/>
              <a:t>‹N›</a:t>
            </a:fld>
            <a:endParaRPr lang="en-GB"/>
          </a:p>
        </p:txBody>
      </p:sp>
    </p:spTree>
    <p:extLst>
      <p:ext uri="{BB962C8B-B14F-4D97-AF65-F5344CB8AC3E}">
        <p14:creationId xmlns:p14="http://schemas.microsoft.com/office/powerpoint/2010/main" val="1692309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6F3C40-04CF-54FB-BAE9-EC35D98AC61C}"/>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D26A9E05-2AFE-A738-4F43-18143F141133}"/>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C0FFE7E1-5E76-D89C-63E0-7C2F198B5E04}"/>
              </a:ext>
            </a:extLst>
          </p:cNvPr>
          <p:cNvSpPr>
            <a:spLocks noGrp="1"/>
          </p:cNvSpPr>
          <p:nvPr>
            <p:ph type="dt" sz="half" idx="10"/>
          </p:nvPr>
        </p:nvSpPr>
        <p:spPr/>
        <p:txBody>
          <a:bodyPr/>
          <a:lstStyle/>
          <a:p>
            <a:fld id="{F48C8DDA-5E8C-6F42-81DA-B186CB072BD0}" type="datetimeFigureOut">
              <a:rPr lang="en-GB" smtClean="0"/>
              <a:t>30/11/2022</a:t>
            </a:fld>
            <a:endParaRPr lang="en-GB"/>
          </a:p>
        </p:txBody>
      </p:sp>
      <p:sp>
        <p:nvSpPr>
          <p:cNvPr id="5" name="Segnaposto piè di pagina 4">
            <a:extLst>
              <a:ext uri="{FF2B5EF4-FFF2-40B4-BE49-F238E27FC236}">
                <a16:creationId xmlns:a16="http://schemas.microsoft.com/office/drawing/2014/main" id="{62EE9E7F-0B10-ED24-70F5-CB18339FCEE5}"/>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75E5EB4F-32E8-EF23-64B6-061E9642058E}"/>
              </a:ext>
            </a:extLst>
          </p:cNvPr>
          <p:cNvSpPr>
            <a:spLocks noGrp="1"/>
          </p:cNvSpPr>
          <p:nvPr>
            <p:ph type="sldNum" sz="quarter" idx="12"/>
          </p:nvPr>
        </p:nvSpPr>
        <p:spPr/>
        <p:txBody>
          <a:bodyPr/>
          <a:lstStyle/>
          <a:p>
            <a:fld id="{D8E2B994-B4D6-C642-8C53-70845F76D164}" type="slidenum">
              <a:rPr lang="en-GB" smtClean="0"/>
              <a:t>‹N›</a:t>
            </a:fld>
            <a:endParaRPr lang="en-GB"/>
          </a:p>
        </p:txBody>
      </p:sp>
    </p:spTree>
    <p:extLst>
      <p:ext uri="{BB962C8B-B14F-4D97-AF65-F5344CB8AC3E}">
        <p14:creationId xmlns:p14="http://schemas.microsoft.com/office/powerpoint/2010/main" val="1316159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04DDA4-D883-E29D-5BBF-5EBEC03BEA7F}"/>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A08C9BEE-9618-FE5E-E3C1-6A4066387D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65AB9F8F-85E8-916F-E31F-310A3E310808}"/>
              </a:ext>
            </a:extLst>
          </p:cNvPr>
          <p:cNvSpPr>
            <a:spLocks noGrp="1"/>
          </p:cNvSpPr>
          <p:nvPr>
            <p:ph type="dt" sz="half" idx="10"/>
          </p:nvPr>
        </p:nvSpPr>
        <p:spPr/>
        <p:txBody>
          <a:bodyPr/>
          <a:lstStyle/>
          <a:p>
            <a:fld id="{F48C8DDA-5E8C-6F42-81DA-B186CB072BD0}" type="datetimeFigureOut">
              <a:rPr lang="en-GB" smtClean="0"/>
              <a:t>30/11/2022</a:t>
            </a:fld>
            <a:endParaRPr lang="en-GB"/>
          </a:p>
        </p:txBody>
      </p:sp>
      <p:sp>
        <p:nvSpPr>
          <p:cNvPr id="5" name="Segnaposto piè di pagina 4">
            <a:extLst>
              <a:ext uri="{FF2B5EF4-FFF2-40B4-BE49-F238E27FC236}">
                <a16:creationId xmlns:a16="http://schemas.microsoft.com/office/drawing/2014/main" id="{EA8755FB-C482-6F5E-B451-95FAC70EDCF1}"/>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07159F1F-21F4-13D7-21BA-43926500BD35}"/>
              </a:ext>
            </a:extLst>
          </p:cNvPr>
          <p:cNvSpPr>
            <a:spLocks noGrp="1"/>
          </p:cNvSpPr>
          <p:nvPr>
            <p:ph type="sldNum" sz="quarter" idx="12"/>
          </p:nvPr>
        </p:nvSpPr>
        <p:spPr/>
        <p:txBody>
          <a:bodyPr/>
          <a:lstStyle/>
          <a:p>
            <a:fld id="{D8E2B994-B4D6-C642-8C53-70845F76D164}" type="slidenum">
              <a:rPr lang="en-GB" smtClean="0"/>
              <a:t>‹N›</a:t>
            </a:fld>
            <a:endParaRPr lang="en-GB"/>
          </a:p>
        </p:txBody>
      </p:sp>
    </p:spTree>
    <p:extLst>
      <p:ext uri="{BB962C8B-B14F-4D97-AF65-F5344CB8AC3E}">
        <p14:creationId xmlns:p14="http://schemas.microsoft.com/office/powerpoint/2010/main" val="3458909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68BD57-6B3E-77F6-458A-DDA0BF3AB67C}"/>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3C5153F1-6BC0-DDA1-0D1D-79A65A45E8E2}"/>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contenuto 3">
            <a:extLst>
              <a:ext uri="{FF2B5EF4-FFF2-40B4-BE49-F238E27FC236}">
                <a16:creationId xmlns:a16="http://schemas.microsoft.com/office/drawing/2014/main" id="{00257E0F-F2AB-73D5-59A9-36718AFCF2E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data 4">
            <a:extLst>
              <a:ext uri="{FF2B5EF4-FFF2-40B4-BE49-F238E27FC236}">
                <a16:creationId xmlns:a16="http://schemas.microsoft.com/office/drawing/2014/main" id="{3ADDF003-3881-39FB-4CB3-8268FE89B7ED}"/>
              </a:ext>
            </a:extLst>
          </p:cNvPr>
          <p:cNvSpPr>
            <a:spLocks noGrp="1"/>
          </p:cNvSpPr>
          <p:nvPr>
            <p:ph type="dt" sz="half" idx="10"/>
          </p:nvPr>
        </p:nvSpPr>
        <p:spPr/>
        <p:txBody>
          <a:bodyPr/>
          <a:lstStyle/>
          <a:p>
            <a:fld id="{F48C8DDA-5E8C-6F42-81DA-B186CB072BD0}" type="datetimeFigureOut">
              <a:rPr lang="en-GB" smtClean="0"/>
              <a:t>30/11/2022</a:t>
            </a:fld>
            <a:endParaRPr lang="en-GB"/>
          </a:p>
        </p:txBody>
      </p:sp>
      <p:sp>
        <p:nvSpPr>
          <p:cNvPr id="6" name="Segnaposto piè di pagina 5">
            <a:extLst>
              <a:ext uri="{FF2B5EF4-FFF2-40B4-BE49-F238E27FC236}">
                <a16:creationId xmlns:a16="http://schemas.microsoft.com/office/drawing/2014/main" id="{818B7A34-5B82-FFBF-3CAB-436D4582A423}"/>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2BADC30C-4932-6B39-427F-CA12A87EF33B}"/>
              </a:ext>
            </a:extLst>
          </p:cNvPr>
          <p:cNvSpPr>
            <a:spLocks noGrp="1"/>
          </p:cNvSpPr>
          <p:nvPr>
            <p:ph type="sldNum" sz="quarter" idx="12"/>
          </p:nvPr>
        </p:nvSpPr>
        <p:spPr/>
        <p:txBody>
          <a:bodyPr/>
          <a:lstStyle/>
          <a:p>
            <a:fld id="{D8E2B994-B4D6-C642-8C53-70845F76D164}" type="slidenum">
              <a:rPr lang="en-GB" smtClean="0"/>
              <a:t>‹N›</a:t>
            </a:fld>
            <a:endParaRPr lang="en-GB"/>
          </a:p>
        </p:txBody>
      </p:sp>
    </p:spTree>
    <p:extLst>
      <p:ext uri="{BB962C8B-B14F-4D97-AF65-F5344CB8AC3E}">
        <p14:creationId xmlns:p14="http://schemas.microsoft.com/office/powerpoint/2010/main" val="4024179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B76062-BADF-C6C6-2367-F9B7251149BE}"/>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3DA9C096-A63F-8042-D9E4-8EFAA15681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27E86261-6C46-23EB-B1C9-548AC771BAAD}"/>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testo 4">
            <a:extLst>
              <a:ext uri="{FF2B5EF4-FFF2-40B4-BE49-F238E27FC236}">
                <a16:creationId xmlns:a16="http://schemas.microsoft.com/office/drawing/2014/main" id="{18753DD0-0E8C-6CA8-3DF8-461AD754B7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8BC89AF5-2FE6-1C8E-428E-5119920AC12E}"/>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7" name="Segnaposto data 6">
            <a:extLst>
              <a:ext uri="{FF2B5EF4-FFF2-40B4-BE49-F238E27FC236}">
                <a16:creationId xmlns:a16="http://schemas.microsoft.com/office/drawing/2014/main" id="{C4C173DC-5CE9-9B90-CA5D-2EFD49D99A95}"/>
              </a:ext>
            </a:extLst>
          </p:cNvPr>
          <p:cNvSpPr>
            <a:spLocks noGrp="1"/>
          </p:cNvSpPr>
          <p:nvPr>
            <p:ph type="dt" sz="half" idx="10"/>
          </p:nvPr>
        </p:nvSpPr>
        <p:spPr/>
        <p:txBody>
          <a:bodyPr/>
          <a:lstStyle/>
          <a:p>
            <a:fld id="{F48C8DDA-5E8C-6F42-81DA-B186CB072BD0}" type="datetimeFigureOut">
              <a:rPr lang="en-GB" smtClean="0"/>
              <a:t>30/11/2022</a:t>
            </a:fld>
            <a:endParaRPr lang="en-GB"/>
          </a:p>
        </p:txBody>
      </p:sp>
      <p:sp>
        <p:nvSpPr>
          <p:cNvPr id="8" name="Segnaposto piè di pagina 7">
            <a:extLst>
              <a:ext uri="{FF2B5EF4-FFF2-40B4-BE49-F238E27FC236}">
                <a16:creationId xmlns:a16="http://schemas.microsoft.com/office/drawing/2014/main" id="{F370CD7A-27BE-7DEE-297C-DDABF72E6D93}"/>
              </a:ext>
            </a:extLst>
          </p:cNvPr>
          <p:cNvSpPr>
            <a:spLocks noGrp="1"/>
          </p:cNvSpPr>
          <p:nvPr>
            <p:ph type="ftr" sz="quarter" idx="11"/>
          </p:nvPr>
        </p:nvSpPr>
        <p:spPr/>
        <p:txBody>
          <a:bodyPr/>
          <a:lstStyle/>
          <a:p>
            <a:endParaRPr lang="en-GB"/>
          </a:p>
        </p:txBody>
      </p:sp>
      <p:sp>
        <p:nvSpPr>
          <p:cNvPr id="9" name="Segnaposto numero diapositiva 8">
            <a:extLst>
              <a:ext uri="{FF2B5EF4-FFF2-40B4-BE49-F238E27FC236}">
                <a16:creationId xmlns:a16="http://schemas.microsoft.com/office/drawing/2014/main" id="{438B948A-9025-04C6-EC2A-8708299B9080}"/>
              </a:ext>
            </a:extLst>
          </p:cNvPr>
          <p:cNvSpPr>
            <a:spLocks noGrp="1"/>
          </p:cNvSpPr>
          <p:nvPr>
            <p:ph type="sldNum" sz="quarter" idx="12"/>
          </p:nvPr>
        </p:nvSpPr>
        <p:spPr/>
        <p:txBody>
          <a:bodyPr/>
          <a:lstStyle/>
          <a:p>
            <a:fld id="{D8E2B994-B4D6-C642-8C53-70845F76D164}" type="slidenum">
              <a:rPr lang="en-GB" smtClean="0"/>
              <a:t>‹N›</a:t>
            </a:fld>
            <a:endParaRPr lang="en-GB"/>
          </a:p>
        </p:txBody>
      </p:sp>
    </p:spTree>
    <p:extLst>
      <p:ext uri="{BB962C8B-B14F-4D97-AF65-F5344CB8AC3E}">
        <p14:creationId xmlns:p14="http://schemas.microsoft.com/office/powerpoint/2010/main" val="164890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7505C8-B2ED-8C12-8F99-9C6D3F19EB7C}"/>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data 2">
            <a:extLst>
              <a:ext uri="{FF2B5EF4-FFF2-40B4-BE49-F238E27FC236}">
                <a16:creationId xmlns:a16="http://schemas.microsoft.com/office/drawing/2014/main" id="{7ADC584B-09A7-CADB-A66D-6AFC15298EFB}"/>
              </a:ext>
            </a:extLst>
          </p:cNvPr>
          <p:cNvSpPr>
            <a:spLocks noGrp="1"/>
          </p:cNvSpPr>
          <p:nvPr>
            <p:ph type="dt" sz="half" idx="10"/>
          </p:nvPr>
        </p:nvSpPr>
        <p:spPr/>
        <p:txBody>
          <a:bodyPr/>
          <a:lstStyle/>
          <a:p>
            <a:fld id="{F48C8DDA-5E8C-6F42-81DA-B186CB072BD0}" type="datetimeFigureOut">
              <a:rPr lang="en-GB" smtClean="0"/>
              <a:t>30/11/2022</a:t>
            </a:fld>
            <a:endParaRPr lang="en-GB"/>
          </a:p>
        </p:txBody>
      </p:sp>
      <p:sp>
        <p:nvSpPr>
          <p:cNvPr id="4" name="Segnaposto piè di pagina 3">
            <a:extLst>
              <a:ext uri="{FF2B5EF4-FFF2-40B4-BE49-F238E27FC236}">
                <a16:creationId xmlns:a16="http://schemas.microsoft.com/office/drawing/2014/main" id="{4D6F1AF7-690E-2C53-FB6D-912847E6FAEC}"/>
              </a:ext>
            </a:extLst>
          </p:cNvPr>
          <p:cNvSpPr>
            <a:spLocks noGrp="1"/>
          </p:cNvSpPr>
          <p:nvPr>
            <p:ph type="ftr" sz="quarter" idx="11"/>
          </p:nvPr>
        </p:nvSpPr>
        <p:spPr/>
        <p:txBody>
          <a:bodyPr/>
          <a:lstStyle/>
          <a:p>
            <a:endParaRPr lang="en-GB"/>
          </a:p>
        </p:txBody>
      </p:sp>
      <p:sp>
        <p:nvSpPr>
          <p:cNvPr id="5" name="Segnaposto numero diapositiva 4">
            <a:extLst>
              <a:ext uri="{FF2B5EF4-FFF2-40B4-BE49-F238E27FC236}">
                <a16:creationId xmlns:a16="http://schemas.microsoft.com/office/drawing/2014/main" id="{201FC28B-A97A-8B8A-1530-70D8D1071A86}"/>
              </a:ext>
            </a:extLst>
          </p:cNvPr>
          <p:cNvSpPr>
            <a:spLocks noGrp="1"/>
          </p:cNvSpPr>
          <p:nvPr>
            <p:ph type="sldNum" sz="quarter" idx="12"/>
          </p:nvPr>
        </p:nvSpPr>
        <p:spPr/>
        <p:txBody>
          <a:bodyPr/>
          <a:lstStyle/>
          <a:p>
            <a:fld id="{D8E2B994-B4D6-C642-8C53-70845F76D164}" type="slidenum">
              <a:rPr lang="en-GB" smtClean="0"/>
              <a:t>‹N›</a:t>
            </a:fld>
            <a:endParaRPr lang="en-GB"/>
          </a:p>
        </p:txBody>
      </p:sp>
    </p:spTree>
    <p:extLst>
      <p:ext uri="{BB962C8B-B14F-4D97-AF65-F5344CB8AC3E}">
        <p14:creationId xmlns:p14="http://schemas.microsoft.com/office/powerpoint/2010/main" val="3630522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9BDBDDA-6F6C-7031-6764-1327D0B431F1}"/>
              </a:ext>
            </a:extLst>
          </p:cNvPr>
          <p:cNvSpPr>
            <a:spLocks noGrp="1"/>
          </p:cNvSpPr>
          <p:nvPr>
            <p:ph type="dt" sz="half" idx="10"/>
          </p:nvPr>
        </p:nvSpPr>
        <p:spPr/>
        <p:txBody>
          <a:bodyPr/>
          <a:lstStyle/>
          <a:p>
            <a:fld id="{F48C8DDA-5E8C-6F42-81DA-B186CB072BD0}" type="datetimeFigureOut">
              <a:rPr lang="en-GB" smtClean="0"/>
              <a:t>30/11/2022</a:t>
            </a:fld>
            <a:endParaRPr lang="en-GB"/>
          </a:p>
        </p:txBody>
      </p:sp>
      <p:sp>
        <p:nvSpPr>
          <p:cNvPr id="3" name="Segnaposto piè di pagina 2">
            <a:extLst>
              <a:ext uri="{FF2B5EF4-FFF2-40B4-BE49-F238E27FC236}">
                <a16:creationId xmlns:a16="http://schemas.microsoft.com/office/drawing/2014/main" id="{A6998342-936C-8052-6715-94A2A4BCF85E}"/>
              </a:ext>
            </a:extLst>
          </p:cNvPr>
          <p:cNvSpPr>
            <a:spLocks noGrp="1"/>
          </p:cNvSpPr>
          <p:nvPr>
            <p:ph type="ftr" sz="quarter" idx="11"/>
          </p:nvPr>
        </p:nvSpPr>
        <p:spPr/>
        <p:txBody>
          <a:bodyPr/>
          <a:lstStyle/>
          <a:p>
            <a:endParaRPr lang="en-GB"/>
          </a:p>
        </p:txBody>
      </p:sp>
      <p:sp>
        <p:nvSpPr>
          <p:cNvPr id="4" name="Segnaposto numero diapositiva 3">
            <a:extLst>
              <a:ext uri="{FF2B5EF4-FFF2-40B4-BE49-F238E27FC236}">
                <a16:creationId xmlns:a16="http://schemas.microsoft.com/office/drawing/2014/main" id="{C7B72437-D3AF-24B5-CC3B-40FA39F8F9EE}"/>
              </a:ext>
            </a:extLst>
          </p:cNvPr>
          <p:cNvSpPr>
            <a:spLocks noGrp="1"/>
          </p:cNvSpPr>
          <p:nvPr>
            <p:ph type="sldNum" sz="quarter" idx="12"/>
          </p:nvPr>
        </p:nvSpPr>
        <p:spPr/>
        <p:txBody>
          <a:bodyPr/>
          <a:lstStyle/>
          <a:p>
            <a:fld id="{D8E2B994-B4D6-C642-8C53-70845F76D164}" type="slidenum">
              <a:rPr lang="en-GB" smtClean="0"/>
              <a:t>‹N›</a:t>
            </a:fld>
            <a:endParaRPr lang="en-GB"/>
          </a:p>
        </p:txBody>
      </p:sp>
    </p:spTree>
    <p:extLst>
      <p:ext uri="{BB962C8B-B14F-4D97-AF65-F5344CB8AC3E}">
        <p14:creationId xmlns:p14="http://schemas.microsoft.com/office/powerpoint/2010/main" val="3206809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2170DD-F2C8-EB43-B519-BC5B6B6324F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DB2D2160-9AA9-9F47-6B17-C7FD85CD71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testo 3">
            <a:extLst>
              <a:ext uri="{FF2B5EF4-FFF2-40B4-BE49-F238E27FC236}">
                <a16:creationId xmlns:a16="http://schemas.microsoft.com/office/drawing/2014/main" id="{9B17731D-3567-75C9-27E9-CA4987EEDD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850E057-A922-7B84-8FD4-823DB854A975}"/>
              </a:ext>
            </a:extLst>
          </p:cNvPr>
          <p:cNvSpPr>
            <a:spLocks noGrp="1"/>
          </p:cNvSpPr>
          <p:nvPr>
            <p:ph type="dt" sz="half" idx="10"/>
          </p:nvPr>
        </p:nvSpPr>
        <p:spPr/>
        <p:txBody>
          <a:bodyPr/>
          <a:lstStyle/>
          <a:p>
            <a:fld id="{F48C8DDA-5E8C-6F42-81DA-B186CB072BD0}" type="datetimeFigureOut">
              <a:rPr lang="en-GB" smtClean="0"/>
              <a:t>30/11/2022</a:t>
            </a:fld>
            <a:endParaRPr lang="en-GB"/>
          </a:p>
        </p:txBody>
      </p:sp>
      <p:sp>
        <p:nvSpPr>
          <p:cNvPr id="6" name="Segnaposto piè di pagina 5">
            <a:extLst>
              <a:ext uri="{FF2B5EF4-FFF2-40B4-BE49-F238E27FC236}">
                <a16:creationId xmlns:a16="http://schemas.microsoft.com/office/drawing/2014/main" id="{68288FBE-1349-B09E-F48A-3D8F71F0CBD1}"/>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C95064BC-4407-32D3-14CA-B71A58E91348}"/>
              </a:ext>
            </a:extLst>
          </p:cNvPr>
          <p:cNvSpPr>
            <a:spLocks noGrp="1"/>
          </p:cNvSpPr>
          <p:nvPr>
            <p:ph type="sldNum" sz="quarter" idx="12"/>
          </p:nvPr>
        </p:nvSpPr>
        <p:spPr/>
        <p:txBody>
          <a:bodyPr/>
          <a:lstStyle/>
          <a:p>
            <a:fld id="{D8E2B994-B4D6-C642-8C53-70845F76D164}" type="slidenum">
              <a:rPr lang="en-GB" smtClean="0"/>
              <a:t>‹N›</a:t>
            </a:fld>
            <a:endParaRPr lang="en-GB"/>
          </a:p>
        </p:txBody>
      </p:sp>
    </p:spTree>
    <p:extLst>
      <p:ext uri="{BB962C8B-B14F-4D97-AF65-F5344CB8AC3E}">
        <p14:creationId xmlns:p14="http://schemas.microsoft.com/office/powerpoint/2010/main" val="4039345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747284-8A78-7597-91F7-E0CD2ED3121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immagine 2">
            <a:extLst>
              <a:ext uri="{FF2B5EF4-FFF2-40B4-BE49-F238E27FC236}">
                <a16:creationId xmlns:a16="http://schemas.microsoft.com/office/drawing/2014/main" id="{96F3CC59-BEEB-54C1-92A7-C10E7CB9CC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a:extLst>
              <a:ext uri="{FF2B5EF4-FFF2-40B4-BE49-F238E27FC236}">
                <a16:creationId xmlns:a16="http://schemas.microsoft.com/office/drawing/2014/main" id="{BC383362-CD33-09DB-D6D4-8C3F80B5C8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B48FE54-DE10-BB7C-05A5-B04CF1671CBB}"/>
              </a:ext>
            </a:extLst>
          </p:cNvPr>
          <p:cNvSpPr>
            <a:spLocks noGrp="1"/>
          </p:cNvSpPr>
          <p:nvPr>
            <p:ph type="dt" sz="half" idx="10"/>
          </p:nvPr>
        </p:nvSpPr>
        <p:spPr/>
        <p:txBody>
          <a:bodyPr/>
          <a:lstStyle/>
          <a:p>
            <a:fld id="{F48C8DDA-5E8C-6F42-81DA-B186CB072BD0}" type="datetimeFigureOut">
              <a:rPr lang="en-GB" smtClean="0"/>
              <a:t>30/11/2022</a:t>
            </a:fld>
            <a:endParaRPr lang="en-GB"/>
          </a:p>
        </p:txBody>
      </p:sp>
      <p:sp>
        <p:nvSpPr>
          <p:cNvPr id="6" name="Segnaposto piè di pagina 5">
            <a:extLst>
              <a:ext uri="{FF2B5EF4-FFF2-40B4-BE49-F238E27FC236}">
                <a16:creationId xmlns:a16="http://schemas.microsoft.com/office/drawing/2014/main" id="{6A8CB10B-968D-93EF-DB9D-308DA93A1D87}"/>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C23FBB50-A5EB-685F-0519-9CB02900542B}"/>
              </a:ext>
            </a:extLst>
          </p:cNvPr>
          <p:cNvSpPr>
            <a:spLocks noGrp="1"/>
          </p:cNvSpPr>
          <p:nvPr>
            <p:ph type="sldNum" sz="quarter" idx="12"/>
          </p:nvPr>
        </p:nvSpPr>
        <p:spPr/>
        <p:txBody>
          <a:bodyPr/>
          <a:lstStyle/>
          <a:p>
            <a:fld id="{D8E2B994-B4D6-C642-8C53-70845F76D164}" type="slidenum">
              <a:rPr lang="en-GB" smtClean="0"/>
              <a:t>‹N›</a:t>
            </a:fld>
            <a:endParaRPr lang="en-GB"/>
          </a:p>
        </p:txBody>
      </p:sp>
    </p:spTree>
    <p:extLst>
      <p:ext uri="{BB962C8B-B14F-4D97-AF65-F5344CB8AC3E}">
        <p14:creationId xmlns:p14="http://schemas.microsoft.com/office/powerpoint/2010/main" val="1794112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60000">
              <a:schemeClr val="accent1">
                <a:lumMod val="95000"/>
                <a:lumOff val="5000"/>
              </a:schemeClr>
            </a:gs>
            <a:gs pos="100000">
              <a:schemeClr val="accent1">
                <a:lumMod val="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6AF72CE-6B4F-14B4-5FB8-113CD59320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37B5A6A1-4886-08A7-4B13-01A37A1FDB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450092DF-315F-09FF-78C7-28328C69C3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C8DDA-5E8C-6F42-81DA-B186CB072BD0}" type="datetimeFigureOut">
              <a:rPr lang="en-GB" smtClean="0"/>
              <a:t>30/11/2022</a:t>
            </a:fld>
            <a:endParaRPr lang="en-GB"/>
          </a:p>
        </p:txBody>
      </p:sp>
      <p:sp>
        <p:nvSpPr>
          <p:cNvPr id="5" name="Segnaposto piè di pagina 4">
            <a:extLst>
              <a:ext uri="{FF2B5EF4-FFF2-40B4-BE49-F238E27FC236}">
                <a16:creationId xmlns:a16="http://schemas.microsoft.com/office/drawing/2014/main" id="{86CDF0B8-D3C8-7B7C-B478-1B48506B7F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a:extLst>
              <a:ext uri="{FF2B5EF4-FFF2-40B4-BE49-F238E27FC236}">
                <a16:creationId xmlns:a16="http://schemas.microsoft.com/office/drawing/2014/main" id="{9EBF95CC-00A9-ADD5-1B95-F8343DF699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2B994-B4D6-C642-8C53-70845F76D164}" type="slidenum">
              <a:rPr lang="en-GB" smtClean="0"/>
              <a:t>‹N›</a:t>
            </a:fld>
            <a:endParaRPr lang="en-GB"/>
          </a:p>
        </p:txBody>
      </p:sp>
    </p:spTree>
    <p:extLst>
      <p:ext uri="{BB962C8B-B14F-4D97-AF65-F5344CB8AC3E}">
        <p14:creationId xmlns:p14="http://schemas.microsoft.com/office/powerpoint/2010/main" val="4215174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demetra.com/calcolo-numerosita-campion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random.org/" TargetMode="External"/><Relationship Id="rId2" Type="http://schemas.openxmlformats.org/officeDocument/2006/relationships/hyperlink" Target="https://www.blia.it/utili/casuali/"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628811-C216-F13C-7CF1-CA9C73F4205A}"/>
              </a:ext>
            </a:extLst>
          </p:cNvPr>
          <p:cNvSpPr>
            <a:spLocks noGrp="1"/>
          </p:cNvSpPr>
          <p:nvPr>
            <p:ph type="ctrTitle"/>
          </p:nvPr>
        </p:nvSpPr>
        <p:spPr/>
        <p:txBody>
          <a:bodyPr/>
          <a:lstStyle/>
          <a:p>
            <a:r>
              <a:rPr lang="en-GB" dirty="0"/>
              <a:t>Il </a:t>
            </a:r>
            <a:r>
              <a:rPr lang="en-GB" dirty="0" err="1"/>
              <a:t>campionamento</a:t>
            </a:r>
            <a:endParaRPr lang="en-GB" dirty="0"/>
          </a:p>
        </p:txBody>
      </p:sp>
    </p:spTree>
    <p:extLst>
      <p:ext uri="{BB962C8B-B14F-4D97-AF65-F5344CB8AC3E}">
        <p14:creationId xmlns:p14="http://schemas.microsoft.com/office/powerpoint/2010/main" val="2582279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08B494-3E95-844D-9B62-439DDDF32076}"/>
              </a:ext>
            </a:extLst>
          </p:cNvPr>
          <p:cNvSpPr>
            <a:spLocks noGrp="1"/>
          </p:cNvSpPr>
          <p:nvPr>
            <p:ph type="title"/>
          </p:nvPr>
        </p:nvSpPr>
        <p:spPr>
          <a:xfrm>
            <a:off x="1981200" y="274638"/>
            <a:ext cx="8229600" cy="850106"/>
          </a:xfrm>
        </p:spPr>
        <p:txBody>
          <a:bodyPr/>
          <a:lstStyle/>
          <a:p>
            <a:r>
              <a:rPr lang="it-IT" dirty="0"/>
              <a:t>Parametri</a:t>
            </a:r>
          </a:p>
        </p:txBody>
      </p:sp>
      <p:sp>
        <p:nvSpPr>
          <p:cNvPr id="3" name="Segnaposto contenuto 2">
            <a:extLst>
              <a:ext uri="{FF2B5EF4-FFF2-40B4-BE49-F238E27FC236}">
                <a16:creationId xmlns:a16="http://schemas.microsoft.com/office/drawing/2014/main" id="{190203EB-F788-3849-8D83-B7526DD340F8}"/>
              </a:ext>
            </a:extLst>
          </p:cNvPr>
          <p:cNvSpPr>
            <a:spLocks noGrp="1"/>
          </p:cNvSpPr>
          <p:nvPr>
            <p:ph idx="1"/>
          </p:nvPr>
        </p:nvSpPr>
        <p:spPr>
          <a:xfrm>
            <a:off x="1847528" y="1417638"/>
            <a:ext cx="8363272" cy="5035698"/>
          </a:xfrm>
        </p:spPr>
        <p:txBody>
          <a:bodyPr>
            <a:normAutofit fontScale="92500" lnSpcReduction="10000"/>
          </a:bodyPr>
          <a:lstStyle/>
          <a:p>
            <a:r>
              <a:rPr lang="it-IT" dirty="0">
                <a:solidFill>
                  <a:schemeClr val="bg1"/>
                </a:solidFill>
              </a:rPr>
              <a:t>L’</a:t>
            </a:r>
            <a:r>
              <a:rPr lang="it-IT" b="1" dirty="0">
                <a:solidFill>
                  <a:schemeClr val="bg1"/>
                </a:solidFill>
              </a:rPr>
              <a:t>intervallo di confidenza </a:t>
            </a:r>
            <a:r>
              <a:rPr lang="it-IT" dirty="0">
                <a:solidFill>
                  <a:schemeClr val="bg1"/>
                </a:solidFill>
              </a:rPr>
              <a:t>esprime il </a:t>
            </a:r>
            <a:r>
              <a:rPr lang="it-IT" b="1" i="1" dirty="0">
                <a:solidFill>
                  <a:schemeClr val="bg1"/>
                </a:solidFill>
              </a:rPr>
              <a:t>margine</a:t>
            </a:r>
            <a:r>
              <a:rPr lang="it-IT" i="1" dirty="0">
                <a:solidFill>
                  <a:schemeClr val="bg1"/>
                </a:solidFill>
              </a:rPr>
              <a:t> statistico d’</a:t>
            </a:r>
            <a:r>
              <a:rPr lang="it-IT" b="1" i="1" dirty="0">
                <a:solidFill>
                  <a:schemeClr val="bg1"/>
                </a:solidFill>
              </a:rPr>
              <a:t>errore</a:t>
            </a:r>
            <a:r>
              <a:rPr lang="it-IT" dirty="0">
                <a:solidFill>
                  <a:schemeClr val="bg1"/>
                </a:solidFill>
              </a:rPr>
              <a:t>. Ad esempio, in un campione il 47% ha risposto "sì" a una certa domanda. Con un intervallo di confidenza 4 (cioè del 4%) la percentuale di persone che risponderebbero "sì", nell'eventualità di un’intervista a tappeto a tutta la popolazione, sarebbe compresa fra il 43% (47%-4%) e il 51% (47%+4%).</a:t>
            </a:r>
          </a:p>
          <a:p>
            <a:r>
              <a:rPr lang="it-IT" dirty="0">
                <a:solidFill>
                  <a:schemeClr val="bg1"/>
                </a:solidFill>
              </a:rPr>
              <a:t>Il </a:t>
            </a:r>
            <a:r>
              <a:rPr lang="it-IT" b="1" dirty="0">
                <a:solidFill>
                  <a:schemeClr val="bg1"/>
                </a:solidFill>
              </a:rPr>
              <a:t>livello di confidenza</a:t>
            </a:r>
            <a:r>
              <a:rPr lang="it-IT" dirty="0">
                <a:solidFill>
                  <a:schemeClr val="bg1"/>
                </a:solidFill>
              </a:rPr>
              <a:t> esprime il </a:t>
            </a:r>
            <a:r>
              <a:rPr lang="it-IT" i="1" dirty="0">
                <a:solidFill>
                  <a:schemeClr val="bg1"/>
                </a:solidFill>
              </a:rPr>
              <a:t>grado di certezza </a:t>
            </a:r>
            <a:r>
              <a:rPr lang="it-IT" dirty="0">
                <a:solidFill>
                  <a:schemeClr val="bg1"/>
                </a:solidFill>
              </a:rPr>
              <a:t>del risultato. Continuando con l'esempio precedente, porre il livello di confidenza al 95% significa che col 95% di probabilità la percentuale di persone che risponderebbero "sì", nell'eventualità di un’intervista a tappeto a tutta la popolazione, sarebbe compresa fra il 43% (47%-4%) e il 51% (47%+4%).</a:t>
            </a:r>
          </a:p>
          <a:p>
            <a:endParaRPr lang="it-IT" dirty="0"/>
          </a:p>
        </p:txBody>
      </p:sp>
    </p:spTree>
    <p:extLst>
      <p:ext uri="{BB962C8B-B14F-4D97-AF65-F5344CB8AC3E}">
        <p14:creationId xmlns:p14="http://schemas.microsoft.com/office/powerpoint/2010/main" val="2823360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algn="ctr"/>
            <a:r>
              <a:rPr lang="en-GB"/>
              <a:t>Campionamento</a:t>
            </a:r>
          </a:p>
        </p:txBody>
      </p:sp>
      <p:sp>
        <p:nvSpPr>
          <p:cNvPr id="156675" name="Line 3"/>
          <p:cNvSpPr>
            <a:spLocks noChangeShapeType="1"/>
          </p:cNvSpPr>
          <p:nvPr/>
        </p:nvSpPr>
        <p:spPr bwMode="auto">
          <a:xfrm>
            <a:off x="1828800" y="1498600"/>
            <a:ext cx="8534400" cy="0"/>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it-IT"/>
          </a:p>
        </p:txBody>
      </p:sp>
      <p:grpSp>
        <p:nvGrpSpPr>
          <p:cNvPr id="156676" name="Group 4"/>
          <p:cNvGrpSpPr>
            <a:grpSpLocks/>
          </p:cNvGrpSpPr>
          <p:nvPr/>
        </p:nvGrpSpPr>
        <p:grpSpPr bwMode="auto">
          <a:xfrm>
            <a:off x="2819401" y="3276600"/>
            <a:ext cx="6430963" cy="1576388"/>
            <a:chOff x="816" y="2367"/>
            <a:chExt cx="4051" cy="993"/>
          </a:xfrm>
        </p:grpSpPr>
        <p:sp>
          <p:nvSpPr>
            <p:cNvPr id="156677" name="AutoShape 5"/>
            <p:cNvSpPr>
              <a:spLocks noChangeArrowheads="1"/>
            </p:cNvSpPr>
            <p:nvPr/>
          </p:nvSpPr>
          <p:spPr bwMode="auto">
            <a:xfrm>
              <a:off x="2544" y="2832"/>
              <a:ext cx="672" cy="528"/>
            </a:xfrm>
            <a:prstGeom prst="triangle">
              <a:avLst>
                <a:gd name="adj" fmla="val 50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it-IT"/>
            </a:p>
          </p:txBody>
        </p:sp>
        <p:sp>
          <p:nvSpPr>
            <p:cNvPr id="156678" name="Line 6"/>
            <p:cNvSpPr>
              <a:spLocks noChangeShapeType="1"/>
            </p:cNvSpPr>
            <p:nvPr/>
          </p:nvSpPr>
          <p:spPr bwMode="auto">
            <a:xfrm>
              <a:off x="1200" y="2688"/>
              <a:ext cx="3360" cy="288"/>
            </a:xfrm>
            <a:prstGeom prst="line">
              <a:avLst/>
            </a:prstGeom>
            <a:noFill/>
            <a:ln w="635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it-IT"/>
            </a:p>
          </p:txBody>
        </p:sp>
        <p:sp>
          <p:nvSpPr>
            <p:cNvPr id="156679" name="Text Box 7"/>
            <p:cNvSpPr txBox="1">
              <a:spLocks noChangeArrowheads="1"/>
            </p:cNvSpPr>
            <p:nvPr/>
          </p:nvSpPr>
          <p:spPr bwMode="auto">
            <a:xfrm>
              <a:off x="816" y="2367"/>
              <a:ext cx="1081" cy="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fr-FR" sz="2800" b="1"/>
                <a:t>Precisione</a:t>
              </a:r>
            </a:p>
          </p:txBody>
        </p:sp>
        <p:sp>
          <p:nvSpPr>
            <p:cNvPr id="156680" name="Text Box 8"/>
            <p:cNvSpPr txBox="1">
              <a:spLocks noChangeArrowheads="1"/>
            </p:cNvSpPr>
            <p:nvPr/>
          </p:nvSpPr>
          <p:spPr bwMode="auto">
            <a:xfrm>
              <a:off x="4224" y="2640"/>
              <a:ext cx="643" cy="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fr-FR" sz="2800" b="1"/>
                <a:t>Costo</a:t>
              </a:r>
            </a:p>
          </p:txBody>
        </p:sp>
      </p:grpSp>
    </p:spTree>
    <p:extLst>
      <p:ext uri="{BB962C8B-B14F-4D97-AF65-F5344CB8AC3E}">
        <p14:creationId xmlns:p14="http://schemas.microsoft.com/office/powerpoint/2010/main" val="1053531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3D3DC3-15DC-7D49-95AB-5C8D9EC75B79}"/>
              </a:ext>
            </a:extLst>
          </p:cNvPr>
          <p:cNvSpPr>
            <a:spLocks noGrp="1"/>
          </p:cNvSpPr>
          <p:nvPr>
            <p:ph type="title"/>
          </p:nvPr>
        </p:nvSpPr>
        <p:spPr/>
        <p:txBody>
          <a:bodyPr/>
          <a:lstStyle/>
          <a:p>
            <a:r>
              <a:rPr lang="it-IT" dirty="0">
                <a:solidFill>
                  <a:schemeClr val="bg1"/>
                </a:solidFill>
              </a:rPr>
              <a:t>Calcolo delle ampiezze</a:t>
            </a:r>
          </a:p>
        </p:txBody>
      </p:sp>
      <p:sp>
        <p:nvSpPr>
          <p:cNvPr id="3" name="Segnaposto contenuto 2">
            <a:extLst>
              <a:ext uri="{FF2B5EF4-FFF2-40B4-BE49-F238E27FC236}">
                <a16:creationId xmlns:a16="http://schemas.microsoft.com/office/drawing/2014/main" id="{EEE33328-66F1-3841-9D85-43CEB72F0537}"/>
              </a:ext>
            </a:extLst>
          </p:cNvPr>
          <p:cNvSpPr>
            <a:spLocks noGrp="1"/>
          </p:cNvSpPr>
          <p:nvPr>
            <p:ph idx="1"/>
          </p:nvPr>
        </p:nvSpPr>
        <p:spPr/>
        <p:txBody>
          <a:bodyPr/>
          <a:lstStyle/>
          <a:p>
            <a:r>
              <a:rPr lang="it-IT" dirty="0">
                <a:solidFill>
                  <a:schemeClr val="bg1"/>
                </a:solidFill>
                <a:hlinkClick r:id="rId2">
                  <a:extLst>
                    <a:ext uri="{A12FA001-AC4F-418D-AE19-62706E023703}">
                      <ahyp:hlinkClr xmlns:ahyp="http://schemas.microsoft.com/office/drawing/2018/hyperlinkcolor" val="tx"/>
                    </a:ext>
                  </a:extLst>
                </a:hlinkClick>
              </a:rPr>
              <a:t>https://www.demetra.com/calcolo-numerosita-campione/</a:t>
            </a:r>
            <a:endParaRPr lang="it-IT" dirty="0">
              <a:solidFill>
                <a:schemeClr val="bg1"/>
              </a:solidFill>
            </a:endParaRPr>
          </a:p>
        </p:txBody>
      </p:sp>
    </p:spTree>
    <p:extLst>
      <p:ext uri="{BB962C8B-B14F-4D97-AF65-F5344CB8AC3E}">
        <p14:creationId xmlns:p14="http://schemas.microsoft.com/office/powerpoint/2010/main" val="2694827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87C0A7-B870-4E4C-97AF-68E782141DEF}"/>
              </a:ext>
            </a:extLst>
          </p:cNvPr>
          <p:cNvSpPr>
            <a:spLocks noGrp="1"/>
          </p:cNvSpPr>
          <p:nvPr>
            <p:ph type="title"/>
          </p:nvPr>
        </p:nvSpPr>
        <p:spPr/>
        <p:txBody>
          <a:bodyPr/>
          <a:lstStyle/>
          <a:p>
            <a:r>
              <a:rPr lang="it-IT" dirty="0"/>
              <a:t>Campionamento probabilistico</a:t>
            </a:r>
          </a:p>
        </p:txBody>
      </p:sp>
      <p:sp>
        <p:nvSpPr>
          <p:cNvPr id="3" name="Segnaposto contenuto 2">
            <a:extLst>
              <a:ext uri="{FF2B5EF4-FFF2-40B4-BE49-F238E27FC236}">
                <a16:creationId xmlns:a16="http://schemas.microsoft.com/office/drawing/2014/main" id="{86BCAF95-FA9D-C440-929B-4E4ABE757C55}"/>
              </a:ext>
            </a:extLst>
          </p:cNvPr>
          <p:cNvSpPr>
            <a:spLocks noGrp="1"/>
          </p:cNvSpPr>
          <p:nvPr>
            <p:ph idx="1"/>
          </p:nvPr>
        </p:nvSpPr>
        <p:spPr/>
        <p:txBody>
          <a:bodyPr/>
          <a:lstStyle/>
          <a:p>
            <a:pPr marL="0" indent="0">
              <a:buNone/>
            </a:pPr>
            <a:r>
              <a:rPr lang="it-IT" dirty="0"/>
              <a:t>Siti: </a:t>
            </a:r>
          </a:p>
          <a:p>
            <a:pPr marL="0" indent="0">
              <a:buNone/>
            </a:pPr>
            <a:r>
              <a:rPr lang="it-IT" dirty="0">
                <a:solidFill>
                  <a:schemeClr val="bg1"/>
                </a:solidFill>
              </a:rPr>
              <a:t>(facile)</a:t>
            </a:r>
          </a:p>
          <a:p>
            <a:pPr marL="0" indent="0">
              <a:buNone/>
            </a:pPr>
            <a:r>
              <a:rPr lang="it-IT" dirty="0">
                <a:solidFill>
                  <a:schemeClr val="bg1"/>
                </a:solidFill>
                <a:hlinkClick r:id="rId2">
                  <a:extLst>
                    <a:ext uri="{A12FA001-AC4F-418D-AE19-62706E023703}">
                      <ahyp:hlinkClr xmlns:ahyp="http://schemas.microsoft.com/office/drawing/2018/hyperlinkcolor" val="tx"/>
                    </a:ext>
                  </a:extLst>
                </a:hlinkClick>
              </a:rPr>
              <a:t>https://www.blia.it/utili/casuali/</a:t>
            </a:r>
            <a:endParaRPr lang="it-IT" dirty="0">
              <a:solidFill>
                <a:schemeClr val="bg1"/>
              </a:solidFill>
            </a:endParaRPr>
          </a:p>
          <a:p>
            <a:pPr marL="0" indent="0">
              <a:buNone/>
            </a:pPr>
            <a:endParaRPr lang="it-IT" dirty="0"/>
          </a:p>
          <a:p>
            <a:pPr marL="0" indent="0">
              <a:buNone/>
            </a:pPr>
            <a:r>
              <a:rPr lang="it-IT" dirty="0"/>
              <a:t>(professionale)</a:t>
            </a:r>
          </a:p>
          <a:p>
            <a:pPr marL="0" indent="0">
              <a:buNone/>
            </a:pPr>
            <a:r>
              <a:rPr lang="it-IT" dirty="0">
                <a:solidFill>
                  <a:schemeClr val="bg1"/>
                </a:solidFill>
                <a:hlinkClick r:id="rId3">
                  <a:extLst>
                    <a:ext uri="{A12FA001-AC4F-418D-AE19-62706E023703}">
                      <ahyp:hlinkClr xmlns:ahyp="http://schemas.microsoft.com/office/drawing/2018/hyperlinkcolor" val="tx"/>
                    </a:ext>
                  </a:extLst>
                </a:hlinkClick>
              </a:rPr>
              <a:t>https://www.random.org</a:t>
            </a:r>
            <a:endParaRPr lang="it-IT" dirty="0">
              <a:solidFill>
                <a:schemeClr val="bg1"/>
              </a:solidFill>
            </a:endParaRPr>
          </a:p>
          <a:p>
            <a:pPr marL="0" indent="0">
              <a:buNone/>
            </a:pPr>
            <a:endParaRPr lang="it-IT" dirty="0"/>
          </a:p>
          <a:p>
            <a:pPr marL="0" indent="0">
              <a:buNone/>
            </a:pPr>
            <a:endParaRPr lang="it-IT" dirty="0"/>
          </a:p>
          <a:p>
            <a:pPr marL="0" indent="0">
              <a:buNone/>
            </a:pPr>
            <a:endParaRPr lang="it-IT" dirty="0"/>
          </a:p>
          <a:p>
            <a:pPr marL="0" indent="0">
              <a:buNone/>
            </a:pPr>
            <a:endParaRPr lang="it-IT" dirty="0"/>
          </a:p>
        </p:txBody>
      </p:sp>
    </p:spTree>
    <p:extLst>
      <p:ext uri="{BB962C8B-B14F-4D97-AF65-F5344CB8AC3E}">
        <p14:creationId xmlns:p14="http://schemas.microsoft.com/office/powerpoint/2010/main" val="2090260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olo 1"/>
          <p:cNvSpPr>
            <a:spLocks noGrp="1"/>
          </p:cNvSpPr>
          <p:nvPr>
            <p:ph type="title"/>
          </p:nvPr>
        </p:nvSpPr>
        <p:spPr>
          <a:xfrm>
            <a:off x="2063552" y="90488"/>
            <a:ext cx="8136136" cy="1034256"/>
          </a:xfrm>
        </p:spPr>
        <p:txBody>
          <a:bodyPr>
            <a:normAutofit/>
          </a:bodyPr>
          <a:lstStyle/>
          <a:p>
            <a:r>
              <a:rPr lang="it-IT" sz="2400" dirty="0">
                <a:solidFill>
                  <a:schemeClr val="bg1"/>
                </a:solidFill>
                <a:latin typeface="Arial" charset="0"/>
                <a:ea typeface="ＭＳ Ｐゴシック" charset="0"/>
              </a:rPr>
              <a:t>PROBLEMI LEGATI AL CAMPIONAMENTO </a:t>
            </a:r>
            <a:r>
              <a:rPr lang="it-IT" sz="2400" i="1" dirty="0">
                <a:solidFill>
                  <a:schemeClr val="bg1"/>
                </a:solidFill>
                <a:latin typeface="Arial" charset="0"/>
                <a:ea typeface="ＭＳ Ｐゴシック" charset="0"/>
              </a:rPr>
              <a:t>PROBABILISTICO</a:t>
            </a:r>
          </a:p>
        </p:txBody>
      </p:sp>
      <p:sp>
        <p:nvSpPr>
          <p:cNvPr id="49154" name="Segnaposto contenuto 2"/>
          <p:cNvSpPr>
            <a:spLocks noGrp="1"/>
          </p:cNvSpPr>
          <p:nvPr>
            <p:ph idx="1"/>
          </p:nvPr>
        </p:nvSpPr>
        <p:spPr>
          <a:xfrm>
            <a:off x="1343472" y="1124744"/>
            <a:ext cx="8784976" cy="5040560"/>
          </a:xfrm>
        </p:spPr>
        <p:txBody>
          <a:bodyPr>
            <a:normAutofit/>
          </a:bodyPr>
          <a:lstStyle/>
          <a:p>
            <a:pPr marL="0" indent="0">
              <a:spcBef>
                <a:spcPct val="0"/>
              </a:spcBef>
              <a:buNone/>
            </a:pPr>
            <a:r>
              <a:rPr lang="it-IT" sz="2000" dirty="0">
                <a:solidFill>
                  <a:schemeClr val="bg1"/>
                </a:solidFill>
                <a:latin typeface="Arial" charset="0"/>
                <a:ea typeface="ＭＳ Ｐゴシック" charset="0"/>
              </a:rPr>
              <a:t>Il primo problema nei campioni di tipo probabilistico è la  differenza fra il campione previsto e quello raggiunto &gt;&gt;&gt; </a:t>
            </a:r>
            <a:r>
              <a:rPr lang="it-IT" sz="2000" b="1" dirty="0">
                <a:solidFill>
                  <a:schemeClr val="bg1"/>
                </a:solidFill>
                <a:latin typeface="Arial" charset="0"/>
                <a:ea typeface="ＭＳ Ｐゴシック" charset="0"/>
              </a:rPr>
              <a:t>mortalità del campione</a:t>
            </a:r>
            <a:r>
              <a:rPr lang="it-IT" sz="2000" dirty="0">
                <a:solidFill>
                  <a:schemeClr val="bg1"/>
                </a:solidFill>
                <a:latin typeface="Arial" charset="0"/>
                <a:ea typeface="ＭＳ Ｐゴシック" charset="0"/>
              </a:rPr>
              <a:t>. </a:t>
            </a:r>
          </a:p>
          <a:p>
            <a:pPr marL="0" indent="0">
              <a:spcBef>
                <a:spcPct val="0"/>
              </a:spcBef>
              <a:buNone/>
            </a:pPr>
            <a:endParaRPr lang="it-IT" sz="2000" dirty="0">
              <a:solidFill>
                <a:schemeClr val="bg1"/>
              </a:solidFill>
              <a:latin typeface="Arial" charset="0"/>
              <a:ea typeface="ＭＳ Ｐゴシック" charset="0"/>
            </a:endParaRPr>
          </a:p>
          <a:p>
            <a:pPr marL="0" indent="0">
              <a:spcBef>
                <a:spcPct val="0"/>
              </a:spcBef>
              <a:buNone/>
            </a:pPr>
            <a:r>
              <a:rPr lang="it-IT" sz="2000" dirty="0">
                <a:solidFill>
                  <a:schemeClr val="bg1"/>
                </a:solidFill>
                <a:latin typeface="Arial" charset="0"/>
                <a:ea typeface="ＭＳ Ｐゴシック" charset="0"/>
              </a:rPr>
              <a:t>Un soggetto che non risponde non può essere frettolosamente sostituito con il successivo nella lista di campionamento poiché il suo rifiuto lo rende di per sé differente dal soggetto che lo sostituirà.</a:t>
            </a:r>
          </a:p>
          <a:p>
            <a:pPr marL="0" indent="0">
              <a:buNone/>
            </a:pPr>
            <a:endParaRPr lang="it-IT" sz="2000" dirty="0">
              <a:solidFill>
                <a:schemeClr val="bg1"/>
              </a:solidFill>
              <a:latin typeface="Arial" charset="0"/>
              <a:ea typeface="ＭＳ Ｐゴシック" charset="0"/>
            </a:endParaRPr>
          </a:p>
          <a:p>
            <a:pPr marL="0" indent="0">
              <a:buNone/>
            </a:pPr>
            <a:r>
              <a:rPr lang="it-IT" sz="2000" dirty="0">
                <a:solidFill>
                  <a:schemeClr val="bg1"/>
                </a:solidFill>
                <a:latin typeface="Arial" charset="0"/>
                <a:ea typeface="ＭＳ Ｐゴシック" charset="0"/>
              </a:rPr>
              <a:t>In statistica si distingue solitamente tra:</a:t>
            </a:r>
          </a:p>
          <a:p>
            <a:pPr marL="0" indent="0">
              <a:buFontTx/>
              <a:buChar char="-"/>
            </a:pPr>
            <a:r>
              <a:rPr lang="it-IT" sz="2000" b="1" dirty="0">
                <a:solidFill>
                  <a:schemeClr val="bg1"/>
                </a:solidFill>
                <a:latin typeface="Arial" charset="0"/>
                <a:ea typeface="ＭＳ Ｐゴシック" charset="0"/>
              </a:rPr>
              <a:t>errori campionari</a:t>
            </a:r>
            <a:r>
              <a:rPr lang="it-IT" sz="2000" dirty="0">
                <a:solidFill>
                  <a:schemeClr val="bg1"/>
                </a:solidFill>
                <a:latin typeface="Arial" charset="0"/>
                <a:ea typeface="ＭＳ Ｐゴシック" charset="0"/>
              </a:rPr>
              <a:t>, i quali dipendono dalle modalità di costruzione del campione e riguardano </a:t>
            </a:r>
            <a:r>
              <a:rPr lang="it-IT" sz="2000" b="1" dirty="0">
                <a:solidFill>
                  <a:schemeClr val="bg1"/>
                </a:solidFill>
                <a:latin typeface="Arial" charset="0"/>
                <a:ea typeface="ＭＳ Ｐゴシック" charset="0"/>
              </a:rPr>
              <a:t>errori di disegno </a:t>
            </a:r>
            <a:r>
              <a:rPr lang="it-IT" sz="2000" dirty="0">
                <a:solidFill>
                  <a:schemeClr val="bg1"/>
                </a:solidFill>
                <a:latin typeface="Arial" charset="0"/>
                <a:ea typeface="ＭＳ Ｐゴシック" charset="0"/>
              </a:rPr>
              <a:t>e/o stima;</a:t>
            </a:r>
          </a:p>
          <a:p>
            <a:pPr marL="0" indent="0">
              <a:buFontTx/>
              <a:buChar char="-"/>
            </a:pPr>
            <a:r>
              <a:rPr lang="it-IT" sz="2000" b="1" dirty="0">
                <a:solidFill>
                  <a:schemeClr val="bg1"/>
                </a:solidFill>
                <a:latin typeface="Arial" charset="0"/>
                <a:ea typeface="ＭＳ Ｐゴシック" charset="0"/>
              </a:rPr>
              <a:t>errori non campionari</a:t>
            </a:r>
            <a:r>
              <a:rPr lang="it-IT" sz="2000" dirty="0">
                <a:solidFill>
                  <a:schemeClr val="bg1"/>
                </a:solidFill>
                <a:latin typeface="Arial" charset="0"/>
                <a:ea typeface="ＭＳ Ｐゴシック" charset="0"/>
              </a:rPr>
              <a:t>, che si caratterizzano per tutti quegli altri elementi di distorsione che influiscono sugli stimatori, ma non dipendono dalle operazioni pratiche di definizione del campione. </a:t>
            </a:r>
          </a:p>
          <a:p>
            <a:pPr marL="0" indent="0">
              <a:buNone/>
            </a:pPr>
            <a:endParaRPr lang="it-IT" sz="2000" dirty="0">
              <a:solidFill>
                <a:schemeClr val="bg1"/>
              </a:solidFill>
              <a:latin typeface="Arial" charset="0"/>
              <a:ea typeface="ＭＳ Ｐゴシック"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olo 1"/>
          <p:cNvSpPr>
            <a:spLocks noGrp="1"/>
          </p:cNvSpPr>
          <p:nvPr>
            <p:ph type="title"/>
          </p:nvPr>
        </p:nvSpPr>
        <p:spPr>
          <a:xfrm>
            <a:off x="2566988" y="260350"/>
            <a:ext cx="7632700" cy="654050"/>
          </a:xfrm>
        </p:spPr>
        <p:txBody>
          <a:bodyPr>
            <a:noAutofit/>
          </a:bodyPr>
          <a:lstStyle/>
          <a:p>
            <a:r>
              <a:rPr lang="it-IT" sz="2400" dirty="0">
                <a:solidFill>
                  <a:schemeClr val="bg1"/>
                </a:solidFill>
                <a:latin typeface="Arial" charset="0"/>
                <a:ea typeface="ＭＳ Ｐゴシック" charset="0"/>
              </a:rPr>
              <a:t>Il Campionamento NON probabilistico</a:t>
            </a:r>
          </a:p>
        </p:txBody>
      </p:sp>
      <p:sp>
        <p:nvSpPr>
          <p:cNvPr id="50178" name="Segnaposto contenuto 2"/>
          <p:cNvSpPr>
            <a:spLocks noGrp="1"/>
          </p:cNvSpPr>
          <p:nvPr>
            <p:ph idx="1"/>
          </p:nvPr>
        </p:nvSpPr>
        <p:spPr>
          <a:xfrm>
            <a:off x="1703513" y="1340769"/>
            <a:ext cx="8713663" cy="4320257"/>
          </a:xfrm>
        </p:spPr>
        <p:txBody>
          <a:bodyPr>
            <a:normAutofit/>
          </a:bodyPr>
          <a:lstStyle/>
          <a:p>
            <a:pPr marL="273050" indent="0">
              <a:spcBef>
                <a:spcPct val="0"/>
              </a:spcBef>
              <a:buNone/>
            </a:pPr>
            <a:r>
              <a:rPr lang="it-IT" sz="2000" dirty="0">
                <a:solidFill>
                  <a:schemeClr val="bg1"/>
                </a:solidFill>
                <a:latin typeface="Arial" charset="0"/>
                <a:ea typeface="ＭＳ Ｐゴシック" charset="0"/>
              </a:rPr>
              <a:t>Oltre ai campioni casuali e probabilistici, esistono altri procedimenti nei quali il criterio di estrazione dei casi si dice </a:t>
            </a:r>
            <a:r>
              <a:rPr lang="ja-JP" altLang="it-IT" sz="2000" dirty="0">
                <a:solidFill>
                  <a:schemeClr val="bg1"/>
                </a:solidFill>
                <a:latin typeface="Arial" charset="0"/>
                <a:ea typeface="ＭＳ Ｐゴシック" charset="0"/>
              </a:rPr>
              <a:t>“</a:t>
            </a:r>
            <a:r>
              <a:rPr lang="it-IT" altLang="ja-JP" sz="2000" b="1" i="1" dirty="0">
                <a:solidFill>
                  <a:schemeClr val="bg1"/>
                </a:solidFill>
                <a:latin typeface="Arial" charset="0"/>
                <a:ea typeface="ＭＳ Ｐゴシック" charset="0"/>
              </a:rPr>
              <a:t>a scelta ragionata</a:t>
            </a:r>
            <a:r>
              <a:rPr lang="ja-JP" altLang="it-IT" sz="2000" dirty="0">
                <a:solidFill>
                  <a:schemeClr val="bg1"/>
                </a:solidFill>
                <a:latin typeface="Arial" charset="0"/>
                <a:ea typeface="ＭＳ Ｐゴシック" charset="0"/>
              </a:rPr>
              <a:t>”</a:t>
            </a:r>
            <a:r>
              <a:rPr lang="it-IT" altLang="ja-JP" sz="2000" dirty="0">
                <a:solidFill>
                  <a:schemeClr val="bg1"/>
                </a:solidFill>
                <a:latin typeface="Arial" charset="0"/>
                <a:ea typeface="ＭＳ Ｐゴシック" charset="0"/>
              </a:rPr>
              <a:t>.</a:t>
            </a:r>
          </a:p>
          <a:p>
            <a:pPr marL="273050" indent="0">
              <a:spcBef>
                <a:spcPct val="0"/>
              </a:spcBef>
              <a:buNone/>
            </a:pPr>
            <a:endParaRPr lang="it-IT" sz="2000" dirty="0">
              <a:solidFill>
                <a:schemeClr val="bg1"/>
              </a:solidFill>
              <a:latin typeface="Arial" charset="0"/>
              <a:ea typeface="ＭＳ Ｐゴシック" charset="0"/>
            </a:endParaRPr>
          </a:p>
          <a:p>
            <a:pPr marL="273050" indent="0">
              <a:spcBef>
                <a:spcPct val="0"/>
              </a:spcBef>
              <a:buNone/>
            </a:pPr>
            <a:r>
              <a:rPr lang="it-IT" sz="2000" dirty="0">
                <a:solidFill>
                  <a:schemeClr val="bg1"/>
                </a:solidFill>
                <a:latin typeface="Arial" charset="0"/>
                <a:ea typeface="ＭＳ Ｐゴシック" charset="0"/>
              </a:rPr>
              <a:t>In tali procedimenti il ricercatore, sulla base delle sue necessità cognitive, determina le regole per stabilire quali casi andranno a far parte del campione.</a:t>
            </a:r>
          </a:p>
          <a:p>
            <a:pPr marL="273050" indent="0">
              <a:spcBef>
                <a:spcPct val="0"/>
              </a:spcBef>
              <a:buNone/>
            </a:pPr>
            <a:endParaRPr lang="it-IT" sz="2000" dirty="0">
              <a:solidFill>
                <a:schemeClr val="bg1"/>
              </a:solidFill>
              <a:latin typeface="Arial" charset="0"/>
              <a:ea typeface="ＭＳ Ｐゴシック" charset="0"/>
            </a:endParaRPr>
          </a:p>
          <a:p>
            <a:pPr marL="273050" indent="0">
              <a:spcBef>
                <a:spcPct val="0"/>
              </a:spcBef>
              <a:buNone/>
            </a:pPr>
            <a:r>
              <a:rPr lang="it-IT" sz="2000" dirty="0">
                <a:solidFill>
                  <a:schemeClr val="bg1"/>
                </a:solidFill>
                <a:latin typeface="Arial" charset="0"/>
                <a:ea typeface="ＭＳ Ｐゴシック" charset="0"/>
              </a:rPr>
              <a:t>A questo tipo di campionamento NON è possibile applicare i procedimenti </a:t>
            </a:r>
            <a:r>
              <a:rPr lang="it-IT" sz="2000" dirty="0" err="1">
                <a:solidFill>
                  <a:schemeClr val="bg1"/>
                </a:solidFill>
                <a:latin typeface="Arial" charset="0"/>
                <a:ea typeface="ＭＳ Ｐゴシック" charset="0"/>
              </a:rPr>
              <a:t>dell</a:t>
            </a:r>
            <a:r>
              <a:rPr lang="ja-JP" altLang="it-IT" sz="2000" dirty="0">
                <a:solidFill>
                  <a:schemeClr val="bg1"/>
                </a:solidFill>
                <a:latin typeface="Arial" charset="0"/>
                <a:ea typeface="ＭＳ Ｐゴシック" charset="0"/>
              </a:rPr>
              <a:t>’</a:t>
            </a:r>
            <a:r>
              <a:rPr lang="it-IT" altLang="ja-JP" sz="2000" dirty="0">
                <a:solidFill>
                  <a:schemeClr val="bg1"/>
                </a:solidFill>
                <a:latin typeface="Arial" charset="0"/>
                <a:ea typeface="ＭＳ Ｐゴシック" charset="0"/>
              </a:rPr>
              <a:t>inferenza statistica, quindi i risultati ottenuti con campioni non probabilistici NON sono generalizzabili alla intera popolazione di riferimento.</a:t>
            </a:r>
          </a:p>
          <a:p>
            <a:pPr marL="273050" indent="0">
              <a:buNone/>
            </a:pPr>
            <a:endParaRPr lang="it-IT" sz="2000" dirty="0">
              <a:solidFill>
                <a:schemeClr val="bg1"/>
              </a:solidFill>
              <a:latin typeface="Arial" charset="0"/>
              <a:ea typeface="ＭＳ Ｐゴシック"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olo 1"/>
          <p:cNvSpPr>
            <a:spLocks noGrp="1"/>
          </p:cNvSpPr>
          <p:nvPr>
            <p:ph type="title"/>
          </p:nvPr>
        </p:nvSpPr>
        <p:spPr/>
        <p:txBody>
          <a:bodyPr/>
          <a:lstStyle/>
          <a:p>
            <a:r>
              <a:rPr lang="it-IT" sz="2800" dirty="0">
                <a:solidFill>
                  <a:schemeClr val="bg1"/>
                </a:solidFill>
                <a:latin typeface="Arial" charset="0"/>
                <a:ea typeface="ＭＳ Ｐゴシック" charset="0"/>
              </a:rPr>
              <a:t>Tipi di Campionamento NON probabilistico</a:t>
            </a:r>
          </a:p>
        </p:txBody>
      </p:sp>
      <p:sp>
        <p:nvSpPr>
          <p:cNvPr id="51202" name="Segnaposto contenuto 2"/>
          <p:cNvSpPr>
            <a:spLocks noGrp="1"/>
          </p:cNvSpPr>
          <p:nvPr>
            <p:ph idx="1"/>
          </p:nvPr>
        </p:nvSpPr>
        <p:spPr>
          <a:xfrm>
            <a:off x="1992314" y="1484313"/>
            <a:ext cx="7559675" cy="4114800"/>
          </a:xfrm>
        </p:spPr>
        <p:txBody>
          <a:bodyPr/>
          <a:lstStyle/>
          <a:p>
            <a:r>
              <a:rPr lang="it-IT" dirty="0">
                <a:solidFill>
                  <a:schemeClr val="bg1"/>
                </a:solidFill>
                <a:latin typeface="Arial" charset="0"/>
                <a:ea typeface="ＭＳ Ｐゴシック" charset="0"/>
              </a:rPr>
              <a:t>Campionamento per quote</a:t>
            </a:r>
          </a:p>
          <a:p>
            <a:r>
              <a:rPr lang="it-IT" dirty="0">
                <a:solidFill>
                  <a:schemeClr val="bg1"/>
                </a:solidFill>
                <a:latin typeface="Arial" charset="0"/>
                <a:ea typeface="ＭＳ Ｐゴシック" charset="0"/>
              </a:rPr>
              <a:t>Campionamento a scelta ragionata</a:t>
            </a:r>
          </a:p>
          <a:p>
            <a:r>
              <a:rPr lang="it-IT" dirty="0">
                <a:solidFill>
                  <a:schemeClr val="bg1"/>
                </a:solidFill>
                <a:latin typeface="Arial" charset="0"/>
                <a:ea typeface="ＭＳ Ｐゴシック" charset="0"/>
              </a:rPr>
              <a:t>Campionamento bilanciato</a:t>
            </a:r>
          </a:p>
          <a:p>
            <a:r>
              <a:rPr lang="it-IT" dirty="0">
                <a:solidFill>
                  <a:schemeClr val="bg1"/>
                </a:solidFill>
                <a:latin typeface="Arial" charset="0"/>
                <a:ea typeface="ＭＳ Ｐゴシック" charset="0"/>
              </a:rPr>
              <a:t>Campionamento a valanga</a:t>
            </a:r>
          </a:p>
          <a:p>
            <a:r>
              <a:rPr lang="it-IT" dirty="0">
                <a:solidFill>
                  <a:schemeClr val="bg1"/>
                </a:solidFill>
                <a:latin typeface="Arial" charset="0"/>
                <a:ea typeface="ＭＳ Ｐゴシック" charset="0"/>
              </a:rPr>
              <a:t>Campionamento tipologico-fattoriale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olo 1"/>
          <p:cNvSpPr>
            <a:spLocks noGrp="1"/>
          </p:cNvSpPr>
          <p:nvPr>
            <p:ph type="title"/>
          </p:nvPr>
        </p:nvSpPr>
        <p:spPr>
          <a:xfrm>
            <a:off x="2640014" y="188914"/>
            <a:ext cx="7559675" cy="504825"/>
          </a:xfrm>
        </p:spPr>
        <p:txBody>
          <a:bodyPr>
            <a:noAutofit/>
          </a:bodyPr>
          <a:lstStyle/>
          <a:p>
            <a:r>
              <a:rPr lang="it-IT" sz="3600" dirty="0">
                <a:solidFill>
                  <a:schemeClr val="bg1"/>
                </a:solidFill>
                <a:latin typeface="Arial" charset="0"/>
                <a:ea typeface="ＭＳ Ｐゴシック" charset="0"/>
              </a:rPr>
              <a:t>Il Campionamento per quote</a:t>
            </a:r>
          </a:p>
        </p:txBody>
      </p:sp>
      <p:sp>
        <p:nvSpPr>
          <p:cNvPr id="52226" name="Segnaposto contenuto 2"/>
          <p:cNvSpPr>
            <a:spLocks noGrp="1"/>
          </p:cNvSpPr>
          <p:nvPr>
            <p:ph idx="1"/>
          </p:nvPr>
        </p:nvSpPr>
        <p:spPr>
          <a:xfrm>
            <a:off x="1901536" y="1205345"/>
            <a:ext cx="8478432" cy="5031967"/>
          </a:xfrm>
        </p:spPr>
        <p:txBody>
          <a:bodyPr>
            <a:noAutofit/>
          </a:bodyPr>
          <a:lstStyle/>
          <a:p>
            <a:pPr marL="0" indent="0" algn="just">
              <a:spcBef>
                <a:spcPct val="0"/>
              </a:spcBef>
              <a:buNone/>
            </a:pPr>
            <a:r>
              <a:rPr lang="it-IT" sz="2400" dirty="0">
                <a:solidFill>
                  <a:schemeClr val="bg1"/>
                </a:solidFill>
                <a:latin typeface="Arial" charset="0"/>
                <a:ea typeface="ＭＳ Ｐゴシック" charset="0"/>
              </a:rPr>
              <a:t>La popolazione viene divisa in un certo numero di strati massimamente omogenei al loro interno </a:t>
            </a:r>
            <a:r>
              <a:rPr lang="it-IT" sz="2400" i="1" dirty="0">
                <a:solidFill>
                  <a:schemeClr val="bg1"/>
                </a:solidFill>
                <a:latin typeface="Arial" charset="0"/>
                <a:ea typeface="ＭＳ Ｐゴシック" charset="0"/>
              </a:rPr>
              <a:t>rispetto a variabili considerate rilevanti </a:t>
            </a:r>
            <a:r>
              <a:rPr lang="it-IT" sz="2400" dirty="0">
                <a:solidFill>
                  <a:schemeClr val="bg1"/>
                </a:solidFill>
                <a:latin typeface="Arial" charset="0"/>
                <a:ea typeface="ＭＳ Ｐゴシック" charset="0"/>
              </a:rPr>
              <a:t>ai fini della ricerca (come per il campionamento stratificato).</a:t>
            </a:r>
          </a:p>
          <a:p>
            <a:pPr marL="0" indent="0" algn="just">
              <a:spcBef>
                <a:spcPct val="0"/>
              </a:spcBef>
              <a:buNone/>
            </a:pPr>
            <a:endParaRPr lang="it-IT" sz="2400" dirty="0">
              <a:solidFill>
                <a:schemeClr val="bg1"/>
              </a:solidFill>
              <a:latin typeface="Arial" charset="0"/>
              <a:ea typeface="ＭＳ Ｐゴシック" charset="0"/>
            </a:endParaRPr>
          </a:p>
          <a:p>
            <a:pPr marL="0" indent="0" algn="just">
              <a:spcBef>
                <a:spcPct val="0"/>
              </a:spcBef>
              <a:buNone/>
            </a:pPr>
            <a:r>
              <a:rPr lang="it-IT" sz="2400" dirty="0">
                <a:solidFill>
                  <a:schemeClr val="bg1"/>
                </a:solidFill>
                <a:latin typeface="Arial" charset="0"/>
                <a:ea typeface="ＭＳ Ｐゴシック" charset="0"/>
              </a:rPr>
              <a:t>La numerosità interna degli strati è proporzionale alla numerosità dei rispettivi strati nella popolazione.</a:t>
            </a:r>
          </a:p>
          <a:p>
            <a:pPr marL="0" indent="0" algn="just">
              <a:spcBef>
                <a:spcPct val="0"/>
              </a:spcBef>
              <a:buNone/>
            </a:pPr>
            <a:endParaRPr lang="it-IT" sz="2400" dirty="0">
              <a:solidFill>
                <a:schemeClr val="bg1"/>
              </a:solidFill>
              <a:latin typeface="Arial" charset="0"/>
              <a:ea typeface="ＭＳ Ｐゴシック" charset="0"/>
            </a:endParaRPr>
          </a:p>
          <a:p>
            <a:pPr marL="0" indent="0" algn="just">
              <a:spcBef>
                <a:spcPct val="0"/>
              </a:spcBef>
              <a:buNone/>
            </a:pPr>
            <a:r>
              <a:rPr lang="it-IT" sz="2400" dirty="0">
                <a:solidFill>
                  <a:schemeClr val="bg1"/>
                </a:solidFill>
                <a:latin typeface="Arial" charset="0"/>
                <a:ea typeface="ＭＳ Ｐゴシック" charset="0"/>
              </a:rPr>
              <a:t>Gli individui non vengono, però, estratti casualmente da ciascuno strato, bensì scelti dagli intervistatori che sono solo obbligati a rispettare le quote.</a:t>
            </a:r>
          </a:p>
          <a:p>
            <a:pPr marL="0" indent="0" algn="just">
              <a:spcBef>
                <a:spcPct val="0"/>
              </a:spcBef>
              <a:buNone/>
            </a:pPr>
            <a:endParaRPr lang="it-IT" sz="2400" dirty="0">
              <a:solidFill>
                <a:schemeClr val="bg1"/>
              </a:solidFill>
              <a:latin typeface="Arial" charset="0"/>
              <a:ea typeface="ＭＳ Ｐゴシック" charset="0"/>
            </a:endParaRPr>
          </a:p>
          <a:p>
            <a:pPr marL="0" indent="0">
              <a:buNone/>
            </a:pPr>
            <a:r>
              <a:rPr lang="it-IT" sz="2400" b="1" dirty="0">
                <a:solidFill>
                  <a:schemeClr val="bg1"/>
                </a:solidFill>
                <a:latin typeface="Arial" charset="0"/>
                <a:ea typeface="ＭＳ Ｐゴシック" charset="0"/>
              </a:rPr>
              <a:t>Esempio</a:t>
            </a:r>
            <a:r>
              <a:rPr lang="it-IT" sz="2400" dirty="0">
                <a:solidFill>
                  <a:schemeClr val="bg1"/>
                </a:solidFill>
                <a:latin typeface="Arial" charset="0"/>
                <a:ea typeface="ＭＳ Ｐゴシック" charset="0"/>
              </a:rPr>
              <a:t>: indagini telefoniche con interviste stabilite per quote (sesso, classe di età, istruzione, ecc.).</a:t>
            </a:r>
          </a:p>
          <a:p>
            <a:pPr marL="0" indent="0">
              <a:buNone/>
            </a:pPr>
            <a:endParaRPr lang="it-IT" sz="2000" dirty="0">
              <a:latin typeface="Arial" charset="0"/>
              <a:ea typeface="ＭＳ Ｐゴシック"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olo 1"/>
          <p:cNvSpPr>
            <a:spLocks noGrp="1"/>
          </p:cNvSpPr>
          <p:nvPr>
            <p:ph type="title"/>
          </p:nvPr>
        </p:nvSpPr>
        <p:spPr/>
        <p:txBody>
          <a:bodyPr>
            <a:noAutofit/>
          </a:bodyPr>
          <a:lstStyle/>
          <a:p>
            <a:r>
              <a:rPr lang="it-IT" sz="3200" dirty="0">
                <a:solidFill>
                  <a:schemeClr val="bg1"/>
                </a:solidFill>
                <a:latin typeface="Arial" charset="0"/>
                <a:ea typeface="ＭＳ Ｐゴシック" charset="0"/>
              </a:rPr>
              <a:t>Il Campionamento a scelta ragionata</a:t>
            </a:r>
            <a:br>
              <a:rPr lang="it-IT" sz="3200" dirty="0">
                <a:latin typeface="Arial" charset="0"/>
                <a:ea typeface="ＭＳ Ｐゴシック" charset="0"/>
              </a:rPr>
            </a:br>
            <a:endParaRPr lang="it-IT" sz="3200" dirty="0">
              <a:latin typeface="Arial" charset="0"/>
              <a:ea typeface="ＭＳ Ｐゴシック" charset="0"/>
            </a:endParaRPr>
          </a:p>
        </p:txBody>
      </p:sp>
      <p:sp>
        <p:nvSpPr>
          <p:cNvPr id="53250" name="Segnaposto contenuto 2"/>
          <p:cNvSpPr>
            <a:spLocks noGrp="1"/>
          </p:cNvSpPr>
          <p:nvPr>
            <p:ph idx="1"/>
          </p:nvPr>
        </p:nvSpPr>
        <p:spPr>
          <a:xfrm>
            <a:off x="1981200" y="2132856"/>
            <a:ext cx="8218488" cy="3960440"/>
          </a:xfrm>
        </p:spPr>
        <p:txBody>
          <a:bodyPr>
            <a:normAutofit/>
          </a:bodyPr>
          <a:lstStyle/>
          <a:p>
            <a:pPr marL="0" indent="0">
              <a:spcBef>
                <a:spcPct val="0"/>
              </a:spcBef>
              <a:buNone/>
            </a:pPr>
            <a:r>
              <a:rPr lang="it-IT" dirty="0">
                <a:solidFill>
                  <a:schemeClr val="bg1"/>
                </a:solidFill>
                <a:latin typeface="Arial" charset="0"/>
                <a:ea typeface="ＭＳ Ｐゴシック" charset="0"/>
              </a:rPr>
              <a:t>Questo tipo di campionamento è usato nel caso in cui il campione sia di ampiezza limitata per evitare oscillazioni casuali rispetto a determinate caratteristiche della popolazione che si vogliono tenere sotto controllo. </a:t>
            </a:r>
          </a:p>
          <a:p>
            <a:pPr marL="0" indent="0">
              <a:spcBef>
                <a:spcPct val="0"/>
              </a:spcBef>
              <a:buNone/>
            </a:pPr>
            <a:endParaRPr lang="it-IT" dirty="0">
              <a:solidFill>
                <a:schemeClr val="bg1"/>
              </a:solidFill>
              <a:latin typeface="Arial" charset="0"/>
              <a:ea typeface="ＭＳ Ｐゴシック" charset="0"/>
            </a:endParaRPr>
          </a:p>
          <a:p>
            <a:pPr marL="0" indent="0">
              <a:spcBef>
                <a:spcPct val="0"/>
              </a:spcBef>
              <a:buNone/>
            </a:pPr>
            <a:r>
              <a:rPr lang="it-IT" dirty="0">
                <a:solidFill>
                  <a:schemeClr val="bg1"/>
                </a:solidFill>
                <a:latin typeface="Arial" charset="0"/>
                <a:ea typeface="ＭＳ Ｐゴシック" charset="0"/>
              </a:rPr>
              <a:t>Le unità campionarie vengono scelte sulla base di alcune loro caratteristiche.</a:t>
            </a:r>
          </a:p>
          <a:p>
            <a:pPr marL="0" indent="0">
              <a:buNone/>
            </a:pPr>
            <a:endParaRPr lang="it-IT" sz="2400" dirty="0">
              <a:latin typeface="Arial" charset="0"/>
              <a:ea typeface="ＭＳ Ｐゴシック"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olo 1"/>
          <p:cNvSpPr>
            <a:spLocks noGrp="1"/>
          </p:cNvSpPr>
          <p:nvPr>
            <p:ph type="title"/>
          </p:nvPr>
        </p:nvSpPr>
        <p:spPr/>
        <p:txBody>
          <a:bodyPr>
            <a:normAutofit/>
          </a:bodyPr>
          <a:lstStyle/>
          <a:p>
            <a:r>
              <a:rPr lang="it-IT" dirty="0">
                <a:solidFill>
                  <a:schemeClr val="bg1"/>
                </a:solidFill>
                <a:latin typeface="Arial" charset="0"/>
                <a:ea typeface="ＭＳ Ｐゴシック" charset="0"/>
              </a:rPr>
              <a:t>Il Campionamento a scelta ragionata</a:t>
            </a:r>
            <a:br>
              <a:rPr lang="it-IT" dirty="0">
                <a:latin typeface="Arial" charset="0"/>
                <a:ea typeface="ＭＳ Ｐゴシック" charset="0"/>
              </a:rPr>
            </a:br>
            <a:endParaRPr lang="it-IT" dirty="0">
              <a:latin typeface="Arial" charset="0"/>
              <a:ea typeface="ＭＳ Ｐゴシック" charset="0"/>
            </a:endParaRPr>
          </a:p>
        </p:txBody>
      </p:sp>
      <p:sp>
        <p:nvSpPr>
          <p:cNvPr id="54274" name="Segnaposto contenuto 2"/>
          <p:cNvSpPr>
            <a:spLocks noGrp="1"/>
          </p:cNvSpPr>
          <p:nvPr>
            <p:ph idx="1"/>
          </p:nvPr>
        </p:nvSpPr>
        <p:spPr>
          <a:xfrm>
            <a:off x="1774826" y="1844824"/>
            <a:ext cx="8424863" cy="4022576"/>
          </a:xfrm>
        </p:spPr>
        <p:txBody>
          <a:bodyPr>
            <a:normAutofit/>
          </a:bodyPr>
          <a:lstStyle/>
          <a:p>
            <a:pPr marL="0" indent="0">
              <a:buNone/>
            </a:pPr>
            <a:r>
              <a:rPr lang="it-IT" sz="2400" b="1" dirty="0">
                <a:solidFill>
                  <a:schemeClr val="bg1"/>
                </a:solidFill>
                <a:latin typeface="Arial" charset="0"/>
                <a:ea typeface="ＭＳ Ｐゴシック" charset="0"/>
              </a:rPr>
              <a:t>Esempio: Campione </a:t>
            </a:r>
            <a:r>
              <a:rPr lang="it-IT" sz="2400" b="1" dirty="0" err="1">
                <a:solidFill>
                  <a:schemeClr val="bg1"/>
                </a:solidFill>
                <a:latin typeface="Arial" charset="0"/>
                <a:ea typeface="ＭＳ Ｐゴシック" charset="0"/>
              </a:rPr>
              <a:t>dell</a:t>
            </a:r>
            <a:r>
              <a:rPr lang="ja-JP" altLang="it-IT" sz="2400" b="1" dirty="0">
                <a:solidFill>
                  <a:schemeClr val="bg1"/>
                </a:solidFill>
                <a:latin typeface="Arial" charset="0"/>
                <a:ea typeface="ＭＳ Ｐゴシック" charset="0"/>
              </a:rPr>
              <a:t>’</a:t>
            </a:r>
            <a:r>
              <a:rPr lang="it-IT" altLang="ja-JP" sz="2400" b="1" dirty="0">
                <a:solidFill>
                  <a:schemeClr val="bg1"/>
                </a:solidFill>
                <a:latin typeface="Arial" charset="0"/>
                <a:ea typeface="ＭＳ Ｐゴシック" charset="0"/>
              </a:rPr>
              <a:t>Istituto Cattaneo IARD</a:t>
            </a:r>
            <a:endParaRPr lang="it-IT" altLang="ja-JP" sz="2400" dirty="0">
              <a:solidFill>
                <a:schemeClr val="bg1"/>
              </a:solidFill>
              <a:latin typeface="Arial" charset="0"/>
              <a:ea typeface="ＭＳ Ｐゴシック" charset="0"/>
            </a:endParaRPr>
          </a:p>
          <a:p>
            <a:pPr marL="0" indent="0"/>
            <a:r>
              <a:rPr lang="it-IT" sz="2400" dirty="0">
                <a:solidFill>
                  <a:schemeClr val="bg1"/>
                </a:solidFill>
                <a:latin typeface="Arial" charset="0"/>
                <a:ea typeface="ＭＳ Ｐゴシック" charset="0"/>
              </a:rPr>
              <a:t>I Comuni italiani sono stati classificati in 20 stati derivanti </a:t>
            </a:r>
            <a:r>
              <a:rPr lang="it-IT" sz="2400" dirty="0" err="1">
                <a:solidFill>
                  <a:schemeClr val="bg1"/>
                </a:solidFill>
                <a:latin typeface="Arial" charset="0"/>
                <a:ea typeface="ＭＳ Ｐゴシック" charset="0"/>
              </a:rPr>
              <a:t>dall</a:t>
            </a:r>
            <a:r>
              <a:rPr lang="ja-JP" altLang="it-IT" sz="2400" dirty="0">
                <a:solidFill>
                  <a:schemeClr val="bg1"/>
                </a:solidFill>
                <a:latin typeface="Arial" charset="0"/>
                <a:ea typeface="ＭＳ Ｐゴシック" charset="0"/>
              </a:rPr>
              <a:t>’</a:t>
            </a:r>
            <a:r>
              <a:rPr lang="it-IT" altLang="ja-JP" sz="2400" dirty="0">
                <a:solidFill>
                  <a:schemeClr val="bg1"/>
                </a:solidFill>
                <a:latin typeface="Arial" charset="0"/>
                <a:ea typeface="ＭＳ Ｐゴシック" charset="0"/>
              </a:rPr>
              <a:t>incrocio fra la dimensione del comune (meno di 5000 abitanti, 10-50 mila; 50-100 mila; oltre 10 mila) e zona geografica (Nord, Centro, Sud e Isole).</a:t>
            </a:r>
            <a:br>
              <a:rPr lang="it-IT" altLang="ja-JP" sz="2400" dirty="0">
                <a:solidFill>
                  <a:schemeClr val="bg1"/>
                </a:solidFill>
                <a:latin typeface="Arial" charset="0"/>
                <a:ea typeface="ＭＳ Ｐゴシック" charset="0"/>
              </a:rPr>
            </a:br>
            <a:endParaRPr lang="it-IT" altLang="ja-JP" sz="2400" dirty="0">
              <a:solidFill>
                <a:schemeClr val="bg1"/>
              </a:solidFill>
              <a:latin typeface="Arial" charset="0"/>
              <a:ea typeface="ＭＳ Ｐゴシック" charset="0"/>
            </a:endParaRPr>
          </a:p>
          <a:p>
            <a:pPr marL="0" indent="0"/>
            <a:r>
              <a:rPr lang="it-IT" sz="2400" dirty="0">
                <a:solidFill>
                  <a:schemeClr val="bg1"/>
                </a:solidFill>
                <a:latin typeface="Arial" charset="0"/>
                <a:ea typeface="ＭＳ Ｐゴシック" charset="0"/>
              </a:rPr>
              <a:t>Per ogni strato si è scelto un numero di comuni sulla base del peso demografico della popolazione residente (Es. la popolazione dei comuni del nord con 5000 abitanti è il 6% della popolazione totale sono stati scelti 6 comuni</a:t>
            </a:r>
          </a:p>
          <a:p>
            <a:pPr marL="0" indent="0"/>
            <a:endParaRPr lang="it-IT" sz="2400" dirty="0">
              <a:solidFill>
                <a:schemeClr val="bg1"/>
              </a:solidFill>
              <a:latin typeface="Arial" charset="0"/>
              <a:ea typeface="ＭＳ Ｐゴシック"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9138" name="Rectangle 2">
            <a:extLst>
              <a:ext uri="{FF2B5EF4-FFF2-40B4-BE49-F238E27FC236}">
                <a16:creationId xmlns:a16="http://schemas.microsoft.com/office/drawing/2014/main" id="{58FBC006-41D9-8AAD-D1DF-4C9041ABAAB0}"/>
              </a:ext>
            </a:extLst>
          </p:cNvPr>
          <p:cNvSpPr>
            <a:spLocks noGrp="1" noChangeArrowheads="1"/>
          </p:cNvSpPr>
          <p:nvPr>
            <p:ph type="title"/>
          </p:nvPr>
        </p:nvSpPr>
        <p:spPr>
          <a:xfrm>
            <a:off x="1524000" y="0"/>
            <a:ext cx="7772400" cy="692150"/>
          </a:xfrm>
          <a:noFill/>
          <a:extLst>
            <a:ext uri="{909E8E84-426E-40DD-AFC4-6F175D3DCCD1}">
              <a14:hiddenFill xmlns:a14="http://schemas.microsoft.com/office/drawing/2010/main">
                <a:solidFill>
                  <a:srgbClr val="99FFCC"/>
                </a:solidFill>
              </a14:hiddenFill>
            </a:ext>
          </a:extLst>
        </p:spPr>
        <p:txBody>
          <a:bodyPr/>
          <a:lstStyle/>
          <a:p>
            <a:r>
              <a:rPr lang="it-IT" altLang="it-IT" sz="4000" dirty="0">
                <a:solidFill>
                  <a:srgbClr val="FFFF00"/>
                </a:solidFill>
                <a:latin typeface="Times New Roman" panose="02020603050405020304" pitchFamily="18" charset="0"/>
              </a:rPr>
              <a:t>Ipotesi :</a:t>
            </a:r>
            <a:endParaRPr lang="it-IT" altLang="it-IT" sz="1600" dirty="0">
              <a:solidFill>
                <a:schemeClr val="bg1"/>
              </a:solidFill>
              <a:latin typeface="Times New Roman" panose="02020603050405020304" pitchFamily="18" charset="0"/>
            </a:endParaRPr>
          </a:p>
        </p:txBody>
      </p:sp>
      <p:sp>
        <p:nvSpPr>
          <p:cNvPr id="219141" name="Rectangle 5">
            <a:extLst>
              <a:ext uri="{FF2B5EF4-FFF2-40B4-BE49-F238E27FC236}">
                <a16:creationId xmlns:a16="http://schemas.microsoft.com/office/drawing/2014/main" id="{8FFE82FC-32C9-C703-97D9-010980D24C54}"/>
              </a:ext>
            </a:extLst>
          </p:cNvPr>
          <p:cNvSpPr>
            <a:spLocks noChangeArrowheads="1"/>
          </p:cNvSpPr>
          <p:nvPr/>
        </p:nvSpPr>
        <p:spPr bwMode="auto">
          <a:xfrm>
            <a:off x="1703389" y="1484313"/>
            <a:ext cx="8785225" cy="94615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altLang="it-IT" sz="2800" dirty="0">
                <a:solidFill>
                  <a:srgbClr val="000099"/>
                </a:solidFill>
                <a:latin typeface="Times New Roman" panose="02020603050405020304" pitchFamily="18" charset="0"/>
              </a:rPr>
              <a:t>Affermazione sintetica, cioè che può essere vera o falsa, </a:t>
            </a:r>
          </a:p>
          <a:p>
            <a:pPr algn="ctr"/>
            <a:r>
              <a:rPr lang="it-IT" altLang="it-IT" sz="2800" dirty="0">
                <a:solidFill>
                  <a:srgbClr val="000099"/>
                </a:solidFill>
                <a:latin typeface="Times New Roman" panose="02020603050405020304" pitchFamily="18" charset="0"/>
              </a:rPr>
              <a:t>che possiamo assumere come probabile risposta al problema</a:t>
            </a:r>
            <a:endParaRPr lang="it-IT" altLang="it-IT" sz="2400" dirty="0">
              <a:solidFill>
                <a:srgbClr val="000099"/>
              </a:solidFill>
              <a:latin typeface="Times New Roman" panose="02020603050405020304" pitchFamily="18" charset="0"/>
            </a:endParaRPr>
          </a:p>
        </p:txBody>
      </p:sp>
      <p:sp>
        <p:nvSpPr>
          <p:cNvPr id="219144" name="Rectangle 8">
            <a:extLst>
              <a:ext uri="{FF2B5EF4-FFF2-40B4-BE49-F238E27FC236}">
                <a16:creationId xmlns:a16="http://schemas.microsoft.com/office/drawing/2014/main" id="{71F6A1DF-A558-55AB-14F6-276B136CFC5F}"/>
              </a:ext>
            </a:extLst>
          </p:cNvPr>
          <p:cNvSpPr>
            <a:spLocks noChangeArrowheads="1"/>
          </p:cNvSpPr>
          <p:nvPr/>
        </p:nvSpPr>
        <p:spPr bwMode="auto">
          <a:xfrm>
            <a:off x="4440239" y="3644901"/>
            <a:ext cx="30241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altLang="it-IT" sz="4000" b="1" i="1">
                <a:solidFill>
                  <a:schemeClr val="bg1"/>
                </a:solidFill>
                <a:latin typeface="Times New Roman" panose="02020603050405020304" pitchFamily="18" charset="0"/>
              </a:rPr>
              <a:t>se x allora y</a:t>
            </a:r>
            <a:endParaRPr lang="it-IT" altLang="it-IT" sz="3600" b="1" i="1">
              <a:solidFill>
                <a:schemeClr val="bg1"/>
              </a:solidFill>
              <a:latin typeface="Times New Roman" panose="02020603050405020304" pitchFamily="18" charset="0"/>
            </a:endParaRPr>
          </a:p>
        </p:txBody>
      </p:sp>
      <p:sp>
        <p:nvSpPr>
          <p:cNvPr id="219148" name="Text Box 12">
            <a:extLst>
              <a:ext uri="{FF2B5EF4-FFF2-40B4-BE49-F238E27FC236}">
                <a16:creationId xmlns:a16="http://schemas.microsoft.com/office/drawing/2014/main" id="{0335F750-27CF-E538-16A9-7339A5760AFF}"/>
              </a:ext>
            </a:extLst>
          </p:cNvPr>
          <p:cNvSpPr txBox="1">
            <a:spLocks noChangeArrowheads="1"/>
          </p:cNvSpPr>
          <p:nvPr/>
        </p:nvSpPr>
        <p:spPr bwMode="auto">
          <a:xfrm>
            <a:off x="5591176" y="2997201"/>
            <a:ext cx="1152525" cy="461665"/>
          </a:xfrm>
          <a:prstGeom prst="rect">
            <a:avLst/>
          </a:prstGeom>
          <a:noFill/>
          <a:ln w="28575">
            <a:solidFill>
              <a:srgbClr val="FFFF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it-IT" sz="2400" dirty="0">
                <a:solidFill>
                  <a:schemeClr val="bg1"/>
                </a:solidFill>
                <a:latin typeface="Times New Roman" panose="02020603050405020304" pitchFamily="18" charset="0"/>
                <a:cs typeface="Times New Roman" panose="02020603050405020304" pitchFamily="18" charset="0"/>
              </a:rPr>
              <a:t>y f (</a:t>
            </a:r>
            <a:r>
              <a:rPr lang="it-IT" altLang="it-IT" sz="2400" dirty="0">
                <a:solidFill>
                  <a:schemeClr val="bg1"/>
                </a:solidFill>
                <a:latin typeface="Times New Roman" panose="02020603050405020304" pitchFamily="18" charset="0"/>
              </a:rPr>
              <a:t>x) </a:t>
            </a:r>
          </a:p>
        </p:txBody>
      </p:sp>
      <p:sp>
        <p:nvSpPr>
          <p:cNvPr id="219149" name="Oval 13">
            <a:extLst>
              <a:ext uri="{FF2B5EF4-FFF2-40B4-BE49-F238E27FC236}">
                <a16:creationId xmlns:a16="http://schemas.microsoft.com/office/drawing/2014/main" id="{A6D8E761-0F58-A9AA-C264-21679A5314A2}"/>
              </a:ext>
            </a:extLst>
          </p:cNvPr>
          <p:cNvSpPr>
            <a:spLocks noChangeArrowheads="1"/>
          </p:cNvSpPr>
          <p:nvPr/>
        </p:nvSpPr>
        <p:spPr bwMode="auto">
          <a:xfrm>
            <a:off x="5159375" y="3573463"/>
            <a:ext cx="431800" cy="914400"/>
          </a:xfrm>
          <a:prstGeom prst="ellipse">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9151" name="Line 15">
            <a:extLst>
              <a:ext uri="{FF2B5EF4-FFF2-40B4-BE49-F238E27FC236}">
                <a16:creationId xmlns:a16="http://schemas.microsoft.com/office/drawing/2014/main" id="{5AD875F0-5E31-1A37-349D-609E5BD93D4E}"/>
              </a:ext>
            </a:extLst>
          </p:cNvPr>
          <p:cNvSpPr>
            <a:spLocks noChangeShapeType="1"/>
          </p:cNvSpPr>
          <p:nvPr/>
        </p:nvSpPr>
        <p:spPr bwMode="auto">
          <a:xfrm flipH="1">
            <a:off x="3143250" y="4221163"/>
            <a:ext cx="1944688" cy="576262"/>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9152" name="Text Box 16">
            <a:extLst>
              <a:ext uri="{FF2B5EF4-FFF2-40B4-BE49-F238E27FC236}">
                <a16:creationId xmlns:a16="http://schemas.microsoft.com/office/drawing/2014/main" id="{3D27340A-ADB4-2D6E-300E-25B8616E322B}"/>
              </a:ext>
            </a:extLst>
          </p:cNvPr>
          <p:cNvSpPr txBox="1">
            <a:spLocks noChangeArrowheads="1"/>
          </p:cNvSpPr>
          <p:nvPr/>
        </p:nvSpPr>
        <p:spPr bwMode="auto">
          <a:xfrm>
            <a:off x="1703389" y="4797426"/>
            <a:ext cx="3743325" cy="1033463"/>
          </a:xfrm>
          <a:prstGeom prst="rect">
            <a:avLst/>
          </a:prstGeom>
          <a:noFill/>
          <a:ln w="28575">
            <a:solidFill>
              <a:srgbClr val="FFFF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it-IT" sz="2400">
                <a:solidFill>
                  <a:schemeClr val="bg1"/>
                </a:solidFill>
                <a:latin typeface="Times New Roman" panose="02020603050405020304" pitchFamily="18" charset="0"/>
                <a:cs typeface="Times New Roman" panose="02020603050405020304" pitchFamily="18" charset="0"/>
              </a:rPr>
              <a:t>x = variabile indipendente</a:t>
            </a:r>
          </a:p>
          <a:p>
            <a:pPr algn="ctr">
              <a:spcBef>
                <a:spcPct val="50000"/>
              </a:spcBef>
            </a:pPr>
            <a:r>
              <a:rPr lang="en-US" altLang="it-IT" sz="2000">
                <a:solidFill>
                  <a:schemeClr val="bg1"/>
                </a:solidFill>
                <a:latin typeface="Times New Roman" panose="02020603050405020304" pitchFamily="18" charset="0"/>
                <a:cs typeface="Times New Roman" panose="02020603050405020304" pitchFamily="18" charset="0"/>
              </a:rPr>
              <a:t>elemento manipolato</a:t>
            </a:r>
            <a:r>
              <a:rPr lang="it-IT" altLang="it-IT" sz="2400">
                <a:solidFill>
                  <a:schemeClr val="bg1"/>
                </a:solidFill>
                <a:latin typeface="Times New Roman" panose="02020603050405020304" pitchFamily="18" charset="0"/>
              </a:rPr>
              <a:t> </a:t>
            </a:r>
          </a:p>
        </p:txBody>
      </p:sp>
      <p:sp>
        <p:nvSpPr>
          <p:cNvPr id="219153" name="Oval 17">
            <a:extLst>
              <a:ext uri="{FF2B5EF4-FFF2-40B4-BE49-F238E27FC236}">
                <a16:creationId xmlns:a16="http://schemas.microsoft.com/office/drawing/2014/main" id="{0960BE05-E2D3-B812-5FCE-365E184741F6}"/>
              </a:ext>
            </a:extLst>
          </p:cNvPr>
          <p:cNvSpPr>
            <a:spLocks noChangeArrowheads="1"/>
          </p:cNvSpPr>
          <p:nvPr/>
        </p:nvSpPr>
        <p:spPr bwMode="auto">
          <a:xfrm>
            <a:off x="6888163" y="3573463"/>
            <a:ext cx="431800" cy="914400"/>
          </a:xfrm>
          <a:prstGeom prst="ellipse">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9154" name="Line 18">
            <a:extLst>
              <a:ext uri="{FF2B5EF4-FFF2-40B4-BE49-F238E27FC236}">
                <a16:creationId xmlns:a16="http://schemas.microsoft.com/office/drawing/2014/main" id="{344AF362-9E9A-DF34-399F-8DF3AAB78639}"/>
              </a:ext>
            </a:extLst>
          </p:cNvPr>
          <p:cNvSpPr>
            <a:spLocks noChangeShapeType="1"/>
          </p:cNvSpPr>
          <p:nvPr/>
        </p:nvSpPr>
        <p:spPr bwMode="auto">
          <a:xfrm>
            <a:off x="7391400" y="4149726"/>
            <a:ext cx="1511300" cy="576263"/>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9155" name="Text Box 19">
            <a:extLst>
              <a:ext uri="{FF2B5EF4-FFF2-40B4-BE49-F238E27FC236}">
                <a16:creationId xmlns:a16="http://schemas.microsoft.com/office/drawing/2014/main" id="{5357CDFD-8465-2602-C95B-6BC6D931571F}"/>
              </a:ext>
            </a:extLst>
          </p:cNvPr>
          <p:cNvSpPr txBox="1">
            <a:spLocks noChangeArrowheads="1"/>
          </p:cNvSpPr>
          <p:nvPr/>
        </p:nvSpPr>
        <p:spPr bwMode="auto">
          <a:xfrm>
            <a:off x="6527801" y="4797426"/>
            <a:ext cx="3743325" cy="1033463"/>
          </a:xfrm>
          <a:prstGeom prst="rect">
            <a:avLst/>
          </a:prstGeom>
          <a:noFill/>
          <a:ln w="28575">
            <a:solidFill>
              <a:srgbClr val="FFFF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it-IT" sz="2400">
                <a:solidFill>
                  <a:schemeClr val="bg1"/>
                </a:solidFill>
                <a:latin typeface="Times New Roman" panose="02020603050405020304" pitchFamily="18" charset="0"/>
                <a:cs typeface="Times New Roman" panose="02020603050405020304" pitchFamily="18" charset="0"/>
              </a:rPr>
              <a:t>y = variabile dipendente</a:t>
            </a:r>
          </a:p>
          <a:p>
            <a:pPr algn="ctr">
              <a:spcBef>
                <a:spcPct val="50000"/>
              </a:spcBef>
            </a:pPr>
            <a:r>
              <a:rPr lang="en-US" altLang="it-IT" sz="2000">
                <a:solidFill>
                  <a:schemeClr val="bg1"/>
                </a:solidFill>
                <a:latin typeface="Times New Roman" panose="02020603050405020304" pitchFamily="18" charset="0"/>
                <a:cs typeface="Times New Roman" panose="02020603050405020304" pitchFamily="18" charset="0"/>
              </a:rPr>
              <a:t>elemento misurato</a:t>
            </a:r>
            <a:r>
              <a:rPr lang="it-IT" altLang="it-IT" sz="2400">
                <a:solidFill>
                  <a:schemeClr val="bg1"/>
                </a:solidFill>
                <a:latin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grpId="0" nodeType="afterEffect">
                                  <p:stCondLst>
                                    <p:cond delay="0"/>
                                  </p:stCondLst>
                                  <p:childTnLst>
                                    <p:animRot by="21600000">
                                      <p:cBhvr>
                                        <p:cTn id="6" dur="500" fill="hold"/>
                                        <p:tgtEl>
                                          <p:spTgt spid="219144"/>
                                        </p:tgtEl>
                                        <p:attrNameLst>
                                          <p:attrName>r</p:attrName>
                                        </p:attrNameLst>
                                      </p:cBhvr>
                                    </p:animRot>
                                  </p:childTnLst>
                                </p:cTn>
                              </p:par>
                              <p:par>
                                <p:cTn id="7" presetID="2" presetClass="entr" presetSubtype="4" fill="hold" grpId="0" nodeType="withEffect">
                                  <p:stCondLst>
                                    <p:cond delay="0"/>
                                  </p:stCondLst>
                                  <p:childTnLst>
                                    <p:set>
                                      <p:cBhvr>
                                        <p:cTn id="8" dur="1" fill="hold">
                                          <p:stCondLst>
                                            <p:cond delay="0"/>
                                          </p:stCondLst>
                                        </p:cTn>
                                        <p:tgtEl>
                                          <p:spTgt spid="219148"/>
                                        </p:tgtEl>
                                        <p:attrNameLst>
                                          <p:attrName>style.visibility</p:attrName>
                                        </p:attrNameLst>
                                      </p:cBhvr>
                                      <p:to>
                                        <p:strVal val="visible"/>
                                      </p:to>
                                    </p:set>
                                    <p:anim calcmode="lin" valueType="num">
                                      <p:cBhvr additive="base">
                                        <p:cTn id="9" dur="500" fill="hold"/>
                                        <p:tgtEl>
                                          <p:spTgt spid="219148"/>
                                        </p:tgtEl>
                                        <p:attrNameLst>
                                          <p:attrName>ppt_x</p:attrName>
                                        </p:attrNameLst>
                                      </p:cBhvr>
                                      <p:tavLst>
                                        <p:tav tm="0">
                                          <p:val>
                                            <p:strVal val="#ppt_x"/>
                                          </p:val>
                                        </p:tav>
                                        <p:tav tm="100000">
                                          <p:val>
                                            <p:strVal val="#ppt_x"/>
                                          </p:val>
                                        </p:tav>
                                      </p:tavLst>
                                    </p:anim>
                                    <p:anim calcmode="lin" valueType="num">
                                      <p:cBhvr additive="base">
                                        <p:cTn id="10" dur="500" fill="hold"/>
                                        <p:tgtEl>
                                          <p:spTgt spid="219148"/>
                                        </p:tgtEl>
                                        <p:attrNameLst>
                                          <p:attrName>ppt_y</p:attrName>
                                        </p:attrNameLst>
                                      </p:cBhvr>
                                      <p:tavLst>
                                        <p:tav tm="0">
                                          <p:val>
                                            <p:strVal val="1+#ppt_h/2"/>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219149"/>
                                        </p:tgtEl>
                                        <p:attrNameLst>
                                          <p:attrName>style.visibility</p:attrName>
                                        </p:attrNameLst>
                                      </p:cBhvr>
                                      <p:to>
                                        <p:strVal val="visible"/>
                                      </p:to>
                                    </p:set>
                                    <p:anim calcmode="lin" valueType="num">
                                      <p:cBhvr additive="base">
                                        <p:cTn id="15" dur="500" fill="hold"/>
                                        <p:tgtEl>
                                          <p:spTgt spid="219149"/>
                                        </p:tgtEl>
                                        <p:attrNameLst>
                                          <p:attrName>ppt_x</p:attrName>
                                        </p:attrNameLst>
                                      </p:cBhvr>
                                      <p:tavLst>
                                        <p:tav tm="0">
                                          <p:val>
                                            <p:strVal val="#ppt_x"/>
                                          </p:val>
                                        </p:tav>
                                        <p:tav tm="100000">
                                          <p:val>
                                            <p:strVal val="#ppt_x"/>
                                          </p:val>
                                        </p:tav>
                                      </p:tavLst>
                                    </p:anim>
                                    <p:anim calcmode="lin" valueType="num">
                                      <p:cBhvr additive="base">
                                        <p:cTn id="16" dur="500" fill="hold"/>
                                        <p:tgtEl>
                                          <p:spTgt spid="219149"/>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19151"/>
                                        </p:tgtEl>
                                        <p:attrNameLst>
                                          <p:attrName>style.visibility</p:attrName>
                                        </p:attrNameLst>
                                      </p:cBhvr>
                                      <p:to>
                                        <p:strVal val="visible"/>
                                      </p:to>
                                    </p:set>
                                    <p:anim calcmode="lin" valueType="num">
                                      <p:cBhvr additive="base">
                                        <p:cTn id="19" dur="500" fill="hold"/>
                                        <p:tgtEl>
                                          <p:spTgt spid="219151"/>
                                        </p:tgtEl>
                                        <p:attrNameLst>
                                          <p:attrName>ppt_x</p:attrName>
                                        </p:attrNameLst>
                                      </p:cBhvr>
                                      <p:tavLst>
                                        <p:tav tm="0">
                                          <p:val>
                                            <p:strVal val="#ppt_x"/>
                                          </p:val>
                                        </p:tav>
                                        <p:tav tm="100000">
                                          <p:val>
                                            <p:strVal val="#ppt_x"/>
                                          </p:val>
                                        </p:tav>
                                      </p:tavLst>
                                    </p:anim>
                                    <p:anim calcmode="lin" valueType="num">
                                      <p:cBhvr additive="base">
                                        <p:cTn id="20" dur="500" fill="hold"/>
                                        <p:tgtEl>
                                          <p:spTgt spid="21915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9152"/>
                                        </p:tgtEl>
                                        <p:attrNameLst>
                                          <p:attrName>style.visibility</p:attrName>
                                        </p:attrNameLst>
                                      </p:cBhvr>
                                      <p:to>
                                        <p:strVal val="visible"/>
                                      </p:to>
                                    </p:set>
                                    <p:anim calcmode="lin" valueType="num">
                                      <p:cBhvr additive="base">
                                        <p:cTn id="23" dur="500" fill="hold"/>
                                        <p:tgtEl>
                                          <p:spTgt spid="219152"/>
                                        </p:tgtEl>
                                        <p:attrNameLst>
                                          <p:attrName>ppt_x</p:attrName>
                                        </p:attrNameLst>
                                      </p:cBhvr>
                                      <p:tavLst>
                                        <p:tav tm="0">
                                          <p:val>
                                            <p:strVal val="#ppt_x"/>
                                          </p:val>
                                        </p:tav>
                                        <p:tav tm="100000">
                                          <p:val>
                                            <p:strVal val="#ppt_x"/>
                                          </p:val>
                                        </p:tav>
                                      </p:tavLst>
                                    </p:anim>
                                    <p:anim calcmode="lin" valueType="num">
                                      <p:cBhvr additive="base">
                                        <p:cTn id="24" dur="500" fill="hold"/>
                                        <p:tgtEl>
                                          <p:spTgt spid="219152"/>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219153"/>
                                        </p:tgtEl>
                                        <p:attrNameLst>
                                          <p:attrName>style.visibility</p:attrName>
                                        </p:attrNameLst>
                                      </p:cBhvr>
                                      <p:to>
                                        <p:strVal val="visible"/>
                                      </p:to>
                                    </p:set>
                                    <p:anim calcmode="lin" valueType="num">
                                      <p:cBhvr additive="base">
                                        <p:cTn id="29" dur="500" fill="hold"/>
                                        <p:tgtEl>
                                          <p:spTgt spid="219153"/>
                                        </p:tgtEl>
                                        <p:attrNameLst>
                                          <p:attrName>ppt_x</p:attrName>
                                        </p:attrNameLst>
                                      </p:cBhvr>
                                      <p:tavLst>
                                        <p:tav tm="0">
                                          <p:val>
                                            <p:strVal val="#ppt_x"/>
                                          </p:val>
                                        </p:tav>
                                        <p:tav tm="100000">
                                          <p:val>
                                            <p:strVal val="#ppt_x"/>
                                          </p:val>
                                        </p:tav>
                                      </p:tavLst>
                                    </p:anim>
                                    <p:anim calcmode="lin" valueType="num">
                                      <p:cBhvr additive="base">
                                        <p:cTn id="30" dur="500" fill="hold"/>
                                        <p:tgtEl>
                                          <p:spTgt spid="219153"/>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19154"/>
                                        </p:tgtEl>
                                        <p:attrNameLst>
                                          <p:attrName>style.visibility</p:attrName>
                                        </p:attrNameLst>
                                      </p:cBhvr>
                                      <p:to>
                                        <p:strVal val="visible"/>
                                      </p:to>
                                    </p:set>
                                    <p:anim calcmode="lin" valueType="num">
                                      <p:cBhvr additive="base">
                                        <p:cTn id="33" dur="500" fill="hold"/>
                                        <p:tgtEl>
                                          <p:spTgt spid="219154"/>
                                        </p:tgtEl>
                                        <p:attrNameLst>
                                          <p:attrName>ppt_x</p:attrName>
                                        </p:attrNameLst>
                                      </p:cBhvr>
                                      <p:tavLst>
                                        <p:tav tm="0">
                                          <p:val>
                                            <p:strVal val="#ppt_x"/>
                                          </p:val>
                                        </p:tav>
                                        <p:tav tm="100000">
                                          <p:val>
                                            <p:strVal val="#ppt_x"/>
                                          </p:val>
                                        </p:tav>
                                      </p:tavLst>
                                    </p:anim>
                                    <p:anim calcmode="lin" valueType="num">
                                      <p:cBhvr additive="base">
                                        <p:cTn id="34" dur="500" fill="hold"/>
                                        <p:tgtEl>
                                          <p:spTgt spid="21915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19155"/>
                                        </p:tgtEl>
                                        <p:attrNameLst>
                                          <p:attrName>style.visibility</p:attrName>
                                        </p:attrNameLst>
                                      </p:cBhvr>
                                      <p:to>
                                        <p:strVal val="visible"/>
                                      </p:to>
                                    </p:set>
                                    <p:anim calcmode="lin" valueType="num">
                                      <p:cBhvr additive="base">
                                        <p:cTn id="37" dur="500" fill="hold"/>
                                        <p:tgtEl>
                                          <p:spTgt spid="219155"/>
                                        </p:tgtEl>
                                        <p:attrNameLst>
                                          <p:attrName>ppt_x</p:attrName>
                                        </p:attrNameLst>
                                      </p:cBhvr>
                                      <p:tavLst>
                                        <p:tav tm="0">
                                          <p:val>
                                            <p:strVal val="#ppt_x"/>
                                          </p:val>
                                        </p:tav>
                                        <p:tav tm="100000">
                                          <p:val>
                                            <p:strVal val="#ppt_x"/>
                                          </p:val>
                                        </p:tav>
                                      </p:tavLst>
                                    </p:anim>
                                    <p:anim calcmode="lin" valueType="num">
                                      <p:cBhvr additive="base">
                                        <p:cTn id="38" dur="500" fill="hold"/>
                                        <p:tgtEl>
                                          <p:spTgt spid="2191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44" grpId="0"/>
      <p:bldP spid="219148" grpId="0" animBg="1"/>
      <p:bldP spid="219152" grpId="0" animBg="1"/>
      <p:bldP spid="21915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olo 1"/>
          <p:cNvSpPr>
            <a:spLocks noGrp="1"/>
          </p:cNvSpPr>
          <p:nvPr>
            <p:ph type="title"/>
          </p:nvPr>
        </p:nvSpPr>
        <p:spPr/>
        <p:txBody>
          <a:bodyPr>
            <a:normAutofit/>
          </a:bodyPr>
          <a:lstStyle/>
          <a:p>
            <a:r>
              <a:rPr lang="it-IT" dirty="0">
                <a:solidFill>
                  <a:schemeClr val="bg1"/>
                </a:solidFill>
                <a:latin typeface="Arial" charset="0"/>
                <a:ea typeface="ＭＳ Ｐゴシック" charset="0"/>
              </a:rPr>
              <a:t>Il Campionamento bilanciato</a:t>
            </a:r>
            <a:br>
              <a:rPr lang="it-IT" dirty="0">
                <a:solidFill>
                  <a:schemeClr val="bg1"/>
                </a:solidFill>
                <a:latin typeface="Arial" charset="0"/>
                <a:ea typeface="ＭＳ Ｐゴシック" charset="0"/>
              </a:rPr>
            </a:br>
            <a:endParaRPr lang="it-IT" dirty="0">
              <a:solidFill>
                <a:schemeClr val="bg1"/>
              </a:solidFill>
              <a:latin typeface="Arial" charset="0"/>
              <a:ea typeface="ＭＳ Ｐゴシック" charset="0"/>
            </a:endParaRPr>
          </a:p>
        </p:txBody>
      </p:sp>
      <p:sp>
        <p:nvSpPr>
          <p:cNvPr id="55298" name="Segnaposto contenuto 2"/>
          <p:cNvSpPr>
            <a:spLocks noGrp="1"/>
          </p:cNvSpPr>
          <p:nvPr>
            <p:ph idx="1"/>
          </p:nvPr>
        </p:nvSpPr>
        <p:spPr>
          <a:xfrm>
            <a:off x="1919288" y="1268414"/>
            <a:ext cx="8748712" cy="4598987"/>
          </a:xfrm>
        </p:spPr>
        <p:txBody>
          <a:bodyPr/>
          <a:lstStyle/>
          <a:p>
            <a:pPr marL="0" indent="0">
              <a:spcBef>
                <a:spcPct val="0"/>
              </a:spcBef>
              <a:buNone/>
            </a:pPr>
            <a:r>
              <a:rPr lang="it-IT" dirty="0">
                <a:solidFill>
                  <a:schemeClr val="bg1"/>
                </a:solidFill>
                <a:latin typeface="Arial" charset="0"/>
                <a:ea typeface="ＭＳ Ｐゴシック" charset="0"/>
              </a:rPr>
              <a:t>È un tipo di campione a scelta ragionata nel quale si selezionano i casi tenendo sotto controllo il rispetto delle distribuzioni di determinate </a:t>
            </a:r>
            <a:r>
              <a:rPr lang="it-IT" i="1" dirty="0">
                <a:solidFill>
                  <a:schemeClr val="bg1"/>
                </a:solidFill>
                <a:latin typeface="Arial" charset="0"/>
                <a:ea typeface="ＭＳ Ｐゴシック" charset="0"/>
              </a:rPr>
              <a:t>proprietà;</a:t>
            </a:r>
            <a:r>
              <a:rPr lang="it-IT" dirty="0">
                <a:solidFill>
                  <a:schemeClr val="bg1"/>
                </a:solidFill>
                <a:latin typeface="Arial" charset="0"/>
                <a:ea typeface="ＭＳ Ｐゴシック" charset="0"/>
              </a:rPr>
              <a:t> </a:t>
            </a:r>
          </a:p>
          <a:p>
            <a:pPr marL="0" indent="0">
              <a:spcBef>
                <a:spcPct val="0"/>
              </a:spcBef>
              <a:buNone/>
            </a:pPr>
            <a:endParaRPr lang="it-IT" dirty="0">
              <a:solidFill>
                <a:schemeClr val="bg1"/>
              </a:solidFill>
              <a:latin typeface="Arial" charset="0"/>
              <a:ea typeface="ＭＳ Ｐゴシック" charset="0"/>
            </a:endParaRPr>
          </a:p>
          <a:p>
            <a:pPr marL="0" indent="0">
              <a:spcBef>
                <a:spcPct val="0"/>
              </a:spcBef>
              <a:buNone/>
            </a:pPr>
            <a:r>
              <a:rPr lang="it-IT" dirty="0">
                <a:solidFill>
                  <a:schemeClr val="bg1"/>
                </a:solidFill>
                <a:latin typeface="Arial" charset="0"/>
                <a:ea typeface="ＭＳ Ｐゴシック" charset="0"/>
              </a:rPr>
              <a:t>- la selezione dei casi si effettua in maniera tale che le medie o le proporzioni del campione risultino </a:t>
            </a:r>
            <a:r>
              <a:rPr lang="it-IT" i="1" dirty="0">
                <a:solidFill>
                  <a:schemeClr val="bg1"/>
                </a:solidFill>
                <a:latin typeface="Arial" charset="0"/>
                <a:ea typeface="ＭＳ Ｐゴシック" charset="0"/>
              </a:rPr>
              <a:t>prossime a quelle note della popolazione </a:t>
            </a:r>
            <a:r>
              <a:rPr lang="it-IT" dirty="0">
                <a:solidFill>
                  <a:schemeClr val="bg1"/>
                </a:solidFill>
                <a:latin typeface="Arial" charset="0"/>
                <a:ea typeface="ＭＳ Ｐゴシック" charset="0"/>
              </a:rPr>
              <a:t>per determinate variabili (es reddito, stato di occupazione, patologie croniche etc.)</a:t>
            </a:r>
          </a:p>
          <a:p>
            <a:pPr marL="0" indent="0">
              <a:buNone/>
            </a:pPr>
            <a:endParaRPr lang="it-IT" dirty="0">
              <a:solidFill>
                <a:schemeClr val="bg1"/>
              </a:solidFill>
              <a:latin typeface="Arial" charset="0"/>
              <a:ea typeface="ＭＳ Ｐゴシック"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olo 1"/>
          <p:cNvSpPr>
            <a:spLocks noGrp="1"/>
          </p:cNvSpPr>
          <p:nvPr>
            <p:ph type="title"/>
          </p:nvPr>
        </p:nvSpPr>
        <p:spPr/>
        <p:txBody>
          <a:bodyPr>
            <a:normAutofit/>
          </a:bodyPr>
          <a:lstStyle/>
          <a:p>
            <a:r>
              <a:rPr lang="it-IT" dirty="0">
                <a:solidFill>
                  <a:schemeClr val="bg1"/>
                </a:solidFill>
                <a:latin typeface="Arial" charset="0"/>
                <a:ea typeface="ＭＳ Ｐゴシック" charset="0"/>
              </a:rPr>
              <a:t>Il Campionamento a valanga</a:t>
            </a:r>
            <a:br>
              <a:rPr lang="it-IT" dirty="0">
                <a:latin typeface="Arial" charset="0"/>
                <a:ea typeface="ＭＳ Ｐゴシック" charset="0"/>
              </a:rPr>
            </a:br>
            <a:endParaRPr lang="it-IT" dirty="0">
              <a:latin typeface="Arial" charset="0"/>
              <a:ea typeface="ＭＳ Ｐゴシック" charset="0"/>
            </a:endParaRPr>
          </a:p>
        </p:txBody>
      </p:sp>
      <p:sp>
        <p:nvSpPr>
          <p:cNvPr id="56322" name="Segnaposto contenuto 2"/>
          <p:cNvSpPr>
            <a:spLocks noGrp="1"/>
          </p:cNvSpPr>
          <p:nvPr>
            <p:ph idx="1"/>
          </p:nvPr>
        </p:nvSpPr>
        <p:spPr>
          <a:xfrm>
            <a:off x="976745" y="1891145"/>
            <a:ext cx="9414164" cy="4727864"/>
          </a:xfrm>
        </p:spPr>
        <p:txBody>
          <a:bodyPr>
            <a:normAutofit/>
          </a:bodyPr>
          <a:lstStyle/>
          <a:p>
            <a:pPr marL="0" indent="0">
              <a:buNone/>
            </a:pPr>
            <a:r>
              <a:rPr lang="it-IT" dirty="0">
                <a:solidFill>
                  <a:schemeClr val="bg1"/>
                </a:solidFill>
                <a:latin typeface="Arial" panose="020B0604020202020204" pitchFamily="34" charset="0"/>
                <a:ea typeface="ＭＳ Ｐゴシック" charset="0"/>
                <a:cs typeface="Arial" panose="020B0604020202020204" pitchFamily="34" charset="0"/>
              </a:rPr>
              <a:t>Molto</a:t>
            </a:r>
            <a:r>
              <a:rPr lang="it-IT" b="1" dirty="0">
                <a:solidFill>
                  <a:schemeClr val="bg1"/>
                </a:solidFill>
                <a:latin typeface="Arial" panose="020B0604020202020204" pitchFamily="34" charset="0"/>
                <a:ea typeface="ＭＳ Ｐゴシック" charset="0"/>
                <a:cs typeface="Arial" panose="020B0604020202020204" pitchFamily="34" charset="0"/>
              </a:rPr>
              <a:t> </a:t>
            </a:r>
            <a:r>
              <a:rPr lang="it-IT" dirty="0">
                <a:solidFill>
                  <a:schemeClr val="bg1"/>
                </a:solidFill>
                <a:latin typeface="Arial" panose="020B0604020202020204" pitchFamily="34" charset="0"/>
                <a:ea typeface="ＭＳ Ｐゴシック" charset="0"/>
                <a:cs typeface="Arial" panose="020B0604020202020204" pitchFamily="34" charset="0"/>
              </a:rPr>
              <a:t>utilizzato per lo studio di fenomeni non istituzionalizzati o di natura clandestina, questo tipo di campionamento si caratterizza per la </a:t>
            </a:r>
            <a:r>
              <a:rPr lang="it-IT" i="1" u="sng" dirty="0">
                <a:solidFill>
                  <a:schemeClr val="bg1"/>
                </a:solidFill>
                <a:latin typeface="Arial" panose="020B0604020202020204" pitchFamily="34" charset="0"/>
                <a:ea typeface="ＭＳ Ｐゴシック" charset="0"/>
                <a:cs typeface="Arial" panose="020B0604020202020204" pitchFamily="34" charset="0"/>
              </a:rPr>
              <a:t>concatenazione</a:t>
            </a:r>
            <a:r>
              <a:rPr lang="it-IT" dirty="0">
                <a:solidFill>
                  <a:schemeClr val="bg1"/>
                </a:solidFill>
                <a:latin typeface="Arial" panose="020B0604020202020204" pitchFamily="34" charset="0"/>
                <a:ea typeface="ＭＳ Ｐゴシック" charset="0"/>
                <a:cs typeface="Arial" panose="020B0604020202020204" pitchFamily="34" charset="0"/>
              </a:rPr>
              <a:t> dei contatti.</a:t>
            </a:r>
          </a:p>
          <a:p>
            <a:pPr marL="0" indent="0">
              <a:buNone/>
            </a:pPr>
            <a:endParaRPr lang="it-IT" dirty="0">
              <a:solidFill>
                <a:schemeClr val="bg1"/>
              </a:solidFill>
              <a:latin typeface="Arial" panose="020B0604020202020204" pitchFamily="34" charset="0"/>
              <a:ea typeface="ＭＳ Ｐゴシック" charset="0"/>
              <a:cs typeface="Arial" panose="020B0604020202020204" pitchFamily="34" charset="0"/>
            </a:endParaRPr>
          </a:p>
          <a:p>
            <a:pPr marL="0" indent="0">
              <a:buNone/>
            </a:pPr>
            <a:r>
              <a:rPr lang="it-IT" dirty="0">
                <a:solidFill>
                  <a:schemeClr val="bg1"/>
                </a:solidFill>
                <a:latin typeface="Arial" panose="020B0604020202020204" pitchFamily="34" charset="0"/>
                <a:ea typeface="ＭＳ Ｐゴシック" charset="0"/>
                <a:cs typeface="Arial" panose="020B0604020202020204" pitchFamily="34" charset="0"/>
              </a:rPr>
              <a:t>Si basa, infatti,  sul </a:t>
            </a:r>
            <a:r>
              <a:rPr lang="it-IT" i="1" u="sng" dirty="0">
                <a:solidFill>
                  <a:schemeClr val="bg1"/>
                </a:solidFill>
                <a:latin typeface="Arial" panose="020B0604020202020204" pitchFamily="34" charset="0"/>
                <a:ea typeface="ＭＳ Ｐゴシック" charset="0"/>
                <a:cs typeface="Arial" panose="020B0604020202020204" pitchFamily="34" charset="0"/>
              </a:rPr>
              <a:t>legame di rete </a:t>
            </a:r>
            <a:r>
              <a:rPr lang="it-IT" dirty="0">
                <a:solidFill>
                  <a:schemeClr val="bg1"/>
                </a:solidFill>
                <a:latin typeface="Arial" panose="020B0604020202020204" pitchFamily="34" charset="0"/>
                <a:ea typeface="ＭＳ Ｐゴシック" charset="0"/>
                <a:cs typeface="Arial" panose="020B0604020202020204" pitchFamily="34" charset="0"/>
              </a:rPr>
              <a:t>che intercorre tra i soggetti coinvolti nella ricerca: si parte </a:t>
            </a:r>
            <a:r>
              <a:rPr lang="it-IT" dirty="0" err="1">
                <a:solidFill>
                  <a:schemeClr val="bg1"/>
                </a:solidFill>
                <a:latin typeface="Arial" panose="020B0604020202020204" pitchFamily="34" charset="0"/>
                <a:ea typeface="ＭＳ Ｐゴシック" charset="0"/>
                <a:cs typeface="Arial" panose="020B0604020202020204" pitchFamily="34" charset="0"/>
              </a:rPr>
              <a:t>dall</a:t>
            </a:r>
            <a:r>
              <a:rPr lang="ja-JP" altLang="it-IT" dirty="0">
                <a:solidFill>
                  <a:schemeClr val="bg1"/>
                </a:solidFill>
                <a:latin typeface="Arial" panose="020B0604020202020204" pitchFamily="34" charset="0"/>
                <a:ea typeface="ＭＳ Ｐゴシック" charset="0"/>
                <a:cs typeface="Arial" panose="020B0604020202020204" pitchFamily="34" charset="0"/>
              </a:rPr>
              <a:t>’</a:t>
            </a:r>
            <a:r>
              <a:rPr lang="it-IT" altLang="ja-JP" dirty="0">
                <a:solidFill>
                  <a:schemeClr val="bg1"/>
                </a:solidFill>
                <a:latin typeface="Arial" panose="020B0604020202020204" pitchFamily="34" charset="0"/>
                <a:ea typeface="ＭＳ Ｐゴシック" charset="0"/>
                <a:cs typeface="Arial" panose="020B0604020202020204" pitchFamily="34" charset="0"/>
              </a:rPr>
              <a:t>intervista di un gruppo ristretto di soggetti noti, ai quali si chiede di indicare altri soggetti appartenenti alla stessa categoria o che svolgono lo stesso ruolo.</a:t>
            </a:r>
          </a:p>
          <a:p>
            <a:pPr marL="0" indent="0"/>
            <a:endParaRPr lang="it-IT" sz="2000" dirty="0">
              <a:latin typeface="Arial" charset="0"/>
              <a:ea typeface="ＭＳ Ｐゴシック"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olo 1"/>
          <p:cNvSpPr>
            <a:spLocks noGrp="1"/>
          </p:cNvSpPr>
          <p:nvPr>
            <p:ph type="title"/>
          </p:nvPr>
        </p:nvSpPr>
        <p:spPr>
          <a:xfrm>
            <a:off x="1919537" y="332657"/>
            <a:ext cx="8279755" cy="792857"/>
          </a:xfrm>
        </p:spPr>
        <p:txBody>
          <a:bodyPr>
            <a:normAutofit fontScale="90000"/>
          </a:bodyPr>
          <a:lstStyle/>
          <a:p>
            <a:br>
              <a:rPr lang="it-IT" sz="4000" dirty="0">
                <a:latin typeface="Arial" charset="0"/>
                <a:ea typeface="ＭＳ Ｐゴシック" charset="0"/>
              </a:rPr>
            </a:br>
            <a:r>
              <a:rPr lang="it-IT" sz="4000" dirty="0">
                <a:solidFill>
                  <a:schemeClr val="bg1"/>
                </a:solidFill>
                <a:latin typeface="Arial" charset="0"/>
                <a:ea typeface="ＭＳ Ｐゴシック" charset="0"/>
              </a:rPr>
              <a:t>Il Campionamento a valanga -2</a:t>
            </a:r>
            <a:br>
              <a:rPr lang="it-IT" dirty="0">
                <a:solidFill>
                  <a:schemeClr val="bg1"/>
                </a:solidFill>
                <a:latin typeface="Arial" charset="0"/>
                <a:ea typeface="ＭＳ Ｐゴシック" charset="0"/>
              </a:rPr>
            </a:br>
            <a:endParaRPr lang="it-IT" dirty="0">
              <a:solidFill>
                <a:schemeClr val="bg1"/>
              </a:solidFill>
              <a:latin typeface="Arial" charset="0"/>
              <a:ea typeface="ＭＳ Ｐゴシック" charset="0"/>
            </a:endParaRPr>
          </a:p>
        </p:txBody>
      </p:sp>
      <p:sp>
        <p:nvSpPr>
          <p:cNvPr id="57345" name="Segnaposto contenuto 2"/>
          <p:cNvSpPr>
            <a:spLocks noGrp="1"/>
          </p:cNvSpPr>
          <p:nvPr>
            <p:ph idx="1"/>
          </p:nvPr>
        </p:nvSpPr>
        <p:spPr>
          <a:xfrm>
            <a:off x="1667669" y="1526083"/>
            <a:ext cx="8856663" cy="5102225"/>
          </a:xfrm>
        </p:spPr>
        <p:txBody>
          <a:bodyPr>
            <a:normAutofit/>
          </a:bodyPr>
          <a:lstStyle/>
          <a:p>
            <a:pPr marL="0">
              <a:buNone/>
            </a:pPr>
            <a:r>
              <a:rPr lang="it-IT" sz="2000" dirty="0">
                <a:solidFill>
                  <a:schemeClr val="bg1"/>
                </a:solidFill>
                <a:latin typeface="Arial" charset="0"/>
                <a:ea typeface="ＭＳ Ｐゴシック" charset="0"/>
              </a:rPr>
              <a:t>Questo tipo di campionamento è particolarmente utile nei casi in cui non si conosca a priori né l</a:t>
            </a:r>
            <a:r>
              <a:rPr lang="ja-JP" altLang="it-IT" sz="2000" dirty="0">
                <a:solidFill>
                  <a:schemeClr val="bg1"/>
                </a:solidFill>
                <a:latin typeface="Arial" charset="0"/>
                <a:ea typeface="ＭＳ Ｐゴシック" charset="0"/>
              </a:rPr>
              <a:t>’</a:t>
            </a:r>
            <a:r>
              <a:rPr lang="it-IT" altLang="ja-JP" sz="2000" dirty="0">
                <a:solidFill>
                  <a:schemeClr val="bg1"/>
                </a:solidFill>
                <a:latin typeface="Arial" charset="0"/>
                <a:ea typeface="ＭＳ Ｐゴシック" charset="0"/>
              </a:rPr>
              <a:t>entità del fenomeno né la lista dei soggetti su cui effettuare la rilevazione.</a:t>
            </a:r>
          </a:p>
          <a:p>
            <a:pPr marL="0">
              <a:buNone/>
            </a:pPr>
            <a:endParaRPr lang="it-IT" sz="2000" dirty="0">
              <a:solidFill>
                <a:schemeClr val="bg1"/>
              </a:solidFill>
              <a:latin typeface="Arial" charset="0"/>
              <a:ea typeface="ＭＳ Ｐゴシック" charset="0"/>
            </a:endParaRPr>
          </a:p>
          <a:p>
            <a:pPr marL="0">
              <a:buNone/>
            </a:pPr>
            <a:r>
              <a:rPr lang="it-IT" sz="2000" dirty="0">
                <a:solidFill>
                  <a:schemeClr val="bg1"/>
                </a:solidFill>
                <a:latin typeface="Arial" charset="0"/>
                <a:ea typeface="ＭＳ Ｐゴシック" charset="0"/>
              </a:rPr>
              <a:t>La concatenazione dei contatti, però, comporta il </a:t>
            </a:r>
            <a:r>
              <a:rPr lang="it-IT" sz="2000" i="1" dirty="0">
                <a:solidFill>
                  <a:schemeClr val="bg1"/>
                </a:solidFill>
                <a:latin typeface="Arial" charset="0"/>
                <a:ea typeface="ＭＳ Ｐゴシック" charset="0"/>
              </a:rPr>
              <a:t>pericolo</a:t>
            </a:r>
            <a:r>
              <a:rPr lang="it-IT" sz="2000" dirty="0">
                <a:solidFill>
                  <a:schemeClr val="bg1"/>
                </a:solidFill>
                <a:latin typeface="Arial" charset="0"/>
                <a:ea typeface="ＭＳ Ｐゴシック" charset="0"/>
              </a:rPr>
              <a:t> di ottenere una certa </a:t>
            </a:r>
            <a:r>
              <a:rPr lang="it-IT" sz="2000" i="1" u="sng" dirty="0">
                <a:solidFill>
                  <a:schemeClr val="bg1"/>
                </a:solidFill>
                <a:latin typeface="Arial" charset="0"/>
                <a:ea typeface="ＭＳ Ｐゴシック" charset="0"/>
              </a:rPr>
              <a:t>omogeneità</a:t>
            </a:r>
            <a:r>
              <a:rPr lang="it-IT" sz="2000" dirty="0">
                <a:solidFill>
                  <a:schemeClr val="bg1"/>
                </a:solidFill>
                <a:latin typeface="Arial" charset="0"/>
                <a:ea typeface="ＭＳ Ｐゴシック" charset="0"/>
              </a:rPr>
              <a:t> delle informazioni dal momento che gli intervistati tenderanno ad indicare soggetti simili con esperienze simili oppure i soggetti più attivi </a:t>
            </a:r>
            <a:r>
              <a:rPr lang="it-IT" sz="2000" dirty="0" err="1">
                <a:solidFill>
                  <a:schemeClr val="bg1"/>
                </a:solidFill>
                <a:latin typeface="Arial" charset="0"/>
                <a:ea typeface="ＭＳ Ｐゴシック" charset="0"/>
              </a:rPr>
              <a:t>all</a:t>
            </a:r>
            <a:r>
              <a:rPr lang="ja-JP" altLang="it-IT" sz="2000" dirty="0">
                <a:solidFill>
                  <a:schemeClr val="bg1"/>
                </a:solidFill>
                <a:latin typeface="Arial" charset="0"/>
                <a:ea typeface="ＭＳ Ｐゴシック" charset="0"/>
              </a:rPr>
              <a:t>’</a:t>
            </a:r>
            <a:r>
              <a:rPr lang="it-IT" altLang="ja-JP" sz="2000" dirty="0">
                <a:solidFill>
                  <a:schemeClr val="bg1"/>
                </a:solidFill>
                <a:latin typeface="Arial" charset="0"/>
                <a:ea typeface="ＭＳ Ｐゴシック" charset="0"/>
              </a:rPr>
              <a:t>interno di una determinata categoria sociale.</a:t>
            </a:r>
          </a:p>
          <a:p>
            <a:pPr marL="0">
              <a:buNone/>
            </a:pPr>
            <a:endParaRPr lang="it-IT" sz="2000" dirty="0">
              <a:solidFill>
                <a:schemeClr val="bg1"/>
              </a:solidFill>
              <a:latin typeface="Arial" charset="0"/>
              <a:ea typeface="ＭＳ Ｐゴシック" charset="0"/>
            </a:endParaRPr>
          </a:p>
          <a:p>
            <a:pPr marL="0">
              <a:buNone/>
            </a:pPr>
            <a:r>
              <a:rPr lang="it-IT" sz="2000" b="1" dirty="0">
                <a:solidFill>
                  <a:schemeClr val="bg1"/>
                </a:solidFill>
                <a:latin typeface="Arial" charset="0"/>
                <a:ea typeface="ＭＳ Ｐゴシック" charset="0"/>
              </a:rPr>
              <a:t>Esempio: </a:t>
            </a:r>
            <a:r>
              <a:rPr lang="it-IT" sz="2000" dirty="0">
                <a:solidFill>
                  <a:schemeClr val="bg1"/>
                </a:solidFill>
                <a:latin typeface="Arial" charset="0"/>
                <a:ea typeface="ＭＳ Ｐゴシック" charset="0"/>
              </a:rPr>
              <a:t>Indagine sugli immigrati senza permesso di soggiorno</a:t>
            </a:r>
          </a:p>
          <a:p>
            <a:pPr marL="0">
              <a:buNone/>
            </a:pPr>
            <a:r>
              <a:rPr lang="it-IT" sz="2000" dirty="0">
                <a:solidFill>
                  <a:schemeClr val="bg1"/>
                </a:solidFill>
                <a:latin typeface="Arial" charset="0"/>
                <a:ea typeface="ＭＳ Ｐゴシック" charset="0"/>
              </a:rPr>
              <a:t>Si contatta un immigrato, lo si sottopone ad intervista e poi gli si chiede di indicare un altro immigrato di sua conoscenza disposto a rilasciare l</a:t>
            </a:r>
            <a:r>
              <a:rPr lang="ja-JP" altLang="it-IT" sz="2000" dirty="0">
                <a:solidFill>
                  <a:schemeClr val="bg1"/>
                </a:solidFill>
                <a:latin typeface="Arial" charset="0"/>
                <a:ea typeface="ＭＳ Ｐゴシック" charset="0"/>
              </a:rPr>
              <a:t>’</a:t>
            </a:r>
            <a:r>
              <a:rPr lang="it-IT" altLang="ja-JP" sz="2000" dirty="0">
                <a:solidFill>
                  <a:schemeClr val="bg1"/>
                </a:solidFill>
                <a:latin typeface="Arial" charset="0"/>
                <a:ea typeface="ＭＳ Ｐゴシック" charset="0"/>
              </a:rPr>
              <a:t>intervista.</a:t>
            </a:r>
          </a:p>
          <a:p>
            <a:pPr marL="0">
              <a:buNone/>
            </a:pPr>
            <a:endParaRPr lang="it-IT" dirty="0">
              <a:latin typeface="Arial" charset="0"/>
              <a:ea typeface="ＭＳ Ｐゴシック"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73253CF-F561-9E40-B376-9D76A9F9CBE5}"/>
              </a:ext>
            </a:extLst>
          </p:cNvPr>
          <p:cNvSpPr>
            <a:spLocks noGrp="1" noChangeArrowheads="1"/>
          </p:cNvSpPr>
          <p:nvPr>
            <p:ph type="title"/>
          </p:nvPr>
        </p:nvSpPr>
        <p:spPr/>
        <p:txBody>
          <a:bodyPr>
            <a:normAutofit/>
          </a:bodyPr>
          <a:lstStyle/>
          <a:p>
            <a:pPr eaLnBrk="1" hangingPunct="1">
              <a:defRPr/>
            </a:pPr>
            <a:r>
              <a:rPr lang="it-IT" dirty="0"/>
              <a:t>Fattori di </a:t>
            </a:r>
            <a:r>
              <a:rPr lang="it-IT" i="1" dirty="0"/>
              <a:t>distorsione</a:t>
            </a:r>
            <a:r>
              <a:rPr lang="it-IT" dirty="0"/>
              <a:t> nei dati </a:t>
            </a:r>
            <a:br>
              <a:rPr lang="it-IT" dirty="0"/>
            </a:br>
            <a:r>
              <a:rPr lang="it-IT" sz="2000" dirty="0"/>
              <a:t>(a prescindere dal campionamento operato: cfr. lezione questionario)</a:t>
            </a:r>
          </a:p>
        </p:txBody>
      </p:sp>
      <p:sp>
        <p:nvSpPr>
          <p:cNvPr id="20483" name="Rectangle 3">
            <a:extLst>
              <a:ext uri="{FF2B5EF4-FFF2-40B4-BE49-F238E27FC236}">
                <a16:creationId xmlns:a16="http://schemas.microsoft.com/office/drawing/2014/main" id="{35F363D6-9E43-5D43-8F26-2FAC0E9339B2}"/>
              </a:ext>
            </a:extLst>
          </p:cNvPr>
          <p:cNvSpPr>
            <a:spLocks noGrp="1" noChangeArrowheads="1"/>
          </p:cNvSpPr>
          <p:nvPr>
            <p:ph type="body" idx="1"/>
          </p:nvPr>
        </p:nvSpPr>
        <p:spPr/>
        <p:txBody>
          <a:bodyPr/>
          <a:lstStyle/>
          <a:p>
            <a:pPr eaLnBrk="1" hangingPunct="1"/>
            <a:r>
              <a:rPr lang="it-IT" altLang="it-IT" sz="2600" dirty="0">
                <a:solidFill>
                  <a:schemeClr val="bg1"/>
                </a:solidFill>
              </a:rPr>
              <a:t>Cattiva qualità dello strumento</a:t>
            </a:r>
          </a:p>
          <a:p>
            <a:pPr eaLnBrk="1" hangingPunct="1"/>
            <a:r>
              <a:rPr lang="it-IT" altLang="it-IT" sz="2600" dirty="0">
                <a:solidFill>
                  <a:schemeClr val="bg1"/>
                </a:solidFill>
              </a:rPr>
              <a:t>Contesto situazionale inadeguato</a:t>
            </a:r>
          </a:p>
          <a:p>
            <a:pPr eaLnBrk="1" hangingPunct="1"/>
            <a:r>
              <a:rPr lang="it-IT" altLang="it-IT" sz="2600" dirty="0">
                <a:solidFill>
                  <a:schemeClr val="bg1"/>
                </a:solidFill>
              </a:rPr>
              <a:t>Effetti distorcenti delle risposte (desiderabilità sociale…)</a:t>
            </a:r>
          </a:p>
          <a:p>
            <a:pPr eaLnBrk="1" hangingPunct="1"/>
            <a:r>
              <a:rPr lang="it-IT" altLang="it-IT" sz="2600" b="1" dirty="0">
                <a:solidFill>
                  <a:schemeClr val="bg1"/>
                </a:solidFill>
              </a:rPr>
              <a:t>Insufficiente professionalità degli intervistatori</a:t>
            </a:r>
          </a:p>
          <a:p>
            <a:pPr eaLnBrk="1" hangingPunct="1"/>
            <a:r>
              <a:rPr lang="it-IT" altLang="it-IT" sz="2600" b="1" dirty="0">
                <a:solidFill>
                  <a:schemeClr val="bg1"/>
                </a:solidFill>
              </a:rPr>
              <a:t>Alto tasso di non risposta totale (al questionario)</a:t>
            </a:r>
          </a:p>
          <a:p>
            <a:pPr eaLnBrk="1" hangingPunct="1"/>
            <a:r>
              <a:rPr lang="it-IT" altLang="it-IT" sz="2600" b="1" dirty="0">
                <a:solidFill>
                  <a:schemeClr val="bg1"/>
                </a:solidFill>
              </a:rPr>
              <a:t>Alto tasso di non risposta parziale (ad alcune parti)</a:t>
            </a:r>
          </a:p>
          <a:p>
            <a:pPr eaLnBrk="1" hangingPunct="1"/>
            <a:r>
              <a:rPr lang="it-IT" altLang="it-IT" sz="2600" dirty="0">
                <a:solidFill>
                  <a:schemeClr val="bg1"/>
                </a:solidFill>
              </a:rPr>
              <a:t>Inadeguatezza di codifica e analisi dei dati</a:t>
            </a:r>
          </a:p>
        </p:txBody>
      </p:sp>
    </p:spTree>
    <p:extLst>
      <p:ext uri="{BB962C8B-B14F-4D97-AF65-F5344CB8AC3E}">
        <p14:creationId xmlns:p14="http://schemas.microsoft.com/office/powerpoint/2010/main" val="1773287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CD09C8-5E1C-EF3A-FC5A-EF2BA6412AF9}"/>
              </a:ext>
            </a:extLst>
          </p:cNvPr>
          <p:cNvSpPr>
            <a:spLocks noGrp="1"/>
          </p:cNvSpPr>
          <p:nvPr>
            <p:ph type="title"/>
          </p:nvPr>
        </p:nvSpPr>
        <p:spPr/>
        <p:txBody>
          <a:bodyPr/>
          <a:lstStyle/>
          <a:p>
            <a:r>
              <a:rPr lang="en-GB" dirty="0" err="1"/>
              <a:t>Esercitazione</a:t>
            </a:r>
            <a:endParaRPr lang="en-GB" dirty="0"/>
          </a:p>
        </p:txBody>
      </p:sp>
      <p:sp>
        <p:nvSpPr>
          <p:cNvPr id="3" name="Segnaposto contenuto 2">
            <a:extLst>
              <a:ext uri="{FF2B5EF4-FFF2-40B4-BE49-F238E27FC236}">
                <a16:creationId xmlns:a16="http://schemas.microsoft.com/office/drawing/2014/main" id="{E0512FFC-5A1E-CCF4-33FB-820C3985E1F8}"/>
              </a:ext>
            </a:extLst>
          </p:cNvPr>
          <p:cNvSpPr>
            <a:spLocks noGrp="1"/>
          </p:cNvSpPr>
          <p:nvPr>
            <p:ph idx="1"/>
          </p:nvPr>
        </p:nvSpPr>
        <p:spPr/>
        <p:txBody>
          <a:bodyPr>
            <a:normAutofit/>
          </a:bodyPr>
          <a:lstStyle/>
          <a:p>
            <a:r>
              <a:rPr lang="en-GB" dirty="0" err="1">
                <a:solidFill>
                  <a:schemeClr val="bg1"/>
                </a:solidFill>
              </a:rPr>
              <a:t>Usare</a:t>
            </a:r>
            <a:r>
              <a:rPr lang="en-GB" dirty="0">
                <a:solidFill>
                  <a:schemeClr val="bg1"/>
                </a:solidFill>
              </a:rPr>
              <a:t> il file D2</a:t>
            </a:r>
          </a:p>
          <a:p>
            <a:r>
              <a:rPr lang="en-GB" dirty="0" err="1">
                <a:solidFill>
                  <a:schemeClr val="bg1"/>
                </a:solidFill>
              </a:rPr>
              <a:t>Procedere</a:t>
            </a:r>
            <a:r>
              <a:rPr lang="en-GB" dirty="0">
                <a:solidFill>
                  <a:schemeClr val="bg1"/>
                </a:solidFill>
              </a:rPr>
              <a:t> ad un </a:t>
            </a:r>
            <a:r>
              <a:rPr lang="en-GB" dirty="0" err="1">
                <a:solidFill>
                  <a:schemeClr val="bg1"/>
                </a:solidFill>
              </a:rPr>
              <a:t>campionamento</a:t>
            </a:r>
            <a:r>
              <a:rPr lang="en-GB" dirty="0">
                <a:solidFill>
                  <a:schemeClr val="bg1"/>
                </a:solidFill>
              </a:rPr>
              <a:t> </a:t>
            </a:r>
            <a:r>
              <a:rPr lang="en-GB" i="1" dirty="0" err="1">
                <a:solidFill>
                  <a:schemeClr val="bg1"/>
                </a:solidFill>
              </a:rPr>
              <a:t>probabilistico</a:t>
            </a:r>
            <a:r>
              <a:rPr lang="en-GB" i="1" dirty="0">
                <a:solidFill>
                  <a:schemeClr val="bg1"/>
                </a:solidFill>
              </a:rPr>
              <a:t> </a:t>
            </a:r>
            <a:r>
              <a:rPr lang="en-GB" i="1" dirty="0" err="1">
                <a:solidFill>
                  <a:schemeClr val="bg1"/>
                </a:solidFill>
              </a:rPr>
              <a:t>stratificato</a:t>
            </a:r>
            <a:r>
              <a:rPr lang="en-GB" i="1" dirty="0">
                <a:solidFill>
                  <a:schemeClr val="bg1"/>
                </a:solidFill>
              </a:rPr>
              <a:t> </a:t>
            </a:r>
            <a:r>
              <a:rPr lang="en-GB" dirty="0">
                <a:solidFill>
                  <a:schemeClr val="bg1"/>
                </a:solidFill>
              </a:rPr>
              <a:t>per </a:t>
            </a:r>
            <a:r>
              <a:rPr lang="en-GB" dirty="0" err="1">
                <a:solidFill>
                  <a:schemeClr val="bg1"/>
                </a:solidFill>
              </a:rPr>
              <a:t>provincia</a:t>
            </a:r>
            <a:r>
              <a:rPr lang="en-GB" dirty="0">
                <a:solidFill>
                  <a:schemeClr val="bg1"/>
                </a:solidFill>
              </a:rPr>
              <a:t>  </a:t>
            </a:r>
            <a:r>
              <a:rPr lang="en-GB" dirty="0" err="1">
                <a:solidFill>
                  <a:schemeClr val="bg1"/>
                </a:solidFill>
              </a:rPr>
              <a:t>nella</a:t>
            </a:r>
            <a:r>
              <a:rPr lang="en-GB" dirty="0">
                <a:solidFill>
                  <a:schemeClr val="bg1"/>
                </a:solidFill>
              </a:rPr>
              <a:t> </a:t>
            </a:r>
            <a:r>
              <a:rPr lang="en-GB" dirty="0" err="1">
                <a:solidFill>
                  <a:schemeClr val="bg1"/>
                </a:solidFill>
              </a:rPr>
              <a:t>misura</a:t>
            </a:r>
            <a:r>
              <a:rPr lang="en-GB" dirty="0">
                <a:solidFill>
                  <a:schemeClr val="bg1"/>
                </a:solidFill>
              </a:rPr>
              <a:t> del 10% del </a:t>
            </a:r>
            <a:r>
              <a:rPr lang="en-GB" dirty="0" err="1">
                <a:solidFill>
                  <a:schemeClr val="bg1"/>
                </a:solidFill>
              </a:rPr>
              <a:t>campione</a:t>
            </a:r>
            <a:r>
              <a:rPr lang="en-GB" dirty="0">
                <a:solidFill>
                  <a:schemeClr val="bg1"/>
                </a:solidFill>
              </a:rPr>
              <a:t> </a:t>
            </a:r>
            <a:r>
              <a:rPr lang="en-GB" dirty="0" err="1">
                <a:solidFill>
                  <a:schemeClr val="bg1"/>
                </a:solidFill>
              </a:rPr>
              <a:t>originale</a:t>
            </a:r>
            <a:endParaRPr lang="en-GB" dirty="0">
              <a:solidFill>
                <a:schemeClr val="bg1"/>
              </a:solidFill>
            </a:endParaRPr>
          </a:p>
          <a:p>
            <a:r>
              <a:rPr lang="en-GB" dirty="0" err="1">
                <a:solidFill>
                  <a:schemeClr val="bg1"/>
                </a:solidFill>
              </a:rPr>
              <a:t>Riportare</a:t>
            </a:r>
            <a:r>
              <a:rPr lang="en-GB" dirty="0">
                <a:solidFill>
                  <a:schemeClr val="bg1"/>
                </a:solidFill>
              </a:rPr>
              <a:t> </a:t>
            </a:r>
            <a:r>
              <a:rPr lang="en-GB" dirty="0" err="1">
                <a:solidFill>
                  <a:schemeClr val="bg1"/>
                </a:solidFill>
              </a:rPr>
              <a:t>i</a:t>
            </a:r>
            <a:r>
              <a:rPr lang="en-GB" dirty="0">
                <a:solidFill>
                  <a:schemeClr val="bg1"/>
                </a:solidFill>
              </a:rPr>
              <a:t> </a:t>
            </a:r>
            <a:r>
              <a:rPr lang="en-GB" dirty="0" err="1">
                <a:solidFill>
                  <a:schemeClr val="bg1"/>
                </a:solidFill>
              </a:rPr>
              <a:t>casi</a:t>
            </a:r>
            <a:r>
              <a:rPr lang="en-GB" dirty="0">
                <a:solidFill>
                  <a:schemeClr val="bg1"/>
                </a:solidFill>
              </a:rPr>
              <a:t> </a:t>
            </a:r>
            <a:r>
              <a:rPr lang="en-GB" dirty="0" err="1">
                <a:solidFill>
                  <a:schemeClr val="bg1"/>
                </a:solidFill>
              </a:rPr>
              <a:t>scelti</a:t>
            </a:r>
            <a:r>
              <a:rPr lang="en-GB" dirty="0">
                <a:solidFill>
                  <a:schemeClr val="bg1"/>
                </a:solidFill>
              </a:rPr>
              <a:t> in un nuovo </a:t>
            </a:r>
            <a:r>
              <a:rPr lang="en-GB" dirty="0" err="1">
                <a:solidFill>
                  <a:schemeClr val="bg1"/>
                </a:solidFill>
              </a:rPr>
              <a:t>foglio</a:t>
            </a:r>
            <a:r>
              <a:rPr lang="en-GB" dirty="0">
                <a:solidFill>
                  <a:schemeClr val="bg1"/>
                </a:solidFill>
              </a:rPr>
              <a:t> excel</a:t>
            </a:r>
          </a:p>
          <a:p>
            <a:r>
              <a:rPr lang="en-GB" dirty="0" err="1">
                <a:solidFill>
                  <a:schemeClr val="bg1"/>
                </a:solidFill>
              </a:rPr>
              <a:t>Calcolare</a:t>
            </a:r>
            <a:r>
              <a:rPr lang="en-GB" dirty="0">
                <a:solidFill>
                  <a:schemeClr val="bg1"/>
                </a:solidFill>
              </a:rPr>
              <a:t> la </a:t>
            </a:r>
            <a:r>
              <a:rPr lang="en-GB" dirty="0" err="1">
                <a:solidFill>
                  <a:schemeClr val="bg1"/>
                </a:solidFill>
              </a:rPr>
              <a:t>numerosità</a:t>
            </a:r>
            <a:r>
              <a:rPr lang="en-GB" dirty="0">
                <a:solidFill>
                  <a:schemeClr val="bg1"/>
                </a:solidFill>
              </a:rPr>
              <a:t> </a:t>
            </a:r>
            <a:r>
              <a:rPr lang="en-GB" dirty="0" err="1">
                <a:solidFill>
                  <a:schemeClr val="bg1"/>
                </a:solidFill>
              </a:rPr>
              <a:t>campionaria</a:t>
            </a:r>
            <a:r>
              <a:rPr lang="en-GB" dirty="0">
                <a:solidFill>
                  <a:schemeClr val="bg1"/>
                </a:solidFill>
              </a:rPr>
              <a:t> per un </a:t>
            </a:r>
            <a:r>
              <a:rPr lang="en-GB" dirty="0" err="1">
                <a:solidFill>
                  <a:schemeClr val="bg1"/>
                </a:solidFill>
              </a:rPr>
              <a:t>universo</a:t>
            </a:r>
            <a:r>
              <a:rPr lang="en-GB" dirty="0">
                <a:solidFill>
                  <a:schemeClr val="bg1"/>
                </a:solidFill>
              </a:rPr>
              <a:t> di 12500 </a:t>
            </a:r>
            <a:r>
              <a:rPr lang="en-GB" dirty="0" err="1">
                <a:solidFill>
                  <a:schemeClr val="bg1"/>
                </a:solidFill>
              </a:rPr>
              <a:t>soggetti</a:t>
            </a:r>
            <a:r>
              <a:rPr lang="en-GB" dirty="0">
                <a:solidFill>
                  <a:schemeClr val="bg1"/>
                </a:solidFill>
              </a:rPr>
              <a:t> con un </a:t>
            </a:r>
            <a:r>
              <a:rPr lang="en-GB" dirty="0" err="1">
                <a:solidFill>
                  <a:schemeClr val="bg1"/>
                </a:solidFill>
              </a:rPr>
              <a:t>livello</a:t>
            </a:r>
            <a:r>
              <a:rPr lang="en-GB" dirty="0">
                <a:solidFill>
                  <a:schemeClr val="bg1"/>
                </a:solidFill>
              </a:rPr>
              <a:t> di </a:t>
            </a:r>
            <a:r>
              <a:rPr lang="en-GB" dirty="0" err="1">
                <a:solidFill>
                  <a:schemeClr val="bg1"/>
                </a:solidFill>
              </a:rPr>
              <a:t>confidenza</a:t>
            </a:r>
            <a:r>
              <a:rPr lang="en-GB" dirty="0">
                <a:solidFill>
                  <a:schemeClr val="bg1"/>
                </a:solidFill>
              </a:rPr>
              <a:t> del 95% ed un intervallo di </a:t>
            </a:r>
            <a:r>
              <a:rPr lang="en-GB" dirty="0" err="1">
                <a:solidFill>
                  <a:schemeClr val="bg1"/>
                </a:solidFill>
              </a:rPr>
              <a:t>confidenza</a:t>
            </a:r>
            <a:r>
              <a:rPr lang="en-GB" dirty="0">
                <a:solidFill>
                  <a:schemeClr val="bg1"/>
                </a:solidFill>
              </a:rPr>
              <a:t> del 3%</a:t>
            </a:r>
          </a:p>
        </p:txBody>
      </p:sp>
    </p:spTree>
    <p:extLst>
      <p:ext uri="{BB962C8B-B14F-4D97-AF65-F5344CB8AC3E}">
        <p14:creationId xmlns:p14="http://schemas.microsoft.com/office/powerpoint/2010/main" val="2517980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74818" name="Picture 2">
            <a:extLst>
              <a:ext uri="{FF2B5EF4-FFF2-40B4-BE49-F238E27FC236}">
                <a16:creationId xmlns:a16="http://schemas.microsoft.com/office/drawing/2014/main" id="{C702C40C-53DD-1939-F7C8-5EE68A084D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44000" cy="2952750"/>
          </a:xfrm>
          <a:prstGeom prst="rect">
            <a:avLst/>
          </a:prstGeom>
          <a:noFill/>
          <a:extLst>
            <a:ext uri="{909E8E84-426E-40DD-AFC4-6F175D3DCCD1}">
              <a14:hiddenFill xmlns:a14="http://schemas.microsoft.com/office/drawing/2010/main">
                <a:solidFill>
                  <a:srgbClr val="FFFFFF"/>
                </a:solidFill>
              </a14:hiddenFill>
            </a:ext>
          </a:extLst>
        </p:spPr>
      </p:pic>
      <p:sp>
        <p:nvSpPr>
          <p:cNvPr id="674819" name="Rectangle 3">
            <a:extLst>
              <a:ext uri="{FF2B5EF4-FFF2-40B4-BE49-F238E27FC236}">
                <a16:creationId xmlns:a16="http://schemas.microsoft.com/office/drawing/2014/main" id="{E260B3BD-FB93-7131-DC31-B04645B30675}"/>
              </a:ext>
            </a:extLst>
          </p:cNvPr>
          <p:cNvSpPr>
            <a:spLocks noChangeArrowheads="1"/>
          </p:cNvSpPr>
          <p:nvPr/>
        </p:nvSpPr>
        <p:spPr bwMode="auto">
          <a:xfrm>
            <a:off x="4943476" y="0"/>
            <a:ext cx="5724525" cy="3068638"/>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674820" name="Picture 4">
            <a:extLst>
              <a:ext uri="{FF2B5EF4-FFF2-40B4-BE49-F238E27FC236}">
                <a16:creationId xmlns:a16="http://schemas.microsoft.com/office/drawing/2014/main" id="{931083CD-09D2-30DA-5AB6-0816E2A0C0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1676" y="4149725"/>
            <a:ext cx="5508625" cy="2127250"/>
          </a:xfrm>
          <a:prstGeom prst="rect">
            <a:avLst/>
          </a:prstGeom>
          <a:noFill/>
          <a:extLst>
            <a:ext uri="{909E8E84-426E-40DD-AFC4-6F175D3DCCD1}">
              <a14:hiddenFill xmlns:a14="http://schemas.microsoft.com/office/drawing/2010/main">
                <a:solidFill>
                  <a:srgbClr val="FFFFFF"/>
                </a:solidFill>
              </a14:hiddenFill>
            </a:ext>
          </a:extLst>
        </p:spPr>
      </p:pic>
      <p:sp>
        <p:nvSpPr>
          <p:cNvPr id="674821" name="Oval 5">
            <a:extLst>
              <a:ext uri="{FF2B5EF4-FFF2-40B4-BE49-F238E27FC236}">
                <a16:creationId xmlns:a16="http://schemas.microsoft.com/office/drawing/2014/main" id="{69309B20-2FF7-05DB-B319-B4549ACCFA36}"/>
              </a:ext>
            </a:extLst>
          </p:cNvPr>
          <p:cNvSpPr>
            <a:spLocks noChangeArrowheads="1"/>
          </p:cNvSpPr>
          <p:nvPr/>
        </p:nvSpPr>
        <p:spPr bwMode="auto">
          <a:xfrm>
            <a:off x="5159375" y="5229226"/>
            <a:ext cx="4032250" cy="360363"/>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4822" name="Oval 6">
            <a:extLst>
              <a:ext uri="{FF2B5EF4-FFF2-40B4-BE49-F238E27FC236}">
                <a16:creationId xmlns:a16="http://schemas.microsoft.com/office/drawing/2014/main" id="{7F1E8BE5-C9EA-931B-D27B-1777D28FCD09}"/>
              </a:ext>
            </a:extLst>
          </p:cNvPr>
          <p:cNvSpPr>
            <a:spLocks noChangeArrowheads="1"/>
          </p:cNvSpPr>
          <p:nvPr/>
        </p:nvSpPr>
        <p:spPr bwMode="auto">
          <a:xfrm>
            <a:off x="1703389" y="404814"/>
            <a:ext cx="3024187" cy="503237"/>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4823" name="Text Box 7">
            <a:extLst>
              <a:ext uri="{FF2B5EF4-FFF2-40B4-BE49-F238E27FC236}">
                <a16:creationId xmlns:a16="http://schemas.microsoft.com/office/drawing/2014/main" id="{505F1E00-3CE9-304B-FE6A-369C5D959F34}"/>
              </a:ext>
            </a:extLst>
          </p:cNvPr>
          <p:cNvSpPr txBox="1">
            <a:spLocks noChangeArrowheads="1"/>
          </p:cNvSpPr>
          <p:nvPr/>
        </p:nvSpPr>
        <p:spPr bwMode="auto">
          <a:xfrm>
            <a:off x="6167439" y="333376"/>
            <a:ext cx="3743325" cy="461665"/>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it-IT" sz="2400">
                <a:solidFill>
                  <a:schemeClr val="bg1"/>
                </a:solidFill>
                <a:latin typeface="Times New Roman" panose="02020603050405020304" pitchFamily="18" charset="0"/>
                <a:cs typeface="Times New Roman" panose="02020603050405020304" pitchFamily="18" charset="0"/>
              </a:rPr>
              <a:t>x = variabile indipendente</a:t>
            </a:r>
            <a:r>
              <a:rPr lang="it-IT" altLang="it-IT" sz="2400">
                <a:solidFill>
                  <a:schemeClr val="bg1"/>
                </a:solidFill>
                <a:latin typeface="Times New Roman" panose="02020603050405020304" pitchFamily="18" charset="0"/>
              </a:rPr>
              <a:t> </a:t>
            </a:r>
          </a:p>
        </p:txBody>
      </p:sp>
      <p:sp>
        <p:nvSpPr>
          <p:cNvPr id="674824" name="Text Box 8">
            <a:extLst>
              <a:ext uri="{FF2B5EF4-FFF2-40B4-BE49-F238E27FC236}">
                <a16:creationId xmlns:a16="http://schemas.microsoft.com/office/drawing/2014/main" id="{1732F687-3BED-3459-47B3-7A6463EEF182}"/>
              </a:ext>
            </a:extLst>
          </p:cNvPr>
          <p:cNvSpPr txBox="1">
            <a:spLocks noChangeArrowheads="1"/>
          </p:cNvSpPr>
          <p:nvPr/>
        </p:nvSpPr>
        <p:spPr bwMode="auto">
          <a:xfrm>
            <a:off x="6167439" y="836613"/>
            <a:ext cx="3671887" cy="7112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2000" b="1">
                <a:solidFill>
                  <a:schemeClr val="bg1"/>
                </a:solidFill>
                <a:latin typeface="Times New Roman" panose="02020603050405020304" pitchFamily="18" charset="0"/>
              </a:rPr>
              <a:t>elemento manipolato per vederne gli effetti sulla V.D.</a:t>
            </a:r>
          </a:p>
        </p:txBody>
      </p:sp>
      <p:sp>
        <p:nvSpPr>
          <p:cNvPr id="674825" name="Oval 9">
            <a:extLst>
              <a:ext uri="{FF2B5EF4-FFF2-40B4-BE49-F238E27FC236}">
                <a16:creationId xmlns:a16="http://schemas.microsoft.com/office/drawing/2014/main" id="{63D2CD6A-F9D1-5B9E-D8D1-C54B65E1A3EE}"/>
              </a:ext>
            </a:extLst>
          </p:cNvPr>
          <p:cNvSpPr>
            <a:spLocks noChangeArrowheads="1"/>
          </p:cNvSpPr>
          <p:nvPr/>
        </p:nvSpPr>
        <p:spPr bwMode="auto">
          <a:xfrm>
            <a:off x="1524000" y="1844676"/>
            <a:ext cx="3132138" cy="504825"/>
          </a:xfrm>
          <a:prstGeom prst="ellipse">
            <a:avLst/>
          </a:pr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4826" name="Oval 10">
            <a:extLst>
              <a:ext uri="{FF2B5EF4-FFF2-40B4-BE49-F238E27FC236}">
                <a16:creationId xmlns:a16="http://schemas.microsoft.com/office/drawing/2014/main" id="{DA0AEF65-3698-C9A0-316D-3B759A923BD5}"/>
              </a:ext>
            </a:extLst>
          </p:cNvPr>
          <p:cNvSpPr>
            <a:spLocks noChangeArrowheads="1"/>
          </p:cNvSpPr>
          <p:nvPr/>
        </p:nvSpPr>
        <p:spPr bwMode="auto">
          <a:xfrm>
            <a:off x="4656139" y="4868863"/>
            <a:ext cx="3240087" cy="431800"/>
          </a:xfrm>
          <a:prstGeom prst="ellipse">
            <a:avLst/>
          </a:pr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4827" name="Text Box 11">
            <a:extLst>
              <a:ext uri="{FF2B5EF4-FFF2-40B4-BE49-F238E27FC236}">
                <a16:creationId xmlns:a16="http://schemas.microsoft.com/office/drawing/2014/main" id="{390DC8F9-6B2D-999A-D718-57FF96DE7F89}"/>
              </a:ext>
            </a:extLst>
          </p:cNvPr>
          <p:cNvSpPr txBox="1">
            <a:spLocks noChangeArrowheads="1"/>
          </p:cNvSpPr>
          <p:nvPr/>
        </p:nvSpPr>
        <p:spPr bwMode="auto">
          <a:xfrm>
            <a:off x="6167439" y="1844676"/>
            <a:ext cx="3743325" cy="461665"/>
          </a:xfrm>
          <a:prstGeom prst="rect">
            <a:avLst/>
          </a:prstGeom>
          <a:noFill/>
          <a:ln w="28575">
            <a:solidFill>
              <a:schemeClr val="fo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it-IT" sz="2400" dirty="0">
                <a:solidFill>
                  <a:schemeClr val="bg1"/>
                </a:solidFill>
                <a:latin typeface="Times New Roman" panose="02020603050405020304" pitchFamily="18" charset="0"/>
                <a:cs typeface="Times New Roman" panose="02020603050405020304" pitchFamily="18" charset="0"/>
              </a:rPr>
              <a:t>y = </a:t>
            </a:r>
            <a:r>
              <a:rPr lang="en-US" altLang="it-IT" sz="2400" dirty="0" err="1">
                <a:solidFill>
                  <a:schemeClr val="bg1"/>
                </a:solidFill>
                <a:latin typeface="Times New Roman" panose="02020603050405020304" pitchFamily="18" charset="0"/>
                <a:cs typeface="Times New Roman" panose="02020603050405020304" pitchFamily="18" charset="0"/>
              </a:rPr>
              <a:t>variabile</a:t>
            </a:r>
            <a:r>
              <a:rPr lang="en-US" altLang="it-IT" sz="2400" dirty="0">
                <a:solidFill>
                  <a:schemeClr val="bg1"/>
                </a:solidFill>
                <a:latin typeface="Times New Roman" panose="02020603050405020304" pitchFamily="18" charset="0"/>
                <a:cs typeface="Times New Roman" panose="02020603050405020304" pitchFamily="18" charset="0"/>
              </a:rPr>
              <a:t> </a:t>
            </a:r>
            <a:r>
              <a:rPr lang="en-US" altLang="it-IT" sz="2400" dirty="0" err="1">
                <a:solidFill>
                  <a:schemeClr val="bg1"/>
                </a:solidFill>
                <a:latin typeface="Times New Roman" panose="02020603050405020304" pitchFamily="18" charset="0"/>
                <a:cs typeface="Times New Roman" panose="02020603050405020304" pitchFamily="18" charset="0"/>
              </a:rPr>
              <a:t>dipendente</a:t>
            </a:r>
            <a:r>
              <a:rPr lang="it-IT" altLang="it-IT" sz="2400" dirty="0">
                <a:solidFill>
                  <a:schemeClr val="bg1"/>
                </a:solidFill>
                <a:latin typeface="Times New Roman" panose="02020603050405020304" pitchFamily="18" charset="0"/>
              </a:rPr>
              <a:t> </a:t>
            </a:r>
          </a:p>
        </p:txBody>
      </p:sp>
      <p:sp>
        <p:nvSpPr>
          <p:cNvPr id="674828" name="Text Box 12">
            <a:extLst>
              <a:ext uri="{FF2B5EF4-FFF2-40B4-BE49-F238E27FC236}">
                <a16:creationId xmlns:a16="http://schemas.microsoft.com/office/drawing/2014/main" id="{AA62152B-EC35-8C5E-AECA-37692E2A1B8E}"/>
              </a:ext>
            </a:extLst>
          </p:cNvPr>
          <p:cNvSpPr txBox="1">
            <a:spLocks noChangeArrowheads="1"/>
          </p:cNvSpPr>
          <p:nvPr/>
        </p:nvSpPr>
        <p:spPr bwMode="auto">
          <a:xfrm>
            <a:off x="6240464" y="2349500"/>
            <a:ext cx="3671887" cy="711200"/>
          </a:xfrm>
          <a:prstGeom prst="rect">
            <a:avLst/>
          </a:prstGeom>
          <a:noFill/>
          <a:ln w="9525">
            <a:solidFill>
              <a:schemeClr val="fo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2000" b="1">
                <a:solidFill>
                  <a:schemeClr val="bg1"/>
                </a:solidFill>
                <a:latin typeface="Times New Roman" panose="02020603050405020304" pitchFamily="18" charset="0"/>
              </a:rPr>
              <a:t>elemento misurato in termini di prove, risposte, comportamenti</a:t>
            </a:r>
          </a:p>
        </p:txBody>
      </p:sp>
      <p:sp>
        <p:nvSpPr>
          <p:cNvPr id="674829" name="Rectangle 13">
            <a:extLst>
              <a:ext uri="{FF2B5EF4-FFF2-40B4-BE49-F238E27FC236}">
                <a16:creationId xmlns:a16="http://schemas.microsoft.com/office/drawing/2014/main" id="{8F3CD8A0-8058-6E09-EDC3-E09910BA2B31}"/>
              </a:ext>
            </a:extLst>
          </p:cNvPr>
          <p:cNvSpPr>
            <a:spLocks noChangeArrowheads="1"/>
          </p:cNvSpPr>
          <p:nvPr/>
        </p:nvSpPr>
        <p:spPr bwMode="auto">
          <a:xfrm>
            <a:off x="1524000" y="3284539"/>
            <a:ext cx="9144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it-IT" altLang="it-IT" sz="3200" b="1" i="1">
                <a:solidFill>
                  <a:srgbClr val="FFFF66"/>
                </a:solidFill>
                <a:latin typeface="Times New Roman" panose="02020603050405020304" pitchFamily="18" charset="0"/>
              </a:rPr>
              <a:t>se x</a:t>
            </a:r>
            <a:r>
              <a:rPr lang="it-IT" altLang="it-IT" sz="3200" b="1" i="1">
                <a:solidFill>
                  <a:schemeClr val="bg1"/>
                </a:solidFill>
                <a:latin typeface="Times New Roman" panose="02020603050405020304" pitchFamily="18" charset="0"/>
              </a:rPr>
              <a:t> </a:t>
            </a:r>
            <a:r>
              <a:rPr lang="it-IT" altLang="it-IT" sz="2000" b="1" i="1">
                <a:solidFill>
                  <a:schemeClr val="bg1"/>
                </a:solidFill>
                <a:latin typeface="Times New Roman" panose="02020603050405020304" pitchFamily="18" charset="0"/>
              </a:rPr>
              <a:t>(caratteristiche sociofamiliari)</a:t>
            </a:r>
            <a:r>
              <a:rPr lang="it-IT" altLang="it-IT" sz="3200" b="1" i="1">
                <a:solidFill>
                  <a:schemeClr val="bg1"/>
                </a:solidFill>
                <a:latin typeface="Times New Roman" panose="02020603050405020304" pitchFamily="18" charset="0"/>
              </a:rPr>
              <a:t> </a:t>
            </a:r>
            <a:r>
              <a:rPr lang="it-IT" altLang="it-IT" sz="3200" b="1" i="1">
                <a:solidFill>
                  <a:srgbClr val="FFFF66"/>
                </a:solidFill>
                <a:latin typeface="Times New Roman" panose="02020603050405020304" pitchFamily="18" charset="0"/>
              </a:rPr>
              <a:t>allora y</a:t>
            </a:r>
            <a:r>
              <a:rPr lang="it-IT" altLang="it-IT" sz="3200" b="1" i="1">
                <a:solidFill>
                  <a:schemeClr val="bg1"/>
                </a:solidFill>
                <a:latin typeface="Times New Roman" panose="02020603050405020304" pitchFamily="18" charset="0"/>
              </a:rPr>
              <a:t> </a:t>
            </a:r>
            <a:r>
              <a:rPr lang="it-IT" altLang="it-IT" sz="2000" b="1" i="1">
                <a:solidFill>
                  <a:schemeClr val="bg1"/>
                </a:solidFill>
                <a:latin typeface="Times New Roman" panose="02020603050405020304" pitchFamily="18" charset="0"/>
              </a:rPr>
              <a:t>(rendimento scolastico)</a:t>
            </a:r>
            <a:endParaRPr lang="it-IT" altLang="it-IT" b="1" i="1">
              <a:solidFill>
                <a:schemeClr val="bg1"/>
              </a:solidFill>
              <a:latin typeface="Times New Roman" panose="02020603050405020304" pitchFamily="18" charset="0"/>
            </a:endParaRPr>
          </a:p>
        </p:txBody>
      </p:sp>
      <p:sp>
        <p:nvSpPr>
          <p:cNvPr id="674830" name="Line 14">
            <a:extLst>
              <a:ext uri="{FF2B5EF4-FFF2-40B4-BE49-F238E27FC236}">
                <a16:creationId xmlns:a16="http://schemas.microsoft.com/office/drawing/2014/main" id="{7ECB98D8-FC30-78CD-A746-66AF5F247EC9}"/>
              </a:ext>
            </a:extLst>
          </p:cNvPr>
          <p:cNvSpPr>
            <a:spLocks noChangeShapeType="1"/>
          </p:cNvSpPr>
          <p:nvPr/>
        </p:nvSpPr>
        <p:spPr bwMode="auto">
          <a:xfrm>
            <a:off x="7608888" y="3860800"/>
            <a:ext cx="2374900" cy="0"/>
          </a:xfrm>
          <a:prstGeom prst="line">
            <a:avLst/>
          </a:prstGeom>
          <a:noFill/>
          <a:ln w="571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74831" name="Line 15">
            <a:extLst>
              <a:ext uri="{FF2B5EF4-FFF2-40B4-BE49-F238E27FC236}">
                <a16:creationId xmlns:a16="http://schemas.microsoft.com/office/drawing/2014/main" id="{F18F2BD6-4C1B-117C-9869-7D7999AAC7DE}"/>
              </a:ext>
            </a:extLst>
          </p:cNvPr>
          <p:cNvSpPr>
            <a:spLocks noChangeShapeType="1"/>
          </p:cNvSpPr>
          <p:nvPr/>
        </p:nvSpPr>
        <p:spPr bwMode="auto">
          <a:xfrm>
            <a:off x="3000375" y="3860800"/>
            <a:ext cx="3024188"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74832" name="Rectangle 16">
            <a:extLst>
              <a:ext uri="{FF2B5EF4-FFF2-40B4-BE49-F238E27FC236}">
                <a16:creationId xmlns:a16="http://schemas.microsoft.com/office/drawing/2014/main" id="{9016575C-E15A-D76E-7FDA-E6594D233AD9}"/>
              </a:ext>
            </a:extLst>
          </p:cNvPr>
          <p:cNvSpPr>
            <a:spLocks noGrp="1" noChangeArrowheads="1"/>
          </p:cNvSpPr>
          <p:nvPr>
            <p:ph type="title"/>
          </p:nvPr>
        </p:nvSpPr>
        <p:spPr>
          <a:xfrm>
            <a:off x="1992313" y="4652963"/>
            <a:ext cx="2411412" cy="692150"/>
          </a:xfrm>
          <a:noFill/>
          <a:ln/>
          <a:extLst>
            <a:ext uri="{909E8E84-426E-40DD-AFC4-6F175D3DCCD1}">
              <a14:hiddenFill xmlns:a14="http://schemas.microsoft.com/office/drawing/2010/main">
                <a:solidFill>
                  <a:srgbClr val="99FFCC"/>
                </a:solidFill>
              </a14:hiddenFill>
            </a:ext>
          </a:extLst>
        </p:spPr>
        <p:txBody>
          <a:bodyPr/>
          <a:lstStyle/>
          <a:p>
            <a:pPr algn="l"/>
            <a:r>
              <a:rPr lang="it-IT" altLang="it-IT" sz="3200">
                <a:solidFill>
                  <a:srgbClr val="FFFF66"/>
                </a:solidFill>
                <a:latin typeface="Times New Roman" panose="02020603050405020304" pitchFamily="18" charset="0"/>
              </a:rPr>
              <a:t>Ipotesi</a:t>
            </a:r>
          </a:p>
        </p:txBody>
      </p:sp>
      <p:sp>
        <p:nvSpPr>
          <p:cNvPr id="674833" name="AutoShape 17">
            <a:hlinkClick r:id="" action="ppaction://noaction" highlightClick="1"/>
            <a:extLst>
              <a:ext uri="{FF2B5EF4-FFF2-40B4-BE49-F238E27FC236}">
                <a16:creationId xmlns:a16="http://schemas.microsoft.com/office/drawing/2014/main" id="{8B4B5ECB-346A-080A-EC51-47D63A179714}"/>
              </a:ext>
            </a:extLst>
          </p:cNvPr>
          <p:cNvSpPr>
            <a:spLocks noChangeArrowheads="1"/>
          </p:cNvSpPr>
          <p:nvPr/>
        </p:nvSpPr>
        <p:spPr bwMode="auto">
          <a:xfrm>
            <a:off x="1703389" y="6092825"/>
            <a:ext cx="504825" cy="611188"/>
          </a:xfrm>
          <a:prstGeom prst="actionButtonRetur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74821"/>
                                        </p:tgtEl>
                                        <p:attrNameLst>
                                          <p:attrName>style.visibility</p:attrName>
                                        </p:attrNameLst>
                                      </p:cBhvr>
                                      <p:to>
                                        <p:strVal val="visible"/>
                                      </p:to>
                                    </p:set>
                                    <p:anim calcmode="lin" valueType="num">
                                      <p:cBhvr additive="base">
                                        <p:cTn id="7" dur="500" fill="hold"/>
                                        <p:tgtEl>
                                          <p:spTgt spid="674821"/>
                                        </p:tgtEl>
                                        <p:attrNameLst>
                                          <p:attrName>ppt_x</p:attrName>
                                        </p:attrNameLst>
                                      </p:cBhvr>
                                      <p:tavLst>
                                        <p:tav tm="0">
                                          <p:val>
                                            <p:strVal val="#ppt_x"/>
                                          </p:val>
                                        </p:tav>
                                        <p:tav tm="100000">
                                          <p:val>
                                            <p:strVal val="#ppt_x"/>
                                          </p:val>
                                        </p:tav>
                                      </p:tavLst>
                                    </p:anim>
                                    <p:anim calcmode="lin" valueType="num">
                                      <p:cBhvr additive="base">
                                        <p:cTn id="8" dur="500" fill="hold"/>
                                        <p:tgtEl>
                                          <p:spTgt spid="67482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74822"/>
                                        </p:tgtEl>
                                        <p:attrNameLst>
                                          <p:attrName>style.visibility</p:attrName>
                                        </p:attrNameLst>
                                      </p:cBhvr>
                                      <p:to>
                                        <p:strVal val="visible"/>
                                      </p:to>
                                    </p:set>
                                    <p:anim calcmode="lin" valueType="num">
                                      <p:cBhvr additive="base">
                                        <p:cTn id="11" dur="500" fill="hold"/>
                                        <p:tgtEl>
                                          <p:spTgt spid="674822"/>
                                        </p:tgtEl>
                                        <p:attrNameLst>
                                          <p:attrName>ppt_x</p:attrName>
                                        </p:attrNameLst>
                                      </p:cBhvr>
                                      <p:tavLst>
                                        <p:tav tm="0">
                                          <p:val>
                                            <p:strVal val="#ppt_x"/>
                                          </p:val>
                                        </p:tav>
                                        <p:tav tm="100000">
                                          <p:val>
                                            <p:strVal val="#ppt_x"/>
                                          </p:val>
                                        </p:tav>
                                      </p:tavLst>
                                    </p:anim>
                                    <p:anim calcmode="lin" valueType="num">
                                      <p:cBhvr additive="base">
                                        <p:cTn id="12" dur="500" fill="hold"/>
                                        <p:tgtEl>
                                          <p:spTgt spid="67482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74823"/>
                                        </p:tgtEl>
                                        <p:attrNameLst>
                                          <p:attrName>style.visibility</p:attrName>
                                        </p:attrNameLst>
                                      </p:cBhvr>
                                      <p:to>
                                        <p:strVal val="visible"/>
                                      </p:to>
                                    </p:set>
                                    <p:anim calcmode="lin" valueType="num">
                                      <p:cBhvr additive="base">
                                        <p:cTn id="15" dur="500" fill="hold"/>
                                        <p:tgtEl>
                                          <p:spTgt spid="674823"/>
                                        </p:tgtEl>
                                        <p:attrNameLst>
                                          <p:attrName>ppt_x</p:attrName>
                                        </p:attrNameLst>
                                      </p:cBhvr>
                                      <p:tavLst>
                                        <p:tav tm="0">
                                          <p:val>
                                            <p:strVal val="#ppt_x"/>
                                          </p:val>
                                        </p:tav>
                                        <p:tav tm="100000">
                                          <p:val>
                                            <p:strVal val="#ppt_x"/>
                                          </p:val>
                                        </p:tav>
                                      </p:tavLst>
                                    </p:anim>
                                    <p:anim calcmode="lin" valueType="num">
                                      <p:cBhvr additive="base">
                                        <p:cTn id="16" dur="500" fill="hold"/>
                                        <p:tgtEl>
                                          <p:spTgt spid="6748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74824"/>
                                        </p:tgtEl>
                                        <p:attrNameLst>
                                          <p:attrName>style.visibility</p:attrName>
                                        </p:attrNameLst>
                                      </p:cBhvr>
                                      <p:to>
                                        <p:strVal val="visible"/>
                                      </p:to>
                                    </p:set>
                                    <p:anim calcmode="lin" valueType="num">
                                      <p:cBhvr additive="base">
                                        <p:cTn id="19" dur="500" fill="hold"/>
                                        <p:tgtEl>
                                          <p:spTgt spid="674824"/>
                                        </p:tgtEl>
                                        <p:attrNameLst>
                                          <p:attrName>ppt_x</p:attrName>
                                        </p:attrNameLst>
                                      </p:cBhvr>
                                      <p:tavLst>
                                        <p:tav tm="0">
                                          <p:val>
                                            <p:strVal val="#ppt_x"/>
                                          </p:val>
                                        </p:tav>
                                        <p:tav tm="100000">
                                          <p:val>
                                            <p:strVal val="#ppt_x"/>
                                          </p:val>
                                        </p:tav>
                                      </p:tavLst>
                                    </p:anim>
                                    <p:anim calcmode="lin" valueType="num">
                                      <p:cBhvr additive="base">
                                        <p:cTn id="20" dur="500" fill="hold"/>
                                        <p:tgtEl>
                                          <p:spTgt spid="67482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74826"/>
                                        </p:tgtEl>
                                        <p:attrNameLst>
                                          <p:attrName>style.visibility</p:attrName>
                                        </p:attrNameLst>
                                      </p:cBhvr>
                                      <p:to>
                                        <p:strVal val="visible"/>
                                      </p:to>
                                    </p:set>
                                    <p:anim calcmode="lin" valueType="num">
                                      <p:cBhvr additive="base">
                                        <p:cTn id="25" dur="500" fill="hold"/>
                                        <p:tgtEl>
                                          <p:spTgt spid="674826"/>
                                        </p:tgtEl>
                                        <p:attrNameLst>
                                          <p:attrName>ppt_x</p:attrName>
                                        </p:attrNameLst>
                                      </p:cBhvr>
                                      <p:tavLst>
                                        <p:tav tm="0">
                                          <p:val>
                                            <p:strVal val="#ppt_x"/>
                                          </p:val>
                                        </p:tav>
                                        <p:tav tm="100000">
                                          <p:val>
                                            <p:strVal val="#ppt_x"/>
                                          </p:val>
                                        </p:tav>
                                      </p:tavLst>
                                    </p:anim>
                                    <p:anim calcmode="lin" valueType="num">
                                      <p:cBhvr additive="base">
                                        <p:cTn id="26" dur="500" fill="hold"/>
                                        <p:tgtEl>
                                          <p:spTgt spid="674826"/>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74825"/>
                                        </p:tgtEl>
                                        <p:attrNameLst>
                                          <p:attrName>style.visibility</p:attrName>
                                        </p:attrNameLst>
                                      </p:cBhvr>
                                      <p:to>
                                        <p:strVal val="visible"/>
                                      </p:to>
                                    </p:set>
                                    <p:anim calcmode="lin" valueType="num">
                                      <p:cBhvr additive="base">
                                        <p:cTn id="29" dur="500" fill="hold"/>
                                        <p:tgtEl>
                                          <p:spTgt spid="674825"/>
                                        </p:tgtEl>
                                        <p:attrNameLst>
                                          <p:attrName>ppt_x</p:attrName>
                                        </p:attrNameLst>
                                      </p:cBhvr>
                                      <p:tavLst>
                                        <p:tav tm="0">
                                          <p:val>
                                            <p:strVal val="#ppt_x"/>
                                          </p:val>
                                        </p:tav>
                                        <p:tav tm="100000">
                                          <p:val>
                                            <p:strVal val="#ppt_x"/>
                                          </p:val>
                                        </p:tav>
                                      </p:tavLst>
                                    </p:anim>
                                    <p:anim calcmode="lin" valueType="num">
                                      <p:cBhvr additive="base">
                                        <p:cTn id="30" dur="500" fill="hold"/>
                                        <p:tgtEl>
                                          <p:spTgt spid="67482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74827"/>
                                        </p:tgtEl>
                                        <p:attrNameLst>
                                          <p:attrName>style.visibility</p:attrName>
                                        </p:attrNameLst>
                                      </p:cBhvr>
                                      <p:to>
                                        <p:strVal val="visible"/>
                                      </p:to>
                                    </p:set>
                                    <p:anim calcmode="lin" valueType="num">
                                      <p:cBhvr additive="base">
                                        <p:cTn id="33" dur="500" fill="hold"/>
                                        <p:tgtEl>
                                          <p:spTgt spid="674827"/>
                                        </p:tgtEl>
                                        <p:attrNameLst>
                                          <p:attrName>ppt_x</p:attrName>
                                        </p:attrNameLst>
                                      </p:cBhvr>
                                      <p:tavLst>
                                        <p:tav tm="0">
                                          <p:val>
                                            <p:strVal val="#ppt_x"/>
                                          </p:val>
                                        </p:tav>
                                        <p:tav tm="100000">
                                          <p:val>
                                            <p:strVal val="#ppt_x"/>
                                          </p:val>
                                        </p:tav>
                                      </p:tavLst>
                                    </p:anim>
                                    <p:anim calcmode="lin" valueType="num">
                                      <p:cBhvr additive="base">
                                        <p:cTn id="34" dur="500" fill="hold"/>
                                        <p:tgtEl>
                                          <p:spTgt spid="674827"/>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74828"/>
                                        </p:tgtEl>
                                        <p:attrNameLst>
                                          <p:attrName>style.visibility</p:attrName>
                                        </p:attrNameLst>
                                      </p:cBhvr>
                                      <p:to>
                                        <p:strVal val="visible"/>
                                      </p:to>
                                    </p:set>
                                    <p:anim calcmode="lin" valueType="num">
                                      <p:cBhvr additive="base">
                                        <p:cTn id="37" dur="500" fill="hold"/>
                                        <p:tgtEl>
                                          <p:spTgt spid="674828"/>
                                        </p:tgtEl>
                                        <p:attrNameLst>
                                          <p:attrName>ppt_x</p:attrName>
                                        </p:attrNameLst>
                                      </p:cBhvr>
                                      <p:tavLst>
                                        <p:tav tm="0">
                                          <p:val>
                                            <p:strVal val="#ppt_x"/>
                                          </p:val>
                                        </p:tav>
                                        <p:tav tm="100000">
                                          <p:val>
                                            <p:strVal val="#ppt_x"/>
                                          </p:val>
                                        </p:tav>
                                      </p:tavLst>
                                    </p:anim>
                                    <p:anim calcmode="lin" valueType="num">
                                      <p:cBhvr additive="base">
                                        <p:cTn id="38" dur="500" fill="hold"/>
                                        <p:tgtEl>
                                          <p:spTgt spid="6748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4823" grpId="0" animBg="1"/>
      <p:bldP spid="674824" grpId="0" animBg="1"/>
      <p:bldP spid="674827" grpId="0" animBg="1"/>
      <p:bldP spid="674828"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6594" name="Rectangle 2">
            <a:extLst>
              <a:ext uri="{FF2B5EF4-FFF2-40B4-BE49-F238E27FC236}">
                <a16:creationId xmlns:a16="http://schemas.microsoft.com/office/drawing/2014/main" id="{D425E42A-985D-FB51-9491-784B6D5BFD7F}"/>
              </a:ext>
            </a:extLst>
          </p:cNvPr>
          <p:cNvSpPr>
            <a:spLocks noGrp="1" noChangeArrowheads="1"/>
          </p:cNvSpPr>
          <p:nvPr>
            <p:ph type="title"/>
          </p:nvPr>
        </p:nvSpPr>
        <p:spPr>
          <a:xfrm>
            <a:off x="1847850" y="0"/>
            <a:ext cx="8229600" cy="490538"/>
          </a:xfrm>
        </p:spPr>
        <p:txBody>
          <a:bodyPr/>
          <a:lstStyle/>
          <a:p>
            <a:r>
              <a:rPr lang="it-IT" altLang="it-IT" sz="2800">
                <a:solidFill>
                  <a:srgbClr val="FFFF00"/>
                </a:solidFill>
                <a:latin typeface="Times New Roman" panose="02020603050405020304" pitchFamily="18" charset="0"/>
              </a:rPr>
              <a:t>Tipologie di Validità</a:t>
            </a:r>
          </a:p>
        </p:txBody>
      </p:sp>
      <p:sp>
        <p:nvSpPr>
          <p:cNvPr id="366595" name="Rectangle 3">
            <a:extLst>
              <a:ext uri="{FF2B5EF4-FFF2-40B4-BE49-F238E27FC236}">
                <a16:creationId xmlns:a16="http://schemas.microsoft.com/office/drawing/2014/main" id="{E3237DB6-A556-CCA9-1DE0-65CA7C42E6C5}"/>
              </a:ext>
            </a:extLst>
          </p:cNvPr>
          <p:cNvSpPr>
            <a:spLocks noGrp="1" noChangeArrowheads="1"/>
          </p:cNvSpPr>
          <p:nvPr>
            <p:ph type="body" idx="1"/>
          </p:nvPr>
        </p:nvSpPr>
        <p:spPr>
          <a:xfrm>
            <a:off x="1992313" y="1989138"/>
            <a:ext cx="8229600" cy="4525962"/>
          </a:xfrm>
        </p:spPr>
        <p:txBody>
          <a:bodyPr>
            <a:normAutofit lnSpcReduction="10000"/>
          </a:bodyPr>
          <a:lstStyle/>
          <a:p>
            <a:pPr marL="185738" indent="-185738"/>
            <a:r>
              <a:rPr lang="it-IT" altLang="it-IT" b="0" u="sng" dirty="0">
                <a:solidFill>
                  <a:srgbClr val="FFFF00"/>
                </a:solidFill>
                <a:latin typeface="Times New Roman" panose="02020603050405020304" pitchFamily="18" charset="0"/>
              </a:rPr>
              <a:t>Interna</a:t>
            </a:r>
            <a:r>
              <a:rPr lang="it-IT" altLang="it-IT" dirty="0">
                <a:solidFill>
                  <a:schemeClr val="bg1"/>
                </a:solidFill>
                <a:latin typeface="Times New Roman" panose="02020603050405020304" pitchFamily="18" charset="0"/>
              </a:rPr>
              <a:t>: i risultati ottenuti nella ricerca sono imputabili alle variabili che il ricercatore ha manipolato intenzionalmente (problemi, es. regressione verso la media, desiderabilità)</a:t>
            </a:r>
          </a:p>
          <a:p>
            <a:pPr marL="185738" indent="-185738"/>
            <a:r>
              <a:rPr lang="it-IT" altLang="it-IT" b="0" u="sng" dirty="0">
                <a:solidFill>
                  <a:srgbClr val="FFFF00"/>
                </a:solidFill>
                <a:latin typeface="Times New Roman" panose="02020603050405020304" pitchFamily="18" charset="0"/>
              </a:rPr>
              <a:t>Esterna</a:t>
            </a:r>
            <a:r>
              <a:rPr lang="it-IT" altLang="it-IT" dirty="0">
                <a:solidFill>
                  <a:schemeClr val="bg1"/>
                </a:solidFill>
                <a:latin typeface="Times New Roman" panose="02020603050405020304" pitchFamily="18" charset="0"/>
              </a:rPr>
              <a:t>: i risultati ottenuti nella ricerca possono essere riscontrati anche da altri ricercatori in contesti differenti (problemi, es. variazioni contesto/tempo/ambiente)</a:t>
            </a:r>
          </a:p>
          <a:p>
            <a:pPr marL="185738" indent="-185738"/>
            <a:r>
              <a:rPr lang="it-IT" altLang="it-IT" b="0" u="sng" dirty="0">
                <a:solidFill>
                  <a:srgbClr val="FFFF00"/>
                </a:solidFill>
                <a:latin typeface="Times New Roman" panose="02020603050405020304" pitchFamily="18" charset="0"/>
              </a:rPr>
              <a:t>Ecologica</a:t>
            </a:r>
            <a:r>
              <a:rPr lang="it-IT" altLang="it-IT" dirty="0">
                <a:solidFill>
                  <a:schemeClr val="bg1"/>
                </a:solidFill>
                <a:latin typeface="Times New Roman" panose="02020603050405020304" pitchFamily="18" charset="0"/>
              </a:rPr>
              <a:t>: le conclusioni a cui si è giunti nella ricerca possono essere applicate all’individuo reale nel mondo reale.</a:t>
            </a:r>
          </a:p>
        </p:txBody>
      </p:sp>
      <p:sp>
        <p:nvSpPr>
          <p:cNvPr id="366597" name="Rectangle 5">
            <a:extLst>
              <a:ext uri="{FF2B5EF4-FFF2-40B4-BE49-F238E27FC236}">
                <a16:creationId xmlns:a16="http://schemas.microsoft.com/office/drawing/2014/main" id="{9A98D498-F7E5-B278-46A8-D7A0EEFEED8C}"/>
              </a:ext>
            </a:extLst>
          </p:cNvPr>
          <p:cNvSpPr>
            <a:spLocks noChangeArrowheads="1"/>
          </p:cNvSpPr>
          <p:nvPr/>
        </p:nvSpPr>
        <p:spPr bwMode="auto">
          <a:xfrm>
            <a:off x="1992313" y="692150"/>
            <a:ext cx="8229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b="1">
                <a:solidFill>
                  <a:schemeClr val="tx1"/>
                </a:solidFill>
                <a:latin typeface="Times" pitchFamily="2" charset="0"/>
              </a:defRPr>
            </a:lvl1pPr>
            <a:lvl2pPr marL="742950" indent="-285750">
              <a:spcBef>
                <a:spcPts val="1200"/>
              </a:spcBef>
              <a:spcAft>
                <a:spcPts val="300"/>
              </a:spcAft>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Lucida Sans Unicode" panose="020B0602030504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b="1" u="sng">
                <a:solidFill>
                  <a:schemeClr val="tx1"/>
                </a:solidFill>
                <a:latin typeface="Arial" panose="020B0604020202020204" pitchFamily="34" charset="0"/>
              </a:defRPr>
            </a:lvl5pPr>
            <a:lvl6pPr marL="2514600" indent="-228600" fontAlgn="base">
              <a:spcBef>
                <a:spcPct val="20000"/>
              </a:spcBef>
              <a:spcAft>
                <a:spcPct val="0"/>
              </a:spcAft>
              <a:buChar char="»"/>
              <a:defRPr sz="2000" b="1" u="sng">
                <a:solidFill>
                  <a:schemeClr val="tx1"/>
                </a:solidFill>
                <a:latin typeface="Arial" panose="020B0604020202020204" pitchFamily="34" charset="0"/>
              </a:defRPr>
            </a:lvl6pPr>
            <a:lvl7pPr marL="2971800" indent="-228600" fontAlgn="base">
              <a:spcBef>
                <a:spcPct val="20000"/>
              </a:spcBef>
              <a:spcAft>
                <a:spcPct val="0"/>
              </a:spcAft>
              <a:buChar char="»"/>
              <a:defRPr sz="2000" b="1" u="sng">
                <a:solidFill>
                  <a:schemeClr val="tx1"/>
                </a:solidFill>
                <a:latin typeface="Arial" panose="020B0604020202020204" pitchFamily="34" charset="0"/>
              </a:defRPr>
            </a:lvl7pPr>
            <a:lvl8pPr marL="3429000" indent="-228600" fontAlgn="base">
              <a:spcBef>
                <a:spcPct val="20000"/>
              </a:spcBef>
              <a:spcAft>
                <a:spcPct val="0"/>
              </a:spcAft>
              <a:buChar char="»"/>
              <a:defRPr sz="2000" b="1" u="sng">
                <a:solidFill>
                  <a:schemeClr val="tx1"/>
                </a:solidFill>
                <a:latin typeface="Arial" panose="020B0604020202020204" pitchFamily="34" charset="0"/>
              </a:defRPr>
            </a:lvl8pPr>
            <a:lvl9pPr marL="3886200" indent="-228600" fontAlgn="base">
              <a:spcBef>
                <a:spcPct val="20000"/>
              </a:spcBef>
              <a:spcAft>
                <a:spcPct val="0"/>
              </a:spcAft>
              <a:buChar char="»"/>
              <a:defRPr sz="2000" b="1" u="sng">
                <a:solidFill>
                  <a:schemeClr val="tx1"/>
                </a:solidFill>
                <a:latin typeface="Arial" panose="020B0604020202020204" pitchFamily="34" charset="0"/>
              </a:defRPr>
            </a:lvl9pPr>
          </a:lstStyle>
          <a:p>
            <a:pPr>
              <a:buFontTx/>
              <a:buNone/>
            </a:pPr>
            <a:r>
              <a:rPr lang="en-US" altLang="it-IT" sz="2400" b="0">
                <a:solidFill>
                  <a:schemeClr val="bg1"/>
                </a:solidFill>
                <a:latin typeface="Times New Roman" panose="02020603050405020304" pitchFamily="18" charset="0"/>
              </a:rPr>
              <a:t>Quando pianifico uno studio devo sempre considerare che ci potrebbero essere delle influenze (ambientali o umane) o variabili disturbo) che inficiano i risultati ottenuti.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 calcmode="lin" valueType="num">
                                      <p:cBhvr additive="base">
                                        <p:cTn id="7" dur="5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65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6595">
                                            <p:txEl>
                                              <p:pRg st="1" end="1"/>
                                            </p:txEl>
                                          </p:spTgt>
                                        </p:tgtEl>
                                        <p:attrNameLst>
                                          <p:attrName>style.visibility</p:attrName>
                                        </p:attrNameLst>
                                      </p:cBhvr>
                                      <p:to>
                                        <p:strVal val="visible"/>
                                      </p:to>
                                    </p:set>
                                    <p:anim calcmode="lin" valueType="num">
                                      <p:cBhvr additive="base">
                                        <p:cTn id="13" dur="500" fill="hold"/>
                                        <p:tgtEl>
                                          <p:spTgt spid="3665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65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66595">
                                            <p:txEl>
                                              <p:pRg st="2" end="2"/>
                                            </p:txEl>
                                          </p:spTgt>
                                        </p:tgtEl>
                                        <p:attrNameLst>
                                          <p:attrName>style.visibility</p:attrName>
                                        </p:attrNameLst>
                                      </p:cBhvr>
                                      <p:to>
                                        <p:strVal val="visible"/>
                                      </p:to>
                                    </p:set>
                                    <p:anim calcmode="lin" valueType="num">
                                      <p:cBhvr additive="base">
                                        <p:cTn id="19" dur="500" fill="hold"/>
                                        <p:tgtEl>
                                          <p:spTgt spid="3665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65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59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8034" name="Text Box 2">
            <a:extLst>
              <a:ext uri="{FF2B5EF4-FFF2-40B4-BE49-F238E27FC236}">
                <a16:creationId xmlns:a16="http://schemas.microsoft.com/office/drawing/2014/main" id="{7F6108F2-139F-748C-6631-9576DBFAB603}"/>
              </a:ext>
            </a:extLst>
          </p:cNvPr>
          <p:cNvSpPr txBox="1">
            <a:spLocks noChangeArrowheads="1"/>
          </p:cNvSpPr>
          <p:nvPr/>
        </p:nvSpPr>
        <p:spPr bwMode="auto">
          <a:xfrm>
            <a:off x="1524000" y="230188"/>
            <a:ext cx="6286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2400">
                <a:solidFill>
                  <a:srgbClr val="FFFF00"/>
                </a:solidFill>
                <a:latin typeface="Times New Roman" panose="02020603050405020304" pitchFamily="18" charset="0"/>
              </a:rPr>
              <a:t>Popolazione di riferimento e campione</a:t>
            </a:r>
          </a:p>
        </p:txBody>
      </p:sp>
      <p:grpSp>
        <p:nvGrpSpPr>
          <p:cNvPr id="428035" name="Group 3">
            <a:extLst>
              <a:ext uri="{FF2B5EF4-FFF2-40B4-BE49-F238E27FC236}">
                <a16:creationId xmlns:a16="http://schemas.microsoft.com/office/drawing/2014/main" id="{13781A22-8E73-8A85-7747-7CFF6B49118F}"/>
              </a:ext>
            </a:extLst>
          </p:cNvPr>
          <p:cNvGrpSpPr>
            <a:grpSpLocks/>
          </p:cNvGrpSpPr>
          <p:nvPr/>
        </p:nvGrpSpPr>
        <p:grpSpPr bwMode="auto">
          <a:xfrm>
            <a:off x="1789114" y="661988"/>
            <a:ext cx="3787775" cy="2012950"/>
            <a:chOff x="167" y="417"/>
            <a:chExt cx="2386" cy="1268"/>
          </a:xfrm>
        </p:grpSpPr>
        <p:sp>
          <p:nvSpPr>
            <p:cNvPr id="428036" name="Text Box 4">
              <a:extLst>
                <a:ext uri="{FF2B5EF4-FFF2-40B4-BE49-F238E27FC236}">
                  <a16:creationId xmlns:a16="http://schemas.microsoft.com/office/drawing/2014/main" id="{402515D1-E3B6-E17E-A18A-F232631F1348}"/>
                </a:ext>
              </a:extLst>
            </p:cNvPr>
            <p:cNvSpPr txBox="1">
              <a:spLocks noChangeArrowheads="1"/>
            </p:cNvSpPr>
            <p:nvPr/>
          </p:nvSpPr>
          <p:spPr bwMode="auto">
            <a:xfrm>
              <a:off x="167" y="853"/>
              <a:ext cx="1720" cy="832"/>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2000">
                  <a:solidFill>
                    <a:schemeClr val="bg1"/>
                  </a:solidFill>
                  <a:latin typeface="Times New Roman" panose="02020603050405020304" pitchFamily="18" charset="0"/>
                </a:rPr>
                <a:t>Insieme dei referenti per cui posso ritenere validi i risultati che otterrò nella ricerca</a:t>
              </a:r>
            </a:p>
          </p:txBody>
        </p:sp>
        <p:grpSp>
          <p:nvGrpSpPr>
            <p:cNvPr id="428037" name="Group 5">
              <a:extLst>
                <a:ext uri="{FF2B5EF4-FFF2-40B4-BE49-F238E27FC236}">
                  <a16:creationId xmlns:a16="http://schemas.microsoft.com/office/drawing/2014/main" id="{D145307D-706E-8FC2-90C3-6D0682A068F0}"/>
                </a:ext>
              </a:extLst>
            </p:cNvPr>
            <p:cNvGrpSpPr>
              <a:grpSpLocks/>
            </p:cNvGrpSpPr>
            <p:nvPr/>
          </p:nvGrpSpPr>
          <p:grpSpPr bwMode="auto">
            <a:xfrm>
              <a:off x="360" y="417"/>
              <a:ext cx="2193" cy="432"/>
              <a:chOff x="360" y="417"/>
              <a:chExt cx="2193" cy="432"/>
            </a:xfrm>
          </p:grpSpPr>
          <p:sp>
            <p:nvSpPr>
              <p:cNvPr id="428038" name="Line 6">
                <a:extLst>
                  <a:ext uri="{FF2B5EF4-FFF2-40B4-BE49-F238E27FC236}">
                    <a16:creationId xmlns:a16="http://schemas.microsoft.com/office/drawing/2014/main" id="{A6017FCB-A273-FF50-1826-EFFB3C8CCE48}"/>
                  </a:ext>
                </a:extLst>
              </p:cNvPr>
              <p:cNvSpPr>
                <a:spLocks noChangeShapeType="1"/>
              </p:cNvSpPr>
              <p:nvPr/>
            </p:nvSpPr>
            <p:spPr bwMode="auto">
              <a:xfrm rot="-5400000">
                <a:off x="1457" y="-680"/>
                <a:ext cx="0" cy="2193"/>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28039" name="Group 7">
                <a:extLst>
                  <a:ext uri="{FF2B5EF4-FFF2-40B4-BE49-F238E27FC236}">
                    <a16:creationId xmlns:a16="http://schemas.microsoft.com/office/drawing/2014/main" id="{70F32D2C-9073-DB6A-899F-281A2FDF5FC2}"/>
                  </a:ext>
                </a:extLst>
              </p:cNvPr>
              <p:cNvGrpSpPr>
                <a:grpSpLocks/>
              </p:cNvGrpSpPr>
              <p:nvPr/>
            </p:nvGrpSpPr>
            <p:grpSpPr bwMode="auto">
              <a:xfrm>
                <a:off x="836" y="426"/>
                <a:ext cx="482" cy="423"/>
                <a:chOff x="836" y="426"/>
                <a:chExt cx="482" cy="423"/>
              </a:xfrm>
            </p:grpSpPr>
            <p:sp>
              <p:nvSpPr>
                <p:cNvPr id="428040" name="Line 8">
                  <a:extLst>
                    <a:ext uri="{FF2B5EF4-FFF2-40B4-BE49-F238E27FC236}">
                      <a16:creationId xmlns:a16="http://schemas.microsoft.com/office/drawing/2014/main" id="{E2D37E7E-F832-AC99-6A1A-4E50D25B0741}"/>
                    </a:ext>
                  </a:extLst>
                </p:cNvPr>
                <p:cNvSpPr>
                  <a:spLocks noChangeShapeType="1"/>
                </p:cNvSpPr>
                <p:nvPr/>
              </p:nvSpPr>
              <p:spPr bwMode="auto">
                <a:xfrm flipH="1">
                  <a:off x="1064" y="426"/>
                  <a:ext cx="1" cy="423"/>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8041" name="Text Box 9">
                  <a:extLst>
                    <a:ext uri="{FF2B5EF4-FFF2-40B4-BE49-F238E27FC236}">
                      <a16:creationId xmlns:a16="http://schemas.microsoft.com/office/drawing/2014/main" id="{260F9D5B-C6AE-63B3-3691-EA5DBCF95176}"/>
                    </a:ext>
                  </a:extLst>
                </p:cNvPr>
                <p:cNvSpPr txBox="1">
                  <a:spLocks noChangeArrowheads="1"/>
                </p:cNvSpPr>
                <p:nvPr/>
              </p:nvSpPr>
              <p:spPr bwMode="auto">
                <a:xfrm>
                  <a:off x="836" y="485"/>
                  <a:ext cx="482" cy="237"/>
                </a:xfrm>
                <a:prstGeom prst="rect">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b="1">
                      <a:latin typeface="Times New Roman" panose="02020603050405020304" pitchFamily="18" charset="0"/>
                    </a:rPr>
                    <a:t>ossia</a:t>
                  </a:r>
                </a:p>
              </p:txBody>
            </p:sp>
          </p:grpSp>
        </p:grpSp>
      </p:grpSp>
      <p:sp>
        <p:nvSpPr>
          <p:cNvPr id="428042" name="Text Box 10">
            <a:extLst>
              <a:ext uri="{FF2B5EF4-FFF2-40B4-BE49-F238E27FC236}">
                <a16:creationId xmlns:a16="http://schemas.microsoft.com/office/drawing/2014/main" id="{E0384177-3B11-1AC9-ED0E-5CC8760B2964}"/>
              </a:ext>
            </a:extLst>
          </p:cNvPr>
          <p:cNvSpPr txBox="1">
            <a:spLocks noChangeArrowheads="1"/>
          </p:cNvSpPr>
          <p:nvPr/>
        </p:nvSpPr>
        <p:spPr bwMode="auto">
          <a:xfrm>
            <a:off x="1806575" y="4292600"/>
            <a:ext cx="2755900" cy="7112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000">
                <a:solidFill>
                  <a:schemeClr val="bg1"/>
                </a:solidFill>
                <a:latin typeface="Times New Roman" panose="02020603050405020304" pitchFamily="18" charset="0"/>
              </a:rPr>
              <a:t>Coerenti con l’obiettivo della ricerca</a:t>
            </a:r>
            <a:r>
              <a:rPr lang="it-IT" altLang="it-IT" sz="2000"/>
              <a:t> </a:t>
            </a:r>
          </a:p>
        </p:txBody>
      </p:sp>
      <p:grpSp>
        <p:nvGrpSpPr>
          <p:cNvPr id="428043" name="Group 11">
            <a:extLst>
              <a:ext uri="{FF2B5EF4-FFF2-40B4-BE49-F238E27FC236}">
                <a16:creationId xmlns:a16="http://schemas.microsoft.com/office/drawing/2014/main" id="{47C19BFB-7E5B-4AFC-7973-33BD8834C68C}"/>
              </a:ext>
            </a:extLst>
          </p:cNvPr>
          <p:cNvGrpSpPr>
            <a:grpSpLocks/>
          </p:cNvGrpSpPr>
          <p:nvPr/>
        </p:nvGrpSpPr>
        <p:grpSpPr bwMode="auto">
          <a:xfrm>
            <a:off x="1711326" y="2293939"/>
            <a:ext cx="2874963" cy="2009775"/>
            <a:chOff x="118" y="1445"/>
            <a:chExt cx="1811" cy="1266"/>
          </a:xfrm>
        </p:grpSpPr>
        <p:sp>
          <p:nvSpPr>
            <p:cNvPr id="428044" name="Line 12">
              <a:extLst>
                <a:ext uri="{FF2B5EF4-FFF2-40B4-BE49-F238E27FC236}">
                  <a16:creationId xmlns:a16="http://schemas.microsoft.com/office/drawing/2014/main" id="{1193B0AF-5F49-1C6A-2AE7-C112F1A424E0}"/>
                </a:ext>
              </a:extLst>
            </p:cNvPr>
            <p:cNvSpPr>
              <a:spLocks noChangeShapeType="1"/>
            </p:cNvSpPr>
            <p:nvPr/>
          </p:nvSpPr>
          <p:spPr bwMode="auto">
            <a:xfrm rot="-5400000">
              <a:off x="574" y="1261"/>
              <a:ext cx="0" cy="377"/>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8045" name="Text Box 13">
              <a:extLst>
                <a:ext uri="{FF2B5EF4-FFF2-40B4-BE49-F238E27FC236}">
                  <a16:creationId xmlns:a16="http://schemas.microsoft.com/office/drawing/2014/main" id="{A6DF7B2D-ECAF-7067-1AC1-CCF23829C37A}"/>
                </a:ext>
              </a:extLst>
            </p:cNvPr>
            <p:cNvSpPr txBox="1">
              <a:spLocks noChangeArrowheads="1"/>
            </p:cNvSpPr>
            <p:nvPr/>
          </p:nvSpPr>
          <p:spPr bwMode="auto">
            <a:xfrm>
              <a:off x="193" y="2263"/>
              <a:ext cx="1736" cy="448"/>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000">
                  <a:solidFill>
                    <a:schemeClr val="bg1"/>
                  </a:solidFill>
                  <a:latin typeface="Times New Roman" panose="02020603050405020304" pitchFamily="18" charset="0"/>
                </a:rPr>
                <a:t>Rispecchianti la realtà oggetto di ricerca </a:t>
              </a:r>
            </a:p>
          </p:txBody>
        </p:sp>
        <p:sp>
          <p:nvSpPr>
            <p:cNvPr id="428046" name="Freeform 14">
              <a:extLst>
                <a:ext uri="{FF2B5EF4-FFF2-40B4-BE49-F238E27FC236}">
                  <a16:creationId xmlns:a16="http://schemas.microsoft.com/office/drawing/2014/main" id="{FB96FC48-3D8D-CB01-5CA3-D2E5D1C62F44}"/>
                </a:ext>
              </a:extLst>
            </p:cNvPr>
            <p:cNvSpPr>
              <a:spLocks/>
            </p:cNvSpPr>
            <p:nvPr/>
          </p:nvSpPr>
          <p:spPr bwMode="auto">
            <a:xfrm>
              <a:off x="272" y="1445"/>
              <a:ext cx="117" cy="791"/>
            </a:xfrm>
            <a:custGeom>
              <a:avLst/>
              <a:gdLst>
                <a:gd name="T0" fmla="*/ 173 w 173"/>
                <a:gd name="T1" fmla="*/ 0 h 791"/>
                <a:gd name="T2" fmla="*/ 0 w 173"/>
                <a:gd name="T3" fmla="*/ 67 h 791"/>
                <a:gd name="T4" fmla="*/ 12 w 173"/>
                <a:gd name="T5" fmla="*/ 791 h 791"/>
              </a:gdLst>
              <a:ahLst/>
              <a:cxnLst>
                <a:cxn ang="0">
                  <a:pos x="T0" y="T1"/>
                </a:cxn>
                <a:cxn ang="0">
                  <a:pos x="T2" y="T3"/>
                </a:cxn>
                <a:cxn ang="0">
                  <a:pos x="T4" y="T5"/>
                </a:cxn>
              </a:cxnLst>
              <a:rect l="0" t="0" r="r" b="b"/>
              <a:pathLst>
                <a:path w="173" h="791">
                  <a:moveTo>
                    <a:pt x="173" y="0"/>
                  </a:moveTo>
                  <a:lnTo>
                    <a:pt x="0" y="67"/>
                  </a:lnTo>
                  <a:lnTo>
                    <a:pt x="12" y="791"/>
                  </a:lnTo>
                </a:path>
              </a:pathLst>
            </a:custGeom>
            <a:noFill/>
            <a:ln w="5715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8047" name="Text Box 15">
              <a:extLst>
                <a:ext uri="{FF2B5EF4-FFF2-40B4-BE49-F238E27FC236}">
                  <a16:creationId xmlns:a16="http://schemas.microsoft.com/office/drawing/2014/main" id="{0ED004B8-C00C-F788-EF01-7376B4D12A32}"/>
                </a:ext>
              </a:extLst>
            </p:cNvPr>
            <p:cNvSpPr txBox="1">
              <a:spLocks noChangeArrowheads="1"/>
            </p:cNvSpPr>
            <p:nvPr/>
          </p:nvSpPr>
          <p:spPr bwMode="auto">
            <a:xfrm>
              <a:off x="118" y="1775"/>
              <a:ext cx="482" cy="237"/>
            </a:xfrm>
            <a:prstGeom prst="rect">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b="1">
                  <a:latin typeface="Times New Roman" panose="02020603050405020304" pitchFamily="18" charset="0"/>
                </a:rPr>
                <a:t>ossia</a:t>
              </a:r>
            </a:p>
          </p:txBody>
        </p:sp>
      </p:grpSp>
      <p:grpSp>
        <p:nvGrpSpPr>
          <p:cNvPr id="428048" name="Group 16">
            <a:extLst>
              <a:ext uri="{FF2B5EF4-FFF2-40B4-BE49-F238E27FC236}">
                <a16:creationId xmlns:a16="http://schemas.microsoft.com/office/drawing/2014/main" id="{FA2BFDCE-A1B8-10F9-7638-77D46E83685C}"/>
              </a:ext>
            </a:extLst>
          </p:cNvPr>
          <p:cNvGrpSpPr>
            <a:grpSpLocks/>
          </p:cNvGrpSpPr>
          <p:nvPr/>
        </p:nvGrpSpPr>
        <p:grpSpPr bwMode="auto">
          <a:xfrm>
            <a:off x="5651500" y="677864"/>
            <a:ext cx="1866900" cy="2027237"/>
            <a:chOff x="2600" y="427"/>
            <a:chExt cx="1176" cy="1277"/>
          </a:xfrm>
        </p:grpSpPr>
        <p:sp>
          <p:nvSpPr>
            <p:cNvPr id="428049" name="Text Box 17">
              <a:extLst>
                <a:ext uri="{FF2B5EF4-FFF2-40B4-BE49-F238E27FC236}">
                  <a16:creationId xmlns:a16="http://schemas.microsoft.com/office/drawing/2014/main" id="{D0105B7B-03CC-36AB-AE2A-E7AD8ADEF81A}"/>
                </a:ext>
              </a:extLst>
            </p:cNvPr>
            <p:cNvSpPr txBox="1">
              <a:spLocks noChangeArrowheads="1"/>
            </p:cNvSpPr>
            <p:nvPr/>
          </p:nvSpPr>
          <p:spPr bwMode="auto">
            <a:xfrm>
              <a:off x="2600" y="872"/>
              <a:ext cx="1176" cy="832"/>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2000">
                  <a:solidFill>
                    <a:schemeClr val="bg1"/>
                  </a:solidFill>
                  <a:latin typeface="Times New Roman" panose="02020603050405020304" pitchFamily="18" charset="0"/>
                </a:rPr>
                <a:t>Sottoinsieme di referenti su cui la ricerca viene condotta</a:t>
              </a:r>
            </a:p>
          </p:txBody>
        </p:sp>
        <p:sp>
          <p:nvSpPr>
            <p:cNvPr id="428050" name="Line 18">
              <a:extLst>
                <a:ext uri="{FF2B5EF4-FFF2-40B4-BE49-F238E27FC236}">
                  <a16:creationId xmlns:a16="http://schemas.microsoft.com/office/drawing/2014/main" id="{8303780B-0CF2-AB15-1357-EDD869924C44}"/>
                </a:ext>
              </a:extLst>
            </p:cNvPr>
            <p:cNvSpPr>
              <a:spLocks noChangeShapeType="1"/>
            </p:cNvSpPr>
            <p:nvPr/>
          </p:nvSpPr>
          <p:spPr bwMode="auto">
            <a:xfrm rot="5400000" flipV="1">
              <a:off x="3207" y="38"/>
              <a:ext cx="0" cy="777"/>
            </a:xfrm>
            <a:prstGeom prst="line">
              <a:avLst/>
            </a:prstGeom>
            <a:noFill/>
            <a:ln w="571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28051" name="Group 19">
              <a:extLst>
                <a:ext uri="{FF2B5EF4-FFF2-40B4-BE49-F238E27FC236}">
                  <a16:creationId xmlns:a16="http://schemas.microsoft.com/office/drawing/2014/main" id="{39F04913-9F26-D182-BE18-B6CFFCA3B177}"/>
                </a:ext>
              </a:extLst>
            </p:cNvPr>
            <p:cNvGrpSpPr>
              <a:grpSpLocks/>
            </p:cNvGrpSpPr>
            <p:nvPr/>
          </p:nvGrpSpPr>
          <p:grpSpPr bwMode="auto">
            <a:xfrm>
              <a:off x="2965" y="441"/>
              <a:ext cx="482" cy="423"/>
              <a:chOff x="836" y="426"/>
              <a:chExt cx="482" cy="423"/>
            </a:xfrm>
          </p:grpSpPr>
          <p:sp>
            <p:nvSpPr>
              <p:cNvPr id="428052" name="Line 20">
                <a:extLst>
                  <a:ext uri="{FF2B5EF4-FFF2-40B4-BE49-F238E27FC236}">
                    <a16:creationId xmlns:a16="http://schemas.microsoft.com/office/drawing/2014/main" id="{75E61005-931B-18F0-9D6F-38180C5DFDF4}"/>
                  </a:ext>
                </a:extLst>
              </p:cNvPr>
              <p:cNvSpPr>
                <a:spLocks noChangeShapeType="1"/>
              </p:cNvSpPr>
              <p:nvPr/>
            </p:nvSpPr>
            <p:spPr bwMode="auto">
              <a:xfrm flipH="1">
                <a:off x="1064" y="426"/>
                <a:ext cx="1" cy="423"/>
              </a:xfrm>
              <a:prstGeom prst="line">
                <a:avLst/>
              </a:prstGeom>
              <a:noFill/>
              <a:ln w="5715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8053" name="Text Box 21">
                <a:extLst>
                  <a:ext uri="{FF2B5EF4-FFF2-40B4-BE49-F238E27FC236}">
                    <a16:creationId xmlns:a16="http://schemas.microsoft.com/office/drawing/2014/main" id="{782C6CDD-50AE-C788-7241-4427B402C7CF}"/>
                  </a:ext>
                </a:extLst>
              </p:cNvPr>
              <p:cNvSpPr txBox="1">
                <a:spLocks noChangeArrowheads="1"/>
              </p:cNvSpPr>
              <p:nvPr/>
            </p:nvSpPr>
            <p:spPr bwMode="auto">
              <a:xfrm>
                <a:off x="836" y="485"/>
                <a:ext cx="482" cy="237"/>
              </a:xfrm>
              <a:prstGeom prst="rect">
                <a:avLst/>
              </a:prstGeom>
              <a:solidFill>
                <a:schemeClr val="bg1"/>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b="1">
                    <a:latin typeface="Times New Roman" panose="02020603050405020304" pitchFamily="18" charset="0"/>
                  </a:rPr>
                  <a:t>ossia</a:t>
                </a:r>
              </a:p>
            </p:txBody>
          </p:sp>
        </p:grpSp>
      </p:grpSp>
      <p:grpSp>
        <p:nvGrpSpPr>
          <p:cNvPr id="428054" name="Group 22">
            <a:extLst>
              <a:ext uri="{FF2B5EF4-FFF2-40B4-BE49-F238E27FC236}">
                <a16:creationId xmlns:a16="http://schemas.microsoft.com/office/drawing/2014/main" id="{6EAAEC9F-3CD6-915A-93E0-7973D343D6F4}"/>
              </a:ext>
            </a:extLst>
          </p:cNvPr>
          <p:cNvGrpSpPr>
            <a:grpSpLocks/>
          </p:cNvGrpSpPr>
          <p:nvPr/>
        </p:nvGrpSpPr>
        <p:grpSpPr bwMode="auto">
          <a:xfrm>
            <a:off x="7051675" y="2514601"/>
            <a:ext cx="2489200" cy="2270125"/>
            <a:chOff x="3482" y="1584"/>
            <a:chExt cx="1568" cy="1430"/>
          </a:xfrm>
        </p:grpSpPr>
        <p:sp>
          <p:nvSpPr>
            <p:cNvPr id="428055" name="Text Box 23">
              <a:extLst>
                <a:ext uri="{FF2B5EF4-FFF2-40B4-BE49-F238E27FC236}">
                  <a16:creationId xmlns:a16="http://schemas.microsoft.com/office/drawing/2014/main" id="{A7F676C9-D453-9BF7-E6C3-2E420DD5133F}"/>
                </a:ext>
              </a:extLst>
            </p:cNvPr>
            <p:cNvSpPr txBox="1">
              <a:spLocks noChangeArrowheads="1"/>
            </p:cNvSpPr>
            <p:nvPr/>
          </p:nvSpPr>
          <p:spPr bwMode="auto">
            <a:xfrm>
              <a:off x="3482" y="2182"/>
              <a:ext cx="1568" cy="832"/>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2000">
                  <a:solidFill>
                    <a:schemeClr val="bg1"/>
                  </a:solidFill>
                  <a:latin typeface="Times New Roman" panose="02020603050405020304" pitchFamily="18" charset="0"/>
                </a:rPr>
                <a:t>Riproduce “in piccolo” determinate caratteristiche della popolazione</a:t>
              </a:r>
            </a:p>
          </p:txBody>
        </p:sp>
        <p:sp>
          <p:nvSpPr>
            <p:cNvPr id="428056" name="Freeform 24">
              <a:extLst>
                <a:ext uri="{FF2B5EF4-FFF2-40B4-BE49-F238E27FC236}">
                  <a16:creationId xmlns:a16="http://schemas.microsoft.com/office/drawing/2014/main" id="{825DBB90-15F6-0045-3C40-14F01B587669}"/>
                </a:ext>
              </a:extLst>
            </p:cNvPr>
            <p:cNvSpPr>
              <a:spLocks/>
            </p:cNvSpPr>
            <p:nvPr/>
          </p:nvSpPr>
          <p:spPr bwMode="auto">
            <a:xfrm>
              <a:off x="3784" y="1584"/>
              <a:ext cx="448" cy="608"/>
            </a:xfrm>
            <a:custGeom>
              <a:avLst/>
              <a:gdLst>
                <a:gd name="T0" fmla="*/ 0 w 448"/>
                <a:gd name="T1" fmla="*/ 0 h 696"/>
                <a:gd name="T2" fmla="*/ 440 w 448"/>
                <a:gd name="T3" fmla="*/ 0 h 696"/>
                <a:gd name="T4" fmla="*/ 448 w 448"/>
                <a:gd name="T5" fmla="*/ 696 h 696"/>
              </a:gdLst>
              <a:ahLst/>
              <a:cxnLst>
                <a:cxn ang="0">
                  <a:pos x="T0" y="T1"/>
                </a:cxn>
                <a:cxn ang="0">
                  <a:pos x="T2" y="T3"/>
                </a:cxn>
                <a:cxn ang="0">
                  <a:pos x="T4" y="T5"/>
                </a:cxn>
              </a:cxnLst>
              <a:rect l="0" t="0" r="r" b="b"/>
              <a:pathLst>
                <a:path w="448" h="696">
                  <a:moveTo>
                    <a:pt x="0" y="0"/>
                  </a:moveTo>
                  <a:lnTo>
                    <a:pt x="440" y="0"/>
                  </a:lnTo>
                  <a:lnTo>
                    <a:pt x="448" y="696"/>
                  </a:lnTo>
                </a:path>
              </a:pathLst>
            </a:custGeom>
            <a:noFill/>
            <a:ln w="57150">
              <a:solidFill>
                <a:schemeClr val="hlink"/>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8057" name="Text Box 25">
              <a:extLst>
                <a:ext uri="{FF2B5EF4-FFF2-40B4-BE49-F238E27FC236}">
                  <a16:creationId xmlns:a16="http://schemas.microsoft.com/office/drawing/2014/main" id="{9313577B-CA4F-B094-F174-AE82C9044117}"/>
                </a:ext>
              </a:extLst>
            </p:cNvPr>
            <p:cNvSpPr txBox="1">
              <a:spLocks noChangeArrowheads="1"/>
            </p:cNvSpPr>
            <p:nvPr/>
          </p:nvSpPr>
          <p:spPr bwMode="auto">
            <a:xfrm>
              <a:off x="4086" y="1711"/>
              <a:ext cx="306" cy="237"/>
            </a:xfrm>
            <a:prstGeom prst="rect">
              <a:avLst/>
            </a:prstGeom>
            <a:solidFill>
              <a:schemeClr val="bg1"/>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b="1">
                  <a:latin typeface="Times New Roman" panose="02020603050405020304" pitchFamily="18" charset="0"/>
                </a:rPr>
                <a:t>se</a:t>
              </a:r>
            </a:p>
          </p:txBody>
        </p:sp>
      </p:grpSp>
      <p:grpSp>
        <p:nvGrpSpPr>
          <p:cNvPr id="428058" name="Group 26">
            <a:extLst>
              <a:ext uri="{FF2B5EF4-FFF2-40B4-BE49-F238E27FC236}">
                <a16:creationId xmlns:a16="http://schemas.microsoft.com/office/drawing/2014/main" id="{DF02FF2C-FD77-D3EE-8FFD-C3F08DAA43A3}"/>
              </a:ext>
            </a:extLst>
          </p:cNvPr>
          <p:cNvGrpSpPr>
            <a:grpSpLocks/>
          </p:cNvGrpSpPr>
          <p:nvPr/>
        </p:nvGrpSpPr>
        <p:grpSpPr bwMode="auto">
          <a:xfrm>
            <a:off x="4583114" y="4797426"/>
            <a:ext cx="3671887" cy="1395413"/>
            <a:chOff x="2000" y="2980"/>
            <a:chExt cx="2313" cy="879"/>
          </a:xfrm>
        </p:grpSpPr>
        <p:sp>
          <p:nvSpPr>
            <p:cNvPr id="428059" name="Text Box 27">
              <a:extLst>
                <a:ext uri="{FF2B5EF4-FFF2-40B4-BE49-F238E27FC236}">
                  <a16:creationId xmlns:a16="http://schemas.microsoft.com/office/drawing/2014/main" id="{8D55C6B5-8ED3-ADF4-ACC8-3B8CAB8E38A4}"/>
                </a:ext>
              </a:extLst>
            </p:cNvPr>
            <p:cNvSpPr txBox="1">
              <a:spLocks noChangeArrowheads="1"/>
            </p:cNvSpPr>
            <p:nvPr/>
          </p:nvSpPr>
          <p:spPr bwMode="auto">
            <a:xfrm>
              <a:off x="2000" y="3335"/>
              <a:ext cx="1584" cy="524"/>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2400">
                  <a:solidFill>
                    <a:schemeClr val="bg1"/>
                  </a:solidFill>
                  <a:latin typeface="Times New Roman" panose="02020603050405020304" pitchFamily="18" charset="0"/>
                </a:rPr>
                <a:t>Campione </a:t>
              </a:r>
              <a:r>
                <a:rPr lang="it-IT" altLang="it-IT" sz="2400" b="1">
                  <a:solidFill>
                    <a:schemeClr val="bg1"/>
                  </a:solidFill>
                  <a:latin typeface="Times New Roman" panose="02020603050405020304" pitchFamily="18" charset="0"/>
                </a:rPr>
                <a:t>rappresentativo</a:t>
              </a:r>
            </a:p>
          </p:txBody>
        </p:sp>
        <p:sp>
          <p:nvSpPr>
            <p:cNvPr id="428060" name="Line 28">
              <a:extLst>
                <a:ext uri="{FF2B5EF4-FFF2-40B4-BE49-F238E27FC236}">
                  <a16:creationId xmlns:a16="http://schemas.microsoft.com/office/drawing/2014/main" id="{0EBB0987-F139-8CBF-B0D5-ADF195A9CB8E}"/>
                </a:ext>
              </a:extLst>
            </p:cNvPr>
            <p:cNvSpPr>
              <a:spLocks noChangeShapeType="1"/>
            </p:cNvSpPr>
            <p:nvPr/>
          </p:nvSpPr>
          <p:spPr bwMode="auto">
            <a:xfrm flipH="1">
              <a:off x="3378" y="2980"/>
              <a:ext cx="865" cy="479"/>
            </a:xfrm>
            <a:prstGeom prst="line">
              <a:avLst/>
            </a:prstGeom>
            <a:noFill/>
            <a:ln w="571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8061" name="Text Box 29">
              <a:extLst>
                <a:ext uri="{FF2B5EF4-FFF2-40B4-BE49-F238E27FC236}">
                  <a16:creationId xmlns:a16="http://schemas.microsoft.com/office/drawing/2014/main" id="{0DD3FC2F-A430-C787-0BD0-A69B0AA306B5}"/>
                </a:ext>
              </a:extLst>
            </p:cNvPr>
            <p:cNvSpPr txBox="1">
              <a:spLocks noChangeArrowheads="1"/>
            </p:cNvSpPr>
            <p:nvPr/>
          </p:nvSpPr>
          <p:spPr bwMode="auto">
            <a:xfrm>
              <a:off x="3455" y="3088"/>
              <a:ext cx="858" cy="237"/>
            </a:xfrm>
            <a:prstGeom prst="rect">
              <a:avLst/>
            </a:prstGeom>
            <a:solidFill>
              <a:schemeClr val="bg1"/>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b="1">
                  <a:latin typeface="Times New Roman" panose="02020603050405020304" pitchFamily="18" charset="0"/>
                </a:rPr>
                <a:t>si definisce</a:t>
              </a:r>
            </a:p>
          </p:txBody>
        </p:sp>
      </p:grpSp>
      <p:grpSp>
        <p:nvGrpSpPr>
          <p:cNvPr id="428062" name="Group 30">
            <a:extLst>
              <a:ext uri="{FF2B5EF4-FFF2-40B4-BE49-F238E27FC236}">
                <a16:creationId xmlns:a16="http://schemas.microsoft.com/office/drawing/2014/main" id="{15A11922-0E66-9AF3-53E8-C1021E10C027}"/>
              </a:ext>
            </a:extLst>
          </p:cNvPr>
          <p:cNvGrpSpPr>
            <a:grpSpLocks/>
          </p:cNvGrpSpPr>
          <p:nvPr/>
        </p:nvGrpSpPr>
        <p:grpSpPr bwMode="auto">
          <a:xfrm>
            <a:off x="3367088" y="1690689"/>
            <a:ext cx="3224212" cy="2255837"/>
            <a:chOff x="1161" y="1065"/>
            <a:chExt cx="2031" cy="1421"/>
          </a:xfrm>
        </p:grpSpPr>
        <p:sp>
          <p:nvSpPr>
            <p:cNvPr id="428063" name="Line 31">
              <a:extLst>
                <a:ext uri="{FF2B5EF4-FFF2-40B4-BE49-F238E27FC236}">
                  <a16:creationId xmlns:a16="http://schemas.microsoft.com/office/drawing/2014/main" id="{2621B1A6-1C18-9321-7C1B-B7443BFA9EE5}"/>
                </a:ext>
              </a:extLst>
            </p:cNvPr>
            <p:cNvSpPr>
              <a:spLocks noChangeShapeType="1"/>
            </p:cNvSpPr>
            <p:nvPr/>
          </p:nvSpPr>
          <p:spPr bwMode="auto">
            <a:xfrm rot="5400000" flipV="1">
              <a:off x="1458" y="769"/>
              <a:ext cx="0" cy="593"/>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8064" name="Freeform 32">
              <a:extLst>
                <a:ext uri="{FF2B5EF4-FFF2-40B4-BE49-F238E27FC236}">
                  <a16:creationId xmlns:a16="http://schemas.microsoft.com/office/drawing/2014/main" id="{C318AB27-1124-62F9-0975-378549576701}"/>
                </a:ext>
              </a:extLst>
            </p:cNvPr>
            <p:cNvSpPr>
              <a:spLocks/>
            </p:cNvSpPr>
            <p:nvPr/>
          </p:nvSpPr>
          <p:spPr bwMode="auto">
            <a:xfrm>
              <a:off x="1750" y="1065"/>
              <a:ext cx="550" cy="839"/>
            </a:xfrm>
            <a:custGeom>
              <a:avLst/>
              <a:gdLst>
                <a:gd name="T0" fmla="*/ 0 w 550"/>
                <a:gd name="T1" fmla="*/ 0 h 749"/>
                <a:gd name="T2" fmla="*/ 190 w 550"/>
                <a:gd name="T3" fmla="*/ 61 h 749"/>
                <a:gd name="T4" fmla="*/ 550 w 550"/>
                <a:gd name="T5" fmla="*/ 749 h 749"/>
              </a:gdLst>
              <a:ahLst/>
              <a:cxnLst>
                <a:cxn ang="0">
                  <a:pos x="T0" y="T1"/>
                </a:cxn>
                <a:cxn ang="0">
                  <a:pos x="T2" y="T3"/>
                </a:cxn>
                <a:cxn ang="0">
                  <a:pos x="T4" y="T5"/>
                </a:cxn>
              </a:cxnLst>
              <a:rect l="0" t="0" r="r" b="b"/>
              <a:pathLst>
                <a:path w="550" h="749">
                  <a:moveTo>
                    <a:pt x="0" y="0"/>
                  </a:moveTo>
                  <a:lnTo>
                    <a:pt x="190" y="61"/>
                  </a:lnTo>
                  <a:lnTo>
                    <a:pt x="550" y="749"/>
                  </a:lnTo>
                </a:path>
              </a:pathLst>
            </a:custGeom>
            <a:noFill/>
            <a:ln w="5715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8065" name="Text Box 33">
              <a:extLst>
                <a:ext uri="{FF2B5EF4-FFF2-40B4-BE49-F238E27FC236}">
                  <a16:creationId xmlns:a16="http://schemas.microsoft.com/office/drawing/2014/main" id="{1FE68D40-4F00-E1DC-FA63-B54685630263}"/>
                </a:ext>
              </a:extLst>
            </p:cNvPr>
            <p:cNvSpPr txBox="1">
              <a:spLocks noChangeArrowheads="1"/>
            </p:cNvSpPr>
            <p:nvPr/>
          </p:nvSpPr>
          <p:spPr bwMode="auto">
            <a:xfrm>
              <a:off x="1992" y="1846"/>
              <a:ext cx="1200" cy="64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2000">
                  <a:solidFill>
                    <a:schemeClr val="bg1"/>
                  </a:solidFill>
                  <a:latin typeface="Times New Roman" panose="02020603050405020304" pitchFamily="18" charset="0"/>
                </a:rPr>
                <a:t>Oggetti/ soggetti su cui si fa ricerca</a:t>
              </a:r>
            </a:p>
          </p:txBody>
        </p:sp>
        <p:sp>
          <p:nvSpPr>
            <p:cNvPr id="428066" name="Text Box 34">
              <a:extLst>
                <a:ext uri="{FF2B5EF4-FFF2-40B4-BE49-F238E27FC236}">
                  <a16:creationId xmlns:a16="http://schemas.microsoft.com/office/drawing/2014/main" id="{9083E0FE-CF78-9CBC-02D9-C33F0A5DF5A8}"/>
                </a:ext>
              </a:extLst>
            </p:cNvPr>
            <p:cNvSpPr txBox="1">
              <a:spLocks noChangeArrowheads="1"/>
            </p:cNvSpPr>
            <p:nvPr/>
          </p:nvSpPr>
          <p:spPr bwMode="auto">
            <a:xfrm>
              <a:off x="1917" y="1422"/>
              <a:ext cx="482" cy="237"/>
            </a:xfrm>
            <a:prstGeom prst="rect">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b="1">
                  <a:latin typeface="Times New Roman" panose="02020603050405020304" pitchFamily="18" charset="0"/>
                </a:rPr>
                <a:t>ossia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28062"/>
                                        </p:tgtEl>
                                        <p:attrNameLst>
                                          <p:attrName>style.visibility</p:attrName>
                                        </p:attrNameLst>
                                      </p:cBhvr>
                                      <p:to>
                                        <p:strVal val="visible"/>
                                      </p:to>
                                    </p:set>
                                    <p:animEffect transition="in" filter="fade">
                                      <p:cBhvr>
                                        <p:cTn id="7" dur="2000"/>
                                        <p:tgtEl>
                                          <p:spTgt spid="4280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28043"/>
                                        </p:tgtEl>
                                        <p:attrNameLst>
                                          <p:attrName>style.visibility</p:attrName>
                                        </p:attrNameLst>
                                      </p:cBhvr>
                                      <p:to>
                                        <p:strVal val="visible"/>
                                      </p:to>
                                    </p:set>
                                    <p:animEffect transition="in" filter="fade">
                                      <p:cBhvr>
                                        <p:cTn id="12" dur="2000"/>
                                        <p:tgtEl>
                                          <p:spTgt spid="42804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28042"/>
                                        </p:tgtEl>
                                        <p:attrNameLst>
                                          <p:attrName>style.visibility</p:attrName>
                                        </p:attrNameLst>
                                      </p:cBhvr>
                                      <p:to>
                                        <p:strVal val="visible"/>
                                      </p:to>
                                    </p:set>
                                    <p:animEffect transition="in" filter="fade">
                                      <p:cBhvr>
                                        <p:cTn id="17" dur="2000"/>
                                        <p:tgtEl>
                                          <p:spTgt spid="4280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28048"/>
                                        </p:tgtEl>
                                        <p:attrNameLst>
                                          <p:attrName>style.visibility</p:attrName>
                                        </p:attrNameLst>
                                      </p:cBhvr>
                                      <p:to>
                                        <p:strVal val="visible"/>
                                      </p:to>
                                    </p:set>
                                    <p:animEffect transition="in" filter="fade">
                                      <p:cBhvr>
                                        <p:cTn id="22" dur="2000"/>
                                        <p:tgtEl>
                                          <p:spTgt spid="42804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28054"/>
                                        </p:tgtEl>
                                        <p:attrNameLst>
                                          <p:attrName>style.visibility</p:attrName>
                                        </p:attrNameLst>
                                      </p:cBhvr>
                                      <p:to>
                                        <p:strVal val="visible"/>
                                      </p:to>
                                    </p:set>
                                    <p:animEffect transition="in" filter="fade">
                                      <p:cBhvr>
                                        <p:cTn id="27" dur="2000"/>
                                        <p:tgtEl>
                                          <p:spTgt spid="42805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428058"/>
                                        </p:tgtEl>
                                        <p:attrNameLst>
                                          <p:attrName>style.visibility</p:attrName>
                                        </p:attrNameLst>
                                      </p:cBhvr>
                                      <p:to>
                                        <p:strVal val="visible"/>
                                      </p:to>
                                    </p:set>
                                    <p:animEffect transition="in" filter="fade">
                                      <p:cBhvr>
                                        <p:cTn id="32" dur="2000"/>
                                        <p:tgtEl>
                                          <p:spTgt spid="428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804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9058" name="Text Box 2">
            <a:extLst>
              <a:ext uri="{FF2B5EF4-FFF2-40B4-BE49-F238E27FC236}">
                <a16:creationId xmlns:a16="http://schemas.microsoft.com/office/drawing/2014/main" id="{D11908A3-0079-C66D-998E-A351D6A28D04}"/>
              </a:ext>
            </a:extLst>
          </p:cNvPr>
          <p:cNvSpPr txBox="1">
            <a:spLocks noChangeArrowheads="1"/>
          </p:cNvSpPr>
          <p:nvPr/>
        </p:nvSpPr>
        <p:spPr bwMode="auto">
          <a:xfrm>
            <a:off x="1524000" y="201613"/>
            <a:ext cx="51435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2800" b="1">
                <a:solidFill>
                  <a:srgbClr val="FFFF00"/>
                </a:solidFill>
                <a:latin typeface="Times New Roman" panose="02020603050405020304" pitchFamily="18" charset="0"/>
              </a:rPr>
              <a:t>Tecniche di campionamento</a:t>
            </a:r>
          </a:p>
        </p:txBody>
      </p:sp>
      <p:grpSp>
        <p:nvGrpSpPr>
          <p:cNvPr id="429059" name="Group 3">
            <a:extLst>
              <a:ext uri="{FF2B5EF4-FFF2-40B4-BE49-F238E27FC236}">
                <a16:creationId xmlns:a16="http://schemas.microsoft.com/office/drawing/2014/main" id="{F14393E2-FBC2-430B-E64A-59DAD2BCB63F}"/>
              </a:ext>
            </a:extLst>
          </p:cNvPr>
          <p:cNvGrpSpPr>
            <a:grpSpLocks/>
          </p:cNvGrpSpPr>
          <p:nvPr/>
        </p:nvGrpSpPr>
        <p:grpSpPr bwMode="auto">
          <a:xfrm>
            <a:off x="1903414" y="712789"/>
            <a:ext cx="4371975" cy="1082675"/>
            <a:chOff x="239" y="449"/>
            <a:chExt cx="2754" cy="682"/>
          </a:xfrm>
        </p:grpSpPr>
        <p:sp>
          <p:nvSpPr>
            <p:cNvPr id="429060" name="Line 4">
              <a:extLst>
                <a:ext uri="{FF2B5EF4-FFF2-40B4-BE49-F238E27FC236}">
                  <a16:creationId xmlns:a16="http://schemas.microsoft.com/office/drawing/2014/main" id="{B117B8D1-40C8-8844-0E0F-4C94130AD587}"/>
                </a:ext>
              </a:extLst>
            </p:cNvPr>
            <p:cNvSpPr>
              <a:spLocks noChangeShapeType="1"/>
            </p:cNvSpPr>
            <p:nvPr/>
          </p:nvSpPr>
          <p:spPr bwMode="auto">
            <a:xfrm rot="-5400000">
              <a:off x="2221" y="-324"/>
              <a:ext cx="0" cy="1545"/>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29061" name="Group 5">
              <a:extLst>
                <a:ext uri="{FF2B5EF4-FFF2-40B4-BE49-F238E27FC236}">
                  <a16:creationId xmlns:a16="http://schemas.microsoft.com/office/drawing/2014/main" id="{4CBBC10D-F378-0DD0-3B3D-5FDDC7CBCA0D}"/>
                </a:ext>
              </a:extLst>
            </p:cNvPr>
            <p:cNvGrpSpPr>
              <a:grpSpLocks/>
            </p:cNvGrpSpPr>
            <p:nvPr/>
          </p:nvGrpSpPr>
          <p:grpSpPr bwMode="auto">
            <a:xfrm>
              <a:off x="239" y="450"/>
              <a:ext cx="1626" cy="681"/>
              <a:chOff x="239" y="450"/>
              <a:chExt cx="1626" cy="681"/>
            </a:xfrm>
          </p:grpSpPr>
          <p:sp>
            <p:nvSpPr>
              <p:cNvPr id="429062" name="Text Box 6">
                <a:extLst>
                  <a:ext uri="{FF2B5EF4-FFF2-40B4-BE49-F238E27FC236}">
                    <a16:creationId xmlns:a16="http://schemas.microsoft.com/office/drawing/2014/main" id="{AF7341B4-FEE7-FBA4-F90D-0DBB79B5C146}"/>
                  </a:ext>
                </a:extLst>
              </p:cNvPr>
              <p:cNvSpPr txBox="1">
                <a:spLocks noChangeArrowheads="1"/>
              </p:cNvSpPr>
              <p:nvPr/>
            </p:nvSpPr>
            <p:spPr bwMode="auto">
              <a:xfrm>
                <a:off x="239" y="837"/>
                <a:ext cx="1320" cy="294"/>
              </a:xfrm>
              <a:prstGeom prst="rect">
                <a:avLst/>
              </a:prstGeom>
              <a:solidFill>
                <a:schemeClr val="hlink"/>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2400">
                    <a:solidFill>
                      <a:schemeClr val="bg1"/>
                    </a:solidFill>
                    <a:latin typeface="Times New Roman" panose="02020603050405020304" pitchFamily="18" charset="0"/>
                  </a:rPr>
                  <a:t>Probabilistico</a:t>
                </a:r>
              </a:p>
            </p:txBody>
          </p:sp>
          <p:sp>
            <p:nvSpPr>
              <p:cNvPr id="429063" name="Line 7">
                <a:extLst>
                  <a:ext uri="{FF2B5EF4-FFF2-40B4-BE49-F238E27FC236}">
                    <a16:creationId xmlns:a16="http://schemas.microsoft.com/office/drawing/2014/main" id="{FE0760A3-3A26-F1CD-B35B-213B513B57A3}"/>
                  </a:ext>
                </a:extLst>
              </p:cNvPr>
              <p:cNvSpPr>
                <a:spLocks noChangeShapeType="1"/>
              </p:cNvSpPr>
              <p:nvPr/>
            </p:nvSpPr>
            <p:spPr bwMode="auto">
              <a:xfrm flipH="1">
                <a:off x="1064" y="450"/>
                <a:ext cx="801" cy="399"/>
              </a:xfrm>
              <a:prstGeom prst="line">
                <a:avLst/>
              </a:prstGeom>
              <a:noFill/>
              <a:ln w="5715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9064" name="Text Box 8">
                <a:extLst>
                  <a:ext uri="{FF2B5EF4-FFF2-40B4-BE49-F238E27FC236}">
                    <a16:creationId xmlns:a16="http://schemas.microsoft.com/office/drawing/2014/main" id="{AFEFDEE1-DD85-B6DA-6FBF-D5C5D46BA2B4}"/>
                  </a:ext>
                </a:extLst>
              </p:cNvPr>
              <p:cNvSpPr txBox="1">
                <a:spLocks noChangeArrowheads="1"/>
              </p:cNvSpPr>
              <p:nvPr/>
            </p:nvSpPr>
            <p:spPr bwMode="auto">
              <a:xfrm>
                <a:off x="1260" y="541"/>
                <a:ext cx="386" cy="237"/>
              </a:xfrm>
              <a:prstGeom prst="rect">
                <a:avLst/>
              </a:prstGeom>
              <a:solidFill>
                <a:schemeClr val="bg1"/>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a:latin typeface="Times New Roman" panose="02020603050405020304" pitchFamily="18" charset="0"/>
                  </a:rPr>
                  <a:t>es.</a:t>
                </a:r>
              </a:p>
            </p:txBody>
          </p:sp>
        </p:grpSp>
      </p:grpSp>
      <p:grpSp>
        <p:nvGrpSpPr>
          <p:cNvPr id="429065" name="Group 9">
            <a:extLst>
              <a:ext uri="{FF2B5EF4-FFF2-40B4-BE49-F238E27FC236}">
                <a16:creationId xmlns:a16="http://schemas.microsoft.com/office/drawing/2014/main" id="{BD22CB15-1B74-3726-5DD3-C65746A94F97}"/>
              </a:ext>
            </a:extLst>
          </p:cNvPr>
          <p:cNvGrpSpPr>
            <a:grpSpLocks/>
          </p:cNvGrpSpPr>
          <p:nvPr/>
        </p:nvGrpSpPr>
        <p:grpSpPr bwMode="auto">
          <a:xfrm>
            <a:off x="4686300" y="715964"/>
            <a:ext cx="2755900" cy="1081087"/>
            <a:chOff x="1992" y="451"/>
            <a:chExt cx="1736" cy="681"/>
          </a:xfrm>
        </p:grpSpPr>
        <p:sp>
          <p:nvSpPr>
            <p:cNvPr id="429066" name="Text Box 10">
              <a:extLst>
                <a:ext uri="{FF2B5EF4-FFF2-40B4-BE49-F238E27FC236}">
                  <a16:creationId xmlns:a16="http://schemas.microsoft.com/office/drawing/2014/main" id="{A1E55347-37FC-067C-E94C-37D6B5391F07}"/>
                </a:ext>
              </a:extLst>
            </p:cNvPr>
            <p:cNvSpPr txBox="1">
              <a:spLocks noChangeArrowheads="1"/>
            </p:cNvSpPr>
            <p:nvPr/>
          </p:nvSpPr>
          <p:spPr bwMode="auto">
            <a:xfrm>
              <a:off x="1992" y="838"/>
              <a:ext cx="1736" cy="294"/>
            </a:xfrm>
            <a:prstGeom prst="rect">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2400">
                  <a:solidFill>
                    <a:schemeClr val="bg1"/>
                  </a:solidFill>
                  <a:latin typeface="Times New Roman" panose="02020603050405020304" pitchFamily="18" charset="0"/>
                </a:rPr>
                <a:t>Non probabilistico</a:t>
              </a:r>
            </a:p>
          </p:txBody>
        </p:sp>
        <p:sp>
          <p:nvSpPr>
            <p:cNvPr id="429067" name="Line 11">
              <a:extLst>
                <a:ext uri="{FF2B5EF4-FFF2-40B4-BE49-F238E27FC236}">
                  <a16:creationId xmlns:a16="http://schemas.microsoft.com/office/drawing/2014/main" id="{B21AE75E-C993-3EAB-47B0-B58958F1B4DF}"/>
                </a:ext>
              </a:extLst>
            </p:cNvPr>
            <p:cNvSpPr>
              <a:spLocks noChangeShapeType="1"/>
            </p:cNvSpPr>
            <p:nvPr/>
          </p:nvSpPr>
          <p:spPr bwMode="auto">
            <a:xfrm>
              <a:off x="2089" y="451"/>
              <a:ext cx="801" cy="399"/>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9068" name="Text Box 12">
              <a:extLst>
                <a:ext uri="{FF2B5EF4-FFF2-40B4-BE49-F238E27FC236}">
                  <a16:creationId xmlns:a16="http://schemas.microsoft.com/office/drawing/2014/main" id="{FBC167B5-17D1-4778-3C96-C5050EFD46EE}"/>
                </a:ext>
              </a:extLst>
            </p:cNvPr>
            <p:cNvSpPr txBox="1">
              <a:spLocks noChangeArrowheads="1"/>
            </p:cNvSpPr>
            <p:nvPr/>
          </p:nvSpPr>
          <p:spPr bwMode="auto">
            <a:xfrm>
              <a:off x="2317" y="542"/>
              <a:ext cx="386" cy="237"/>
            </a:xfrm>
            <a:prstGeom prst="rect">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a:latin typeface="Times New Roman" panose="02020603050405020304" pitchFamily="18" charset="0"/>
                </a:rPr>
                <a:t>es.</a:t>
              </a:r>
            </a:p>
          </p:txBody>
        </p:sp>
      </p:grpSp>
      <p:grpSp>
        <p:nvGrpSpPr>
          <p:cNvPr id="429069" name="Group 13">
            <a:extLst>
              <a:ext uri="{FF2B5EF4-FFF2-40B4-BE49-F238E27FC236}">
                <a16:creationId xmlns:a16="http://schemas.microsoft.com/office/drawing/2014/main" id="{12378500-80AB-844B-3662-8CC83AB88E3E}"/>
              </a:ext>
            </a:extLst>
          </p:cNvPr>
          <p:cNvGrpSpPr>
            <a:grpSpLocks/>
          </p:cNvGrpSpPr>
          <p:nvPr/>
        </p:nvGrpSpPr>
        <p:grpSpPr bwMode="auto">
          <a:xfrm>
            <a:off x="1676400" y="1741489"/>
            <a:ext cx="2755900" cy="2574925"/>
            <a:chOff x="96" y="1097"/>
            <a:chExt cx="1736" cy="1622"/>
          </a:xfrm>
        </p:grpSpPr>
        <p:sp>
          <p:nvSpPr>
            <p:cNvPr id="429070" name="Text Box 14">
              <a:extLst>
                <a:ext uri="{FF2B5EF4-FFF2-40B4-BE49-F238E27FC236}">
                  <a16:creationId xmlns:a16="http://schemas.microsoft.com/office/drawing/2014/main" id="{8E1D6406-3BE2-1E4F-A23A-723F07B8A812}"/>
                </a:ext>
              </a:extLst>
            </p:cNvPr>
            <p:cNvSpPr txBox="1">
              <a:spLocks noChangeArrowheads="1"/>
            </p:cNvSpPr>
            <p:nvPr/>
          </p:nvSpPr>
          <p:spPr bwMode="auto">
            <a:xfrm>
              <a:off x="96" y="1503"/>
              <a:ext cx="1736" cy="1216"/>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2000">
                  <a:solidFill>
                    <a:schemeClr val="bg1"/>
                  </a:solidFill>
                  <a:latin typeface="Times New Roman" panose="02020603050405020304" pitchFamily="18" charset="0"/>
                </a:rPr>
                <a:t>Tutti i soggetti della popolazione (e tutte le loro combinazioni) hanno la stessa probabilità di entrare a far parte del campione</a:t>
              </a:r>
              <a:r>
                <a:rPr lang="it-IT" altLang="it-IT" sz="2000"/>
                <a:t> </a:t>
              </a:r>
            </a:p>
          </p:txBody>
        </p:sp>
        <p:grpSp>
          <p:nvGrpSpPr>
            <p:cNvPr id="429071" name="Group 15">
              <a:extLst>
                <a:ext uri="{FF2B5EF4-FFF2-40B4-BE49-F238E27FC236}">
                  <a16:creationId xmlns:a16="http://schemas.microsoft.com/office/drawing/2014/main" id="{6EA8A212-1D59-E6EF-C110-669B76F4D6F1}"/>
                </a:ext>
              </a:extLst>
            </p:cNvPr>
            <p:cNvGrpSpPr>
              <a:grpSpLocks/>
            </p:cNvGrpSpPr>
            <p:nvPr/>
          </p:nvGrpSpPr>
          <p:grpSpPr bwMode="auto">
            <a:xfrm>
              <a:off x="669" y="1097"/>
              <a:ext cx="482" cy="423"/>
              <a:chOff x="669" y="1097"/>
              <a:chExt cx="482" cy="423"/>
            </a:xfrm>
          </p:grpSpPr>
          <p:sp>
            <p:nvSpPr>
              <p:cNvPr id="429072" name="Line 16">
                <a:extLst>
                  <a:ext uri="{FF2B5EF4-FFF2-40B4-BE49-F238E27FC236}">
                    <a16:creationId xmlns:a16="http://schemas.microsoft.com/office/drawing/2014/main" id="{20E123E5-D5FD-5E00-DD9F-CEEACB9367E8}"/>
                  </a:ext>
                </a:extLst>
              </p:cNvPr>
              <p:cNvSpPr>
                <a:spLocks noChangeShapeType="1"/>
              </p:cNvSpPr>
              <p:nvPr/>
            </p:nvSpPr>
            <p:spPr bwMode="auto">
              <a:xfrm flipH="1">
                <a:off x="897" y="1097"/>
                <a:ext cx="1" cy="423"/>
              </a:xfrm>
              <a:prstGeom prst="line">
                <a:avLst/>
              </a:prstGeom>
              <a:noFill/>
              <a:ln w="5715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9073" name="Text Box 17">
                <a:extLst>
                  <a:ext uri="{FF2B5EF4-FFF2-40B4-BE49-F238E27FC236}">
                    <a16:creationId xmlns:a16="http://schemas.microsoft.com/office/drawing/2014/main" id="{A1EB3335-0490-DE0F-2512-44519617BAD9}"/>
                  </a:ext>
                </a:extLst>
              </p:cNvPr>
              <p:cNvSpPr txBox="1">
                <a:spLocks noChangeArrowheads="1"/>
              </p:cNvSpPr>
              <p:nvPr/>
            </p:nvSpPr>
            <p:spPr bwMode="auto">
              <a:xfrm>
                <a:off x="669" y="1156"/>
                <a:ext cx="482" cy="237"/>
              </a:xfrm>
              <a:prstGeom prst="rect">
                <a:avLst/>
              </a:prstGeom>
              <a:solidFill>
                <a:schemeClr val="bg1"/>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a:latin typeface="Times New Roman" panose="02020603050405020304" pitchFamily="18" charset="0"/>
                  </a:rPr>
                  <a:t>ossia</a:t>
                </a:r>
              </a:p>
            </p:txBody>
          </p:sp>
        </p:grpSp>
      </p:grpSp>
      <p:grpSp>
        <p:nvGrpSpPr>
          <p:cNvPr id="429074" name="Group 18">
            <a:extLst>
              <a:ext uri="{FF2B5EF4-FFF2-40B4-BE49-F238E27FC236}">
                <a16:creationId xmlns:a16="http://schemas.microsoft.com/office/drawing/2014/main" id="{B5342F61-BACF-F120-BC06-A906A14470F5}"/>
              </a:ext>
            </a:extLst>
          </p:cNvPr>
          <p:cNvGrpSpPr>
            <a:grpSpLocks/>
          </p:cNvGrpSpPr>
          <p:nvPr/>
        </p:nvGrpSpPr>
        <p:grpSpPr bwMode="auto">
          <a:xfrm>
            <a:off x="4827588" y="1755775"/>
            <a:ext cx="2755900" cy="2560638"/>
            <a:chOff x="2081" y="1106"/>
            <a:chExt cx="1736" cy="1613"/>
          </a:xfrm>
        </p:grpSpPr>
        <p:sp>
          <p:nvSpPr>
            <p:cNvPr id="429075" name="Text Box 19">
              <a:extLst>
                <a:ext uri="{FF2B5EF4-FFF2-40B4-BE49-F238E27FC236}">
                  <a16:creationId xmlns:a16="http://schemas.microsoft.com/office/drawing/2014/main" id="{D0CA8671-37FF-1BDB-00D2-254520652C6E}"/>
                </a:ext>
              </a:extLst>
            </p:cNvPr>
            <p:cNvSpPr txBox="1">
              <a:spLocks noChangeArrowheads="1"/>
            </p:cNvSpPr>
            <p:nvPr/>
          </p:nvSpPr>
          <p:spPr bwMode="auto">
            <a:xfrm>
              <a:off x="2081" y="1503"/>
              <a:ext cx="1736" cy="1216"/>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2000">
                  <a:solidFill>
                    <a:schemeClr val="bg1"/>
                  </a:solidFill>
                  <a:latin typeface="Times New Roman" panose="02020603050405020304" pitchFamily="18" charset="0"/>
                </a:rPr>
                <a:t>I soggetti della popolazione entrano a far parte del campione sulla base di una scelta dettata da esigenze esplicite</a:t>
              </a:r>
            </a:p>
          </p:txBody>
        </p:sp>
        <p:grpSp>
          <p:nvGrpSpPr>
            <p:cNvPr id="429076" name="Group 20">
              <a:extLst>
                <a:ext uri="{FF2B5EF4-FFF2-40B4-BE49-F238E27FC236}">
                  <a16:creationId xmlns:a16="http://schemas.microsoft.com/office/drawing/2014/main" id="{65C53AC2-6F66-8FC6-7D6A-B236E0F160B6}"/>
                </a:ext>
              </a:extLst>
            </p:cNvPr>
            <p:cNvGrpSpPr>
              <a:grpSpLocks/>
            </p:cNvGrpSpPr>
            <p:nvPr/>
          </p:nvGrpSpPr>
          <p:grpSpPr bwMode="auto">
            <a:xfrm>
              <a:off x="2670" y="1106"/>
              <a:ext cx="482" cy="423"/>
              <a:chOff x="2670" y="1114"/>
              <a:chExt cx="482" cy="423"/>
            </a:xfrm>
          </p:grpSpPr>
          <p:sp>
            <p:nvSpPr>
              <p:cNvPr id="429077" name="Line 21">
                <a:extLst>
                  <a:ext uri="{FF2B5EF4-FFF2-40B4-BE49-F238E27FC236}">
                    <a16:creationId xmlns:a16="http://schemas.microsoft.com/office/drawing/2014/main" id="{0F011EFB-12A7-A745-F47F-4A0CEE063D02}"/>
                  </a:ext>
                </a:extLst>
              </p:cNvPr>
              <p:cNvSpPr>
                <a:spLocks noChangeShapeType="1"/>
              </p:cNvSpPr>
              <p:nvPr/>
            </p:nvSpPr>
            <p:spPr bwMode="auto">
              <a:xfrm flipH="1">
                <a:off x="2882" y="1114"/>
                <a:ext cx="1" cy="423"/>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9078" name="Text Box 22">
                <a:extLst>
                  <a:ext uri="{FF2B5EF4-FFF2-40B4-BE49-F238E27FC236}">
                    <a16:creationId xmlns:a16="http://schemas.microsoft.com/office/drawing/2014/main" id="{031A9BE9-DCD1-8560-3ED6-CD432E7ACE2E}"/>
                  </a:ext>
                </a:extLst>
              </p:cNvPr>
              <p:cNvSpPr txBox="1">
                <a:spLocks noChangeArrowheads="1"/>
              </p:cNvSpPr>
              <p:nvPr/>
            </p:nvSpPr>
            <p:spPr bwMode="auto">
              <a:xfrm>
                <a:off x="2670" y="1173"/>
                <a:ext cx="482" cy="237"/>
              </a:xfrm>
              <a:prstGeom prst="rect">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a:latin typeface="Times New Roman" panose="02020603050405020304" pitchFamily="18" charset="0"/>
                  </a:rPr>
                  <a:t>ossia</a:t>
                </a:r>
              </a:p>
            </p:txBody>
          </p:sp>
        </p:grpSp>
      </p:grpSp>
      <p:grpSp>
        <p:nvGrpSpPr>
          <p:cNvPr id="429079" name="Group 23">
            <a:extLst>
              <a:ext uri="{FF2B5EF4-FFF2-40B4-BE49-F238E27FC236}">
                <a16:creationId xmlns:a16="http://schemas.microsoft.com/office/drawing/2014/main" id="{21695AD5-FBBF-177C-919A-3668BB07CC51}"/>
              </a:ext>
            </a:extLst>
          </p:cNvPr>
          <p:cNvGrpSpPr>
            <a:grpSpLocks/>
          </p:cNvGrpSpPr>
          <p:nvPr/>
        </p:nvGrpSpPr>
        <p:grpSpPr bwMode="auto">
          <a:xfrm>
            <a:off x="1728788" y="4306889"/>
            <a:ext cx="2703512" cy="1646237"/>
            <a:chOff x="129" y="2713"/>
            <a:chExt cx="1703" cy="1037"/>
          </a:xfrm>
        </p:grpSpPr>
        <p:grpSp>
          <p:nvGrpSpPr>
            <p:cNvPr id="429080" name="Group 24">
              <a:extLst>
                <a:ext uri="{FF2B5EF4-FFF2-40B4-BE49-F238E27FC236}">
                  <a16:creationId xmlns:a16="http://schemas.microsoft.com/office/drawing/2014/main" id="{6FEF5EA5-1BC1-5BB7-6F2A-FF88548AA35D}"/>
                </a:ext>
              </a:extLst>
            </p:cNvPr>
            <p:cNvGrpSpPr>
              <a:grpSpLocks/>
            </p:cNvGrpSpPr>
            <p:nvPr/>
          </p:nvGrpSpPr>
          <p:grpSpPr bwMode="auto">
            <a:xfrm>
              <a:off x="508" y="2713"/>
              <a:ext cx="752" cy="423"/>
              <a:chOff x="508" y="2713"/>
              <a:chExt cx="752" cy="423"/>
            </a:xfrm>
          </p:grpSpPr>
          <p:sp>
            <p:nvSpPr>
              <p:cNvPr id="429081" name="Line 25">
                <a:extLst>
                  <a:ext uri="{FF2B5EF4-FFF2-40B4-BE49-F238E27FC236}">
                    <a16:creationId xmlns:a16="http://schemas.microsoft.com/office/drawing/2014/main" id="{2FA95779-8C46-BC92-560C-36AA995D5BD7}"/>
                  </a:ext>
                </a:extLst>
              </p:cNvPr>
              <p:cNvSpPr>
                <a:spLocks noChangeShapeType="1"/>
              </p:cNvSpPr>
              <p:nvPr/>
            </p:nvSpPr>
            <p:spPr bwMode="auto">
              <a:xfrm flipH="1">
                <a:off x="897" y="2713"/>
                <a:ext cx="1" cy="423"/>
              </a:xfrm>
              <a:prstGeom prst="line">
                <a:avLst/>
              </a:prstGeom>
              <a:noFill/>
              <a:ln w="5715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9082" name="Text Box 26">
                <a:extLst>
                  <a:ext uri="{FF2B5EF4-FFF2-40B4-BE49-F238E27FC236}">
                    <a16:creationId xmlns:a16="http://schemas.microsoft.com/office/drawing/2014/main" id="{82B3EFBA-D2FE-1FFE-3B3A-8A5432F2E2D5}"/>
                  </a:ext>
                </a:extLst>
              </p:cNvPr>
              <p:cNvSpPr txBox="1">
                <a:spLocks noChangeArrowheads="1"/>
              </p:cNvSpPr>
              <p:nvPr/>
            </p:nvSpPr>
            <p:spPr bwMode="auto">
              <a:xfrm>
                <a:off x="508" y="2772"/>
                <a:ext cx="752" cy="237"/>
              </a:xfrm>
              <a:prstGeom prst="rect">
                <a:avLst/>
              </a:prstGeom>
              <a:solidFill>
                <a:schemeClr val="bg1"/>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a:latin typeface="Times New Roman" panose="02020603050405020304" pitchFamily="18" charset="0"/>
                  </a:rPr>
                  <a:t>prevede</a:t>
                </a:r>
              </a:p>
            </p:txBody>
          </p:sp>
        </p:grpSp>
        <p:sp>
          <p:nvSpPr>
            <p:cNvPr id="429083" name="Text Box 27">
              <a:extLst>
                <a:ext uri="{FF2B5EF4-FFF2-40B4-BE49-F238E27FC236}">
                  <a16:creationId xmlns:a16="http://schemas.microsoft.com/office/drawing/2014/main" id="{6E0D64A0-4935-6713-EF2F-A306A9074EBF}"/>
                </a:ext>
              </a:extLst>
            </p:cNvPr>
            <p:cNvSpPr txBox="1">
              <a:spLocks noChangeArrowheads="1"/>
            </p:cNvSpPr>
            <p:nvPr/>
          </p:nvSpPr>
          <p:spPr bwMode="auto">
            <a:xfrm>
              <a:off x="129" y="3110"/>
              <a:ext cx="1703" cy="640"/>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2000">
                  <a:solidFill>
                    <a:schemeClr val="bg1"/>
                  </a:solidFill>
                  <a:latin typeface="Times New Roman" panose="02020603050405020304" pitchFamily="18" charset="0"/>
                </a:rPr>
                <a:t>Disponibilità di una lista di tutti i soggetti della popolazione</a:t>
              </a:r>
            </a:p>
          </p:txBody>
        </p:sp>
      </p:grpSp>
      <p:grpSp>
        <p:nvGrpSpPr>
          <p:cNvPr id="429084" name="Group 28">
            <a:extLst>
              <a:ext uri="{FF2B5EF4-FFF2-40B4-BE49-F238E27FC236}">
                <a16:creationId xmlns:a16="http://schemas.microsoft.com/office/drawing/2014/main" id="{3BFF5CE4-C0AB-1A70-6B14-2688F3E094D3}"/>
              </a:ext>
            </a:extLst>
          </p:cNvPr>
          <p:cNvGrpSpPr>
            <a:grpSpLocks/>
          </p:cNvGrpSpPr>
          <p:nvPr/>
        </p:nvGrpSpPr>
        <p:grpSpPr bwMode="auto">
          <a:xfrm>
            <a:off x="4341814" y="4213225"/>
            <a:ext cx="3487737" cy="1919288"/>
            <a:chOff x="1775" y="2654"/>
            <a:chExt cx="2197" cy="1209"/>
          </a:xfrm>
        </p:grpSpPr>
        <p:sp>
          <p:nvSpPr>
            <p:cNvPr id="429085" name="Line 29">
              <a:extLst>
                <a:ext uri="{FF2B5EF4-FFF2-40B4-BE49-F238E27FC236}">
                  <a16:creationId xmlns:a16="http://schemas.microsoft.com/office/drawing/2014/main" id="{C9207854-CC90-F999-AF65-0E42BBB0ACF5}"/>
                </a:ext>
              </a:extLst>
            </p:cNvPr>
            <p:cNvSpPr>
              <a:spLocks noChangeShapeType="1"/>
            </p:cNvSpPr>
            <p:nvPr/>
          </p:nvSpPr>
          <p:spPr bwMode="auto">
            <a:xfrm>
              <a:off x="1832" y="2654"/>
              <a:ext cx="898" cy="593"/>
            </a:xfrm>
            <a:prstGeom prst="line">
              <a:avLst/>
            </a:prstGeom>
            <a:noFill/>
            <a:ln w="5715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9086" name="Text Box 30">
              <a:extLst>
                <a:ext uri="{FF2B5EF4-FFF2-40B4-BE49-F238E27FC236}">
                  <a16:creationId xmlns:a16="http://schemas.microsoft.com/office/drawing/2014/main" id="{31CBE6DE-37BE-3640-F76B-780FBC1D5E4C}"/>
                </a:ext>
              </a:extLst>
            </p:cNvPr>
            <p:cNvSpPr txBox="1">
              <a:spLocks noChangeArrowheads="1"/>
            </p:cNvSpPr>
            <p:nvPr/>
          </p:nvSpPr>
          <p:spPr bwMode="auto">
            <a:xfrm>
              <a:off x="1775" y="2828"/>
              <a:ext cx="1131" cy="237"/>
            </a:xfrm>
            <a:prstGeom prst="rect">
              <a:avLst/>
            </a:prstGeom>
            <a:solidFill>
              <a:schemeClr val="bg1"/>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a:latin typeface="Times New Roman" panose="02020603050405020304" pitchFamily="18" charset="0"/>
                </a:rPr>
                <a:t>rende possibile</a:t>
              </a:r>
            </a:p>
          </p:txBody>
        </p:sp>
        <p:sp>
          <p:nvSpPr>
            <p:cNvPr id="429087" name="Text Box 31">
              <a:extLst>
                <a:ext uri="{FF2B5EF4-FFF2-40B4-BE49-F238E27FC236}">
                  <a16:creationId xmlns:a16="http://schemas.microsoft.com/office/drawing/2014/main" id="{3AB2FE74-BD36-274B-6EF6-6F22BFA9BB90}"/>
                </a:ext>
              </a:extLst>
            </p:cNvPr>
            <p:cNvSpPr txBox="1">
              <a:spLocks noChangeArrowheads="1"/>
            </p:cNvSpPr>
            <p:nvPr/>
          </p:nvSpPr>
          <p:spPr bwMode="auto">
            <a:xfrm>
              <a:off x="1885" y="3223"/>
              <a:ext cx="2087" cy="640"/>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2000" dirty="0">
                  <a:solidFill>
                    <a:schemeClr val="bg1"/>
                  </a:solidFill>
                  <a:latin typeface="Times New Roman" panose="02020603050405020304" pitchFamily="18" charset="0"/>
                </a:rPr>
                <a:t>Inferenza statistica: </a:t>
              </a:r>
              <a:r>
                <a:rPr lang="it-IT" altLang="it-IT" sz="2000" b="1" i="1" dirty="0">
                  <a:solidFill>
                    <a:schemeClr val="bg1"/>
                  </a:solidFill>
                  <a:latin typeface="Times New Roman" panose="02020603050405020304" pitchFamily="18" charset="0"/>
                </a:rPr>
                <a:t>Stima dei parametri </a:t>
              </a:r>
              <a:r>
                <a:rPr lang="it-IT" altLang="it-IT" sz="2000" dirty="0">
                  <a:solidFill>
                    <a:schemeClr val="bg1"/>
                  </a:solidFill>
                  <a:latin typeface="Times New Roman" panose="02020603050405020304" pitchFamily="18" charset="0"/>
                </a:rPr>
                <a:t>della popolazione a partire da quelli del campione</a:t>
              </a:r>
            </a:p>
          </p:txBody>
        </p:sp>
      </p:grpSp>
      <p:grpSp>
        <p:nvGrpSpPr>
          <p:cNvPr id="429088" name="Group 32">
            <a:extLst>
              <a:ext uri="{FF2B5EF4-FFF2-40B4-BE49-F238E27FC236}">
                <a16:creationId xmlns:a16="http://schemas.microsoft.com/office/drawing/2014/main" id="{9AAE5097-DEB5-4F36-D70C-A9CB7EB1017B}"/>
              </a:ext>
            </a:extLst>
          </p:cNvPr>
          <p:cNvGrpSpPr>
            <a:grpSpLocks/>
          </p:cNvGrpSpPr>
          <p:nvPr/>
        </p:nvGrpSpPr>
        <p:grpSpPr bwMode="auto">
          <a:xfrm>
            <a:off x="7480300" y="3084514"/>
            <a:ext cx="3187700" cy="2274887"/>
            <a:chOff x="3752" y="1943"/>
            <a:chExt cx="2008" cy="1433"/>
          </a:xfrm>
        </p:grpSpPr>
        <p:sp>
          <p:nvSpPr>
            <p:cNvPr id="429089" name="Line 33">
              <a:extLst>
                <a:ext uri="{FF2B5EF4-FFF2-40B4-BE49-F238E27FC236}">
                  <a16:creationId xmlns:a16="http://schemas.microsoft.com/office/drawing/2014/main" id="{BB2D1187-C3F4-140C-ECA2-073DDB6AB161}"/>
                </a:ext>
              </a:extLst>
            </p:cNvPr>
            <p:cNvSpPr>
              <a:spLocks noChangeShapeType="1"/>
            </p:cNvSpPr>
            <p:nvPr/>
          </p:nvSpPr>
          <p:spPr bwMode="auto">
            <a:xfrm>
              <a:off x="3777" y="1943"/>
              <a:ext cx="898" cy="593"/>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9090" name="Text Box 34">
              <a:extLst>
                <a:ext uri="{FF2B5EF4-FFF2-40B4-BE49-F238E27FC236}">
                  <a16:creationId xmlns:a16="http://schemas.microsoft.com/office/drawing/2014/main" id="{7C994186-1C5D-8CD3-9237-8C17A16D8E9C}"/>
                </a:ext>
              </a:extLst>
            </p:cNvPr>
            <p:cNvSpPr txBox="1">
              <a:spLocks noChangeArrowheads="1"/>
            </p:cNvSpPr>
            <p:nvPr/>
          </p:nvSpPr>
          <p:spPr bwMode="auto">
            <a:xfrm>
              <a:off x="3752" y="2117"/>
              <a:ext cx="1131" cy="237"/>
            </a:xfrm>
            <a:prstGeom prst="rect">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a:latin typeface="Times New Roman" panose="02020603050405020304" pitchFamily="18" charset="0"/>
                </a:rPr>
                <a:t>rende possibile</a:t>
              </a:r>
            </a:p>
          </p:txBody>
        </p:sp>
        <p:sp>
          <p:nvSpPr>
            <p:cNvPr id="429091" name="Text Box 35">
              <a:extLst>
                <a:ext uri="{FF2B5EF4-FFF2-40B4-BE49-F238E27FC236}">
                  <a16:creationId xmlns:a16="http://schemas.microsoft.com/office/drawing/2014/main" id="{34F41247-7324-4AE0-5864-E7571636E296}"/>
                </a:ext>
              </a:extLst>
            </p:cNvPr>
            <p:cNvSpPr txBox="1">
              <a:spLocks noChangeArrowheads="1"/>
            </p:cNvSpPr>
            <p:nvPr/>
          </p:nvSpPr>
          <p:spPr bwMode="auto">
            <a:xfrm>
              <a:off x="4025" y="2544"/>
              <a:ext cx="1735" cy="832"/>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2000" dirty="0">
                  <a:solidFill>
                    <a:schemeClr val="bg1"/>
                  </a:solidFill>
                  <a:latin typeface="Times New Roman" panose="02020603050405020304" pitchFamily="18" charset="0"/>
                </a:rPr>
                <a:t>Individuare </a:t>
              </a:r>
              <a:r>
                <a:rPr lang="it-IT" altLang="it-IT" sz="2000" b="1" i="1" dirty="0">
                  <a:solidFill>
                    <a:schemeClr val="bg1"/>
                  </a:solidFill>
                  <a:latin typeface="Times New Roman" panose="02020603050405020304" pitchFamily="18" charset="0"/>
                </a:rPr>
                <a:t>tendenze</a:t>
              </a:r>
              <a:r>
                <a:rPr lang="it-IT" altLang="it-IT" sz="2000" dirty="0">
                  <a:solidFill>
                    <a:schemeClr val="bg1"/>
                  </a:solidFill>
                  <a:latin typeface="Times New Roman" panose="02020603050405020304" pitchFamily="18" charset="0"/>
                </a:rPr>
                <a:t> nella popolazione a partire dai dati ottenuti dal campione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29059"/>
                                        </p:tgtEl>
                                        <p:attrNameLst>
                                          <p:attrName>style.visibility</p:attrName>
                                        </p:attrNameLst>
                                      </p:cBhvr>
                                      <p:to>
                                        <p:strVal val="visible"/>
                                      </p:to>
                                    </p:set>
                                    <p:animEffect transition="in" filter="fade">
                                      <p:cBhvr>
                                        <p:cTn id="7" dur="2000"/>
                                        <p:tgtEl>
                                          <p:spTgt spid="4290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29069"/>
                                        </p:tgtEl>
                                        <p:attrNameLst>
                                          <p:attrName>style.visibility</p:attrName>
                                        </p:attrNameLst>
                                      </p:cBhvr>
                                      <p:to>
                                        <p:strVal val="visible"/>
                                      </p:to>
                                    </p:set>
                                    <p:animEffect transition="in" filter="fade">
                                      <p:cBhvr>
                                        <p:cTn id="12" dur="2000"/>
                                        <p:tgtEl>
                                          <p:spTgt spid="42906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29079"/>
                                        </p:tgtEl>
                                        <p:attrNameLst>
                                          <p:attrName>style.visibility</p:attrName>
                                        </p:attrNameLst>
                                      </p:cBhvr>
                                      <p:to>
                                        <p:strVal val="visible"/>
                                      </p:to>
                                    </p:set>
                                    <p:animEffect transition="in" filter="fade">
                                      <p:cBhvr>
                                        <p:cTn id="17" dur="2000"/>
                                        <p:tgtEl>
                                          <p:spTgt spid="42907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29084"/>
                                        </p:tgtEl>
                                        <p:attrNameLst>
                                          <p:attrName>style.visibility</p:attrName>
                                        </p:attrNameLst>
                                      </p:cBhvr>
                                      <p:to>
                                        <p:strVal val="visible"/>
                                      </p:to>
                                    </p:set>
                                    <p:animEffect transition="in" filter="fade">
                                      <p:cBhvr>
                                        <p:cTn id="22" dur="2000"/>
                                        <p:tgtEl>
                                          <p:spTgt spid="42908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29065"/>
                                        </p:tgtEl>
                                        <p:attrNameLst>
                                          <p:attrName>style.visibility</p:attrName>
                                        </p:attrNameLst>
                                      </p:cBhvr>
                                      <p:to>
                                        <p:strVal val="visible"/>
                                      </p:to>
                                    </p:set>
                                    <p:animEffect transition="in" filter="fade">
                                      <p:cBhvr>
                                        <p:cTn id="27" dur="2000"/>
                                        <p:tgtEl>
                                          <p:spTgt spid="42906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429074"/>
                                        </p:tgtEl>
                                        <p:attrNameLst>
                                          <p:attrName>style.visibility</p:attrName>
                                        </p:attrNameLst>
                                      </p:cBhvr>
                                      <p:to>
                                        <p:strVal val="visible"/>
                                      </p:to>
                                    </p:set>
                                    <p:animEffect transition="in" filter="fade">
                                      <p:cBhvr>
                                        <p:cTn id="32" dur="2000"/>
                                        <p:tgtEl>
                                          <p:spTgt spid="42907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429088"/>
                                        </p:tgtEl>
                                        <p:attrNameLst>
                                          <p:attrName>style.visibility</p:attrName>
                                        </p:attrNameLst>
                                      </p:cBhvr>
                                      <p:to>
                                        <p:strVal val="visible"/>
                                      </p:to>
                                    </p:set>
                                    <p:animEffect transition="in" filter="fade">
                                      <p:cBhvr>
                                        <p:cTn id="37" dur="2000"/>
                                        <p:tgtEl>
                                          <p:spTgt spid="4290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082" name="Text Box 2">
            <a:extLst>
              <a:ext uri="{FF2B5EF4-FFF2-40B4-BE49-F238E27FC236}">
                <a16:creationId xmlns:a16="http://schemas.microsoft.com/office/drawing/2014/main" id="{24C8BA52-1C9F-F266-E99F-2320BB9EE4DB}"/>
              </a:ext>
            </a:extLst>
          </p:cNvPr>
          <p:cNvSpPr txBox="1">
            <a:spLocks noChangeArrowheads="1"/>
          </p:cNvSpPr>
          <p:nvPr/>
        </p:nvSpPr>
        <p:spPr bwMode="auto">
          <a:xfrm>
            <a:off x="1676400" y="201613"/>
            <a:ext cx="5143500" cy="519112"/>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2800">
                <a:solidFill>
                  <a:schemeClr val="bg1"/>
                </a:solidFill>
                <a:latin typeface="Times New Roman" panose="02020603050405020304" pitchFamily="18" charset="0"/>
              </a:rPr>
              <a:t>Campionamento probabilistico</a:t>
            </a:r>
          </a:p>
        </p:txBody>
      </p:sp>
      <p:sp>
        <p:nvSpPr>
          <p:cNvPr id="430083" name="Rectangle 3">
            <a:extLst>
              <a:ext uri="{FF2B5EF4-FFF2-40B4-BE49-F238E27FC236}">
                <a16:creationId xmlns:a16="http://schemas.microsoft.com/office/drawing/2014/main" id="{1C92ECFE-716A-F520-94E1-144110BDD0F1}"/>
              </a:ext>
            </a:extLst>
          </p:cNvPr>
          <p:cNvSpPr>
            <a:spLocks noChangeArrowheads="1"/>
          </p:cNvSpPr>
          <p:nvPr/>
        </p:nvSpPr>
        <p:spPr bwMode="auto">
          <a:xfrm>
            <a:off x="1827214" y="3203575"/>
            <a:ext cx="6224587" cy="622300"/>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Un soggetto ogni </a:t>
            </a:r>
            <a:r>
              <a:rPr lang="it-IT" altLang="it-IT" sz="1800" i="1">
                <a:solidFill>
                  <a:schemeClr val="bg1"/>
                </a:solidFill>
                <a:latin typeface="Times New Roman" panose="02020603050405020304" pitchFamily="18" charset="0"/>
              </a:rPr>
              <a:t>k</a:t>
            </a:r>
            <a:r>
              <a:rPr lang="it-IT" altLang="it-IT" sz="1800">
                <a:solidFill>
                  <a:schemeClr val="bg1"/>
                </a:solidFill>
                <a:latin typeface="Times New Roman" panose="02020603050405020304" pitchFamily="18" charset="0"/>
              </a:rPr>
              <a:t> (es. ogni 3) da una lista di tutti gli appartenenti alla popolazione </a:t>
            </a:r>
          </a:p>
        </p:txBody>
      </p:sp>
      <p:sp>
        <p:nvSpPr>
          <p:cNvPr id="430084" name="Rectangle 4">
            <a:extLst>
              <a:ext uri="{FF2B5EF4-FFF2-40B4-BE49-F238E27FC236}">
                <a16:creationId xmlns:a16="http://schemas.microsoft.com/office/drawing/2014/main" id="{04BB56CD-3EAA-42E5-41DA-576F04BDEA0B}"/>
              </a:ext>
            </a:extLst>
          </p:cNvPr>
          <p:cNvSpPr>
            <a:spLocks noChangeArrowheads="1"/>
          </p:cNvSpPr>
          <p:nvPr/>
        </p:nvSpPr>
        <p:spPr bwMode="auto">
          <a:xfrm>
            <a:off x="8051801" y="3203575"/>
            <a:ext cx="2081213" cy="6223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Campionamento sistematico</a:t>
            </a:r>
          </a:p>
        </p:txBody>
      </p:sp>
      <p:sp>
        <p:nvSpPr>
          <p:cNvPr id="430085" name="Rectangle 5">
            <a:extLst>
              <a:ext uri="{FF2B5EF4-FFF2-40B4-BE49-F238E27FC236}">
                <a16:creationId xmlns:a16="http://schemas.microsoft.com/office/drawing/2014/main" id="{0A1A64FC-E0E3-7A56-2C46-B02374D2B2B4}"/>
              </a:ext>
            </a:extLst>
          </p:cNvPr>
          <p:cNvSpPr>
            <a:spLocks noChangeArrowheads="1"/>
          </p:cNvSpPr>
          <p:nvPr/>
        </p:nvSpPr>
        <p:spPr bwMode="auto">
          <a:xfrm>
            <a:off x="8051801" y="2582863"/>
            <a:ext cx="2081213" cy="620712"/>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Campionamento casuale semplice</a:t>
            </a:r>
          </a:p>
        </p:txBody>
      </p:sp>
      <p:grpSp>
        <p:nvGrpSpPr>
          <p:cNvPr id="430086" name="Group 6">
            <a:extLst>
              <a:ext uri="{FF2B5EF4-FFF2-40B4-BE49-F238E27FC236}">
                <a16:creationId xmlns:a16="http://schemas.microsoft.com/office/drawing/2014/main" id="{D506A6CC-B60D-3A8D-6255-7BB1C239F4CD}"/>
              </a:ext>
            </a:extLst>
          </p:cNvPr>
          <p:cNvGrpSpPr>
            <a:grpSpLocks/>
          </p:cNvGrpSpPr>
          <p:nvPr/>
        </p:nvGrpSpPr>
        <p:grpSpPr bwMode="auto">
          <a:xfrm>
            <a:off x="1676400" y="2185989"/>
            <a:ext cx="6375400" cy="1017587"/>
            <a:chOff x="96" y="1377"/>
            <a:chExt cx="4016" cy="641"/>
          </a:xfrm>
        </p:grpSpPr>
        <p:sp>
          <p:nvSpPr>
            <p:cNvPr id="430087" name="Rectangle 7">
              <a:extLst>
                <a:ext uri="{FF2B5EF4-FFF2-40B4-BE49-F238E27FC236}">
                  <a16:creationId xmlns:a16="http://schemas.microsoft.com/office/drawing/2014/main" id="{C3459DE6-33AA-B567-ECF3-0827A865DE9D}"/>
                </a:ext>
              </a:extLst>
            </p:cNvPr>
            <p:cNvSpPr>
              <a:spLocks noChangeArrowheads="1"/>
            </p:cNvSpPr>
            <p:nvPr/>
          </p:nvSpPr>
          <p:spPr bwMode="auto">
            <a:xfrm>
              <a:off x="191" y="1627"/>
              <a:ext cx="3921" cy="391"/>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dirty="0">
                  <a:solidFill>
                    <a:schemeClr val="bg1"/>
                  </a:solidFill>
                  <a:latin typeface="Times New Roman" panose="02020603050405020304" pitchFamily="18" charset="0"/>
                </a:rPr>
                <a:t>I soggetti estratti mediante un generatore di numeri casuali da una lista di tutti gli appartenenti alla popolazione</a:t>
              </a:r>
            </a:p>
          </p:txBody>
        </p:sp>
        <p:sp>
          <p:nvSpPr>
            <p:cNvPr id="430088" name="Text Box 8">
              <a:extLst>
                <a:ext uri="{FF2B5EF4-FFF2-40B4-BE49-F238E27FC236}">
                  <a16:creationId xmlns:a16="http://schemas.microsoft.com/office/drawing/2014/main" id="{882E1CD1-E493-F57D-6BB2-069978542AFF}"/>
                </a:ext>
              </a:extLst>
            </p:cNvPr>
            <p:cNvSpPr txBox="1">
              <a:spLocks noChangeArrowheads="1"/>
            </p:cNvSpPr>
            <p:nvPr/>
          </p:nvSpPr>
          <p:spPr bwMode="auto">
            <a:xfrm>
              <a:off x="96" y="1377"/>
              <a:ext cx="2712" cy="256"/>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2000">
                  <a:solidFill>
                    <a:schemeClr val="bg1"/>
                  </a:solidFill>
                </a:rPr>
                <a:t>Entrano a far parte del campione:</a:t>
              </a:r>
              <a:r>
                <a:rPr lang="it-IT" altLang="it-IT" sz="2000"/>
                <a:t> </a:t>
              </a:r>
            </a:p>
          </p:txBody>
        </p:sp>
      </p:grpSp>
      <p:sp>
        <p:nvSpPr>
          <p:cNvPr id="430089" name="Rectangle 9">
            <a:extLst>
              <a:ext uri="{FF2B5EF4-FFF2-40B4-BE49-F238E27FC236}">
                <a16:creationId xmlns:a16="http://schemas.microsoft.com/office/drawing/2014/main" id="{C3F96B99-661D-57EB-3DF9-93D32D31C819}"/>
              </a:ext>
            </a:extLst>
          </p:cNvPr>
          <p:cNvSpPr>
            <a:spLocks noChangeArrowheads="1"/>
          </p:cNvSpPr>
          <p:nvPr/>
        </p:nvSpPr>
        <p:spPr bwMode="auto">
          <a:xfrm>
            <a:off x="1827214" y="3825875"/>
            <a:ext cx="6224587" cy="901700"/>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Soggetti estratti (con generatore di numeri casuali) da strati della popolazione (es. le classi prime, seconde, ecc.), omogenei al loro interno</a:t>
            </a:r>
          </a:p>
        </p:txBody>
      </p:sp>
      <p:sp>
        <p:nvSpPr>
          <p:cNvPr id="430090" name="Rectangle 10">
            <a:extLst>
              <a:ext uri="{FF2B5EF4-FFF2-40B4-BE49-F238E27FC236}">
                <a16:creationId xmlns:a16="http://schemas.microsoft.com/office/drawing/2014/main" id="{7D3D1315-058A-1A89-E0E2-1687B7A5E257}"/>
              </a:ext>
            </a:extLst>
          </p:cNvPr>
          <p:cNvSpPr>
            <a:spLocks noChangeArrowheads="1"/>
          </p:cNvSpPr>
          <p:nvPr/>
        </p:nvSpPr>
        <p:spPr bwMode="auto">
          <a:xfrm>
            <a:off x="8051801" y="3825875"/>
            <a:ext cx="2081213" cy="9017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Campionamento stratificato</a:t>
            </a:r>
          </a:p>
        </p:txBody>
      </p:sp>
      <p:sp>
        <p:nvSpPr>
          <p:cNvPr id="430091" name="Rectangle 11">
            <a:extLst>
              <a:ext uri="{FF2B5EF4-FFF2-40B4-BE49-F238E27FC236}">
                <a16:creationId xmlns:a16="http://schemas.microsoft.com/office/drawing/2014/main" id="{A3F30CBA-C78C-8DCE-FA9B-F6260F74B393}"/>
              </a:ext>
            </a:extLst>
          </p:cNvPr>
          <p:cNvSpPr>
            <a:spLocks noChangeArrowheads="1"/>
          </p:cNvSpPr>
          <p:nvPr/>
        </p:nvSpPr>
        <p:spPr bwMode="auto">
          <a:xfrm>
            <a:off x="1827214" y="4727575"/>
            <a:ext cx="6224587" cy="635000"/>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Gruppi naturali della popolazione (es. scuole), eterogenei al loro interno, estratti con generatore di numeri casuali</a:t>
            </a:r>
          </a:p>
        </p:txBody>
      </p:sp>
      <p:sp>
        <p:nvSpPr>
          <p:cNvPr id="430092" name="Rectangle 12">
            <a:extLst>
              <a:ext uri="{FF2B5EF4-FFF2-40B4-BE49-F238E27FC236}">
                <a16:creationId xmlns:a16="http://schemas.microsoft.com/office/drawing/2014/main" id="{89F9D284-E603-7B09-66CB-C7F65CDEE17A}"/>
              </a:ext>
            </a:extLst>
          </p:cNvPr>
          <p:cNvSpPr>
            <a:spLocks noChangeArrowheads="1"/>
          </p:cNvSpPr>
          <p:nvPr/>
        </p:nvSpPr>
        <p:spPr bwMode="auto">
          <a:xfrm>
            <a:off x="8051801" y="4727575"/>
            <a:ext cx="2081213" cy="6350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Campionamento a gruppi o grappoli</a:t>
            </a:r>
          </a:p>
        </p:txBody>
      </p:sp>
      <p:sp>
        <p:nvSpPr>
          <p:cNvPr id="430093" name="Rectangle 13">
            <a:extLst>
              <a:ext uri="{FF2B5EF4-FFF2-40B4-BE49-F238E27FC236}">
                <a16:creationId xmlns:a16="http://schemas.microsoft.com/office/drawing/2014/main" id="{00CED24D-6343-9BB6-E0BC-DCF298EFBBA7}"/>
              </a:ext>
            </a:extLst>
          </p:cNvPr>
          <p:cNvSpPr>
            <a:spLocks noChangeArrowheads="1"/>
          </p:cNvSpPr>
          <p:nvPr/>
        </p:nvSpPr>
        <p:spPr bwMode="auto">
          <a:xfrm>
            <a:off x="1827214" y="5362575"/>
            <a:ext cx="6224587" cy="889000"/>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Gruppi naturali della popolazione, estraendo con generatore di numeri casuali provincia – comune – istituto – classe</a:t>
            </a:r>
          </a:p>
        </p:txBody>
      </p:sp>
      <p:sp>
        <p:nvSpPr>
          <p:cNvPr id="430094" name="Rectangle 14">
            <a:extLst>
              <a:ext uri="{FF2B5EF4-FFF2-40B4-BE49-F238E27FC236}">
                <a16:creationId xmlns:a16="http://schemas.microsoft.com/office/drawing/2014/main" id="{0EB9F58E-4903-6B99-04FE-E3CBF8D07724}"/>
              </a:ext>
            </a:extLst>
          </p:cNvPr>
          <p:cNvSpPr>
            <a:spLocks noChangeArrowheads="1"/>
          </p:cNvSpPr>
          <p:nvPr/>
        </p:nvSpPr>
        <p:spPr bwMode="auto">
          <a:xfrm>
            <a:off x="8051801" y="5362575"/>
            <a:ext cx="2081213" cy="8890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Campionamento a stadi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30086"/>
                                        </p:tgtEl>
                                        <p:attrNameLst>
                                          <p:attrName>style.visibility</p:attrName>
                                        </p:attrNameLst>
                                      </p:cBhvr>
                                      <p:to>
                                        <p:strVal val="visible"/>
                                      </p:to>
                                    </p:set>
                                    <p:animEffect transition="in" filter="fade">
                                      <p:cBhvr>
                                        <p:cTn id="7" dur="2000"/>
                                        <p:tgtEl>
                                          <p:spTgt spid="43008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0085"/>
                                        </p:tgtEl>
                                        <p:attrNameLst>
                                          <p:attrName>style.visibility</p:attrName>
                                        </p:attrNameLst>
                                      </p:cBhvr>
                                      <p:to>
                                        <p:strVal val="visible"/>
                                      </p:to>
                                    </p:set>
                                    <p:animEffect transition="in" filter="fade">
                                      <p:cBhvr>
                                        <p:cTn id="10" dur="2000"/>
                                        <p:tgtEl>
                                          <p:spTgt spid="43008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30083"/>
                                        </p:tgtEl>
                                        <p:attrNameLst>
                                          <p:attrName>style.visibility</p:attrName>
                                        </p:attrNameLst>
                                      </p:cBhvr>
                                      <p:to>
                                        <p:strVal val="visible"/>
                                      </p:to>
                                    </p:set>
                                    <p:animEffect transition="in" filter="fade">
                                      <p:cBhvr>
                                        <p:cTn id="15" dur="2000"/>
                                        <p:tgtEl>
                                          <p:spTgt spid="43008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30084"/>
                                        </p:tgtEl>
                                        <p:attrNameLst>
                                          <p:attrName>style.visibility</p:attrName>
                                        </p:attrNameLst>
                                      </p:cBhvr>
                                      <p:to>
                                        <p:strVal val="visible"/>
                                      </p:to>
                                    </p:set>
                                    <p:animEffect transition="in" filter="fade">
                                      <p:cBhvr>
                                        <p:cTn id="18" dur="2000"/>
                                        <p:tgtEl>
                                          <p:spTgt spid="43008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30089"/>
                                        </p:tgtEl>
                                        <p:attrNameLst>
                                          <p:attrName>style.visibility</p:attrName>
                                        </p:attrNameLst>
                                      </p:cBhvr>
                                      <p:to>
                                        <p:strVal val="visible"/>
                                      </p:to>
                                    </p:set>
                                    <p:animEffect transition="in" filter="fade">
                                      <p:cBhvr>
                                        <p:cTn id="23" dur="2000"/>
                                        <p:tgtEl>
                                          <p:spTgt spid="43008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30090"/>
                                        </p:tgtEl>
                                        <p:attrNameLst>
                                          <p:attrName>style.visibility</p:attrName>
                                        </p:attrNameLst>
                                      </p:cBhvr>
                                      <p:to>
                                        <p:strVal val="visible"/>
                                      </p:to>
                                    </p:set>
                                    <p:animEffect transition="in" filter="fade">
                                      <p:cBhvr>
                                        <p:cTn id="26" dur="2000"/>
                                        <p:tgtEl>
                                          <p:spTgt spid="43009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30091"/>
                                        </p:tgtEl>
                                        <p:attrNameLst>
                                          <p:attrName>style.visibility</p:attrName>
                                        </p:attrNameLst>
                                      </p:cBhvr>
                                      <p:to>
                                        <p:strVal val="visible"/>
                                      </p:to>
                                    </p:set>
                                    <p:animEffect transition="in" filter="fade">
                                      <p:cBhvr>
                                        <p:cTn id="31" dur="2000"/>
                                        <p:tgtEl>
                                          <p:spTgt spid="43009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30092"/>
                                        </p:tgtEl>
                                        <p:attrNameLst>
                                          <p:attrName>style.visibility</p:attrName>
                                        </p:attrNameLst>
                                      </p:cBhvr>
                                      <p:to>
                                        <p:strVal val="visible"/>
                                      </p:to>
                                    </p:set>
                                    <p:animEffect transition="in" filter="fade">
                                      <p:cBhvr>
                                        <p:cTn id="34" dur="2000"/>
                                        <p:tgtEl>
                                          <p:spTgt spid="43009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30093"/>
                                        </p:tgtEl>
                                        <p:attrNameLst>
                                          <p:attrName>style.visibility</p:attrName>
                                        </p:attrNameLst>
                                      </p:cBhvr>
                                      <p:to>
                                        <p:strVal val="visible"/>
                                      </p:to>
                                    </p:set>
                                    <p:animEffect transition="in" filter="fade">
                                      <p:cBhvr>
                                        <p:cTn id="39" dur="2000"/>
                                        <p:tgtEl>
                                          <p:spTgt spid="430093"/>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30094"/>
                                        </p:tgtEl>
                                        <p:attrNameLst>
                                          <p:attrName>style.visibility</p:attrName>
                                        </p:attrNameLst>
                                      </p:cBhvr>
                                      <p:to>
                                        <p:strVal val="visible"/>
                                      </p:to>
                                    </p:set>
                                    <p:animEffect transition="in" filter="fade">
                                      <p:cBhvr>
                                        <p:cTn id="42" dur="2000"/>
                                        <p:tgtEl>
                                          <p:spTgt spid="4300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083" grpId="0" animBg="1"/>
      <p:bldP spid="430084" grpId="0" animBg="1"/>
      <p:bldP spid="430085" grpId="0" animBg="1"/>
      <p:bldP spid="430089" grpId="0" animBg="1"/>
      <p:bldP spid="430090" grpId="0" animBg="1"/>
      <p:bldP spid="430091" grpId="0" animBg="1"/>
      <p:bldP spid="430092" grpId="0" animBg="1"/>
      <p:bldP spid="430093" grpId="0" animBg="1"/>
      <p:bldP spid="430094"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1106" name="Text Box 2">
            <a:extLst>
              <a:ext uri="{FF2B5EF4-FFF2-40B4-BE49-F238E27FC236}">
                <a16:creationId xmlns:a16="http://schemas.microsoft.com/office/drawing/2014/main" id="{57B67E55-CA4F-EB0A-321E-703C7A540124}"/>
              </a:ext>
            </a:extLst>
          </p:cNvPr>
          <p:cNvSpPr txBox="1">
            <a:spLocks noChangeArrowheads="1"/>
          </p:cNvSpPr>
          <p:nvPr/>
        </p:nvSpPr>
        <p:spPr bwMode="auto">
          <a:xfrm>
            <a:off x="1689100" y="201613"/>
            <a:ext cx="5715000" cy="519112"/>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2800">
                <a:solidFill>
                  <a:schemeClr val="bg1"/>
                </a:solidFill>
                <a:latin typeface="Times New Roman" panose="02020603050405020304" pitchFamily="18" charset="0"/>
              </a:rPr>
              <a:t>Campionamento non probabilistico</a:t>
            </a:r>
          </a:p>
        </p:txBody>
      </p:sp>
      <p:sp>
        <p:nvSpPr>
          <p:cNvPr id="431107" name="Rectangle 3">
            <a:extLst>
              <a:ext uri="{FF2B5EF4-FFF2-40B4-BE49-F238E27FC236}">
                <a16:creationId xmlns:a16="http://schemas.microsoft.com/office/drawing/2014/main" id="{0A46F974-9AAD-03C9-38F0-93ABBC3558C3}"/>
              </a:ext>
            </a:extLst>
          </p:cNvPr>
          <p:cNvSpPr>
            <a:spLocks noChangeArrowheads="1"/>
          </p:cNvSpPr>
          <p:nvPr/>
        </p:nvSpPr>
        <p:spPr bwMode="auto">
          <a:xfrm>
            <a:off x="1817688" y="2832100"/>
            <a:ext cx="6350000" cy="14859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I soggetti che rispettano certe condizioni su determinati fattori, ad esempio:</a:t>
            </a:r>
          </a:p>
        </p:txBody>
      </p:sp>
      <p:sp>
        <p:nvSpPr>
          <p:cNvPr id="431108" name="Rectangle 4">
            <a:extLst>
              <a:ext uri="{FF2B5EF4-FFF2-40B4-BE49-F238E27FC236}">
                <a16:creationId xmlns:a16="http://schemas.microsoft.com/office/drawing/2014/main" id="{C2B2AAE2-B9FF-CA64-1FB5-4185061AD84F}"/>
              </a:ext>
            </a:extLst>
          </p:cNvPr>
          <p:cNvSpPr>
            <a:spLocks noChangeArrowheads="1"/>
          </p:cNvSpPr>
          <p:nvPr/>
        </p:nvSpPr>
        <p:spPr bwMode="auto">
          <a:xfrm>
            <a:off x="8167688" y="2832100"/>
            <a:ext cx="1955800" cy="14859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Campionamento ragionato, per dimensioni</a:t>
            </a:r>
          </a:p>
        </p:txBody>
      </p:sp>
      <p:sp>
        <p:nvSpPr>
          <p:cNvPr id="431109" name="Rectangle 5">
            <a:extLst>
              <a:ext uri="{FF2B5EF4-FFF2-40B4-BE49-F238E27FC236}">
                <a16:creationId xmlns:a16="http://schemas.microsoft.com/office/drawing/2014/main" id="{ECC6334E-8A5D-FAD1-A21F-781C8D5B10AF}"/>
              </a:ext>
            </a:extLst>
          </p:cNvPr>
          <p:cNvSpPr>
            <a:spLocks noChangeArrowheads="1"/>
          </p:cNvSpPr>
          <p:nvPr/>
        </p:nvSpPr>
        <p:spPr bwMode="auto">
          <a:xfrm>
            <a:off x="8167688" y="2222500"/>
            <a:ext cx="1955800" cy="6096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Campionamento accidentale</a:t>
            </a:r>
          </a:p>
        </p:txBody>
      </p:sp>
      <p:grpSp>
        <p:nvGrpSpPr>
          <p:cNvPr id="431110" name="Group 6">
            <a:extLst>
              <a:ext uri="{FF2B5EF4-FFF2-40B4-BE49-F238E27FC236}">
                <a16:creationId xmlns:a16="http://schemas.microsoft.com/office/drawing/2014/main" id="{23C581F1-B2BC-4EA5-A28D-5E3948A2743E}"/>
              </a:ext>
            </a:extLst>
          </p:cNvPr>
          <p:cNvGrpSpPr>
            <a:grpSpLocks/>
          </p:cNvGrpSpPr>
          <p:nvPr/>
        </p:nvGrpSpPr>
        <p:grpSpPr bwMode="auto">
          <a:xfrm>
            <a:off x="1689100" y="1812926"/>
            <a:ext cx="6478588" cy="1019175"/>
            <a:chOff x="104" y="1142"/>
            <a:chExt cx="4081" cy="642"/>
          </a:xfrm>
        </p:grpSpPr>
        <p:sp>
          <p:nvSpPr>
            <p:cNvPr id="431111" name="Rectangle 7">
              <a:extLst>
                <a:ext uri="{FF2B5EF4-FFF2-40B4-BE49-F238E27FC236}">
                  <a16:creationId xmlns:a16="http://schemas.microsoft.com/office/drawing/2014/main" id="{BB491939-7C3B-1E34-B588-E4382A56FA36}"/>
                </a:ext>
              </a:extLst>
            </p:cNvPr>
            <p:cNvSpPr>
              <a:spLocks noChangeArrowheads="1"/>
            </p:cNvSpPr>
            <p:nvPr/>
          </p:nvSpPr>
          <p:spPr bwMode="auto">
            <a:xfrm>
              <a:off x="185" y="1400"/>
              <a:ext cx="4000" cy="384"/>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I soggetti più facili da reperire</a:t>
              </a:r>
            </a:p>
          </p:txBody>
        </p:sp>
        <p:sp>
          <p:nvSpPr>
            <p:cNvPr id="431112" name="Text Box 8">
              <a:extLst>
                <a:ext uri="{FF2B5EF4-FFF2-40B4-BE49-F238E27FC236}">
                  <a16:creationId xmlns:a16="http://schemas.microsoft.com/office/drawing/2014/main" id="{D192460E-C995-F505-05D9-374574015928}"/>
                </a:ext>
              </a:extLst>
            </p:cNvPr>
            <p:cNvSpPr txBox="1">
              <a:spLocks noChangeArrowheads="1"/>
            </p:cNvSpPr>
            <p:nvPr/>
          </p:nvSpPr>
          <p:spPr bwMode="auto">
            <a:xfrm>
              <a:off x="104" y="1142"/>
              <a:ext cx="2712" cy="256"/>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2000">
                  <a:solidFill>
                    <a:schemeClr val="bg1"/>
                  </a:solidFill>
                  <a:latin typeface="Times New Roman" panose="02020603050405020304" pitchFamily="18" charset="0"/>
                </a:rPr>
                <a:t>Entrano a far parte del campione: </a:t>
              </a:r>
            </a:p>
          </p:txBody>
        </p:sp>
      </p:grpSp>
      <p:sp>
        <p:nvSpPr>
          <p:cNvPr id="431113" name="Rectangle 9">
            <a:extLst>
              <a:ext uri="{FF2B5EF4-FFF2-40B4-BE49-F238E27FC236}">
                <a16:creationId xmlns:a16="http://schemas.microsoft.com/office/drawing/2014/main" id="{E1334529-1FFC-409B-FB12-C52E70E2141E}"/>
              </a:ext>
            </a:extLst>
          </p:cNvPr>
          <p:cNvSpPr>
            <a:spLocks noChangeArrowheads="1"/>
          </p:cNvSpPr>
          <p:nvPr/>
        </p:nvSpPr>
        <p:spPr bwMode="auto">
          <a:xfrm>
            <a:off x="1817688" y="4318000"/>
            <a:ext cx="6350000" cy="6096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I soggetti consigliati da altri soggetti</a:t>
            </a:r>
          </a:p>
        </p:txBody>
      </p:sp>
      <p:sp>
        <p:nvSpPr>
          <p:cNvPr id="431114" name="Rectangle 10">
            <a:extLst>
              <a:ext uri="{FF2B5EF4-FFF2-40B4-BE49-F238E27FC236}">
                <a16:creationId xmlns:a16="http://schemas.microsoft.com/office/drawing/2014/main" id="{13B2BC3C-50A4-7A3C-CBB7-72788091C93A}"/>
              </a:ext>
            </a:extLst>
          </p:cNvPr>
          <p:cNvSpPr>
            <a:spLocks noChangeArrowheads="1"/>
          </p:cNvSpPr>
          <p:nvPr/>
        </p:nvSpPr>
        <p:spPr bwMode="auto">
          <a:xfrm>
            <a:off x="8167688" y="4318000"/>
            <a:ext cx="1955800" cy="6096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Campionamento a valanga</a:t>
            </a:r>
          </a:p>
        </p:txBody>
      </p:sp>
      <p:sp>
        <p:nvSpPr>
          <p:cNvPr id="431115" name="Rectangle 11">
            <a:extLst>
              <a:ext uri="{FF2B5EF4-FFF2-40B4-BE49-F238E27FC236}">
                <a16:creationId xmlns:a16="http://schemas.microsoft.com/office/drawing/2014/main" id="{99D37476-AF2B-F008-03DD-BC53CCDDC723}"/>
              </a:ext>
            </a:extLst>
          </p:cNvPr>
          <p:cNvSpPr>
            <a:spLocks noChangeArrowheads="1"/>
          </p:cNvSpPr>
          <p:nvPr/>
        </p:nvSpPr>
        <p:spPr bwMode="auto">
          <a:xfrm>
            <a:off x="1817688" y="4927600"/>
            <a:ext cx="6350000" cy="9144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I soggetti ritenuti più qualificati per poter rispondere a determinate domande</a:t>
            </a:r>
          </a:p>
        </p:txBody>
      </p:sp>
      <p:sp>
        <p:nvSpPr>
          <p:cNvPr id="431116" name="Rectangle 12">
            <a:extLst>
              <a:ext uri="{FF2B5EF4-FFF2-40B4-BE49-F238E27FC236}">
                <a16:creationId xmlns:a16="http://schemas.microsoft.com/office/drawing/2014/main" id="{8A44F2E3-D374-65F8-F4AF-F8DF6D1A3F86}"/>
              </a:ext>
            </a:extLst>
          </p:cNvPr>
          <p:cNvSpPr>
            <a:spLocks noChangeArrowheads="1"/>
          </p:cNvSpPr>
          <p:nvPr/>
        </p:nvSpPr>
        <p:spPr bwMode="auto">
          <a:xfrm>
            <a:off x="8167688" y="4927600"/>
            <a:ext cx="1955800" cy="914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Campionamento per elementi rappresentativi</a:t>
            </a:r>
          </a:p>
        </p:txBody>
      </p:sp>
      <p:sp>
        <p:nvSpPr>
          <p:cNvPr id="431117" name="Rectangle 13">
            <a:extLst>
              <a:ext uri="{FF2B5EF4-FFF2-40B4-BE49-F238E27FC236}">
                <a16:creationId xmlns:a16="http://schemas.microsoft.com/office/drawing/2014/main" id="{E9F753C3-E2B9-A7AC-631A-8F214FEAC903}"/>
              </a:ext>
            </a:extLst>
          </p:cNvPr>
          <p:cNvSpPr>
            <a:spLocks noChangeArrowheads="1"/>
          </p:cNvSpPr>
          <p:nvPr/>
        </p:nvSpPr>
        <p:spPr bwMode="auto">
          <a:xfrm>
            <a:off x="1817688" y="5842000"/>
            <a:ext cx="6350000" cy="6096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Gli stessi soggetti intervistati ripetutamente</a:t>
            </a:r>
          </a:p>
        </p:txBody>
      </p:sp>
      <p:sp>
        <p:nvSpPr>
          <p:cNvPr id="431118" name="Rectangle 14">
            <a:extLst>
              <a:ext uri="{FF2B5EF4-FFF2-40B4-BE49-F238E27FC236}">
                <a16:creationId xmlns:a16="http://schemas.microsoft.com/office/drawing/2014/main" id="{314F3FD4-687F-020B-E2AB-54360121CC3E}"/>
              </a:ext>
            </a:extLst>
          </p:cNvPr>
          <p:cNvSpPr>
            <a:spLocks noChangeArrowheads="1"/>
          </p:cNvSpPr>
          <p:nvPr/>
        </p:nvSpPr>
        <p:spPr bwMode="auto">
          <a:xfrm>
            <a:off x="8167688" y="5842000"/>
            <a:ext cx="1955800" cy="6096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Campionamento per panel</a:t>
            </a:r>
          </a:p>
        </p:txBody>
      </p:sp>
      <p:grpSp>
        <p:nvGrpSpPr>
          <p:cNvPr id="431119" name="Group 15">
            <a:extLst>
              <a:ext uri="{FF2B5EF4-FFF2-40B4-BE49-F238E27FC236}">
                <a16:creationId xmlns:a16="http://schemas.microsoft.com/office/drawing/2014/main" id="{A3269094-E457-52BE-B6F0-844E6C82C9C9}"/>
              </a:ext>
            </a:extLst>
          </p:cNvPr>
          <p:cNvGrpSpPr>
            <a:grpSpLocks/>
          </p:cNvGrpSpPr>
          <p:nvPr/>
        </p:nvGrpSpPr>
        <p:grpSpPr bwMode="auto">
          <a:xfrm>
            <a:off x="3946525" y="3209926"/>
            <a:ext cx="3867150" cy="1044575"/>
            <a:chOff x="1526" y="2022"/>
            <a:chExt cx="2436" cy="658"/>
          </a:xfrm>
        </p:grpSpPr>
        <p:sp>
          <p:nvSpPr>
            <p:cNvPr id="431120" name="Rectangle 16">
              <a:extLst>
                <a:ext uri="{FF2B5EF4-FFF2-40B4-BE49-F238E27FC236}">
                  <a16:creationId xmlns:a16="http://schemas.microsoft.com/office/drawing/2014/main" id="{7420E5C9-8AE5-F710-8FBD-8FE363A69AD4}"/>
                </a:ext>
              </a:extLst>
            </p:cNvPr>
            <p:cNvSpPr>
              <a:spLocks noChangeArrowheads="1"/>
            </p:cNvSpPr>
            <p:nvPr/>
          </p:nvSpPr>
          <p:spPr bwMode="auto">
            <a:xfrm>
              <a:off x="3197" y="2450"/>
              <a:ext cx="765" cy="230"/>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20 sogg.</a:t>
              </a:r>
            </a:p>
          </p:txBody>
        </p:sp>
        <p:sp>
          <p:nvSpPr>
            <p:cNvPr id="431121" name="Rectangle 17">
              <a:extLst>
                <a:ext uri="{FF2B5EF4-FFF2-40B4-BE49-F238E27FC236}">
                  <a16:creationId xmlns:a16="http://schemas.microsoft.com/office/drawing/2014/main" id="{06B7C3DC-E6A9-10C2-1F94-83645AA0DDC4}"/>
                </a:ext>
              </a:extLst>
            </p:cNvPr>
            <p:cNvSpPr>
              <a:spLocks noChangeArrowheads="1"/>
            </p:cNvSpPr>
            <p:nvPr/>
          </p:nvSpPr>
          <p:spPr bwMode="auto">
            <a:xfrm>
              <a:off x="2432" y="2450"/>
              <a:ext cx="765" cy="230"/>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20 sogg.</a:t>
              </a:r>
            </a:p>
          </p:txBody>
        </p:sp>
        <p:sp>
          <p:nvSpPr>
            <p:cNvPr id="431122" name="Rectangle 18">
              <a:extLst>
                <a:ext uri="{FF2B5EF4-FFF2-40B4-BE49-F238E27FC236}">
                  <a16:creationId xmlns:a16="http://schemas.microsoft.com/office/drawing/2014/main" id="{4B7A1613-3357-0F40-440D-13C84F638E11}"/>
                </a:ext>
              </a:extLst>
            </p:cNvPr>
            <p:cNvSpPr>
              <a:spLocks noChangeArrowheads="1"/>
            </p:cNvSpPr>
            <p:nvPr/>
          </p:nvSpPr>
          <p:spPr bwMode="auto">
            <a:xfrm>
              <a:off x="3197" y="2232"/>
              <a:ext cx="765" cy="218"/>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20 sogg.</a:t>
              </a:r>
            </a:p>
          </p:txBody>
        </p:sp>
        <p:sp>
          <p:nvSpPr>
            <p:cNvPr id="431123" name="Rectangle 19">
              <a:extLst>
                <a:ext uri="{FF2B5EF4-FFF2-40B4-BE49-F238E27FC236}">
                  <a16:creationId xmlns:a16="http://schemas.microsoft.com/office/drawing/2014/main" id="{D4E244E7-7A95-A530-ECDE-2048E6CFF650}"/>
                </a:ext>
              </a:extLst>
            </p:cNvPr>
            <p:cNvSpPr>
              <a:spLocks noChangeArrowheads="1"/>
            </p:cNvSpPr>
            <p:nvPr/>
          </p:nvSpPr>
          <p:spPr bwMode="auto">
            <a:xfrm>
              <a:off x="2432" y="2232"/>
              <a:ext cx="765" cy="218"/>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20 sogg.</a:t>
              </a:r>
            </a:p>
          </p:txBody>
        </p:sp>
        <p:sp>
          <p:nvSpPr>
            <p:cNvPr id="431124" name="Rectangle 20">
              <a:extLst>
                <a:ext uri="{FF2B5EF4-FFF2-40B4-BE49-F238E27FC236}">
                  <a16:creationId xmlns:a16="http://schemas.microsoft.com/office/drawing/2014/main" id="{5AACEB6F-FB07-6D99-9E53-ADBB628DAC20}"/>
                </a:ext>
              </a:extLst>
            </p:cNvPr>
            <p:cNvSpPr>
              <a:spLocks noChangeArrowheads="1"/>
            </p:cNvSpPr>
            <p:nvPr/>
          </p:nvSpPr>
          <p:spPr bwMode="auto">
            <a:xfrm>
              <a:off x="1526" y="2232"/>
              <a:ext cx="906" cy="218"/>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lgn="r">
                <a:buFontTx/>
                <a:buNone/>
              </a:pPr>
              <a:r>
                <a:rPr lang="it-IT" altLang="it-IT" sz="1800">
                  <a:solidFill>
                    <a:schemeClr val="bg1"/>
                  </a:solidFill>
                  <a:latin typeface="Times New Roman" panose="02020603050405020304" pitchFamily="18" charset="0"/>
                </a:rPr>
                <a:t>14-16 anni</a:t>
              </a:r>
            </a:p>
          </p:txBody>
        </p:sp>
        <p:sp>
          <p:nvSpPr>
            <p:cNvPr id="431125" name="Rectangle 21">
              <a:extLst>
                <a:ext uri="{FF2B5EF4-FFF2-40B4-BE49-F238E27FC236}">
                  <a16:creationId xmlns:a16="http://schemas.microsoft.com/office/drawing/2014/main" id="{FD4E3118-8808-85A9-2D5D-149378115FD0}"/>
                </a:ext>
              </a:extLst>
            </p:cNvPr>
            <p:cNvSpPr>
              <a:spLocks noChangeArrowheads="1"/>
            </p:cNvSpPr>
            <p:nvPr/>
          </p:nvSpPr>
          <p:spPr bwMode="auto">
            <a:xfrm>
              <a:off x="3197" y="2022"/>
              <a:ext cx="765" cy="210"/>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Femmine</a:t>
              </a:r>
            </a:p>
          </p:txBody>
        </p:sp>
        <p:sp>
          <p:nvSpPr>
            <p:cNvPr id="431126" name="Rectangle 22">
              <a:extLst>
                <a:ext uri="{FF2B5EF4-FFF2-40B4-BE49-F238E27FC236}">
                  <a16:creationId xmlns:a16="http://schemas.microsoft.com/office/drawing/2014/main" id="{8B004054-5775-65C0-BBAD-0F3FDA98403F}"/>
                </a:ext>
              </a:extLst>
            </p:cNvPr>
            <p:cNvSpPr>
              <a:spLocks noChangeArrowheads="1"/>
            </p:cNvSpPr>
            <p:nvPr/>
          </p:nvSpPr>
          <p:spPr bwMode="auto">
            <a:xfrm>
              <a:off x="2432" y="2022"/>
              <a:ext cx="765" cy="210"/>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buFontTx/>
                <a:buNone/>
              </a:pPr>
              <a:r>
                <a:rPr lang="it-IT" altLang="it-IT" sz="1800">
                  <a:solidFill>
                    <a:schemeClr val="bg1"/>
                  </a:solidFill>
                  <a:latin typeface="Times New Roman" panose="02020603050405020304" pitchFamily="18" charset="0"/>
                </a:rPr>
                <a:t>Maschi</a:t>
              </a:r>
            </a:p>
          </p:txBody>
        </p:sp>
        <p:sp>
          <p:nvSpPr>
            <p:cNvPr id="431127" name="Rectangle 23">
              <a:extLst>
                <a:ext uri="{FF2B5EF4-FFF2-40B4-BE49-F238E27FC236}">
                  <a16:creationId xmlns:a16="http://schemas.microsoft.com/office/drawing/2014/main" id="{2165D3F4-3BDE-96B8-702A-215A4242EA7B}"/>
                </a:ext>
              </a:extLst>
            </p:cNvPr>
            <p:cNvSpPr>
              <a:spLocks noChangeArrowheads="1"/>
            </p:cNvSpPr>
            <p:nvPr/>
          </p:nvSpPr>
          <p:spPr bwMode="auto">
            <a:xfrm>
              <a:off x="1526" y="2450"/>
              <a:ext cx="906" cy="218"/>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Times" pitchFamily="2" charset="0"/>
                </a:defRPr>
              </a:lvl1pPr>
              <a:lvl2pPr>
                <a:spcBef>
                  <a:spcPts val="1200"/>
                </a:spcBef>
                <a:spcAft>
                  <a:spcPts val="300"/>
                </a:spcAft>
                <a:buChar char="–"/>
                <a:defRPr sz="2400" b="1">
                  <a:solidFill>
                    <a:schemeClr val="tx1"/>
                  </a:solidFill>
                  <a:latin typeface="Arial" panose="020B0604020202020204" pitchFamily="34" charset="0"/>
                </a:defRPr>
              </a:lvl2pPr>
              <a:lvl3pPr>
                <a:spcBef>
                  <a:spcPct val="20000"/>
                </a:spcBef>
                <a:buChar char="•"/>
                <a:defRPr sz="2000" b="1">
                  <a:solidFill>
                    <a:schemeClr val="tx1"/>
                  </a:solidFill>
                  <a:latin typeface="Lucida Sans Unicode" panose="020B0602030504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b="1" u="sng">
                  <a:solidFill>
                    <a:schemeClr val="tx1"/>
                  </a:solidFill>
                  <a:latin typeface="Arial" panose="020B0604020202020204" pitchFamily="34" charset="0"/>
                </a:defRPr>
              </a:lvl5pPr>
              <a:lvl6pPr fontAlgn="base">
                <a:spcBef>
                  <a:spcPct val="20000"/>
                </a:spcBef>
                <a:spcAft>
                  <a:spcPct val="0"/>
                </a:spcAft>
                <a:buChar char="»"/>
                <a:defRPr b="1" u="sng">
                  <a:solidFill>
                    <a:schemeClr val="tx1"/>
                  </a:solidFill>
                  <a:latin typeface="Arial" panose="020B0604020202020204" pitchFamily="34" charset="0"/>
                </a:defRPr>
              </a:lvl6pPr>
              <a:lvl7pPr fontAlgn="base">
                <a:spcBef>
                  <a:spcPct val="20000"/>
                </a:spcBef>
                <a:spcAft>
                  <a:spcPct val="0"/>
                </a:spcAft>
                <a:buChar char="»"/>
                <a:defRPr b="1" u="sng">
                  <a:solidFill>
                    <a:schemeClr val="tx1"/>
                  </a:solidFill>
                  <a:latin typeface="Arial" panose="020B0604020202020204" pitchFamily="34" charset="0"/>
                </a:defRPr>
              </a:lvl7pPr>
              <a:lvl8pPr fontAlgn="base">
                <a:spcBef>
                  <a:spcPct val="20000"/>
                </a:spcBef>
                <a:spcAft>
                  <a:spcPct val="0"/>
                </a:spcAft>
                <a:buChar char="»"/>
                <a:defRPr b="1" u="sng">
                  <a:solidFill>
                    <a:schemeClr val="tx1"/>
                  </a:solidFill>
                  <a:latin typeface="Arial" panose="020B0604020202020204" pitchFamily="34" charset="0"/>
                </a:defRPr>
              </a:lvl8pPr>
              <a:lvl9pPr fontAlgn="base">
                <a:spcBef>
                  <a:spcPct val="20000"/>
                </a:spcBef>
                <a:spcAft>
                  <a:spcPct val="0"/>
                </a:spcAft>
                <a:buChar char="»"/>
                <a:defRPr b="1" u="sng">
                  <a:solidFill>
                    <a:schemeClr val="tx1"/>
                  </a:solidFill>
                  <a:latin typeface="Arial" panose="020B0604020202020204" pitchFamily="34" charset="0"/>
                </a:defRPr>
              </a:lvl9pPr>
            </a:lstStyle>
            <a:p>
              <a:pPr algn="r">
                <a:buFontTx/>
                <a:buNone/>
              </a:pPr>
              <a:r>
                <a:rPr lang="it-IT" altLang="it-IT" sz="1800">
                  <a:solidFill>
                    <a:schemeClr val="bg1"/>
                  </a:solidFill>
                  <a:latin typeface="Times New Roman" panose="02020603050405020304" pitchFamily="18" charset="0"/>
                </a:rPr>
                <a:t>16-18 anni</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31110"/>
                                        </p:tgtEl>
                                        <p:attrNameLst>
                                          <p:attrName>style.visibility</p:attrName>
                                        </p:attrNameLst>
                                      </p:cBhvr>
                                      <p:to>
                                        <p:strVal val="visible"/>
                                      </p:to>
                                    </p:set>
                                    <p:animEffect transition="in" filter="fade">
                                      <p:cBhvr>
                                        <p:cTn id="7" dur="2000"/>
                                        <p:tgtEl>
                                          <p:spTgt spid="4311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1109"/>
                                        </p:tgtEl>
                                        <p:attrNameLst>
                                          <p:attrName>style.visibility</p:attrName>
                                        </p:attrNameLst>
                                      </p:cBhvr>
                                      <p:to>
                                        <p:strVal val="visible"/>
                                      </p:to>
                                    </p:set>
                                    <p:animEffect transition="in" filter="fade">
                                      <p:cBhvr>
                                        <p:cTn id="10" dur="2000"/>
                                        <p:tgtEl>
                                          <p:spTgt spid="43110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31107"/>
                                        </p:tgtEl>
                                        <p:attrNameLst>
                                          <p:attrName>style.visibility</p:attrName>
                                        </p:attrNameLst>
                                      </p:cBhvr>
                                      <p:to>
                                        <p:strVal val="visible"/>
                                      </p:to>
                                    </p:set>
                                    <p:animEffect transition="in" filter="fade">
                                      <p:cBhvr>
                                        <p:cTn id="15" dur="2000"/>
                                        <p:tgtEl>
                                          <p:spTgt spid="431107"/>
                                        </p:tgtEl>
                                      </p:cBhvr>
                                    </p:animEffect>
                                  </p:childTnLst>
                                </p:cTn>
                              </p:par>
                              <p:par>
                                <p:cTn id="16" presetID="10" presetClass="entr" presetSubtype="0" fill="hold" nodeType="withEffect">
                                  <p:stCondLst>
                                    <p:cond delay="0"/>
                                  </p:stCondLst>
                                  <p:childTnLst>
                                    <p:set>
                                      <p:cBhvr>
                                        <p:cTn id="17" dur="1" fill="hold">
                                          <p:stCondLst>
                                            <p:cond delay="0"/>
                                          </p:stCondLst>
                                        </p:cTn>
                                        <p:tgtEl>
                                          <p:spTgt spid="431119"/>
                                        </p:tgtEl>
                                        <p:attrNameLst>
                                          <p:attrName>style.visibility</p:attrName>
                                        </p:attrNameLst>
                                      </p:cBhvr>
                                      <p:to>
                                        <p:strVal val="visible"/>
                                      </p:to>
                                    </p:set>
                                    <p:animEffect transition="in" filter="fade">
                                      <p:cBhvr>
                                        <p:cTn id="18" dur="2000"/>
                                        <p:tgtEl>
                                          <p:spTgt spid="431119"/>
                                        </p:tgtEl>
                                      </p:cBhvr>
                                    </p:animEffect>
                                  </p:childTnLst>
                                </p:cTn>
                              </p:par>
                            </p:childTnLst>
                          </p:cTn>
                        </p:par>
                        <p:par>
                          <p:cTn id="19" fill="hold" nodeType="afterGroup">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431108"/>
                                        </p:tgtEl>
                                        <p:attrNameLst>
                                          <p:attrName>style.visibility</p:attrName>
                                        </p:attrNameLst>
                                      </p:cBhvr>
                                      <p:to>
                                        <p:strVal val="visible"/>
                                      </p:to>
                                    </p:set>
                                    <p:animEffect transition="in" filter="fade">
                                      <p:cBhvr>
                                        <p:cTn id="22" dur="2000"/>
                                        <p:tgtEl>
                                          <p:spTgt spid="43110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31113"/>
                                        </p:tgtEl>
                                        <p:attrNameLst>
                                          <p:attrName>style.visibility</p:attrName>
                                        </p:attrNameLst>
                                      </p:cBhvr>
                                      <p:to>
                                        <p:strVal val="visible"/>
                                      </p:to>
                                    </p:set>
                                    <p:animEffect transition="in" filter="fade">
                                      <p:cBhvr>
                                        <p:cTn id="27" dur="2000"/>
                                        <p:tgtEl>
                                          <p:spTgt spid="43111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31114"/>
                                        </p:tgtEl>
                                        <p:attrNameLst>
                                          <p:attrName>style.visibility</p:attrName>
                                        </p:attrNameLst>
                                      </p:cBhvr>
                                      <p:to>
                                        <p:strVal val="visible"/>
                                      </p:to>
                                    </p:set>
                                    <p:animEffect transition="in" filter="fade">
                                      <p:cBhvr>
                                        <p:cTn id="30" dur="2000"/>
                                        <p:tgtEl>
                                          <p:spTgt spid="43111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31115"/>
                                        </p:tgtEl>
                                        <p:attrNameLst>
                                          <p:attrName>style.visibility</p:attrName>
                                        </p:attrNameLst>
                                      </p:cBhvr>
                                      <p:to>
                                        <p:strVal val="visible"/>
                                      </p:to>
                                    </p:set>
                                    <p:animEffect transition="in" filter="fade">
                                      <p:cBhvr>
                                        <p:cTn id="35" dur="2000"/>
                                        <p:tgtEl>
                                          <p:spTgt spid="431115"/>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31116"/>
                                        </p:tgtEl>
                                        <p:attrNameLst>
                                          <p:attrName>style.visibility</p:attrName>
                                        </p:attrNameLst>
                                      </p:cBhvr>
                                      <p:to>
                                        <p:strVal val="visible"/>
                                      </p:to>
                                    </p:set>
                                    <p:animEffect transition="in" filter="fade">
                                      <p:cBhvr>
                                        <p:cTn id="38" dur="2000"/>
                                        <p:tgtEl>
                                          <p:spTgt spid="43111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31117"/>
                                        </p:tgtEl>
                                        <p:attrNameLst>
                                          <p:attrName>style.visibility</p:attrName>
                                        </p:attrNameLst>
                                      </p:cBhvr>
                                      <p:to>
                                        <p:strVal val="visible"/>
                                      </p:to>
                                    </p:set>
                                    <p:animEffect transition="in" filter="fade">
                                      <p:cBhvr>
                                        <p:cTn id="43" dur="2000"/>
                                        <p:tgtEl>
                                          <p:spTgt spid="431117"/>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31118"/>
                                        </p:tgtEl>
                                        <p:attrNameLst>
                                          <p:attrName>style.visibility</p:attrName>
                                        </p:attrNameLst>
                                      </p:cBhvr>
                                      <p:to>
                                        <p:strVal val="visible"/>
                                      </p:to>
                                    </p:set>
                                    <p:animEffect transition="in" filter="fade">
                                      <p:cBhvr>
                                        <p:cTn id="46" dur="2000"/>
                                        <p:tgtEl>
                                          <p:spTgt spid="431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07" grpId="0" animBg="1"/>
      <p:bldP spid="431108" grpId="0" animBg="1"/>
      <p:bldP spid="431109" grpId="0" animBg="1"/>
      <p:bldP spid="431113" grpId="0" animBg="1"/>
      <p:bldP spid="431114" grpId="0" animBg="1"/>
      <p:bldP spid="431115" grpId="0" animBg="1"/>
      <p:bldP spid="431116" grpId="0" animBg="1"/>
      <p:bldP spid="431117" grpId="0" animBg="1"/>
      <p:bldP spid="43111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Titolo 1"/>
          <p:cNvSpPr>
            <a:spLocks noGrp="1"/>
          </p:cNvSpPr>
          <p:nvPr>
            <p:ph type="title"/>
          </p:nvPr>
        </p:nvSpPr>
        <p:spPr>
          <a:xfrm>
            <a:off x="2495551" y="260351"/>
            <a:ext cx="7559675" cy="504825"/>
          </a:xfrm>
        </p:spPr>
        <p:txBody>
          <a:bodyPr>
            <a:noAutofit/>
          </a:bodyPr>
          <a:lstStyle/>
          <a:p>
            <a:r>
              <a:rPr lang="it-IT" sz="3200" b="1" dirty="0">
                <a:solidFill>
                  <a:schemeClr val="bg1"/>
                </a:solidFill>
                <a:latin typeface="Arial" charset="0"/>
                <a:ea typeface="ＭＳ Ｐゴシック" charset="0"/>
              </a:rPr>
              <a:t>Errore di campionamento</a:t>
            </a:r>
          </a:p>
        </p:txBody>
      </p:sp>
      <p:sp>
        <p:nvSpPr>
          <p:cNvPr id="25602" name="Segnaposto contenuto 2"/>
          <p:cNvSpPr>
            <a:spLocks noGrp="1"/>
          </p:cNvSpPr>
          <p:nvPr>
            <p:ph idx="1"/>
          </p:nvPr>
        </p:nvSpPr>
        <p:spPr>
          <a:xfrm>
            <a:off x="1486596" y="845705"/>
            <a:ext cx="8568630" cy="5617294"/>
          </a:xfrm>
        </p:spPr>
        <p:txBody>
          <a:bodyPr>
            <a:normAutofit/>
          </a:bodyPr>
          <a:lstStyle/>
          <a:p>
            <a:pPr marL="0" indent="0">
              <a:buNone/>
            </a:pPr>
            <a:r>
              <a:rPr lang="it-IT" altLang="ja-JP" dirty="0">
                <a:solidFill>
                  <a:schemeClr val="bg1"/>
                </a:solidFill>
                <a:latin typeface="Arial" charset="0"/>
                <a:ea typeface="ＭＳ Ｐゴシック" charset="0"/>
              </a:rPr>
              <a:t>L’EC è un errore casuale insito nelle procedure di formazione del campione. </a:t>
            </a:r>
          </a:p>
          <a:p>
            <a:pPr marL="0" indent="0">
              <a:buNone/>
            </a:pPr>
            <a:r>
              <a:rPr lang="it-IT" altLang="ja-JP" dirty="0">
                <a:solidFill>
                  <a:schemeClr val="bg1"/>
                </a:solidFill>
                <a:latin typeface="Arial" charset="0"/>
                <a:ea typeface="ＭＳ Ｐゴシック" charset="0"/>
              </a:rPr>
              <a:t>La </a:t>
            </a:r>
            <a:r>
              <a:rPr lang="ja-JP" altLang="it-IT">
                <a:solidFill>
                  <a:schemeClr val="bg1"/>
                </a:solidFill>
                <a:latin typeface="Arial" charset="0"/>
                <a:ea typeface="ＭＳ Ｐゴシック" charset="0"/>
              </a:rPr>
              <a:t>“</a:t>
            </a:r>
            <a:r>
              <a:rPr lang="it-IT" altLang="ja-JP" dirty="0">
                <a:solidFill>
                  <a:schemeClr val="bg1"/>
                </a:solidFill>
                <a:latin typeface="Arial" charset="0"/>
                <a:ea typeface="ＭＳ Ｐゴシック" charset="0"/>
              </a:rPr>
              <a:t>vera</a:t>
            </a:r>
            <a:r>
              <a:rPr lang="ja-JP" altLang="it-IT">
                <a:solidFill>
                  <a:schemeClr val="bg1"/>
                </a:solidFill>
                <a:latin typeface="Arial" charset="0"/>
                <a:ea typeface="ＭＳ Ｐゴシック" charset="0"/>
              </a:rPr>
              <a:t>”</a:t>
            </a:r>
            <a:r>
              <a:rPr lang="it-IT" altLang="ja-JP" dirty="0">
                <a:solidFill>
                  <a:schemeClr val="bg1"/>
                </a:solidFill>
                <a:latin typeface="Arial" charset="0"/>
                <a:ea typeface="ＭＳ Ｐゴシック" charset="0"/>
              </a:rPr>
              <a:t> caratteristica della popolazione è (per definizione) ignota, l</a:t>
            </a:r>
            <a:r>
              <a:rPr lang="ja-JP" altLang="it-IT">
                <a:solidFill>
                  <a:schemeClr val="bg1"/>
                </a:solidFill>
                <a:latin typeface="Arial" charset="0"/>
                <a:ea typeface="ＭＳ Ｐゴシック" charset="0"/>
              </a:rPr>
              <a:t>’</a:t>
            </a:r>
            <a:r>
              <a:rPr lang="it-IT" altLang="ja-JP" dirty="0">
                <a:solidFill>
                  <a:schemeClr val="bg1"/>
                </a:solidFill>
                <a:latin typeface="Arial" charset="0"/>
                <a:ea typeface="ＭＳ Ｐゴシック" charset="0"/>
              </a:rPr>
              <a:t>errore di campionamento non può mai essere determinato con esattezza.</a:t>
            </a:r>
          </a:p>
          <a:p>
            <a:pPr marL="0" indent="0"/>
            <a:r>
              <a:rPr lang="it-IT" b="1" dirty="0">
                <a:solidFill>
                  <a:schemeClr val="bg1"/>
                </a:solidFill>
                <a:latin typeface="Arial" charset="0"/>
                <a:ea typeface="ＭＳ Ｐゴシック" charset="0"/>
              </a:rPr>
              <a:t>L</a:t>
            </a:r>
            <a:r>
              <a:rPr lang="ja-JP" altLang="it-IT" b="1">
                <a:solidFill>
                  <a:schemeClr val="bg1"/>
                </a:solidFill>
                <a:latin typeface="Arial" charset="0"/>
                <a:ea typeface="ＭＳ Ｐゴシック" charset="0"/>
              </a:rPr>
              <a:t>’</a:t>
            </a:r>
            <a:r>
              <a:rPr lang="it-IT" altLang="ja-JP" b="1" dirty="0">
                <a:solidFill>
                  <a:schemeClr val="bg1"/>
                </a:solidFill>
                <a:latin typeface="Arial" charset="0"/>
                <a:ea typeface="ＭＳ Ｐゴシック" charset="0"/>
              </a:rPr>
              <a:t>errore di campionamento è rappresentato dalla differenza tra i risultati ottenuti dal campione e la vera caratteristica della popolazione che vogliamo stimare.</a:t>
            </a:r>
            <a:endParaRPr lang="it-IT" altLang="ja-JP" dirty="0">
              <a:solidFill>
                <a:schemeClr val="bg1"/>
              </a:solidFill>
              <a:latin typeface="Arial" charset="0"/>
              <a:ea typeface="ＭＳ Ｐゴシック" charset="0"/>
            </a:endParaRPr>
          </a:p>
          <a:p>
            <a:pPr marL="0" indent="0">
              <a:buNone/>
            </a:pPr>
            <a:r>
              <a:rPr lang="it-IT" dirty="0">
                <a:solidFill>
                  <a:schemeClr val="bg1"/>
                </a:solidFill>
                <a:latin typeface="Arial" charset="0"/>
                <a:ea typeface="ＭＳ Ｐゴシック" charset="0"/>
              </a:rPr>
              <a:t>Normalmente si accetta un errore di campionamento inferiore o pari al 5%.</a:t>
            </a:r>
          </a:p>
          <a:p>
            <a:pPr marL="0" indent="0">
              <a:buNone/>
            </a:pPr>
            <a:r>
              <a:rPr lang="it-IT" i="1" dirty="0">
                <a:solidFill>
                  <a:schemeClr val="bg1"/>
                </a:solidFill>
                <a:latin typeface="Arial" charset="0"/>
                <a:ea typeface="ＭＳ Ｐゴシック" charset="0"/>
              </a:rPr>
              <a:t>L</a:t>
            </a:r>
            <a:r>
              <a:rPr lang="ja-JP" altLang="it-IT" i="1">
                <a:solidFill>
                  <a:schemeClr val="bg1"/>
                </a:solidFill>
                <a:latin typeface="Arial" charset="0"/>
                <a:ea typeface="ＭＳ Ｐゴシック" charset="0"/>
              </a:rPr>
              <a:t>’</a:t>
            </a:r>
            <a:r>
              <a:rPr lang="it-IT" altLang="ja-JP" i="1" dirty="0">
                <a:solidFill>
                  <a:schemeClr val="bg1"/>
                </a:solidFill>
                <a:latin typeface="Arial" charset="0"/>
                <a:ea typeface="ＭＳ Ｐゴシック" charset="0"/>
              </a:rPr>
              <a:t>intervallo di confidenza</a:t>
            </a:r>
            <a:r>
              <a:rPr lang="it-IT" altLang="ja-JP" dirty="0">
                <a:solidFill>
                  <a:schemeClr val="bg1"/>
                </a:solidFill>
                <a:latin typeface="Arial" charset="0"/>
                <a:ea typeface="ＭＳ Ｐゴシック" charset="0"/>
              </a:rPr>
              <a:t>, in questo caso, sarà del 95%.</a:t>
            </a:r>
            <a:endParaRPr lang="it-IT" dirty="0">
              <a:solidFill>
                <a:schemeClr val="bg1"/>
              </a:solidFill>
              <a:latin typeface="Arial" charset="0"/>
              <a:ea typeface="ＭＳ Ｐゴシック" charset="0"/>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1770</Words>
  <Application>Microsoft Macintosh PowerPoint</Application>
  <PresentationFormat>Widescreen</PresentationFormat>
  <Paragraphs>179</Paragraphs>
  <Slides>24</Slides>
  <Notes>9</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24</vt:i4>
      </vt:variant>
    </vt:vector>
  </HeadingPairs>
  <TitlesOfParts>
    <vt:vector size="29" baseType="lpstr">
      <vt:lpstr>Arial</vt:lpstr>
      <vt:lpstr>Calibri</vt:lpstr>
      <vt:lpstr>Calibri Light</vt:lpstr>
      <vt:lpstr>Times New Roman</vt:lpstr>
      <vt:lpstr>Tema di Office</vt:lpstr>
      <vt:lpstr>Il campionamento</vt:lpstr>
      <vt:lpstr>Ipotesi :</vt:lpstr>
      <vt:lpstr>Ipotesi</vt:lpstr>
      <vt:lpstr>Tipologie di Validità</vt:lpstr>
      <vt:lpstr>Presentazione standard di PowerPoint</vt:lpstr>
      <vt:lpstr>Presentazione standard di PowerPoint</vt:lpstr>
      <vt:lpstr>Presentazione standard di PowerPoint</vt:lpstr>
      <vt:lpstr>Presentazione standard di PowerPoint</vt:lpstr>
      <vt:lpstr>Errore di campionamento</vt:lpstr>
      <vt:lpstr>Parametri</vt:lpstr>
      <vt:lpstr>Campionamento</vt:lpstr>
      <vt:lpstr>Calcolo delle ampiezze</vt:lpstr>
      <vt:lpstr>Campionamento probabilistico</vt:lpstr>
      <vt:lpstr>PROBLEMI LEGATI AL CAMPIONAMENTO PROBABILISTICO</vt:lpstr>
      <vt:lpstr>Il Campionamento NON probabilistico</vt:lpstr>
      <vt:lpstr>Tipi di Campionamento NON probabilistico</vt:lpstr>
      <vt:lpstr>Il Campionamento per quote</vt:lpstr>
      <vt:lpstr>Il Campionamento a scelta ragionata </vt:lpstr>
      <vt:lpstr>Il Campionamento a scelta ragionata </vt:lpstr>
      <vt:lpstr>Il Campionamento bilanciato </vt:lpstr>
      <vt:lpstr>Il Campionamento a valanga </vt:lpstr>
      <vt:lpstr> Il Campionamento a valanga -2 </vt:lpstr>
      <vt:lpstr>Fattori di distorsione nei dati  (a prescindere dal campionamento operato: cfr. lezione questionario)</vt:lpstr>
      <vt:lpstr>Esercitazione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campionamento</dc:title>
  <dc:creator>Nico Bortoletto</dc:creator>
  <cp:lastModifiedBy>Nico Bortoletto</cp:lastModifiedBy>
  <cp:revision>5</cp:revision>
  <dcterms:created xsi:type="dcterms:W3CDTF">2022-04-28T07:51:33Z</dcterms:created>
  <dcterms:modified xsi:type="dcterms:W3CDTF">2022-11-30T09:58:24Z</dcterms:modified>
</cp:coreProperties>
</file>