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handoutMasterIdLst>
    <p:handoutMasterId r:id="rId53"/>
  </p:handoutMasterIdLst>
  <p:sldIdLst>
    <p:sldId id="257" r:id="rId2"/>
    <p:sldId id="256" r:id="rId3"/>
    <p:sldId id="258" r:id="rId4"/>
    <p:sldId id="259" r:id="rId5"/>
    <p:sldId id="260" r:id="rId6"/>
    <p:sldId id="296" r:id="rId7"/>
    <p:sldId id="297" r:id="rId8"/>
    <p:sldId id="261" r:id="rId9"/>
    <p:sldId id="298" r:id="rId10"/>
    <p:sldId id="292" r:id="rId11"/>
    <p:sldId id="294" r:id="rId12"/>
    <p:sldId id="262" r:id="rId13"/>
    <p:sldId id="263" r:id="rId14"/>
    <p:sldId id="264" r:id="rId15"/>
    <p:sldId id="265" r:id="rId16"/>
    <p:sldId id="266" r:id="rId17"/>
    <p:sldId id="267" r:id="rId18"/>
    <p:sldId id="290" r:id="rId19"/>
    <p:sldId id="293" r:id="rId20"/>
    <p:sldId id="268" r:id="rId21"/>
    <p:sldId id="302" r:id="rId22"/>
    <p:sldId id="301" r:id="rId23"/>
    <p:sldId id="303" r:id="rId24"/>
    <p:sldId id="304" r:id="rId25"/>
    <p:sldId id="305" r:id="rId26"/>
    <p:sldId id="306" r:id="rId27"/>
    <p:sldId id="269" r:id="rId28"/>
    <p:sldId id="270" r:id="rId29"/>
    <p:sldId id="271" r:id="rId30"/>
    <p:sldId id="272" r:id="rId31"/>
    <p:sldId id="273" r:id="rId32"/>
    <p:sldId id="295" r:id="rId33"/>
    <p:sldId id="291" r:id="rId34"/>
    <p:sldId id="275" r:id="rId35"/>
    <p:sldId id="276" r:id="rId36"/>
    <p:sldId id="307" r:id="rId37"/>
    <p:sldId id="282" r:id="rId38"/>
    <p:sldId id="283" r:id="rId39"/>
    <p:sldId id="308" r:id="rId40"/>
    <p:sldId id="309" r:id="rId41"/>
    <p:sldId id="277" r:id="rId42"/>
    <p:sldId id="278" r:id="rId43"/>
    <p:sldId id="279" r:id="rId44"/>
    <p:sldId id="284" r:id="rId45"/>
    <p:sldId id="285" r:id="rId46"/>
    <p:sldId id="280" r:id="rId47"/>
    <p:sldId id="281" r:id="rId48"/>
    <p:sldId id="286" r:id="rId49"/>
    <p:sldId id="287" r:id="rId50"/>
    <p:sldId id="288" r:id="rId51"/>
    <p:sldId id="289" r:id="rId52"/>
  </p:sldIdLst>
  <p:sldSz cx="9144000" cy="6858000" type="screen4x3"/>
  <p:notesSz cx="6797675" cy="987425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785" autoAdjust="0"/>
    <p:restoredTop sz="94660"/>
  </p:normalViewPr>
  <p:slideViewPr>
    <p:cSldViewPr>
      <p:cViewPr varScale="1">
        <p:scale>
          <a:sx n="111" d="100"/>
          <a:sy n="111" d="100"/>
        </p:scale>
        <p:origin x="2576" y="2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4EDE345-6074-1A7B-4300-65B69A5CF3F2}"/>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48131" name="Rectangle 3">
            <a:extLst>
              <a:ext uri="{FF2B5EF4-FFF2-40B4-BE49-F238E27FC236}">
                <a16:creationId xmlns:a16="http://schemas.microsoft.com/office/drawing/2014/main" id="{9F4BC505-0DAD-7141-22B6-2888B4F39E54}"/>
              </a:ext>
            </a:extLst>
          </p:cNvPr>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p>
        </p:txBody>
      </p:sp>
      <p:sp>
        <p:nvSpPr>
          <p:cNvPr id="48132" name="Rectangle 4">
            <a:extLst>
              <a:ext uri="{FF2B5EF4-FFF2-40B4-BE49-F238E27FC236}">
                <a16:creationId xmlns:a16="http://schemas.microsoft.com/office/drawing/2014/main" id="{7354B807-7BDA-714E-74D3-030679837B3C}"/>
              </a:ext>
            </a:extLst>
          </p:cNvPr>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48133" name="Rectangle 5">
            <a:extLst>
              <a:ext uri="{FF2B5EF4-FFF2-40B4-BE49-F238E27FC236}">
                <a16:creationId xmlns:a16="http://schemas.microsoft.com/office/drawing/2014/main" id="{28811D26-63D8-DFC8-B884-610D84772BEE}"/>
              </a:ext>
            </a:extLst>
          </p:cNvPr>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761D1D1-ECC0-EF49-9C1D-5CC1DFDBE70D}"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E4D3A65-BD94-FBF3-1712-684974F7F2D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40069F5-3B9C-B1DE-60B5-95E7CF1F3B1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EF292EA-1E2E-E524-3B8A-DC065B5809D9}"/>
              </a:ext>
            </a:extLst>
          </p:cNvPr>
          <p:cNvSpPr>
            <a:spLocks noGrp="1" noChangeArrowheads="1"/>
          </p:cNvSpPr>
          <p:nvPr>
            <p:ph type="sldNum" sz="quarter" idx="12"/>
          </p:nvPr>
        </p:nvSpPr>
        <p:spPr>
          <a:ln/>
        </p:spPr>
        <p:txBody>
          <a:bodyPr/>
          <a:lstStyle>
            <a:lvl1pPr>
              <a:defRPr/>
            </a:lvl1pPr>
          </a:lstStyle>
          <a:p>
            <a:fld id="{1D58B790-AEB6-8543-BCB5-342AB2D058A6}" type="slidenum">
              <a:rPr lang="it-IT" altLang="it-IT"/>
              <a:pPr/>
              <a:t>‹N›</a:t>
            </a:fld>
            <a:endParaRPr lang="it-IT" altLang="it-IT"/>
          </a:p>
        </p:txBody>
      </p:sp>
    </p:spTree>
    <p:extLst>
      <p:ext uri="{BB962C8B-B14F-4D97-AF65-F5344CB8AC3E}">
        <p14:creationId xmlns:p14="http://schemas.microsoft.com/office/powerpoint/2010/main" val="409521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F21B1B3-B900-1B14-7E90-7CFA4F34918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813F1A6-D028-AD8C-AAF6-CA9BD478B53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55AC560-FE5D-BDD2-3EE7-EF7BF04C8F29}"/>
              </a:ext>
            </a:extLst>
          </p:cNvPr>
          <p:cNvSpPr>
            <a:spLocks noGrp="1" noChangeArrowheads="1"/>
          </p:cNvSpPr>
          <p:nvPr>
            <p:ph type="sldNum" sz="quarter" idx="12"/>
          </p:nvPr>
        </p:nvSpPr>
        <p:spPr>
          <a:ln/>
        </p:spPr>
        <p:txBody>
          <a:bodyPr/>
          <a:lstStyle>
            <a:lvl1pPr>
              <a:defRPr/>
            </a:lvl1pPr>
          </a:lstStyle>
          <a:p>
            <a:fld id="{E992280B-48B6-3C48-935E-D197DBFBCA8B}" type="slidenum">
              <a:rPr lang="it-IT" altLang="it-IT"/>
              <a:pPr/>
              <a:t>‹N›</a:t>
            </a:fld>
            <a:endParaRPr lang="it-IT" altLang="it-IT"/>
          </a:p>
        </p:txBody>
      </p:sp>
    </p:spTree>
    <p:extLst>
      <p:ext uri="{BB962C8B-B14F-4D97-AF65-F5344CB8AC3E}">
        <p14:creationId xmlns:p14="http://schemas.microsoft.com/office/powerpoint/2010/main" val="109855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B7E2704-0F4F-6A7C-EE43-2085AFCD35F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0A4A6F5B-6CAA-178B-5329-6692E3C4F30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D5A08201-DE36-7C98-0C8C-A606E34B2418}"/>
              </a:ext>
            </a:extLst>
          </p:cNvPr>
          <p:cNvSpPr>
            <a:spLocks noGrp="1" noChangeArrowheads="1"/>
          </p:cNvSpPr>
          <p:nvPr>
            <p:ph type="sldNum" sz="quarter" idx="12"/>
          </p:nvPr>
        </p:nvSpPr>
        <p:spPr>
          <a:ln/>
        </p:spPr>
        <p:txBody>
          <a:bodyPr/>
          <a:lstStyle>
            <a:lvl1pPr>
              <a:defRPr/>
            </a:lvl1pPr>
          </a:lstStyle>
          <a:p>
            <a:fld id="{06EF3527-1A3A-F24D-9295-F3B7B0CB4A61}" type="slidenum">
              <a:rPr lang="it-IT" altLang="it-IT"/>
              <a:pPr/>
              <a:t>‹N›</a:t>
            </a:fld>
            <a:endParaRPr lang="it-IT" altLang="it-IT"/>
          </a:p>
        </p:txBody>
      </p:sp>
    </p:spTree>
    <p:extLst>
      <p:ext uri="{BB962C8B-B14F-4D97-AF65-F5344CB8AC3E}">
        <p14:creationId xmlns:p14="http://schemas.microsoft.com/office/powerpoint/2010/main" val="109279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27008FC4-A456-9D43-E187-4D4E1CD43197}"/>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C9861A6E-A166-00B9-2166-E5C94F655F3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1833572-96B1-9265-F7CA-4711DFACF2AB}"/>
              </a:ext>
            </a:extLst>
          </p:cNvPr>
          <p:cNvSpPr>
            <a:spLocks noGrp="1" noChangeArrowheads="1"/>
          </p:cNvSpPr>
          <p:nvPr>
            <p:ph type="sldNum" sz="quarter" idx="12"/>
          </p:nvPr>
        </p:nvSpPr>
        <p:spPr>
          <a:ln/>
        </p:spPr>
        <p:txBody>
          <a:bodyPr/>
          <a:lstStyle>
            <a:lvl1pPr>
              <a:defRPr/>
            </a:lvl1pPr>
          </a:lstStyle>
          <a:p>
            <a:fld id="{5EFB6691-4ECC-5E4C-86D2-6FAC730367DF}" type="slidenum">
              <a:rPr lang="it-IT" altLang="it-IT"/>
              <a:pPr/>
              <a:t>‹N›</a:t>
            </a:fld>
            <a:endParaRPr lang="it-IT" altLang="it-IT"/>
          </a:p>
        </p:txBody>
      </p:sp>
    </p:spTree>
    <p:extLst>
      <p:ext uri="{BB962C8B-B14F-4D97-AF65-F5344CB8AC3E}">
        <p14:creationId xmlns:p14="http://schemas.microsoft.com/office/powerpoint/2010/main" val="421091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7D9F44D-24D6-121C-4AFB-D4D2CCE9C14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8B56256-0FAA-84D5-B09B-A65DAC51E84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F4AADD6-1705-39E6-C684-8041608521B6}"/>
              </a:ext>
            </a:extLst>
          </p:cNvPr>
          <p:cNvSpPr>
            <a:spLocks noGrp="1" noChangeArrowheads="1"/>
          </p:cNvSpPr>
          <p:nvPr>
            <p:ph type="sldNum" sz="quarter" idx="12"/>
          </p:nvPr>
        </p:nvSpPr>
        <p:spPr>
          <a:ln/>
        </p:spPr>
        <p:txBody>
          <a:bodyPr/>
          <a:lstStyle>
            <a:lvl1pPr>
              <a:defRPr/>
            </a:lvl1pPr>
          </a:lstStyle>
          <a:p>
            <a:fld id="{0C96A3CA-676E-614A-B4E4-406CE53D0695}" type="slidenum">
              <a:rPr lang="it-IT" altLang="it-IT"/>
              <a:pPr/>
              <a:t>‹N›</a:t>
            </a:fld>
            <a:endParaRPr lang="it-IT" altLang="it-IT"/>
          </a:p>
        </p:txBody>
      </p:sp>
    </p:spTree>
    <p:extLst>
      <p:ext uri="{BB962C8B-B14F-4D97-AF65-F5344CB8AC3E}">
        <p14:creationId xmlns:p14="http://schemas.microsoft.com/office/powerpoint/2010/main" val="266988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A84FC61B-2286-FC96-D01F-892B95B4331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F4B4E6AD-81AE-27E0-7C56-C4E46176636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42DEB60D-FB48-FDA2-EA02-DEE30BB5BBA8}"/>
              </a:ext>
            </a:extLst>
          </p:cNvPr>
          <p:cNvSpPr>
            <a:spLocks noGrp="1" noChangeArrowheads="1"/>
          </p:cNvSpPr>
          <p:nvPr>
            <p:ph type="sldNum" sz="quarter" idx="12"/>
          </p:nvPr>
        </p:nvSpPr>
        <p:spPr>
          <a:ln/>
        </p:spPr>
        <p:txBody>
          <a:bodyPr/>
          <a:lstStyle>
            <a:lvl1pPr>
              <a:defRPr/>
            </a:lvl1pPr>
          </a:lstStyle>
          <a:p>
            <a:fld id="{B5350232-8DB8-2148-A33B-640A5D73C6BC}" type="slidenum">
              <a:rPr lang="it-IT" altLang="it-IT"/>
              <a:pPr/>
              <a:t>‹N›</a:t>
            </a:fld>
            <a:endParaRPr lang="it-IT" altLang="it-IT"/>
          </a:p>
        </p:txBody>
      </p:sp>
    </p:spTree>
    <p:extLst>
      <p:ext uri="{BB962C8B-B14F-4D97-AF65-F5344CB8AC3E}">
        <p14:creationId xmlns:p14="http://schemas.microsoft.com/office/powerpoint/2010/main" val="23028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0F8D787-18D3-C991-2233-547078BD3AF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A625E3D-B98D-C11C-35F4-4CDC4C58B8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DD1F095-A51E-8DD7-6AF7-1B4C243190DE}"/>
              </a:ext>
            </a:extLst>
          </p:cNvPr>
          <p:cNvSpPr>
            <a:spLocks noGrp="1" noChangeArrowheads="1"/>
          </p:cNvSpPr>
          <p:nvPr>
            <p:ph type="sldNum" sz="quarter" idx="12"/>
          </p:nvPr>
        </p:nvSpPr>
        <p:spPr>
          <a:ln/>
        </p:spPr>
        <p:txBody>
          <a:bodyPr/>
          <a:lstStyle>
            <a:lvl1pPr>
              <a:defRPr/>
            </a:lvl1pPr>
          </a:lstStyle>
          <a:p>
            <a:fld id="{DCDFCFA0-29B3-D845-9CDA-538267A50623}" type="slidenum">
              <a:rPr lang="it-IT" altLang="it-IT"/>
              <a:pPr/>
              <a:t>‹N›</a:t>
            </a:fld>
            <a:endParaRPr lang="it-IT" altLang="it-IT"/>
          </a:p>
        </p:txBody>
      </p:sp>
    </p:spTree>
    <p:extLst>
      <p:ext uri="{BB962C8B-B14F-4D97-AF65-F5344CB8AC3E}">
        <p14:creationId xmlns:p14="http://schemas.microsoft.com/office/powerpoint/2010/main" val="170064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EBE22808-BDDF-D3C4-83D9-29CA2B582CE5}"/>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B9C80322-93E1-EF3D-D3EF-A2F504CE2C1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F3EF4798-8F13-F482-C369-28F1D48092A8}"/>
              </a:ext>
            </a:extLst>
          </p:cNvPr>
          <p:cNvSpPr>
            <a:spLocks noGrp="1" noChangeArrowheads="1"/>
          </p:cNvSpPr>
          <p:nvPr>
            <p:ph type="sldNum" sz="quarter" idx="12"/>
          </p:nvPr>
        </p:nvSpPr>
        <p:spPr>
          <a:ln/>
        </p:spPr>
        <p:txBody>
          <a:bodyPr/>
          <a:lstStyle>
            <a:lvl1pPr>
              <a:defRPr/>
            </a:lvl1pPr>
          </a:lstStyle>
          <a:p>
            <a:fld id="{D4E50483-9ECF-E245-8BAD-76D194DDE00A}" type="slidenum">
              <a:rPr lang="it-IT" altLang="it-IT"/>
              <a:pPr/>
              <a:t>‹N›</a:t>
            </a:fld>
            <a:endParaRPr lang="it-IT" altLang="it-IT"/>
          </a:p>
        </p:txBody>
      </p:sp>
    </p:spTree>
    <p:extLst>
      <p:ext uri="{BB962C8B-B14F-4D97-AF65-F5344CB8AC3E}">
        <p14:creationId xmlns:p14="http://schemas.microsoft.com/office/powerpoint/2010/main" val="123133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7B2425AB-AAED-2CAE-7E00-AC6621EF8802}"/>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776762D5-0A2A-3255-7012-7130BC545C1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36CFAAE6-90C8-EC48-179D-ECE52CBC5661}"/>
              </a:ext>
            </a:extLst>
          </p:cNvPr>
          <p:cNvSpPr>
            <a:spLocks noGrp="1" noChangeArrowheads="1"/>
          </p:cNvSpPr>
          <p:nvPr>
            <p:ph type="sldNum" sz="quarter" idx="12"/>
          </p:nvPr>
        </p:nvSpPr>
        <p:spPr>
          <a:ln/>
        </p:spPr>
        <p:txBody>
          <a:bodyPr/>
          <a:lstStyle>
            <a:lvl1pPr>
              <a:defRPr/>
            </a:lvl1pPr>
          </a:lstStyle>
          <a:p>
            <a:fld id="{CE624365-858B-7246-B0C3-760FEC91AA90}" type="slidenum">
              <a:rPr lang="it-IT" altLang="it-IT"/>
              <a:pPr/>
              <a:t>‹N›</a:t>
            </a:fld>
            <a:endParaRPr lang="it-IT" altLang="it-IT"/>
          </a:p>
        </p:txBody>
      </p:sp>
    </p:spTree>
    <p:extLst>
      <p:ext uri="{BB962C8B-B14F-4D97-AF65-F5344CB8AC3E}">
        <p14:creationId xmlns:p14="http://schemas.microsoft.com/office/powerpoint/2010/main" val="325636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339209-3D39-957B-A283-DFEB57AFE6A5}"/>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06057EFD-1B57-42CF-EFFE-2C3C8B6AAEF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F02B4389-1F40-5DCD-407B-C48C49464A64}"/>
              </a:ext>
            </a:extLst>
          </p:cNvPr>
          <p:cNvSpPr>
            <a:spLocks noGrp="1" noChangeArrowheads="1"/>
          </p:cNvSpPr>
          <p:nvPr>
            <p:ph type="sldNum" sz="quarter" idx="12"/>
          </p:nvPr>
        </p:nvSpPr>
        <p:spPr>
          <a:ln/>
        </p:spPr>
        <p:txBody>
          <a:bodyPr/>
          <a:lstStyle>
            <a:lvl1pPr>
              <a:defRPr/>
            </a:lvl1pPr>
          </a:lstStyle>
          <a:p>
            <a:fld id="{9A4AE46D-DD65-BF4C-9F29-14287246429A}" type="slidenum">
              <a:rPr lang="it-IT" altLang="it-IT"/>
              <a:pPr/>
              <a:t>‹N›</a:t>
            </a:fld>
            <a:endParaRPr lang="it-IT" altLang="it-IT"/>
          </a:p>
        </p:txBody>
      </p:sp>
    </p:spTree>
    <p:extLst>
      <p:ext uri="{BB962C8B-B14F-4D97-AF65-F5344CB8AC3E}">
        <p14:creationId xmlns:p14="http://schemas.microsoft.com/office/powerpoint/2010/main" val="90794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56BCEC39-5AA7-8DC7-9CD4-BB4C1254B65D}"/>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E087E13-F481-7A3F-D0D5-CF821E23E54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62AD5153-46C2-0661-2805-C7259C9BF390}"/>
              </a:ext>
            </a:extLst>
          </p:cNvPr>
          <p:cNvSpPr>
            <a:spLocks noGrp="1" noChangeArrowheads="1"/>
          </p:cNvSpPr>
          <p:nvPr>
            <p:ph type="sldNum" sz="quarter" idx="12"/>
          </p:nvPr>
        </p:nvSpPr>
        <p:spPr>
          <a:ln/>
        </p:spPr>
        <p:txBody>
          <a:bodyPr/>
          <a:lstStyle>
            <a:lvl1pPr>
              <a:defRPr/>
            </a:lvl1pPr>
          </a:lstStyle>
          <a:p>
            <a:fld id="{79EB1C99-D0E2-DD43-BD0F-563D3157ED15}" type="slidenum">
              <a:rPr lang="it-IT" altLang="it-IT"/>
              <a:pPr/>
              <a:t>‹N›</a:t>
            </a:fld>
            <a:endParaRPr lang="it-IT" altLang="it-IT"/>
          </a:p>
        </p:txBody>
      </p:sp>
    </p:spTree>
    <p:extLst>
      <p:ext uri="{BB962C8B-B14F-4D97-AF65-F5344CB8AC3E}">
        <p14:creationId xmlns:p14="http://schemas.microsoft.com/office/powerpoint/2010/main" val="369609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A695D3E8-151C-E3C4-52F7-2C34A97C868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F5020F1-A44C-9A7A-DF42-1A653DDEEC9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84D9D1E-F47A-7332-EBA1-E5B30ABC2064}"/>
              </a:ext>
            </a:extLst>
          </p:cNvPr>
          <p:cNvSpPr>
            <a:spLocks noGrp="1" noChangeArrowheads="1"/>
          </p:cNvSpPr>
          <p:nvPr>
            <p:ph type="sldNum" sz="quarter" idx="12"/>
          </p:nvPr>
        </p:nvSpPr>
        <p:spPr>
          <a:ln/>
        </p:spPr>
        <p:txBody>
          <a:bodyPr/>
          <a:lstStyle>
            <a:lvl1pPr>
              <a:defRPr/>
            </a:lvl1pPr>
          </a:lstStyle>
          <a:p>
            <a:fld id="{4D4A6BF5-BE23-2B42-8266-2F7B1C8A00F9}" type="slidenum">
              <a:rPr lang="it-IT" altLang="it-IT"/>
              <a:pPr/>
              <a:t>‹N›</a:t>
            </a:fld>
            <a:endParaRPr lang="it-IT" altLang="it-IT"/>
          </a:p>
        </p:txBody>
      </p:sp>
    </p:spTree>
    <p:extLst>
      <p:ext uri="{BB962C8B-B14F-4D97-AF65-F5344CB8AC3E}">
        <p14:creationId xmlns:p14="http://schemas.microsoft.com/office/powerpoint/2010/main" val="8316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CCFF66"/>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4A2B8F-BD7F-B079-592C-ACFD13E9AEA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06993451-44A8-76F1-4A36-B9A38227289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1DFB855B-5B8A-B8D5-EBA9-2FE5D6076D7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a:extLst>
              <a:ext uri="{FF2B5EF4-FFF2-40B4-BE49-F238E27FC236}">
                <a16:creationId xmlns:a16="http://schemas.microsoft.com/office/drawing/2014/main" id="{35E9C7E9-119E-2203-694B-C872563FE4C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a:extLst>
              <a:ext uri="{FF2B5EF4-FFF2-40B4-BE49-F238E27FC236}">
                <a16:creationId xmlns:a16="http://schemas.microsoft.com/office/drawing/2014/main" id="{81FA0085-EC83-98D4-7FDB-AFA827D360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1A6B36-CF28-AA40-BE38-28CDA22BF9D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0FA77E52-1B31-68E7-487F-3480C9054854}"/>
              </a:ext>
            </a:extLst>
          </p:cNvPr>
          <p:cNvSpPr txBox="1">
            <a:spLocks noChangeArrowheads="1"/>
          </p:cNvSpPr>
          <p:nvPr/>
        </p:nvSpPr>
        <p:spPr bwMode="auto">
          <a:xfrm>
            <a:off x="1258888" y="981075"/>
            <a:ext cx="6840537"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b="1"/>
              <a:t>CHIMICA DELL’OLIO DI OLIVA</a:t>
            </a:r>
          </a:p>
          <a:p>
            <a:pPr eaLnBrk="1" hangingPunct="1">
              <a:spcBef>
                <a:spcPct val="0"/>
              </a:spcBef>
              <a:buFontTx/>
              <a:buNone/>
            </a:pPr>
            <a:endParaRPr lang="it-IT" altLang="it-IT" b="1"/>
          </a:p>
          <a:p>
            <a:pPr eaLnBrk="1" hangingPunct="1">
              <a:spcBef>
                <a:spcPct val="0"/>
              </a:spcBef>
              <a:buFontTx/>
              <a:buNone/>
            </a:pPr>
            <a:endParaRPr lang="it-IT" altLang="it-IT" sz="2400" b="1"/>
          </a:p>
          <a:p>
            <a:pPr eaLnBrk="1" hangingPunct="1">
              <a:spcBef>
                <a:spcPct val="0"/>
              </a:spcBef>
              <a:buFont typeface="Wingdings" pitchFamily="2" charset="2"/>
              <a:buChar char="ü"/>
            </a:pPr>
            <a:r>
              <a:rPr lang="it-IT" altLang="it-IT" sz="2800" b="1"/>
              <a:t>	composizione chimica dell’olio</a:t>
            </a:r>
          </a:p>
          <a:p>
            <a:pPr eaLnBrk="1" hangingPunct="1">
              <a:spcBef>
                <a:spcPct val="0"/>
              </a:spcBef>
              <a:buFont typeface="Wingdings" pitchFamily="2" charset="2"/>
              <a:buChar char="ü"/>
            </a:pPr>
            <a:r>
              <a:rPr lang="it-IT" altLang="it-IT" sz="2800" b="1"/>
              <a:t>	parametri analitici di qualità</a:t>
            </a:r>
          </a:p>
          <a:p>
            <a:pPr eaLnBrk="1" hangingPunct="1">
              <a:spcBef>
                <a:spcPct val="0"/>
              </a:spcBef>
              <a:buFont typeface="Wingdings" pitchFamily="2" charset="2"/>
              <a:buChar char="ü"/>
            </a:pPr>
            <a:r>
              <a:rPr lang="it-IT" altLang="it-IT" sz="2800" b="1"/>
              <a:t>	procedure analitiche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0E1AF84-5416-77F0-6290-DA9853372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555875"/>
            <a:ext cx="8066088"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93F68B00-3F9B-3CAC-73A4-4DCBDA8AB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5250"/>
            <a:ext cx="89344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EF90DB1-4E61-110A-317D-B079537A6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37C40BB8-7AEF-5168-94FF-2544D755B375}"/>
              </a:ext>
            </a:extLst>
          </p:cNvPr>
          <p:cNvSpPr>
            <a:spLocks noChangeArrowheads="1"/>
          </p:cNvSpPr>
          <p:nvPr/>
        </p:nvSpPr>
        <p:spPr bwMode="auto">
          <a:xfrm>
            <a:off x="77788" y="104775"/>
            <a:ext cx="88153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2000" b="1" u="sng"/>
              <a:t>Gliceridi</a:t>
            </a:r>
          </a:p>
          <a:p>
            <a:pPr algn="just" eaLnBrk="1" hangingPunct="1">
              <a:spcBef>
                <a:spcPct val="0"/>
              </a:spcBef>
              <a:buFontTx/>
              <a:buNone/>
            </a:pPr>
            <a:endParaRPr lang="en-GB" altLang="it-IT" sz="2000" b="1"/>
          </a:p>
          <a:p>
            <a:pPr algn="just" eaLnBrk="1" hangingPunct="1">
              <a:spcBef>
                <a:spcPct val="0"/>
              </a:spcBef>
              <a:buFontTx/>
              <a:buNone/>
            </a:pPr>
            <a:r>
              <a:rPr lang="it-IT" altLang="it-IT" sz="1800"/>
              <a:t>I gliceridi sono formati dalla combinazione di una molecola di glicerolo con una o più molecole di acidi grassi. </a:t>
            </a:r>
          </a:p>
          <a:p>
            <a:pPr algn="just" eaLnBrk="1" hangingPunct="1">
              <a:spcBef>
                <a:spcPct val="0"/>
              </a:spcBef>
              <a:buFontTx/>
              <a:buNone/>
            </a:pPr>
            <a:endParaRPr lang="it-IT" altLang="it-IT" sz="1800"/>
          </a:p>
          <a:p>
            <a:pPr algn="just" eaLnBrk="1" hangingPunct="1">
              <a:spcBef>
                <a:spcPct val="0"/>
              </a:spcBef>
              <a:buFontTx/>
              <a:buNone/>
            </a:pPr>
            <a:r>
              <a:rPr lang="it-IT" altLang="it-IT" sz="1800"/>
              <a:t>Nel caso in cui sia presente un acido grasso si parla di monogliceridi, due,   digliceridi o tre, trigliceridi. </a:t>
            </a:r>
            <a:endParaRPr lang="en-GB" altLang="it-IT" sz="1800"/>
          </a:p>
        </p:txBody>
      </p:sp>
      <p:grpSp>
        <p:nvGrpSpPr>
          <p:cNvPr id="13315" name="Group 11">
            <a:extLst>
              <a:ext uri="{FF2B5EF4-FFF2-40B4-BE49-F238E27FC236}">
                <a16:creationId xmlns:a16="http://schemas.microsoft.com/office/drawing/2014/main" id="{554A5EFA-EB98-36F6-6CB9-5571D7F8CCB8}"/>
              </a:ext>
            </a:extLst>
          </p:cNvPr>
          <p:cNvGrpSpPr>
            <a:grpSpLocks/>
          </p:cNvGrpSpPr>
          <p:nvPr/>
        </p:nvGrpSpPr>
        <p:grpSpPr bwMode="auto">
          <a:xfrm>
            <a:off x="684213" y="2566988"/>
            <a:ext cx="7705725" cy="4175125"/>
            <a:chOff x="288" y="1200"/>
            <a:chExt cx="5136" cy="3072"/>
          </a:xfrm>
        </p:grpSpPr>
        <p:grpSp>
          <p:nvGrpSpPr>
            <p:cNvPr id="13316" name="Group 9">
              <a:extLst>
                <a:ext uri="{FF2B5EF4-FFF2-40B4-BE49-F238E27FC236}">
                  <a16:creationId xmlns:a16="http://schemas.microsoft.com/office/drawing/2014/main" id="{DEC26EA2-CCD1-7C72-B105-07307FC3999C}"/>
                </a:ext>
              </a:extLst>
            </p:cNvPr>
            <p:cNvGrpSpPr>
              <a:grpSpLocks/>
            </p:cNvGrpSpPr>
            <p:nvPr/>
          </p:nvGrpSpPr>
          <p:grpSpPr bwMode="auto">
            <a:xfrm>
              <a:off x="385" y="1253"/>
              <a:ext cx="4899" cy="3019"/>
              <a:chOff x="385" y="1253"/>
              <a:chExt cx="4899" cy="3019"/>
            </a:xfrm>
          </p:grpSpPr>
          <p:pic>
            <p:nvPicPr>
              <p:cNvPr id="13318" name="Picture 4" descr="english004">
                <a:extLst>
                  <a:ext uri="{FF2B5EF4-FFF2-40B4-BE49-F238E27FC236}">
                    <a16:creationId xmlns:a16="http://schemas.microsoft.com/office/drawing/2014/main" id="{C2E9C630-ADC0-4069-3ECB-563FEF48A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253"/>
                <a:ext cx="4899" cy="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8">
                <a:extLst>
                  <a:ext uri="{FF2B5EF4-FFF2-40B4-BE49-F238E27FC236}">
                    <a16:creationId xmlns:a16="http://schemas.microsoft.com/office/drawing/2014/main" id="{2CEB7EC7-F64C-4430-155F-9DD563216D71}"/>
                  </a:ext>
                </a:extLst>
              </p:cNvPr>
              <p:cNvSpPr>
                <a:spLocks noChangeArrowheads="1"/>
              </p:cNvSpPr>
              <p:nvPr/>
            </p:nvSpPr>
            <p:spPr bwMode="auto">
              <a:xfrm>
                <a:off x="480" y="1440"/>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13317" name="Rectangle 10">
              <a:extLst>
                <a:ext uri="{FF2B5EF4-FFF2-40B4-BE49-F238E27FC236}">
                  <a16:creationId xmlns:a16="http://schemas.microsoft.com/office/drawing/2014/main" id="{AA85007D-9436-931C-D45D-F925F7432E73}"/>
                </a:ext>
              </a:extLst>
            </p:cNvPr>
            <p:cNvSpPr>
              <a:spLocks noChangeArrowheads="1"/>
            </p:cNvSpPr>
            <p:nvPr/>
          </p:nvSpPr>
          <p:spPr bwMode="auto">
            <a:xfrm>
              <a:off x="288" y="1200"/>
              <a:ext cx="5136" cy="38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3A82906-ACA0-757A-39EF-D7E444FFBE9A}"/>
              </a:ext>
            </a:extLst>
          </p:cNvPr>
          <p:cNvSpPr>
            <a:spLocks noChangeArrowheads="1"/>
          </p:cNvSpPr>
          <p:nvPr/>
        </p:nvSpPr>
        <p:spPr bwMode="auto">
          <a:xfrm>
            <a:off x="0" y="488950"/>
            <a:ext cx="88931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a:t>Nei grassi naturali, gli acidi grassi si ritrovano sotto forma di trigliceridi. Gli acidi grassi presenti nella molecola dei trigliceridi possono mostrare delle differenze. La numerazione degli atomi di C del glicerolo che forma il trigliceridi sono numerati 1,2 e 3, dove il C2 è l’atomo centrale della catena. </a:t>
            </a:r>
          </a:p>
          <a:p>
            <a:pPr algn="just" eaLnBrk="1" hangingPunct="1">
              <a:spcBef>
                <a:spcPct val="0"/>
              </a:spcBef>
              <a:buFontTx/>
              <a:buNone/>
            </a:pPr>
            <a:endParaRPr lang="it-IT" altLang="it-IT" sz="1600"/>
          </a:p>
          <a:p>
            <a:pPr algn="just" eaLnBrk="1" hangingPunct="1">
              <a:spcBef>
                <a:spcPct val="0"/>
              </a:spcBef>
              <a:buFontTx/>
              <a:buNone/>
            </a:pPr>
            <a:r>
              <a:rPr lang="it-IT" altLang="it-IT" sz="1600"/>
              <a:t>Negli oli di </a:t>
            </a:r>
            <a:r>
              <a:rPr lang="it-IT" altLang="it-IT" sz="1600" b="1"/>
              <a:t>buona qualità</a:t>
            </a:r>
            <a:r>
              <a:rPr lang="it-IT" altLang="it-IT" sz="1600"/>
              <a:t> e di recente produzione sono presenti solo </a:t>
            </a:r>
            <a:r>
              <a:rPr lang="it-IT" altLang="it-IT" sz="1600" b="1"/>
              <a:t>tracce di 1,2 digliceridi</a:t>
            </a:r>
            <a:r>
              <a:rPr lang="it-IT" altLang="it-IT" sz="1600"/>
              <a:t>; questi si formano infatti come intermedi nella biosintesi dei trigliceridi e parzialmente come prodotto di processi lipolitici. </a:t>
            </a:r>
          </a:p>
          <a:p>
            <a:pPr algn="just" eaLnBrk="1" hangingPunct="1">
              <a:spcBef>
                <a:spcPct val="0"/>
              </a:spcBef>
              <a:buFontTx/>
              <a:buNone/>
            </a:pPr>
            <a:endParaRPr lang="it-IT" altLang="it-IT" sz="1600"/>
          </a:p>
          <a:p>
            <a:pPr algn="just" eaLnBrk="1" hangingPunct="1">
              <a:spcBef>
                <a:spcPct val="0"/>
              </a:spcBef>
              <a:buFontTx/>
              <a:buNone/>
            </a:pPr>
            <a:r>
              <a:rPr lang="it-IT" altLang="it-IT" sz="1600"/>
              <a:t>Durante </a:t>
            </a:r>
            <a:r>
              <a:rPr lang="it-IT" altLang="it-IT" sz="1600" b="1"/>
              <a:t>l’invecchiamento</a:t>
            </a:r>
            <a:r>
              <a:rPr lang="it-IT" altLang="it-IT" sz="1600"/>
              <a:t>, </a:t>
            </a:r>
            <a:r>
              <a:rPr lang="it-IT" altLang="it-IT" sz="1600" b="1"/>
              <a:t>gli 1,2 digliceridi si trasformano in 1,3 digliceridi</a:t>
            </a:r>
            <a:r>
              <a:rPr lang="it-IT" altLang="it-IT" sz="1600"/>
              <a:t>. Quindi l’incremento del contenuto di 1,3 digliceridi è indice di </a:t>
            </a:r>
            <a:r>
              <a:rPr lang="it-IT" altLang="it-IT" sz="1600" b="1"/>
              <a:t>prolungata o cattiva conservazione dell’olio</a:t>
            </a:r>
            <a:r>
              <a:rPr lang="it-IT" altLang="it-IT" sz="1600"/>
              <a:t>. </a:t>
            </a:r>
          </a:p>
          <a:p>
            <a:pPr algn="just" eaLnBrk="1" hangingPunct="1">
              <a:spcBef>
                <a:spcPct val="0"/>
              </a:spcBef>
              <a:buFontTx/>
              <a:buNone/>
            </a:pPr>
            <a:endParaRPr lang="it-IT" altLang="it-IT" sz="1600"/>
          </a:p>
          <a:p>
            <a:pPr algn="just" eaLnBrk="1" hangingPunct="1">
              <a:spcBef>
                <a:spcPct val="0"/>
              </a:spcBef>
              <a:buFontTx/>
              <a:buNone/>
            </a:pPr>
            <a:r>
              <a:rPr lang="it-IT" altLang="it-IT" sz="1600"/>
              <a:t>Negli oli di buona qualità il rapporto 1,2/1,3 digliceridi è superiore a 1. Di conseguenza oli con bassa acidità, ma un rapporto </a:t>
            </a:r>
            <a:r>
              <a:rPr lang="it-IT" altLang="it-IT" sz="1600" b="1">
                <a:solidFill>
                  <a:srgbClr val="FF0000"/>
                </a:solidFill>
              </a:rPr>
              <a:t>1,2/1,3 &lt;1</a:t>
            </a:r>
            <a:r>
              <a:rPr lang="it-IT" altLang="it-IT" sz="1600"/>
              <a:t> possono essere il risultato di una deacidificazione  fraudolenta. </a:t>
            </a:r>
          </a:p>
        </p:txBody>
      </p:sp>
      <p:sp>
        <p:nvSpPr>
          <p:cNvPr id="14339" name="Rectangle 5">
            <a:extLst>
              <a:ext uri="{FF2B5EF4-FFF2-40B4-BE49-F238E27FC236}">
                <a16:creationId xmlns:a16="http://schemas.microsoft.com/office/drawing/2014/main" id="{6ED06CE4-810C-322E-0E42-D6F6EA098590}"/>
              </a:ext>
            </a:extLst>
          </p:cNvPr>
          <p:cNvSpPr>
            <a:spLocks noChangeArrowheads="1"/>
          </p:cNvSpPr>
          <p:nvPr/>
        </p:nvSpPr>
        <p:spPr bwMode="auto">
          <a:xfrm>
            <a:off x="0" y="-73025"/>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u="sng"/>
              <a:t>Gliceridi</a:t>
            </a:r>
          </a:p>
        </p:txBody>
      </p:sp>
      <p:pic>
        <p:nvPicPr>
          <p:cNvPr id="14340" name="Picture 6">
            <a:extLst>
              <a:ext uri="{FF2B5EF4-FFF2-40B4-BE49-F238E27FC236}">
                <a16:creationId xmlns:a16="http://schemas.microsoft.com/office/drawing/2014/main" id="{E07AD60B-A2CF-9BF8-4809-01B069651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610100"/>
            <a:ext cx="74390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0C941F49-814B-BAA4-8A2A-2C960F9B7090}"/>
              </a:ext>
            </a:extLst>
          </p:cNvPr>
          <p:cNvSpPr/>
          <p:nvPr/>
        </p:nvSpPr>
        <p:spPr>
          <a:xfrm>
            <a:off x="71438" y="2649538"/>
            <a:ext cx="8964612" cy="923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7CCA0747-EE75-BF14-129E-B33946AEDA22}"/>
              </a:ext>
            </a:extLst>
          </p:cNvPr>
          <p:cNvSpPr>
            <a:spLocks noChangeArrowheads="1"/>
          </p:cNvSpPr>
          <p:nvPr/>
        </p:nvSpPr>
        <p:spPr bwMode="auto">
          <a:xfrm>
            <a:off x="0" y="101600"/>
            <a:ext cx="91440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b="1" u="sng"/>
              <a:t>Insaponificabile</a:t>
            </a:r>
          </a:p>
          <a:p>
            <a:pPr algn="just" eaLnBrk="1" hangingPunct="1">
              <a:spcBef>
                <a:spcPct val="0"/>
              </a:spcBef>
              <a:buFontTx/>
              <a:buNone/>
            </a:pPr>
            <a:endParaRPr lang="en-GB" altLang="it-IT" sz="1800" b="1"/>
          </a:p>
          <a:p>
            <a:pPr algn="just" eaLnBrk="1" hangingPunct="1">
              <a:spcBef>
                <a:spcPct val="0"/>
              </a:spcBef>
              <a:buFontTx/>
              <a:buNone/>
            </a:pPr>
            <a:endParaRPr lang="en-GB" altLang="it-IT" sz="1800" b="1"/>
          </a:p>
          <a:p>
            <a:pPr algn="just" eaLnBrk="1" hangingPunct="1">
              <a:spcBef>
                <a:spcPct val="0"/>
              </a:spcBef>
              <a:buFontTx/>
              <a:buNone/>
            </a:pPr>
            <a:r>
              <a:rPr lang="it-IT" altLang="it-IT" sz="1800"/>
              <a:t>Questa frazione è costituita da un gruppo numeroso di microcomponenti che hanno la caratteristica comune di non formare saponi se trattati con una base forte (NaOH o KOH) concentrata a caldo. Anche se  è presente in quantità modeste (1% circa) è importantissima da un punto di vista nutrizionale e, da un punto di vista analitico, per controllare la genuinità dell'olio.</a:t>
            </a:r>
          </a:p>
          <a:p>
            <a:pPr algn="just" eaLnBrk="1" hangingPunct="1">
              <a:spcBef>
                <a:spcPct val="0"/>
              </a:spcBef>
              <a:buFontTx/>
              <a:buNone/>
            </a:pPr>
            <a:endParaRPr lang="it-IT" altLang="it-IT" sz="1800"/>
          </a:p>
          <a:p>
            <a:pPr algn="just" eaLnBrk="1" hangingPunct="1">
              <a:spcBef>
                <a:spcPct val="0"/>
              </a:spcBef>
              <a:buFontTx/>
              <a:buNone/>
            </a:pPr>
            <a:r>
              <a:rPr lang="it-IT" altLang="it-IT" sz="1800"/>
              <a:t>I suoi componenti principali sono: </a:t>
            </a:r>
          </a:p>
        </p:txBody>
      </p:sp>
      <p:sp>
        <p:nvSpPr>
          <p:cNvPr id="15363" name="Rectangle 5">
            <a:extLst>
              <a:ext uri="{FF2B5EF4-FFF2-40B4-BE49-F238E27FC236}">
                <a16:creationId xmlns:a16="http://schemas.microsoft.com/office/drawing/2014/main" id="{908404D8-14E4-61E5-EDF1-6EE0AC629EDA}"/>
              </a:ext>
            </a:extLst>
          </p:cNvPr>
          <p:cNvSpPr>
            <a:spLocks noChangeArrowheads="1"/>
          </p:cNvSpPr>
          <p:nvPr/>
        </p:nvSpPr>
        <p:spPr bwMode="auto">
          <a:xfrm>
            <a:off x="304800" y="3730625"/>
            <a:ext cx="10318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800" b="1" u="sng"/>
              <a:t>Steroli</a:t>
            </a:r>
            <a:endParaRPr lang="en-GB" altLang="it-IT" sz="1800"/>
          </a:p>
        </p:txBody>
      </p:sp>
      <p:sp>
        <p:nvSpPr>
          <p:cNvPr id="15364" name="Rectangle 6">
            <a:extLst>
              <a:ext uri="{FF2B5EF4-FFF2-40B4-BE49-F238E27FC236}">
                <a16:creationId xmlns:a16="http://schemas.microsoft.com/office/drawing/2014/main" id="{AF44E029-64D1-D138-3D42-A0A0FC9B067B}"/>
              </a:ext>
            </a:extLst>
          </p:cNvPr>
          <p:cNvSpPr>
            <a:spLocks noChangeArrowheads="1"/>
          </p:cNvSpPr>
          <p:nvPr/>
        </p:nvSpPr>
        <p:spPr bwMode="auto">
          <a:xfrm>
            <a:off x="304800" y="4638675"/>
            <a:ext cx="24923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u="sng"/>
              <a:t>Eritrodiolo e Uvaolo</a:t>
            </a:r>
            <a:endParaRPr lang="en-GB" altLang="it-IT" sz="1800"/>
          </a:p>
        </p:txBody>
      </p:sp>
      <p:sp>
        <p:nvSpPr>
          <p:cNvPr id="15365" name="Rectangle 7">
            <a:extLst>
              <a:ext uri="{FF2B5EF4-FFF2-40B4-BE49-F238E27FC236}">
                <a16:creationId xmlns:a16="http://schemas.microsoft.com/office/drawing/2014/main" id="{8D28AE75-08F2-C033-6C59-311272C103BF}"/>
              </a:ext>
            </a:extLst>
          </p:cNvPr>
          <p:cNvSpPr>
            <a:spLocks noChangeArrowheads="1"/>
          </p:cNvSpPr>
          <p:nvPr/>
        </p:nvSpPr>
        <p:spPr bwMode="auto">
          <a:xfrm>
            <a:off x="304800" y="5546725"/>
            <a:ext cx="9937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800" b="1" u="sng"/>
              <a:t>Cere</a:t>
            </a:r>
            <a:endParaRPr lang="en-GB" altLang="it-IT" sz="1800" b="1"/>
          </a:p>
          <a:p>
            <a:pPr eaLnBrk="1" hangingPunct="1">
              <a:spcBef>
                <a:spcPct val="0"/>
              </a:spcBef>
              <a:buFontTx/>
              <a:buNone/>
            </a:pPr>
            <a:r>
              <a:rPr lang="it-IT" altLang="it-IT" sz="1800" b="1" u="sng"/>
              <a:t>Fenoli</a:t>
            </a:r>
            <a:endParaRPr lang="en-GB" altLang="it-IT" sz="1800"/>
          </a:p>
        </p:txBody>
      </p:sp>
      <p:sp>
        <p:nvSpPr>
          <p:cNvPr id="15366" name="Rectangle 8">
            <a:extLst>
              <a:ext uri="{FF2B5EF4-FFF2-40B4-BE49-F238E27FC236}">
                <a16:creationId xmlns:a16="http://schemas.microsoft.com/office/drawing/2014/main" id="{B65FDD37-01FB-0651-C6DC-57E48F71E867}"/>
              </a:ext>
            </a:extLst>
          </p:cNvPr>
          <p:cNvSpPr>
            <a:spLocks noChangeArrowheads="1"/>
          </p:cNvSpPr>
          <p:nvPr/>
        </p:nvSpPr>
        <p:spPr bwMode="auto">
          <a:xfrm>
            <a:off x="304800" y="3278188"/>
            <a:ext cx="3940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u="sng"/>
              <a:t>Tocoferoli e vitamine liposolubili </a:t>
            </a:r>
            <a:endParaRPr lang="en-GB" altLang="it-IT" sz="1800"/>
          </a:p>
        </p:txBody>
      </p:sp>
      <p:sp>
        <p:nvSpPr>
          <p:cNvPr id="15367" name="Rectangle 9">
            <a:extLst>
              <a:ext uri="{FF2B5EF4-FFF2-40B4-BE49-F238E27FC236}">
                <a16:creationId xmlns:a16="http://schemas.microsoft.com/office/drawing/2014/main" id="{049DB109-1359-86D5-0AEB-13060A20CCDF}"/>
              </a:ext>
            </a:extLst>
          </p:cNvPr>
          <p:cNvSpPr>
            <a:spLocks noChangeArrowheads="1"/>
          </p:cNvSpPr>
          <p:nvPr/>
        </p:nvSpPr>
        <p:spPr bwMode="auto">
          <a:xfrm>
            <a:off x="304800" y="5092700"/>
            <a:ext cx="1527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u="sng"/>
              <a:t>Idrocarburi</a:t>
            </a:r>
            <a:endParaRPr lang="en-GB" altLang="it-IT" sz="1800"/>
          </a:p>
        </p:txBody>
      </p:sp>
      <p:sp>
        <p:nvSpPr>
          <p:cNvPr id="15368" name="Rectangle 10">
            <a:extLst>
              <a:ext uri="{FF2B5EF4-FFF2-40B4-BE49-F238E27FC236}">
                <a16:creationId xmlns:a16="http://schemas.microsoft.com/office/drawing/2014/main" id="{8D0C24E0-1F93-A5F1-F426-47975B607086}"/>
              </a:ext>
            </a:extLst>
          </p:cNvPr>
          <p:cNvSpPr>
            <a:spLocks noChangeArrowheads="1"/>
          </p:cNvSpPr>
          <p:nvPr/>
        </p:nvSpPr>
        <p:spPr bwMode="auto">
          <a:xfrm>
            <a:off x="304800" y="4184650"/>
            <a:ext cx="1527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u="sng"/>
              <a:t>Idrocarburi</a:t>
            </a:r>
            <a:endParaRPr lang="en-GB" altLang="it-IT"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CADED981-8C3D-5AEA-E728-B72ED85568C9}"/>
              </a:ext>
            </a:extLst>
          </p:cNvPr>
          <p:cNvSpPr>
            <a:spLocks noChangeArrowheads="1"/>
          </p:cNvSpPr>
          <p:nvPr/>
        </p:nvSpPr>
        <p:spPr bwMode="auto">
          <a:xfrm>
            <a:off x="0" y="0"/>
            <a:ext cx="88931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b="1" u="sng"/>
              <a:t>Steroli</a:t>
            </a:r>
          </a:p>
          <a:p>
            <a:pPr algn="just" eaLnBrk="1" hangingPunct="1">
              <a:spcBef>
                <a:spcPct val="0"/>
              </a:spcBef>
              <a:buFontTx/>
              <a:buNone/>
            </a:pPr>
            <a:endParaRPr lang="en-GB" altLang="it-IT" sz="1800" b="1" u="sng"/>
          </a:p>
          <a:p>
            <a:pPr algn="just" eaLnBrk="1" hangingPunct="1">
              <a:spcBef>
                <a:spcPct val="0"/>
              </a:spcBef>
              <a:buFontTx/>
              <a:buNone/>
            </a:pPr>
            <a:r>
              <a:rPr lang="it-IT" altLang="it-IT" sz="1600"/>
              <a:t>Sono sintetizzati in natura a partire dallo </a:t>
            </a:r>
            <a:r>
              <a:rPr lang="it-IT" altLang="it-IT" sz="1600" b="1" u="sng"/>
              <a:t>squalene</a:t>
            </a:r>
            <a:r>
              <a:rPr lang="it-IT" altLang="it-IT" sz="1600"/>
              <a:t> e sono presenti in notevoli quantità; la loro composizione percentuale è una caratteristica specifica della specie botanica e non resta influenzata dalle variazioni genetiche e di conseguenza ha una grande importanza ai fini analitici; la loro analisi consente per esempio di riconoscere la presenza di olio di colza o cartamo modificati aggiunti per frode all'olio di oliva. </a:t>
            </a:r>
          </a:p>
          <a:p>
            <a:pPr algn="just" eaLnBrk="1" hangingPunct="1">
              <a:spcBef>
                <a:spcPct val="0"/>
              </a:spcBef>
              <a:buFontTx/>
              <a:buNone/>
            </a:pPr>
            <a:endParaRPr lang="it-IT" altLang="it-IT" sz="1600"/>
          </a:p>
          <a:p>
            <a:pPr algn="just" eaLnBrk="1" hangingPunct="1">
              <a:spcBef>
                <a:spcPct val="0"/>
              </a:spcBef>
              <a:buFontTx/>
              <a:buNone/>
            </a:pPr>
            <a:r>
              <a:rPr lang="it-IT" altLang="it-IT" sz="1600"/>
              <a:t>Nell'olio di oliva il </a:t>
            </a:r>
            <a:r>
              <a:rPr lang="it-IT" altLang="it-IT" sz="1600" b="1">
                <a:solidFill>
                  <a:srgbClr val="FF0000"/>
                </a:solidFill>
              </a:rPr>
              <a:t>94 - 97% degli steroli </a:t>
            </a:r>
            <a:r>
              <a:rPr lang="it-IT" altLang="it-IT" sz="1600"/>
              <a:t>è costituito da </a:t>
            </a:r>
            <a:r>
              <a:rPr lang="it-IT" altLang="it-IT" sz="1600" b="1">
                <a:solidFill>
                  <a:srgbClr val="FF0000"/>
                </a:solidFill>
              </a:rPr>
              <a:t>beta-sitosterolo</a:t>
            </a:r>
            <a:r>
              <a:rPr lang="it-IT" altLang="it-IT" sz="1600"/>
              <a:t>, valori inferiori segnalano la presenza di oli di semi. </a:t>
            </a:r>
          </a:p>
          <a:p>
            <a:pPr algn="just" eaLnBrk="1" hangingPunct="1">
              <a:spcBef>
                <a:spcPct val="0"/>
              </a:spcBef>
              <a:buFontTx/>
              <a:buNone/>
            </a:pPr>
            <a:endParaRPr lang="it-IT" altLang="it-IT" sz="1600"/>
          </a:p>
          <a:p>
            <a:pPr algn="just" eaLnBrk="1" hangingPunct="1">
              <a:spcBef>
                <a:spcPct val="0"/>
              </a:spcBef>
              <a:buFontTx/>
              <a:buNone/>
            </a:pPr>
            <a:r>
              <a:rPr lang="it-IT" altLang="it-IT" sz="1600"/>
              <a:t>Gli steroli sono composti che esplicano il loro ruolo biochimico all’interno delle membrane cellulari. La loro composizione è tipica della specie botanica dalla quale provengono. </a:t>
            </a:r>
          </a:p>
          <a:p>
            <a:pPr algn="just" eaLnBrk="1" hangingPunct="1">
              <a:spcBef>
                <a:spcPct val="0"/>
              </a:spcBef>
              <a:buFontTx/>
              <a:buNone/>
            </a:pPr>
            <a:endParaRPr lang="it-IT" altLang="it-IT" sz="1600"/>
          </a:p>
          <a:p>
            <a:pPr algn="just" eaLnBrk="1" hangingPunct="1">
              <a:spcBef>
                <a:spcPct val="0"/>
              </a:spcBef>
              <a:buFontTx/>
              <a:buNone/>
            </a:pPr>
            <a:r>
              <a:rPr lang="it-IT" altLang="it-IT" sz="1600" b="1"/>
              <a:t>La frazione sterolica può essere quindi utilizzata come indice di purezza dell’olio. </a:t>
            </a:r>
          </a:p>
        </p:txBody>
      </p:sp>
      <p:pic>
        <p:nvPicPr>
          <p:cNvPr id="16387" name="Picture 5">
            <a:extLst>
              <a:ext uri="{FF2B5EF4-FFF2-40B4-BE49-F238E27FC236}">
                <a16:creationId xmlns:a16="http://schemas.microsoft.com/office/drawing/2014/main" id="{62463516-C529-192A-8077-A7ED328E0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114800"/>
            <a:ext cx="80645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0AA74B8A-DEAF-5DE6-46D4-DD98A5BCDFA2}"/>
              </a:ext>
            </a:extLst>
          </p:cNvPr>
          <p:cNvSpPr>
            <a:spLocks noChangeArrowheads="1"/>
          </p:cNvSpPr>
          <p:nvPr/>
        </p:nvSpPr>
        <p:spPr bwMode="auto">
          <a:xfrm>
            <a:off x="0" y="44450"/>
            <a:ext cx="91440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b="1" u="sng"/>
              <a:t>Eritrodiolo e Uvaolo</a:t>
            </a:r>
          </a:p>
          <a:p>
            <a:pPr algn="just" eaLnBrk="1" hangingPunct="1">
              <a:spcBef>
                <a:spcPct val="0"/>
              </a:spcBef>
              <a:buFontTx/>
              <a:buNone/>
            </a:pPr>
            <a:endParaRPr lang="en-GB" altLang="it-IT" sz="1800" b="1"/>
          </a:p>
          <a:p>
            <a:pPr algn="just" eaLnBrk="1" hangingPunct="1">
              <a:spcBef>
                <a:spcPct val="0"/>
              </a:spcBef>
              <a:buFontTx/>
              <a:buNone/>
            </a:pPr>
            <a:r>
              <a:rPr lang="it-IT" altLang="it-IT" sz="1800"/>
              <a:t>Questi composti sono triterpeni con </a:t>
            </a:r>
            <a:r>
              <a:rPr lang="it-IT" altLang="it-IT" sz="1800" b="1"/>
              <a:t>due funzionalità alcoliche</a:t>
            </a:r>
            <a:r>
              <a:rPr lang="it-IT" altLang="it-IT" sz="1800"/>
              <a:t> che sono naturalmente presenti negli oli di oliva ottenuti per pressatura. </a:t>
            </a:r>
            <a:r>
              <a:rPr lang="it-IT" altLang="it-IT" sz="1800" b="1"/>
              <a:t>Essi si ritrovano principalmente in grande concentrazione nella buccia e nel nocciolo della drupa.</a:t>
            </a:r>
            <a:r>
              <a:rPr lang="it-IT" altLang="it-IT" sz="1800"/>
              <a:t>  Negli oli ottenuti per estrazione con solvente il loro contenuto è significativamente maggiore grazie all’azione drastica del solvente. Quindi la loro presenza in oli ottenuti per pressione può indicare una fraudolenta miscelazione con olio ottenuto per estrazione con solvente.</a:t>
            </a:r>
          </a:p>
        </p:txBody>
      </p:sp>
      <p:grpSp>
        <p:nvGrpSpPr>
          <p:cNvPr id="17411" name="Group 9">
            <a:extLst>
              <a:ext uri="{FF2B5EF4-FFF2-40B4-BE49-F238E27FC236}">
                <a16:creationId xmlns:a16="http://schemas.microsoft.com/office/drawing/2014/main" id="{E685912D-8C1E-F075-BF16-2D4D6D69F0E7}"/>
              </a:ext>
            </a:extLst>
          </p:cNvPr>
          <p:cNvGrpSpPr>
            <a:grpSpLocks/>
          </p:cNvGrpSpPr>
          <p:nvPr/>
        </p:nvGrpSpPr>
        <p:grpSpPr bwMode="auto">
          <a:xfrm>
            <a:off x="0" y="3043238"/>
            <a:ext cx="5795963" cy="3814762"/>
            <a:chOff x="0" y="1728"/>
            <a:chExt cx="3936" cy="2491"/>
          </a:xfrm>
        </p:grpSpPr>
        <p:grpSp>
          <p:nvGrpSpPr>
            <p:cNvPr id="17413" name="Group 7">
              <a:extLst>
                <a:ext uri="{FF2B5EF4-FFF2-40B4-BE49-F238E27FC236}">
                  <a16:creationId xmlns:a16="http://schemas.microsoft.com/office/drawing/2014/main" id="{FACA15E1-F778-C6F5-FFE3-D96D3B2F2D03}"/>
                </a:ext>
              </a:extLst>
            </p:cNvPr>
            <p:cNvGrpSpPr>
              <a:grpSpLocks/>
            </p:cNvGrpSpPr>
            <p:nvPr/>
          </p:nvGrpSpPr>
          <p:grpSpPr bwMode="auto">
            <a:xfrm>
              <a:off x="0" y="1728"/>
              <a:ext cx="3936" cy="2491"/>
              <a:chOff x="0" y="1728"/>
              <a:chExt cx="3936" cy="2491"/>
            </a:xfrm>
          </p:grpSpPr>
          <p:pic>
            <p:nvPicPr>
              <p:cNvPr id="17415" name="Picture 5" descr="amelio english001">
                <a:extLst>
                  <a:ext uri="{FF2B5EF4-FFF2-40B4-BE49-F238E27FC236}">
                    <a16:creationId xmlns:a16="http://schemas.microsoft.com/office/drawing/2014/main" id="{A9192FB1-EF69-4CE3-3E81-1564EFA9F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752"/>
                <a:ext cx="3493" cy="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a:extLst>
                  <a:ext uri="{FF2B5EF4-FFF2-40B4-BE49-F238E27FC236}">
                    <a16:creationId xmlns:a16="http://schemas.microsoft.com/office/drawing/2014/main" id="{862BEABC-3BD6-1CB8-F046-8C12010EE22D}"/>
                  </a:ext>
                </a:extLst>
              </p:cNvPr>
              <p:cNvSpPr>
                <a:spLocks noChangeArrowheads="1"/>
              </p:cNvSpPr>
              <p:nvPr/>
            </p:nvSpPr>
            <p:spPr bwMode="auto">
              <a:xfrm>
                <a:off x="0" y="1728"/>
                <a:ext cx="3936" cy="24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17414" name="Rectangle 8">
              <a:extLst>
                <a:ext uri="{FF2B5EF4-FFF2-40B4-BE49-F238E27FC236}">
                  <a16:creationId xmlns:a16="http://schemas.microsoft.com/office/drawing/2014/main" id="{752E09BA-2ABF-7B86-2F93-217E52854202}"/>
                </a:ext>
              </a:extLst>
            </p:cNvPr>
            <p:cNvSpPr>
              <a:spLocks noChangeArrowheads="1"/>
            </p:cNvSpPr>
            <p:nvPr/>
          </p:nvSpPr>
          <p:spPr bwMode="auto">
            <a:xfrm>
              <a:off x="240" y="1872"/>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pic>
        <p:nvPicPr>
          <p:cNvPr id="17412" name="Picture 10">
            <a:extLst>
              <a:ext uri="{FF2B5EF4-FFF2-40B4-BE49-F238E27FC236}">
                <a16:creationId xmlns:a16="http://schemas.microsoft.com/office/drawing/2014/main" id="{4769FBF3-004D-B928-34C9-050E8BB56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492375"/>
            <a:ext cx="442753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3941A5B-6050-4815-9280-1622867406C2}"/>
              </a:ext>
            </a:extLst>
          </p:cNvPr>
          <p:cNvSpPr>
            <a:spLocks noChangeArrowheads="1"/>
          </p:cNvSpPr>
          <p:nvPr/>
        </p:nvSpPr>
        <p:spPr bwMode="auto">
          <a:xfrm>
            <a:off x="0" y="123825"/>
            <a:ext cx="8793163"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b="1" u="sng"/>
              <a:t>Cere</a:t>
            </a:r>
          </a:p>
          <a:p>
            <a:pPr algn="just" eaLnBrk="1" hangingPunct="1">
              <a:spcBef>
                <a:spcPct val="0"/>
              </a:spcBef>
              <a:buFontTx/>
              <a:buNone/>
            </a:pPr>
            <a:endParaRPr lang="en-GB" altLang="it-IT" sz="1800" b="1" u="sng"/>
          </a:p>
          <a:p>
            <a:pPr algn="just" eaLnBrk="1" hangingPunct="1">
              <a:spcBef>
                <a:spcPct val="0"/>
              </a:spcBef>
              <a:buFontTx/>
              <a:buNone/>
            </a:pPr>
            <a:r>
              <a:rPr lang="it-IT" altLang="it-IT" sz="1800" b="1"/>
              <a:t>Le cere si trovano sulla buccia della drupa</a:t>
            </a:r>
            <a:r>
              <a:rPr lang="it-IT" altLang="it-IT" sz="1800"/>
              <a:t> e svolgono diverse funzioni, tra le quali un controllo sulla perdita di acqua per evaporazione dai tessuti sottostanti, la resistenza all’acqua, e la protezione nei confronti di alcuni parassiti. Inoltre le cere proteggono il frutto da microrganismi patogeni, sia per quanto riguardo la penetrazione e lo sviluppo.</a:t>
            </a:r>
          </a:p>
          <a:p>
            <a:pPr algn="just" eaLnBrk="1" hangingPunct="1">
              <a:spcBef>
                <a:spcPct val="0"/>
              </a:spcBef>
              <a:buFontTx/>
              <a:buNone/>
            </a:pPr>
            <a:endParaRPr lang="en-GB" altLang="it-IT" sz="1800" b="1"/>
          </a:p>
          <a:p>
            <a:pPr algn="just" eaLnBrk="1" hangingPunct="1">
              <a:spcBef>
                <a:spcPct val="0"/>
              </a:spcBef>
              <a:buFontTx/>
              <a:buNone/>
            </a:pPr>
            <a:r>
              <a:rPr lang="it-IT" altLang="it-IT" sz="1800"/>
              <a:t>Le cere, presenti in minima quantità, raggiungono valori alti negli </a:t>
            </a:r>
            <a:r>
              <a:rPr lang="it-IT" altLang="it-IT" sz="1800" b="1"/>
              <a:t>oli di sansa</a:t>
            </a:r>
            <a:r>
              <a:rPr lang="it-IT" altLang="it-IT" sz="1800"/>
              <a:t> </a:t>
            </a:r>
            <a:r>
              <a:rPr lang="it-IT" altLang="it-IT" sz="1800" b="1"/>
              <a:t>(maggiori del 2%)</a:t>
            </a:r>
            <a:r>
              <a:rPr lang="it-IT" altLang="it-IT" sz="1800"/>
              <a:t> per i quali sono un fattore di riconoscimento. </a:t>
            </a:r>
          </a:p>
          <a:p>
            <a:pPr algn="just" eaLnBrk="1" hangingPunct="1">
              <a:spcBef>
                <a:spcPct val="0"/>
              </a:spcBef>
              <a:buFontTx/>
              <a:buNone/>
            </a:pPr>
            <a:endParaRPr lang="it-IT" altLang="it-IT" sz="1800"/>
          </a:p>
          <a:p>
            <a:pPr algn="just" eaLnBrk="1" hangingPunct="1">
              <a:spcBef>
                <a:spcPct val="0"/>
              </a:spcBef>
              <a:buFontTx/>
              <a:buNone/>
            </a:pPr>
            <a:r>
              <a:rPr lang="it-IT" altLang="it-IT" sz="1800"/>
              <a:t>Queste molecole sono di </a:t>
            </a:r>
            <a:r>
              <a:rPr lang="it-IT" altLang="it-IT" sz="1800" b="1" u="sng"/>
              <a:t>notevole interesse analitico.</a:t>
            </a:r>
          </a:p>
          <a:p>
            <a:pPr algn="just" eaLnBrk="1" hangingPunct="1">
              <a:spcBef>
                <a:spcPct val="0"/>
              </a:spcBef>
              <a:buFontTx/>
              <a:buNone/>
            </a:pPr>
            <a:endParaRPr lang="it-IT" altLang="it-IT" sz="1800" b="1"/>
          </a:p>
          <a:p>
            <a:pPr algn="just" eaLnBrk="1" hangingPunct="1">
              <a:spcBef>
                <a:spcPct val="0"/>
              </a:spcBef>
              <a:buFontTx/>
              <a:buNone/>
            </a:pPr>
            <a:r>
              <a:rPr lang="it-IT" altLang="it-IT" sz="1800" b="1"/>
              <a:t>Le cere sono molecole formate dalla combinazione di un alcol alifatico con un acido grasso.</a:t>
            </a:r>
            <a:r>
              <a:rPr lang="it-IT" altLang="it-IT" sz="1800"/>
              <a:t> </a:t>
            </a:r>
          </a:p>
          <a:p>
            <a:pPr algn="just" eaLnBrk="1" hangingPunct="1">
              <a:spcBef>
                <a:spcPct val="0"/>
              </a:spcBef>
              <a:buFontTx/>
              <a:buNone/>
            </a:pPr>
            <a:endParaRPr lang="it-IT" altLang="it-IT" sz="1800"/>
          </a:p>
          <a:p>
            <a:pPr algn="just" eaLnBrk="1" hangingPunct="1">
              <a:spcBef>
                <a:spcPct val="0"/>
              </a:spcBef>
              <a:buFontTx/>
              <a:buNone/>
            </a:pPr>
            <a:r>
              <a:rPr lang="it-IT" altLang="it-IT" sz="1800"/>
              <a:t>Una frode recente è quella di commercializzare olio di sansa come olio di oliva dopo averlo decerato facendo precipitare le cere con acetone a freddo e separandole per filtrazione o centrifugazione</a:t>
            </a:r>
            <a:r>
              <a:rPr lang="it-IT" altLang="it-IT" sz="1800" b="1" u="sng"/>
              <a:t>;</a:t>
            </a:r>
          </a:p>
          <a:p>
            <a:pPr algn="just" eaLnBrk="1" hangingPunct="1">
              <a:spcBef>
                <a:spcPct val="0"/>
              </a:spcBef>
              <a:buFontTx/>
              <a:buNone/>
            </a:pPr>
            <a:endParaRPr lang="it-IT" altLang="it-IT" sz="1800" b="1" u="sng"/>
          </a:p>
          <a:p>
            <a:pPr algn="just" eaLnBrk="1" hangingPunct="1">
              <a:spcBef>
                <a:spcPct val="0"/>
              </a:spcBef>
              <a:buFontTx/>
              <a:buNone/>
            </a:pPr>
            <a:r>
              <a:rPr lang="it-IT" altLang="it-IT" sz="1800" b="1" u="sng"/>
              <a:t>è possibile individuare la frode andando a determinare analiticamente la composizione percentuale degli alcoli superiori (C26, C28, C30), modificata dalle suddette operazioni.</a:t>
            </a:r>
            <a:r>
              <a:rPr lang="it-IT" altLang="it-IT" sz="1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C2823FD5-F6B0-2CFC-7D4D-F31B570F3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8D57E654-A532-B091-7878-6496BB74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45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8">
            <a:extLst>
              <a:ext uri="{FF2B5EF4-FFF2-40B4-BE49-F238E27FC236}">
                <a16:creationId xmlns:a16="http://schemas.microsoft.com/office/drawing/2014/main" id="{22F7142E-1C4E-EAA2-9283-25CD46F2F84E}"/>
              </a:ext>
            </a:extLst>
          </p:cNvPr>
          <p:cNvGrpSpPr>
            <a:grpSpLocks/>
          </p:cNvGrpSpPr>
          <p:nvPr/>
        </p:nvGrpSpPr>
        <p:grpSpPr bwMode="auto">
          <a:xfrm>
            <a:off x="0" y="-387350"/>
            <a:ext cx="9144000" cy="6858000"/>
            <a:chOff x="240" y="96"/>
            <a:chExt cx="5151" cy="3585"/>
          </a:xfrm>
        </p:grpSpPr>
        <p:grpSp>
          <p:nvGrpSpPr>
            <p:cNvPr id="3075" name="Group 6">
              <a:extLst>
                <a:ext uri="{FF2B5EF4-FFF2-40B4-BE49-F238E27FC236}">
                  <a16:creationId xmlns:a16="http://schemas.microsoft.com/office/drawing/2014/main" id="{67C20575-2620-972F-09F6-EC22E872181D}"/>
                </a:ext>
              </a:extLst>
            </p:cNvPr>
            <p:cNvGrpSpPr>
              <a:grpSpLocks/>
            </p:cNvGrpSpPr>
            <p:nvPr/>
          </p:nvGrpSpPr>
          <p:grpSpPr bwMode="auto">
            <a:xfrm>
              <a:off x="240" y="96"/>
              <a:ext cx="5151" cy="3585"/>
              <a:chOff x="240" y="96"/>
              <a:chExt cx="5151" cy="3585"/>
            </a:xfrm>
          </p:grpSpPr>
          <p:pic>
            <p:nvPicPr>
              <p:cNvPr id="3077" name="Picture 4" descr="english003">
                <a:extLst>
                  <a:ext uri="{FF2B5EF4-FFF2-40B4-BE49-F238E27FC236}">
                    <a16:creationId xmlns:a16="http://schemas.microsoft.com/office/drawing/2014/main" id="{C1F842CD-EDA5-C338-9DB5-1992FA5FE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5103" cy="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id="{7B846681-A57C-ACD7-B4EB-5D2E00BCD9D2}"/>
                  </a:ext>
                </a:extLst>
              </p:cNvPr>
              <p:cNvSpPr>
                <a:spLocks noChangeArrowheads="1"/>
              </p:cNvSpPr>
              <p:nvPr/>
            </p:nvSpPr>
            <p:spPr bwMode="auto">
              <a:xfrm>
                <a:off x="240" y="96"/>
                <a:ext cx="5136" cy="336"/>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3076" name="Rectangle 7">
              <a:extLst>
                <a:ext uri="{FF2B5EF4-FFF2-40B4-BE49-F238E27FC236}">
                  <a16:creationId xmlns:a16="http://schemas.microsoft.com/office/drawing/2014/main" id="{01D47917-BD55-F104-78F6-4F573F8366D9}"/>
                </a:ext>
              </a:extLst>
            </p:cNvPr>
            <p:cNvSpPr>
              <a:spLocks noChangeArrowheads="1"/>
            </p:cNvSpPr>
            <p:nvPr/>
          </p:nvSpPr>
          <p:spPr bwMode="auto">
            <a:xfrm>
              <a:off x="384" y="432"/>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4DC6E3CE-C443-C8F9-33D3-D82D649CACC8}"/>
              </a:ext>
            </a:extLst>
          </p:cNvPr>
          <p:cNvSpPr>
            <a:spLocks noChangeArrowheads="1"/>
          </p:cNvSpPr>
          <p:nvPr/>
        </p:nvSpPr>
        <p:spPr bwMode="auto">
          <a:xfrm>
            <a:off x="0" y="-30163"/>
            <a:ext cx="9144000" cy="532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b="1" u="sng"/>
              <a:t>Fenoli</a:t>
            </a:r>
          </a:p>
          <a:p>
            <a:pPr algn="just" eaLnBrk="1" hangingPunct="1">
              <a:spcBef>
                <a:spcPct val="0"/>
              </a:spcBef>
              <a:buFontTx/>
              <a:buNone/>
            </a:pPr>
            <a:endParaRPr lang="en-GB" altLang="it-IT" sz="2000" b="1"/>
          </a:p>
          <a:p>
            <a:pPr algn="just" eaLnBrk="1" hangingPunct="1">
              <a:spcBef>
                <a:spcPct val="0"/>
              </a:spcBef>
              <a:buFontTx/>
              <a:buNone/>
            </a:pPr>
            <a:r>
              <a:rPr lang="it-IT" altLang="it-IT" sz="1800"/>
              <a:t>I composti fenolici sono presenti nell’olio di oliva in quantità variabili </a:t>
            </a:r>
            <a:r>
              <a:rPr lang="it-IT" altLang="it-IT" sz="1800" b="1" u="sng"/>
              <a:t>(50 – 700 mg/Kg)</a:t>
            </a:r>
            <a:r>
              <a:rPr lang="it-IT" altLang="it-IT" sz="1800"/>
              <a:t>  e hanno un importante ruolo per quanto riguarda:</a:t>
            </a:r>
          </a:p>
          <a:p>
            <a:pPr algn="just" eaLnBrk="1" hangingPunct="1">
              <a:spcBef>
                <a:spcPct val="0"/>
              </a:spcBef>
              <a:buFontTx/>
              <a:buNone/>
            </a:pPr>
            <a:endParaRPr lang="it-IT" altLang="it-IT" sz="1800"/>
          </a:p>
          <a:p>
            <a:pPr algn="just" eaLnBrk="1" hangingPunct="1">
              <a:spcBef>
                <a:spcPct val="0"/>
              </a:spcBef>
            </a:pPr>
            <a:r>
              <a:rPr lang="it-IT" altLang="it-IT" sz="1800"/>
              <a:t> la stabilità del prodotto </a:t>
            </a:r>
          </a:p>
          <a:p>
            <a:pPr algn="just" eaLnBrk="1" hangingPunct="1">
              <a:spcBef>
                <a:spcPct val="0"/>
              </a:spcBef>
            </a:pPr>
            <a:r>
              <a:rPr lang="it-IT" altLang="it-IT" sz="1800"/>
              <a:t>caratteristiche di salubrità </a:t>
            </a:r>
          </a:p>
          <a:p>
            <a:pPr algn="just" eaLnBrk="1" hangingPunct="1">
              <a:spcBef>
                <a:spcPct val="0"/>
              </a:spcBef>
            </a:pPr>
            <a:r>
              <a:rPr lang="it-IT" altLang="it-IT" sz="1800"/>
              <a:t> sapore</a:t>
            </a:r>
          </a:p>
          <a:p>
            <a:pPr algn="just" eaLnBrk="1" hangingPunct="1">
              <a:spcBef>
                <a:spcPct val="0"/>
              </a:spcBef>
            </a:pPr>
            <a:endParaRPr lang="it-IT" altLang="it-IT" sz="1800"/>
          </a:p>
          <a:p>
            <a:pPr algn="just" eaLnBrk="1" hangingPunct="1">
              <a:spcBef>
                <a:spcPct val="0"/>
              </a:spcBef>
              <a:buFontTx/>
              <a:buNone/>
            </a:pPr>
            <a:r>
              <a:rPr lang="it-IT" altLang="it-IT" sz="1800"/>
              <a:t>La composizione fenolica dipende da:</a:t>
            </a:r>
          </a:p>
          <a:p>
            <a:pPr algn="just" eaLnBrk="1" hangingPunct="1">
              <a:spcBef>
                <a:spcPct val="0"/>
              </a:spcBef>
              <a:buFontTx/>
              <a:buNone/>
            </a:pPr>
            <a:endParaRPr lang="it-IT" altLang="it-IT" sz="1800"/>
          </a:p>
          <a:p>
            <a:pPr algn="just" eaLnBrk="1" hangingPunct="1">
              <a:spcBef>
                <a:spcPct val="0"/>
              </a:spcBef>
            </a:pPr>
            <a:r>
              <a:rPr lang="it-IT" altLang="it-IT" sz="1800" b="1"/>
              <a:t>cultivar</a:t>
            </a:r>
            <a:r>
              <a:rPr lang="it-IT" altLang="it-IT" sz="1800"/>
              <a:t> </a:t>
            </a:r>
          </a:p>
          <a:p>
            <a:pPr algn="just" eaLnBrk="1" hangingPunct="1">
              <a:spcBef>
                <a:spcPct val="0"/>
              </a:spcBef>
            </a:pPr>
            <a:r>
              <a:rPr lang="it-IT" altLang="it-IT" sz="1800" b="1"/>
              <a:t>stadio di maturazione</a:t>
            </a:r>
            <a:r>
              <a:rPr lang="it-IT" altLang="it-IT" sz="1800"/>
              <a:t>, </a:t>
            </a:r>
          </a:p>
          <a:p>
            <a:pPr algn="just" eaLnBrk="1" hangingPunct="1">
              <a:spcBef>
                <a:spcPct val="0"/>
              </a:spcBef>
              <a:buFontTx/>
              <a:buNone/>
            </a:pPr>
            <a:endParaRPr lang="it-IT" altLang="it-IT" sz="1800"/>
          </a:p>
          <a:p>
            <a:pPr algn="just" eaLnBrk="1" hangingPunct="1">
              <a:spcBef>
                <a:spcPct val="0"/>
              </a:spcBef>
              <a:buFontTx/>
              <a:buNone/>
            </a:pPr>
            <a:r>
              <a:rPr lang="it-IT" altLang="it-IT" sz="1800"/>
              <a:t>inoltre è influenzata da:</a:t>
            </a:r>
          </a:p>
          <a:p>
            <a:pPr algn="just" eaLnBrk="1" hangingPunct="1">
              <a:spcBef>
                <a:spcPct val="0"/>
              </a:spcBef>
              <a:buFontTx/>
              <a:buNone/>
            </a:pPr>
            <a:endParaRPr lang="it-IT" altLang="it-IT" sz="1800"/>
          </a:p>
          <a:p>
            <a:pPr algn="just" eaLnBrk="1" hangingPunct="1">
              <a:spcBef>
                <a:spcPct val="0"/>
              </a:spcBef>
            </a:pPr>
            <a:r>
              <a:rPr lang="it-IT" altLang="it-IT" sz="1800" b="1"/>
              <a:t>processo di molitura</a:t>
            </a:r>
            <a:r>
              <a:rPr lang="it-IT" altLang="it-IT" sz="1800"/>
              <a:t> </a:t>
            </a:r>
          </a:p>
          <a:p>
            <a:pPr algn="just" eaLnBrk="1" hangingPunct="1">
              <a:spcBef>
                <a:spcPct val="0"/>
              </a:spcBef>
            </a:pPr>
            <a:r>
              <a:rPr lang="it-IT" altLang="it-IT" sz="1800" b="1"/>
              <a:t>condizioni e tempi di conservazione. </a:t>
            </a:r>
            <a:endParaRPr lang="en-GB" altLang="it-IT" sz="1800" b="1"/>
          </a:p>
          <a:p>
            <a:pPr algn="just">
              <a:spcBef>
                <a:spcPct val="0"/>
              </a:spcBef>
              <a:buFontTx/>
              <a:buNone/>
            </a:pPr>
            <a:endParaRPr lang="en-GB" altLang="it-IT" sz="1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5518CB25-77AF-947F-B384-33A02A641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a:extLst>
              <a:ext uri="{FF2B5EF4-FFF2-40B4-BE49-F238E27FC236}">
                <a16:creationId xmlns:a16="http://schemas.microsoft.com/office/drawing/2014/main" id="{5F98CAAD-5F30-A7C0-C754-DE70ADD26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C519A7FC-9A0C-BAD5-D92E-CBBC54872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4A7F76CA-C36B-74F4-18BA-628E018FF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893175"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1647404D-EF80-A204-49A9-0B3A30EB6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89947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8675F03-5242-ADD4-C252-6C9E6EB09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DEEB163D-98C7-60A1-5772-8125523B75EC}"/>
              </a:ext>
            </a:extLst>
          </p:cNvPr>
          <p:cNvSpPr>
            <a:spLocks noChangeArrowheads="1"/>
          </p:cNvSpPr>
          <p:nvPr/>
        </p:nvSpPr>
        <p:spPr bwMode="auto">
          <a:xfrm>
            <a:off x="0" y="104775"/>
            <a:ext cx="88931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u="sng"/>
              <a:t>Componenti dell’aroma</a:t>
            </a:r>
          </a:p>
          <a:p>
            <a:pPr algn="ctr" eaLnBrk="1" hangingPunct="1">
              <a:spcBef>
                <a:spcPct val="0"/>
              </a:spcBef>
              <a:buFontTx/>
              <a:buNone/>
            </a:pPr>
            <a:endParaRPr lang="en-GB" altLang="it-IT" sz="1600" b="1"/>
          </a:p>
          <a:p>
            <a:pPr algn="just" eaLnBrk="1" hangingPunct="1">
              <a:spcBef>
                <a:spcPct val="0"/>
              </a:spcBef>
              <a:buFontTx/>
              <a:buNone/>
            </a:pPr>
            <a:r>
              <a:rPr lang="it-IT" altLang="it-IT" sz="1600"/>
              <a:t>Le sostanze che conferiscono l’aroma dell’olio sono circa </a:t>
            </a:r>
            <a:r>
              <a:rPr lang="it-IT" altLang="it-IT" sz="1600" b="1"/>
              <a:t>150 molecole appartenenti a diversi classi di composti chimici quali aldeidi chetoni, esteri.</a:t>
            </a:r>
            <a:r>
              <a:rPr lang="it-IT" altLang="it-IT" sz="1600"/>
              <a:t> Sebbene la loro concentrazione sia relativamente bassa essi sono I principali responsabili delle caratteristiche aromatiche e di flavour tipiche dei diversi oli. Fra i più significativi abbiamo: 2 - esanale, trans, 2 - esenolo, acetato di esenile.</a:t>
            </a:r>
          </a:p>
        </p:txBody>
      </p:sp>
      <p:grpSp>
        <p:nvGrpSpPr>
          <p:cNvPr id="28675" name="Group 9">
            <a:extLst>
              <a:ext uri="{FF2B5EF4-FFF2-40B4-BE49-F238E27FC236}">
                <a16:creationId xmlns:a16="http://schemas.microsoft.com/office/drawing/2014/main" id="{4FB8E308-4787-1822-AC8F-DB2A8F703CB7}"/>
              </a:ext>
            </a:extLst>
          </p:cNvPr>
          <p:cNvGrpSpPr>
            <a:grpSpLocks/>
          </p:cNvGrpSpPr>
          <p:nvPr/>
        </p:nvGrpSpPr>
        <p:grpSpPr bwMode="auto">
          <a:xfrm>
            <a:off x="0" y="1905000"/>
            <a:ext cx="9756775" cy="4991100"/>
            <a:chOff x="0" y="1200"/>
            <a:chExt cx="4848" cy="3144"/>
          </a:xfrm>
        </p:grpSpPr>
        <p:grpSp>
          <p:nvGrpSpPr>
            <p:cNvPr id="28676" name="Group 7">
              <a:extLst>
                <a:ext uri="{FF2B5EF4-FFF2-40B4-BE49-F238E27FC236}">
                  <a16:creationId xmlns:a16="http://schemas.microsoft.com/office/drawing/2014/main" id="{30D64D78-3011-1104-2D70-1C0A2182833C}"/>
                </a:ext>
              </a:extLst>
            </p:cNvPr>
            <p:cNvGrpSpPr>
              <a:grpSpLocks/>
            </p:cNvGrpSpPr>
            <p:nvPr/>
          </p:nvGrpSpPr>
          <p:grpSpPr bwMode="auto">
            <a:xfrm>
              <a:off x="0" y="1200"/>
              <a:ext cx="4848" cy="3144"/>
              <a:chOff x="0" y="1200"/>
              <a:chExt cx="4848" cy="3144"/>
            </a:xfrm>
          </p:grpSpPr>
          <p:pic>
            <p:nvPicPr>
              <p:cNvPr id="28678" name="Picture 5" descr="amelio english006">
                <a:extLst>
                  <a:ext uri="{FF2B5EF4-FFF2-40B4-BE49-F238E27FC236}">
                    <a16:creationId xmlns:a16="http://schemas.microsoft.com/office/drawing/2014/main" id="{99321C57-6FF9-49FB-22E7-BB2B51E5B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7"/>
                <a:ext cx="4468" cy="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6">
                <a:extLst>
                  <a:ext uri="{FF2B5EF4-FFF2-40B4-BE49-F238E27FC236}">
                    <a16:creationId xmlns:a16="http://schemas.microsoft.com/office/drawing/2014/main" id="{D90AEA5A-1A2C-04BB-06B7-0FD3CB498336}"/>
                  </a:ext>
                </a:extLst>
              </p:cNvPr>
              <p:cNvSpPr>
                <a:spLocks noChangeArrowheads="1"/>
              </p:cNvSpPr>
              <p:nvPr/>
            </p:nvSpPr>
            <p:spPr bwMode="auto">
              <a:xfrm>
                <a:off x="0" y="1200"/>
                <a:ext cx="4848" cy="24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28677" name="Rectangle 8">
              <a:extLst>
                <a:ext uri="{FF2B5EF4-FFF2-40B4-BE49-F238E27FC236}">
                  <a16:creationId xmlns:a16="http://schemas.microsoft.com/office/drawing/2014/main" id="{7D8074F9-6483-5CFD-1205-64820395AA5B}"/>
                </a:ext>
              </a:extLst>
            </p:cNvPr>
            <p:cNvSpPr>
              <a:spLocks noChangeArrowheads="1"/>
            </p:cNvSpPr>
            <p:nvPr/>
          </p:nvSpPr>
          <p:spPr bwMode="auto">
            <a:xfrm>
              <a:off x="144" y="1440"/>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9">
            <a:extLst>
              <a:ext uri="{FF2B5EF4-FFF2-40B4-BE49-F238E27FC236}">
                <a16:creationId xmlns:a16="http://schemas.microsoft.com/office/drawing/2014/main" id="{40EA45C9-F1ED-740F-0532-7C88246FE088}"/>
              </a:ext>
            </a:extLst>
          </p:cNvPr>
          <p:cNvGrpSpPr>
            <a:grpSpLocks/>
          </p:cNvGrpSpPr>
          <p:nvPr/>
        </p:nvGrpSpPr>
        <p:grpSpPr bwMode="auto">
          <a:xfrm>
            <a:off x="900113" y="2924175"/>
            <a:ext cx="7235825" cy="3933825"/>
            <a:chOff x="0" y="2032"/>
            <a:chExt cx="3936" cy="2288"/>
          </a:xfrm>
        </p:grpSpPr>
        <p:grpSp>
          <p:nvGrpSpPr>
            <p:cNvPr id="29700" name="Group 7">
              <a:extLst>
                <a:ext uri="{FF2B5EF4-FFF2-40B4-BE49-F238E27FC236}">
                  <a16:creationId xmlns:a16="http://schemas.microsoft.com/office/drawing/2014/main" id="{4E322F0D-BB7B-D84E-0573-AECE79426050}"/>
                </a:ext>
              </a:extLst>
            </p:cNvPr>
            <p:cNvGrpSpPr>
              <a:grpSpLocks/>
            </p:cNvGrpSpPr>
            <p:nvPr/>
          </p:nvGrpSpPr>
          <p:grpSpPr bwMode="auto">
            <a:xfrm>
              <a:off x="0" y="2032"/>
              <a:ext cx="3936" cy="2288"/>
              <a:chOff x="0" y="2016"/>
              <a:chExt cx="3936" cy="2288"/>
            </a:xfrm>
          </p:grpSpPr>
          <p:pic>
            <p:nvPicPr>
              <p:cNvPr id="29702" name="Picture 5" descr="amelio english003">
                <a:extLst>
                  <a:ext uri="{FF2B5EF4-FFF2-40B4-BE49-F238E27FC236}">
                    <a16:creationId xmlns:a16="http://schemas.microsoft.com/office/drawing/2014/main" id="{ED79311E-3865-5C7F-9811-65279F9FA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9"/>
                <a:ext cx="3742" cy="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6">
                <a:extLst>
                  <a:ext uri="{FF2B5EF4-FFF2-40B4-BE49-F238E27FC236}">
                    <a16:creationId xmlns:a16="http://schemas.microsoft.com/office/drawing/2014/main" id="{11FBBE2B-63C7-DDE8-6F75-D16C5CAB7A64}"/>
                  </a:ext>
                </a:extLst>
              </p:cNvPr>
              <p:cNvSpPr>
                <a:spLocks noChangeArrowheads="1"/>
              </p:cNvSpPr>
              <p:nvPr/>
            </p:nvSpPr>
            <p:spPr bwMode="auto">
              <a:xfrm>
                <a:off x="0" y="2016"/>
                <a:ext cx="3936" cy="24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29701" name="Rectangle 8">
              <a:extLst>
                <a:ext uri="{FF2B5EF4-FFF2-40B4-BE49-F238E27FC236}">
                  <a16:creationId xmlns:a16="http://schemas.microsoft.com/office/drawing/2014/main" id="{912DE4CE-C94D-BDB7-A5BD-6CE1821DABD4}"/>
                </a:ext>
              </a:extLst>
            </p:cNvPr>
            <p:cNvSpPr>
              <a:spLocks noChangeArrowheads="1"/>
            </p:cNvSpPr>
            <p:nvPr/>
          </p:nvSpPr>
          <p:spPr bwMode="auto">
            <a:xfrm>
              <a:off x="96" y="2208"/>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29699" name="Rectangle 4">
            <a:extLst>
              <a:ext uri="{FF2B5EF4-FFF2-40B4-BE49-F238E27FC236}">
                <a16:creationId xmlns:a16="http://schemas.microsoft.com/office/drawing/2014/main" id="{7229C2C2-FFBB-B48A-F657-CC24FC2D465D}"/>
              </a:ext>
            </a:extLst>
          </p:cNvPr>
          <p:cNvSpPr>
            <a:spLocks noChangeArrowheads="1"/>
          </p:cNvSpPr>
          <p:nvPr/>
        </p:nvSpPr>
        <p:spPr bwMode="auto">
          <a:xfrm>
            <a:off x="0" y="0"/>
            <a:ext cx="91440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b="1" u="sng"/>
              <a:t>Tocoferoli e vitamine liposolubili </a:t>
            </a:r>
          </a:p>
          <a:p>
            <a:pPr algn="just" eaLnBrk="1" hangingPunct="1">
              <a:spcBef>
                <a:spcPct val="0"/>
              </a:spcBef>
              <a:buFontTx/>
              <a:buNone/>
            </a:pPr>
            <a:endParaRPr lang="en-GB" altLang="it-IT" sz="1600" b="1"/>
          </a:p>
          <a:p>
            <a:pPr algn="just" eaLnBrk="1" hangingPunct="1">
              <a:spcBef>
                <a:spcPct val="0"/>
              </a:spcBef>
              <a:buFontTx/>
              <a:buNone/>
            </a:pPr>
            <a:r>
              <a:rPr lang="it-IT" altLang="it-IT" sz="1600"/>
              <a:t>Sono presenti </a:t>
            </a:r>
            <a:r>
              <a:rPr lang="it-IT" altLang="it-IT" sz="1600" b="1"/>
              <a:t>provitamina A</a:t>
            </a:r>
            <a:r>
              <a:rPr lang="it-IT" altLang="it-IT" sz="1600"/>
              <a:t> (beta - carotene), </a:t>
            </a:r>
            <a:r>
              <a:rPr lang="it-IT" altLang="it-IT" sz="1600" b="1"/>
              <a:t>vitamina F</a:t>
            </a:r>
            <a:r>
              <a:rPr lang="it-IT" altLang="it-IT" sz="1600"/>
              <a:t> (acido linoleico + acido linolenico), </a:t>
            </a:r>
            <a:r>
              <a:rPr lang="it-IT" altLang="it-IT" sz="1600" b="1"/>
              <a:t>vitamina E</a:t>
            </a:r>
            <a:r>
              <a:rPr lang="it-IT" altLang="it-IT" sz="1600"/>
              <a:t> (</a:t>
            </a:r>
            <a:r>
              <a:rPr lang="it-IT" altLang="it-IT" sz="1600">
                <a:latin typeface="Symbol" pitchFamily="2" charset="2"/>
              </a:rPr>
              <a:t>a</a:t>
            </a:r>
            <a:r>
              <a:rPr lang="it-IT" altLang="it-IT" sz="1600"/>
              <a:t> - tocoferolo) che ha una spiccata azione antiossidante, esaltata dalla presenza dei fosfolipidi, ed è presente negli oli vergini in quantità che varia da 150 a 200 mg/100 g di olio, assente invece negli oli rettificati. </a:t>
            </a:r>
            <a:r>
              <a:rPr lang="en-GB" altLang="it-IT" sz="1600"/>
              <a:t>E' presente anche la </a:t>
            </a:r>
            <a:r>
              <a:rPr lang="en-GB" altLang="it-IT" sz="1600" b="1"/>
              <a:t>vitamina C</a:t>
            </a:r>
            <a:r>
              <a:rPr lang="en-GB" altLang="it-IT" sz="1600"/>
              <a:t> sotto forma di ascorbil palmitato e la </a:t>
            </a:r>
            <a:r>
              <a:rPr lang="en-GB" altLang="it-IT" sz="1600" b="1"/>
              <a:t>vitamina D</a:t>
            </a:r>
            <a:r>
              <a:rPr lang="en-GB" altLang="it-IT" sz="1600"/>
              <a:t>. </a:t>
            </a:r>
          </a:p>
          <a:p>
            <a:pPr algn="just" eaLnBrk="1" hangingPunct="1">
              <a:spcBef>
                <a:spcPct val="0"/>
              </a:spcBef>
              <a:buFontTx/>
              <a:buNone/>
            </a:pPr>
            <a:endParaRPr lang="en-GB" altLang="it-IT" sz="1600" b="1"/>
          </a:p>
          <a:p>
            <a:pPr algn="just" eaLnBrk="1" hangingPunct="1">
              <a:spcBef>
                <a:spcPct val="0"/>
              </a:spcBef>
              <a:buFontTx/>
              <a:buNone/>
            </a:pPr>
            <a:r>
              <a:rPr lang="it-IT" altLang="it-IT" sz="1600"/>
              <a:t>Questi composti sono presenti nell’olio di oliva ad una concentrazione di </a:t>
            </a:r>
            <a:r>
              <a:rPr lang="it-IT" altLang="it-IT" sz="1600" b="1"/>
              <a:t>150 – 250mg/Kg</a:t>
            </a:r>
            <a:r>
              <a:rPr lang="it-IT" altLang="it-IT" sz="1600"/>
              <a:t>, </a:t>
            </a:r>
          </a:p>
          <a:p>
            <a:pPr algn="just" eaLnBrk="1" hangingPunct="1">
              <a:spcBef>
                <a:spcPct val="0"/>
              </a:spcBef>
              <a:buFontTx/>
              <a:buNone/>
            </a:pPr>
            <a:endParaRPr lang="it-IT" altLang="it-IT" sz="1600"/>
          </a:p>
          <a:p>
            <a:pPr algn="just" eaLnBrk="1" hangingPunct="1">
              <a:spcBef>
                <a:spcPct val="0"/>
              </a:spcBef>
              <a:buFontTx/>
              <a:buNone/>
            </a:pPr>
            <a:r>
              <a:rPr lang="it-IT" altLang="it-IT" sz="1600"/>
              <a:t>Normalmente sono presenti nella forma </a:t>
            </a:r>
            <a:r>
              <a:rPr lang="en-GB" altLang="it-IT" sz="1600"/>
              <a:t>α</a:t>
            </a:r>
            <a:r>
              <a:rPr lang="it-IT" altLang="it-IT" sz="1600"/>
              <a:t>, </a:t>
            </a:r>
            <a:r>
              <a:rPr lang="en-GB" altLang="it-IT" sz="1600"/>
              <a:t>β</a:t>
            </a:r>
            <a:r>
              <a:rPr lang="it-IT" altLang="it-IT" sz="1600"/>
              <a:t>, </a:t>
            </a:r>
            <a:r>
              <a:rPr lang="en-GB" altLang="it-IT" sz="1600"/>
              <a:t>γ</a:t>
            </a:r>
            <a:r>
              <a:rPr lang="it-IT" altLang="it-IT" sz="1600"/>
              <a:t> e </a:t>
            </a:r>
            <a:r>
              <a:rPr lang="en-GB" altLang="it-IT" sz="1600"/>
              <a:t>δ</a:t>
            </a:r>
            <a:r>
              <a:rPr lang="it-IT" altLang="it-IT" sz="1600"/>
              <a:t>. Di queste, la forma </a:t>
            </a:r>
            <a:r>
              <a:rPr lang="en-GB" altLang="it-IT" sz="1600"/>
              <a:t>α</a:t>
            </a:r>
            <a:r>
              <a:rPr lang="it-IT" altLang="it-IT" sz="1600"/>
              <a:t> (vit. E) è la più abbondante (90/95%). </a:t>
            </a:r>
            <a:r>
              <a:rPr lang="it-IT" altLang="it-IT" sz="1600" b="1"/>
              <a:t>I tocoferoli sono responsabili dell’attività antiossidante negli oli espostti alla luce. Hanno una elevata protezione nei confronti delle radiazioni UV.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61A35352-F57F-5A52-6950-BF4D57BC6C73}"/>
              </a:ext>
            </a:extLst>
          </p:cNvPr>
          <p:cNvSpPr>
            <a:spLocks noChangeArrowheads="1"/>
          </p:cNvSpPr>
          <p:nvPr/>
        </p:nvSpPr>
        <p:spPr bwMode="auto">
          <a:xfrm>
            <a:off x="0" y="36513"/>
            <a:ext cx="9144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b="1" u="sng"/>
              <a:t>Idrocarburi</a:t>
            </a:r>
          </a:p>
          <a:p>
            <a:pPr algn="just" eaLnBrk="1" hangingPunct="1">
              <a:spcBef>
                <a:spcPct val="0"/>
              </a:spcBef>
              <a:buFontTx/>
              <a:buNone/>
            </a:pPr>
            <a:endParaRPr lang="en-GB" altLang="it-IT" sz="1800" b="1"/>
          </a:p>
          <a:p>
            <a:pPr algn="just" eaLnBrk="1" hangingPunct="1">
              <a:spcBef>
                <a:spcPct val="0"/>
              </a:spcBef>
              <a:buFontTx/>
              <a:buNone/>
            </a:pPr>
            <a:r>
              <a:rPr lang="it-IT" altLang="it-IT" sz="1800"/>
              <a:t>Gli idrocarburi costituiscono circa la metà dell'insaponificabile (30 - 40%.; Queste molecole sono composte esclusivamente da atomi di carbonio e idrogeno. </a:t>
            </a:r>
          </a:p>
          <a:p>
            <a:pPr algn="just" eaLnBrk="1" hangingPunct="1">
              <a:spcBef>
                <a:spcPct val="0"/>
              </a:spcBef>
              <a:buFontTx/>
              <a:buNone/>
            </a:pPr>
            <a:r>
              <a:rPr lang="it-IT" altLang="it-IT" sz="1800"/>
              <a:t>Quelli saturi, da C11 a C35, sono a catena lineare o ramificata.</a:t>
            </a:r>
          </a:p>
          <a:p>
            <a:pPr algn="just" eaLnBrk="1" hangingPunct="1">
              <a:spcBef>
                <a:spcPct val="0"/>
              </a:spcBef>
              <a:buFontTx/>
              <a:buNone/>
            </a:pPr>
            <a:r>
              <a:rPr lang="it-IT" altLang="it-IT" sz="1800"/>
              <a:t>Il principale idrocarburo presente nell’olio di oliva è lo </a:t>
            </a:r>
            <a:r>
              <a:rPr lang="it-IT" altLang="it-IT" sz="1800" b="1"/>
              <a:t>squalene</a:t>
            </a:r>
            <a:r>
              <a:rPr lang="it-IT" altLang="it-IT" sz="1800"/>
              <a:t> (C30). Lo squalene è un importante intermedio nella sintesi biologica degli </a:t>
            </a:r>
            <a:r>
              <a:rPr lang="it-IT" altLang="it-IT" sz="1800" b="1"/>
              <a:t>steroli</a:t>
            </a:r>
            <a:r>
              <a:rPr lang="it-IT" altLang="it-IT" sz="1800"/>
              <a:t>, esso è presente in ad una concentrazione di circa 1500 – 2000 mg/Kg;  il </a:t>
            </a:r>
            <a:r>
              <a:rPr lang="en-GB" altLang="it-IT" sz="1800"/>
              <a:t>β</a:t>
            </a:r>
            <a:r>
              <a:rPr lang="it-IT" altLang="it-IT" sz="1800" i="1"/>
              <a:t>-carotene</a:t>
            </a:r>
            <a:r>
              <a:rPr lang="it-IT" altLang="it-IT" sz="1800"/>
              <a:t> (C40), è il precursore della vitamina A, responsabile del colore giallo-arancio, la sua concentrazione è di  300 – 400 mg/Kg. </a:t>
            </a:r>
          </a:p>
        </p:txBody>
      </p:sp>
      <p:grpSp>
        <p:nvGrpSpPr>
          <p:cNvPr id="30723" name="Group 9">
            <a:extLst>
              <a:ext uri="{FF2B5EF4-FFF2-40B4-BE49-F238E27FC236}">
                <a16:creationId xmlns:a16="http://schemas.microsoft.com/office/drawing/2014/main" id="{B78993A6-26BC-DB68-054E-D03B8C34DC2B}"/>
              </a:ext>
            </a:extLst>
          </p:cNvPr>
          <p:cNvGrpSpPr>
            <a:grpSpLocks/>
          </p:cNvGrpSpPr>
          <p:nvPr/>
        </p:nvGrpSpPr>
        <p:grpSpPr bwMode="auto">
          <a:xfrm>
            <a:off x="590550" y="2913063"/>
            <a:ext cx="8374063" cy="3900487"/>
            <a:chOff x="0" y="2160"/>
            <a:chExt cx="3648" cy="2008"/>
          </a:xfrm>
        </p:grpSpPr>
        <p:grpSp>
          <p:nvGrpSpPr>
            <p:cNvPr id="30724" name="Group 7">
              <a:extLst>
                <a:ext uri="{FF2B5EF4-FFF2-40B4-BE49-F238E27FC236}">
                  <a16:creationId xmlns:a16="http://schemas.microsoft.com/office/drawing/2014/main" id="{4F53F84E-E88F-7956-F0F5-B6EDB1151986}"/>
                </a:ext>
              </a:extLst>
            </p:cNvPr>
            <p:cNvGrpSpPr>
              <a:grpSpLocks/>
            </p:cNvGrpSpPr>
            <p:nvPr/>
          </p:nvGrpSpPr>
          <p:grpSpPr bwMode="auto">
            <a:xfrm>
              <a:off x="0" y="2160"/>
              <a:ext cx="3648" cy="2008"/>
              <a:chOff x="0" y="2160"/>
              <a:chExt cx="3648" cy="2008"/>
            </a:xfrm>
          </p:grpSpPr>
          <p:pic>
            <p:nvPicPr>
              <p:cNvPr id="30726" name="Picture 5" descr="amelio english004">
                <a:extLst>
                  <a:ext uri="{FF2B5EF4-FFF2-40B4-BE49-F238E27FC236}">
                    <a16:creationId xmlns:a16="http://schemas.microsoft.com/office/drawing/2014/main" id="{8800C563-8A02-72C8-49BC-B8B317A35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
                <a:ext cx="3560"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a:extLst>
                  <a:ext uri="{FF2B5EF4-FFF2-40B4-BE49-F238E27FC236}">
                    <a16:creationId xmlns:a16="http://schemas.microsoft.com/office/drawing/2014/main" id="{3B8EB5C3-F112-DFF9-D917-01DB95F95C53}"/>
                  </a:ext>
                </a:extLst>
              </p:cNvPr>
              <p:cNvSpPr>
                <a:spLocks noChangeArrowheads="1"/>
              </p:cNvSpPr>
              <p:nvPr/>
            </p:nvSpPr>
            <p:spPr bwMode="auto">
              <a:xfrm>
                <a:off x="0" y="2160"/>
                <a:ext cx="3648" cy="19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30725" name="Rectangle 8">
              <a:extLst>
                <a:ext uri="{FF2B5EF4-FFF2-40B4-BE49-F238E27FC236}">
                  <a16:creationId xmlns:a16="http://schemas.microsoft.com/office/drawing/2014/main" id="{106E62F9-028F-A247-DB79-77ADA033AF9F}"/>
                </a:ext>
              </a:extLst>
            </p:cNvPr>
            <p:cNvSpPr>
              <a:spLocks noChangeArrowheads="1"/>
            </p:cNvSpPr>
            <p:nvPr/>
          </p:nvSpPr>
          <p:spPr bwMode="auto">
            <a:xfrm>
              <a:off x="96" y="2208"/>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F016ED76-FB20-DF14-1CFC-4A655BBA871C}"/>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950" y="3213100"/>
            <a:ext cx="8893175" cy="2479675"/>
          </a:xfrm>
          <a:noFill/>
        </p:spPr>
      </p:pic>
      <p:sp>
        <p:nvSpPr>
          <p:cNvPr id="4099" name="Text Box 6">
            <a:extLst>
              <a:ext uri="{FF2B5EF4-FFF2-40B4-BE49-F238E27FC236}">
                <a16:creationId xmlns:a16="http://schemas.microsoft.com/office/drawing/2014/main" id="{A2009BCE-2997-CD21-9FB6-8905348182B6}"/>
              </a:ext>
            </a:extLst>
          </p:cNvPr>
          <p:cNvSpPr txBox="1">
            <a:spLocks noChangeArrowheads="1"/>
          </p:cNvSpPr>
          <p:nvPr/>
        </p:nvSpPr>
        <p:spPr bwMode="auto">
          <a:xfrm>
            <a:off x="323850" y="620713"/>
            <a:ext cx="85693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I riferimenti di legge relativi ai metodi analitici e ai limiti legali sono contenuti nel regolamento UE n. 2568/91 del 11-7-91, L248 e successive modifiche . </a:t>
            </a:r>
          </a:p>
          <a:p>
            <a:pPr eaLnBrk="1" hangingPunct="1">
              <a:spcBef>
                <a:spcPct val="0"/>
              </a:spcBef>
              <a:buFontTx/>
              <a:buNone/>
            </a:pPr>
            <a:endParaRPr lang="it-IT" altLang="it-IT" sz="1800"/>
          </a:p>
          <a:p>
            <a:pPr eaLnBrk="1" hangingPunct="1">
              <a:spcBef>
                <a:spcPct val="0"/>
              </a:spcBef>
              <a:buFontTx/>
              <a:buNone/>
            </a:pPr>
            <a:r>
              <a:rPr lang="it-IT" altLang="it-IT" sz="1800"/>
              <a:t>Le definizioni aggiornate della classificazione degli oli di oliva si trovano nel regolamento </a:t>
            </a:r>
            <a:r>
              <a:rPr lang="it-IT" altLang="it-IT" sz="1800" b="1"/>
              <a:t>CE n. 1513/01 del 23-7-01, L201</a:t>
            </a:r>
            <a:r>
              <a:rPr lang="it-IT" altLang="it-IT" sz="180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C4D8E360-6FBF-0714-8D4E-F609DD50921A}"/>
              </a:ext>
            </a:extLst>
          </p:cNvPr>
          <p:cNvSpPr>
            <a:spLocks noChangeArrowheads="1"/>
          </p:cNvSpPr>
          <p:nvPr/>
        </p:nvSpPr>
        <p:spPr bwMode="auto">
          <a:xfrm>
            <a:off x="250825" y="620713"/>
            <a:ext cx="8564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it-IT" altLang="it-IT" sz="1800"/>
          </a:p>
          <a:p>
            <a:pPr algn="just" eaLnBrk="1" hangingPunct="1">
              <a:spcBef>
                <a:spcPct val="0"/>
              </a:spcBef>
              <a:buFontTx/>
              <a:buNone/>
            </a:pPr>
            <a:r>
              <a:rPr lang="it-IT" altLang="it-IT" sz="1800"/>
              <a:t>Inoltre sono presenti piccole concentrazioni di idrocarburi policiclici aromatici (PAH). I PAH sono di origine antropica, anche se non è esclusa una piccola componente derivata da vie metaboliche biologiche. </a:t>
            </a:r>
          </a:p>
        </p:txBody>
      </p:sp>
      <p:sp>
        <p:nvSpPr>
          <p:cNvPr id="31747" name="Rectangle 6">
            <a:extLst>
              <a:ext uri="{FF2B5EF4-FFF2-40B4-BE49-F238E27FC236}">
                <a16:creationId xmlns:a16="http://schemas.microsoft.com/office/drawing/2014/main" id="{87859494-F8F0-9A76-7921-E2705E32A7D5}"/>
              </a:ext>
            </a:extLst>
          </p:cNvPr>
          <p:cNvSpPr>
            <a:spLocks noChangeArrowheads="1"/>
          </p:cNvSpPr>
          <p:nvPr/>
        </p:nvSpPr>
        <p:spPr bwMode="auto">
          <a:xfrm>
            <a:off x="0" y="18891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u="sng"/>
              <a:t>Idrocarburi</a:t>
            </a:r>
          </a:p>
        </p:txBody>
      </p:sp>
      <p:grpSp>
        <p:nvGrpSpPr>
          <p:cNvPr id="31748" name="Group 10">
            <a:extLst>
              <a:ext uri="{FF2B5EF4-FFF2-40B4-BE49-F238E27FC236}">
                <a16:creationId xmlns:a16="http://schemas.microsoft.com/office/drawing/2014/main" id="{B716D697-71BD-EBF1-1834-2DFBFA53179A}"/>
              </a:ext>
            </a:extLst>
          </p:cNvPr>
          <p:cNvGrpSpPr>
            <a:grpSpLocks/>
          </p:cNvGrpSpPr>
          <p:nvPr/>
        </p:nvGrpSpPr>
        <p:grpSpPr bwMode="auto">
          <a:xfrm>
            <a:off x="611188" y="1811338"/>
            <a:ext cx="8204200" cy="4841875"/>
            <a:chOff x="0" y="1344"/>
            <a:chExt cx="4320" cy="2847"/>
          </a:xfrm>
        </p:grpSpPr>
        <p:grpSp>
          <p:nvGrpSpPr>
            <p:cNvPr id="31749" name="Group 8">
              <a:extLst>
                <a:ext uri="{FF2B5EF4-FFF2-40B4-BE49-F238E27FC236}">
                  <a16:creationId xmlns:a16="http://schemas.microsoft.com/office/drawing/2014/main" id="{FE2F7677-D8BF-7358-E677-9CE580E1A6EB}"/>
                </a:ext>
              </a:extLst>
            </p:cNvPr>
            <p:cNvGrpSpPr>
              <a:grpSpLocks/>
            </p:cNvGrpSpPr>
            <p:nvPr/>
          </p:nvGrpSpPr>
          <p:grpSpPr bwMode="auto">
            <a:xfrm>
              <a:off x="0" y="1344"/>
              <a:ext cx="4320" cy="2847"/>
              <a:chOff x="0" y="1344"/>
              <a:chExt cx="4320" cy="2847"/>
            </a:xfrm>
          </p:grpSpPr>
          <p:pic>
            <p:nvPicPr>
              <p:cNvPr id="31751" name="Picture 5" descr="amelio english005">
                <a:extLst>
                  <a:ext uri="{FF2B5EF4-FFF2-40B4-BE49-F238E27FC236}">
                    <a16:creationId xmlns:a16="http://schemas.microsoft.com/office/drawing/2014/main" id="{29AF4C03-CC3D-598B-5FF6-B571057D3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
                <a:ext cx="4037" cy="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7">
                <a:extLst>
                  <a:ext uri="{FF2B5EF4-FFF2-40B4-BE49-F238E27FC236}">
                    <a16:creationId xmlns:a16="http://schemas.microsoft.com/office/drawing/2014/main" id="{E1C26DB7-7A63-F2C2-E97C-2170B6CB4137}"/>
                  </a:ext>
                </a:extLst>
              </p:cNvPr>
              <p:cNvSpPr>
                <a:spLocks noChangeArrowheads="1"/>
              </p:cNvSpPr>
              <p:nvPr/>
            </p:nvSpPr>
            <p:spPr bwMode="auto">
              <a:xfrm>
                <a:off x="0" y="1344"/>
                <a:ext cx="4320" cy="24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31750" name="Rectangle 9">
              <a:extLst>
                <a:ext uri="{FF2B5EF4-FFF2-40B4-BE49-F238E27FC236}">
                  <a16:creationId xmlns:a16="http://schemas.microsoft.com/office/drawing/2014/main" id="{E5C83D83-67F5-F032-247A-CE60804FC8A9}"/>
                </a:ext>
              </a:extLst>
            </p:cNvPr>
            <p:cNvSpPr>
              <a:spLocks noChangeArrowheads="1"/>
            </p:cNvSpPr>
            <p:nvPr/>
          </p:nvSpPr>
          <p:spPr bwMode="auto">
            <a:xfrm>
              <a:off x="144" y="1536"/>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A6E1C241-FB97-5B17-0372-9552953BB416}"/>
              </a:ext>
            </a:extLst>
          </p:cNvPr>
          <p:cNvSpPr>
            <a:spLocks noChangeArrowheads="1"/>
          </p:cNvSpPr>
          <p:nvPr/>
        </p:nvSpPr>
        <p:spPr bwMode="auto">
          <a:xfrm>
            <a:off x="0" y="260350"/>
            <a:ext cx="88201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b="1" u="sng"/>
              <a:t>Alcoli</a:t>
            </a:r>
            <a:r>
              <a:rPr lang="it-IT" altLang="it-IT" sz="1800" u="sng"/>
              <a:t> </a:t>
            </a:r>
          </a:p>
          <a:p>
            <a:pPr algn="just" eaLnBrk="1" hangingPunct="1">
              <a:spcBef>
                <a:spcPct val="0"/>
              </a:spcBef>
              <a:buFontTx/>
              <a:buNone/>
            </a:pPr>
            <a:endParaRPr lang="it-IT" altLang="it-IT" sz="1800"/>
          </a:p>
          <a:p>
            <a:pPr algn="just" eaLnBrk="1" hangingPunct="1">
              <a:spcBef>
                <a:spcPct val="0"/>
              </a:spcBef>
              <a:buFontTx/>
              <a:buNone/>
            </a:pPr>
            <a:r>
              <a:rPr lang="it-IT" altLang="it-IT" sz="1800"/>
              <a:t>Gli alcoli si trovano in piccolissime quantità alcoli alifatici da C22 a C30; in quantità maggiori (500 mg/l, circa il 25 - 30% dell'insaponificabile) sono presenti gli alcoli triterpenici, importanti per riconoscere l'olio di sansa decerato. </a:t>
            </a:r>
          </a:p>
        </p:txBody>
      </p:sp>
      <p:sp>
        <p:nvSpPr>
          <p:cNvPr id="32771" name="Rectangle 6">
            <a:extLst>
              <a:ext uri="{FF2B5EF4-FFF2-40B4-BE49-F238E27FC236}">
                <a16:creationId xmlns:a16="http://schemas.microsoft.com/office/drawing/2014/main" id="{6402CFAB-AABC-E3A8-05CF-BF2E31563F29}"/>
              </a:ext>
            </a:extLst>
          </p:cNvPr>
          <p:cNvSpPr>
            <a:spLocks noChangeArrowheads="1"/>
          </p:cNvSpPr>
          <p:nvPr/>
        </p:nvSpPr>
        <p:spPr bwMode="auto">
          <a:xfrm>
            <a:off x="0" y="2740025"/>
            <a:ext cx="88931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b="1" u="sng"/>
              <a:t>Xenobiotici</a:t>
            </a:r>
            <a:endParaRPr lang="en-GB" altLang="it-IT" sz="1800"/>
          </a:p>
          <a:p>
            <a:pPr algn="just" eaLnBrk="1" hangingPunct="1">
              <a:spcBef>
                <a:spcPct val="0"/>
              </a:spcBef>
              <a:buFontTx/>
              <a:buNone/>
            </a:pPr>
            <a:r>
              <a:rPr lang="it-IT" altLang="it-IT" sz="1800"/>
              <a:t>Con il termine ‘xenobiotici’ si intendono quei composti provenienti dall’attività antropica e pertanto queste molecole sono considerate estranee al prodotto olio. Tra questi composti i </a:t>
            </a:r>
            <a:r>
              <a:rPr lang="it-IT" altLang="it-IT" sz="1800" b="1"/>
              <a:t>PAH</a:t>
            </a:r>
            <a:r>
              <a:rPr lang="it-IT" altLang="it-IT" sz="1800"/>
              <a:t> (benzene, toluene, xilene etc) che possono essere ritrovati come contaminanti ambientali ma possono anche essere dovuti alla contaminazione di processo (ad esempio estrazione con solvente).  Altri contaminanti possono essere I </a:t>
            </a:r>
            <a:r>
              <a:rPr lang="it-IT" altLang="it-IT" sz="1800" b="1"/>
              <a:t>solventi alogenati</a:t>
            </a:r>
            <a:r>
              <a:rPr lang="it-IT" altLang="it-IT" sz="1800"/>
              <a:t> e i </a:t>
            </a:r>
            <a:r>
              <a:rPr lang="it-IT" altLang="it-IT" sz="1800" b="1"/>
              <a:t>pesticidi</a:t>
            </a:r>
            <a:r>
              <a:rPr lang="it-IT" altLang="it-IT" sz="1800"/>
              <a:t> usati ad esempio per combattere la mosca dell’olivo (</a:t>
            </a:r>
            <a:r>
              <a:rPr lang="it-IT" altLang="it-IT" sz="1800" i="1"/>
              <a:t>Bactrocera oleae Gmel</a:t>
            </a:r>
            <a:r>
              <a:rPr lang="it-IT" altLang="it-IT" sz="1800"/>
              <a:t>.). E’ da tenere presente che  i processi di raffinazione eliminano solitamente la maggior parte dei fitosanitari.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8BEDB88D-78A8-127E-BBA0-0C745153E94B}"/>
              </a:ext>
            </a:extLst>
          </p:cNvPr>
          <p:cNvSpPr>
            <a:spLocks noChangeArrowheads="1"/>
          </p:cNvSpPr>
          <p:nvPr/>
        </p:nvSpPr>
        <p:spPr bwMode="auto">
          <a:xfrm>
            <a:off x="0" y="476250"/>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it-IT" altLang="it-IT" sz="2000" b="1" u="sng"/>
              <a:t>Pigmenti colorati</a:t>
            </a:r>
            <a:r>
              <a:rPr lang="it-IT" altLang="it-IT" sz="2000" u="sng"/>
              <a:t> </a:t>
            </a:r>
          </a:p>
          <a:p>
            <a:pPr algn="just" eaLnBrk="1" hangingPunct="1">
              <a:lnSpc>
                <a:spcPct val="120000"/>
              </a:lnSpc>
              <a:spcBef>
                <a:spcPct val="0"/>
              </a:spcBef>
              <a:buFontTx/>
              <a:buNone/>
            </a:pPr>
            <a:endParaRPr lang="it-IT" altLang="it-IT" sz="2000"/>
          </a:p>
          <a:p>
            <a:pPr algn="just" eaLnBrk="1" hangingPunct="1">
              <a:lnSpc>
                <a:spcPct val="120000"/>
              </a:lnSpc>
              <a:spcBef>
                <a:spcPct val="0"/>
              </a:spcBef>
              <a:buFontTx/>
              <a:buNone/>
            </a:pPr>
            <a:r>
              <a:rPr lang="it-IT" altLang="it-IT" sz="1800"/>
              <a:t>Come pigmenti sono presenti </a:t>
            </a:r>
            <a:r>
              <a:rPr lang="it-IT" altLang="it-IT" sz="1800" b="1"/>
              <a:t>carotenoidi</a:t>
            </a:r>
            <a:r>
              <a:rPr lang="it-IT" altLang="it-IT" sz="1800"/>
              <a:t> e </a:t>
            </a:r>
            <a:r>
              <a:rPr lang="it-IT" altLang="it-IT" sz="1800" b="1"/>
              <a:t>clorofilla</a:t>
            </a:r>
            <a:r>
              <a:rPr lang="it-IT" altLang="it-IT" sz="1800"/>
              <a:t>; la quantità di carotenoidi è influenzata da fattori biologici (ambiente) e tecnologici (sistemi di estrazione, modo e duata della conservazione), ma mediamente varia da qualche mg a 100 mg/100g di olio; fra i carotenoidi (ne sono presenti circa 80 composti) il più importante è il beta - carotene o provitamina A. Anche la presenza di clorofilla è variabile e molto dipende dal grado di maturazione delle olive (ne sono ricche le olive non ancora invaiate) e dal sistema di estrazione (ne sono ricchi gli oli di seconda pressione); mediamente in un olio di 1 - 2 mesi la quantità di clorofilla può variare da 1 a 10 ppm (si arriva a 50 ppm nei «verdoni»), ma con il tempo degrada trasformandosi in composti di colore giallo, tanto che un olio di 7 -8 mesi ne può essere privo.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1AD1A901-B12B-2199-3C31-6409261C4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627563"/>
            <a:ext cx="25146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a:extLst>
              <a:ext uri="{FF2B5EF4-FFF2-40B4-BE49-F238E27FC236}">
                <a16:creationId xmlns:a16="http://schemas.microsoft.com/office/drawing/2014/main" id="{30A3EC90-7DA7-0D13-755D-E9170DB68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3">
            <a:extLst>
              <a:ext uri="{FF2B5EF4-FFF2-40B4-BE49-F238E27FC236}">
                <a16:creationId xmlns:a16="http://schemas.microsoft.com/office/drawing/2014/main" id="{F70D4C81-1DCC-A509-2D77-AFFCD4F8B646}"/>
              </a:ext>
            </a:extLst>
          </p:cNvPr>
          <p:cNvSpPr>
            <a:spLocks noChangeArrowheads="1"/>
          </p:cNvSpPr>
          <p:nvPr/>
        </p:nvSpPr>
        <p:spPr bwMode="auto">
          <a:xfrm>
            <a:off x="3419475" y="1484313"/>
            <a:ext cx="936625"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5843" name="Oval 4">
            <a:extLst>
              <a:ext uri="{FF2B5EF4-FFF2-40B4-BE49-F238E27FC236}">
                <a16:creationId xmlns:a16="http://schemas.microsoft.com/office/drawing/2014/main" id="{CA2BF8E4-8123-61B0-6CB1-7463C9205E8E}"/>
              </a:ext>
            </a:extLst>
          </p:cNvPr>
          <p:cNvSpPr>
            <a:spLocks noChangeArrowheads="1"/>
          </p:cNvSpPr>
          <p:nvPr/>
        </p:nvSpPr>
        <p:spPr bwMode="auto">
          <a:xfrm>
            <a:off x="4787900" y="1484313"/>
            <a:ext cx="936625"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5844" name="Oval 5">
            <a:extLst>
              <a:ext uri="{FF2B5EF4-FFF2-40B4-BE49-F238E27FC236}">
                <a16:creationId xmlns:a16="http://schemas.microsoft.com/office/drawing/2014/main" id="{451D83A2-2CB3-7729-54A0-9769EAE32714}"/>
              </a:ext>
            </a:extLst>
          </p:cNvPr>
          <p:cNvSpPr>
            <a:spLocks noChangeArrowheads="1"/>
          </p:cNvSpPr>
          <p:nvPr/>
        </p:nvSpPr>
        <p:spPr bwMode="auto">
          <a:xfrm>
            <a:off x="5364163" y="4724400"/>
            <a:ext cx="936625" cy="10080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5845" name="Oval 6">
            <a:extLst>
              <a:ext uri="{FF2B5EF4-FFF2-40B4-BE49-F238E27FC236}">
                <a16:creationId xmlns:a16="http://schemas.microsoft.com/office/drawing/2014/main" id="{54048B25-A378-FF86-BFF0-BB545AD10CBE}"/>
              </a:ext>
            </a:extLst>
          </p:cNvPr>
          <p:cNvSpPr>
            <a:spLocks noChangeArrowheads="1"/>
          </p:cNvSpPr>
          <p:nvPr/>
        </p:nvSpPr>
        <p:spPr bwMode="auto">
          <a:xfrm>
            <a:off x="6732588" y="4652963"/>
            <a:ext cx="936625"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5846" name="Oval 7">
            <a:extLst>
              <a:ext uri="{FF2B5EF4-FFF2-40B4-BE49-F238E27FC236}">
                <a16:creationId xmlns:a16="http://schemas.microsoft.com/office/drawing/2014/main" id="{DCA6A097-C1B6-81EC-E1F2-EB28062150CD}"/>
              </a:ext>
            </a:extLst>
          </p:cNvPr>
          <p:cNvSpPr>
            <a:spLocks noChangeArrowheads="1"/>
          </p:cNvSpPr>
          <p:nvPr/>
        </p:nvSpPr>
        <p:spPr bwMode="auto">
          <a:xfrm>
            <a:off x="3924300" y="4941888"/>
            <a:ext cx="1152525"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35847" name="Oval 8">
            <a:extLst>
              <a:ext uri="{FF2B5EF4-FFF2-40B4-BE49-F238E27FC236}">
                <a16:creationId xmlns:a16="http://schemas.microsoft.com/office/drawing/2014/main" id="{7740E9B6-21D8-F204-4290-FA065A09D03D}"/>
              </a:ext>
            </a:extLst>
          </p:cNvPr>
          <p:cNvSpPr>
            <a:spLocks noChangeArrowheads="1"/>
          </p:cNvSpPr>
          <p:nvPr/>
        </p:nvSpPr>
        <p:spPr bwMode="auto">
          <a:xfrm>
            <a:off x="6011863" y="1557338"/>
            <a:ext cx="1152525" cy="100806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nvGrpSpPr>
          <p:cNvPr id="35848" name="Group 12">
            <a:extLst>
              <a:ext uri="{FF2B5EF4-FFF2-40B4-BE49-F238E27FC236}">
                <a16:creationId xmlns:a16="http://schemas.microsoft.com/office/drawing/2014/main" id="{902AA1EC-94A8-B4CA-F621-07D72EA95F10}"/>
              </a:ext>
            </a:extLst>
          </p:cNvPr>
          <p:cNvGrpSpPr>
            <a:grpSpLocks/>
          </p:cNvGrpSpPr>
          <p:nvPr/>
        </p:nvGrpSpPr>
        <p:grpSpPr bwMode="auto">
          <a:xfrm>
            <a:off x="533400" y="609600"/>
            <a:ext cx="8001000" cy="5448300"/>
            <a:chOff x="336" y="384"/>
            <a:chExt cx="5040" cy="3432"/>
          </a:xfrm>
        </p:grpSpPr>
        <p:grpSp>
          <p:nvGrpSpPr>
            <p:cNvPr id="35849" name="Group 10">
              <a:extLst>
                <a:ext uri="{FF2B5EF4-FFF2-40B4-BE49-F238E27FC236}">
                  <a16:creationId xmlns:a16="http://schemas.microsoft.com/office/drawing/2014/main" id="{DA649789-A396-3075-5AC9-F5A4B4F8C8EB}"/>
                </a:ext>
              </a:extLst>
            </p:cNvPr>
            <p:cNvGrpSpPr>
              <a:grpSpLocks/>
            </p:cNvGrpSpPr>
            <p:nvPr/>
          </p:nvGrpSpPr>
          <p:grpSpPr bwMode="auto">
            <a:xfrm>
              <a:off x="336" y="384"/>
              <a:ext cx="5040" cy="3432"/>
              <a:chOff x="336" y="384"/>
              <a:chExt cx="5040" cy="3432"/>
            </a:xfrm>
          </p:grpSpPr>
          <p:pic>
            <p:nvPicPr>
              <p:cNvPr id="35851" name="Picture 2" descr="english003">
                <a:extLst>
                  <a:ext uri="{FF2B5EF4-FFF2-40B4-BE49-F238E27FC236}">
                    <a16:creationId xmlns:a16="http://schemas.microsoft.com/office/drawing/2014/main" id="{A611043A-45EA-FD52-D272-5D0D8BD2D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436"/>
                <a:ext cx="4877" cy="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9">
                <a:extLst>
                  <a:ext uri="{FF2B5EF4-FFF2-40B4-BE49-F238E27FC236}">
                    <a16:creationId xmlns:a16="http://schemas.microsoft.com/office/drawing/2014/main" id="{861ADF08-6580-C894-688A-E35751A862C2}"/>
                  </a:ext>
                </a:extLst>
              </p:cNvPr>
              <p:cNvSpPr>
                <a:spLocks noChangeArrowheads="1"/>
              </p:cNvSpPr>
              <p:nvPr/>
            </p:nvSpPr>
            <p:spPr bwMode="auto">
              <a:xfrm>
                <a:off x="336" y="384"/>
                <a:ext cx="5040" cy="336"/>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35850" name="Rectangle 11">
              <a:extLst>
                <a:ext uri="{FF2B5EF4-FFF2-40B4-BE49-F238E27FC236}">
                  <a16:creationId xmlns:a16="http://schemas.microsoft.com/office/drawing/2014/main" id="{9A450A70-CA33-905D-4316-8BDE4C6AB9F3}"/>
                </a:ext>
              </a:extLst>
            </p:cNvPr>
            <p:cNvSpPr>
              <a:spLocks noChangeArrowheads="1"/>
            </p:cNvSpPr>
            <p:nvPr/>
          </p:nvSpPr>
          <p:spPr bwMode="auto">
            <a:xfrm>
              <a:off x="528" y="720"/>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72CE5FC3-050E-E46C-05D5-88385A1D99C9}"/>
              </a:ext>
            </a:extLst>
          </p:cNvPr>
          <p:cNvSpPr>
            <a:spLocks noChangeArrowheads="1"/>
          </p:cNvSpPr>
          <p:nvPr/>
        </p:nvSpPr>
        <p:spPr bwMode="auto">
          <a:xfrm>
            <a:off x="0" y="0"/>
            <a:ext cx="88201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it-IT" sz="1800" b="1"/>
              <a:t>Acidità</a:t>
            </a:r>
          </a:p>
          <a:p>
            <a:pPr algn="just" eaLnBrk="1" hangingPunct="1">
              <a:spcBef>
                <a:spcPct val="50000"/>
              </a:spcBef>
              <a:buFontTx/>
              <a:buNone/>
            </a:pPr>
            <a:endParaRPr lang="en-US" altLang="it-IT" sz="1800"/>
          </a:p>
          <a:p>
            <a:pPr algn="just" eaLnBrk="1" hangingPunct="1">
              <a:spcBef>
                <a:spcPct val="50000"/>
              </a:spcBef>
              <a:buFontTx/>
              <a:buNone/>
            </a:pPr>
            <a:r>
              <a:rPr lang="en-US" altLang="it-IT" sz="1800"/>
              <a:t>L’acidità esprime la </a:t>
            </a:r>
            <a:r>
              <a:rPr lang="en-US" altLang="it-IT" sz="1800" b="1" u="sng"/>
              <a:t>percentuale (in peso)</a:t>
            </a:r>
            <a:r>
              <a:rPr lang="en-US" altLang="it-IT" sz="1800"/>
              <a:t> di acidi grassi liberi nell’olio in esame. </a:t>
            </a:r>
          </a:p>
          <a:p>
            <a:pPr algn="just" eaLnBrk="1" hangingPunct="1">
              <a:spcBef>
                <a:spcPct val="50000"/>
              </a:spcBef>
              <a:buFontTx/>
              <a:buNone/>
            </a:pPr>
            <a:r>
              <a:rPr lang="en-US" altLang="it-IT" sz="1800"/>
              <a:t>Gli acidi grassi liberi sono presenti anche in oli ottenuti da olive sane, ma una volta che si sono formati i triglicerdi, essi vanno incontro ad una progressiva deacilazione, con conseguente aumento dell’acidità libera. Questo è dovuto all’azione di enzimi </a:t>
            </a:r>
            <a:r>
              <a:rPr lang="en-US" altLang="it-IT" sz="1800" b="1"/>
              <a:t>(lipasi)</a:t>
            </a:r>
            <a:r>
              <a:rPr lang="en-US" altLang="it-IT" sz="1800"/>
              <a:t> naturalmente presenti nel frutto. </a:t>
            </a:r>
          </a:p>
          <a:p>
            <a:pPr algn="just" eaLnBrk="1" hangingPunct="1">
              <a:spcBef>
                <a:spcPct val="50000"/>
              </a:spcBef>
              <a:buFontTx/>
              <a:buNone/>
            </a:pPr>
            <a:r>
              <a:rPr lang="en-US" altLang="it-IT" sz="1800"/>
              <a:t>Le lipasi sono responsabili del distacco degli acidi grassi dai trigliceridi (lipolisi). </a:t>
            </a:r>
          </a:p>
          <a:p>
            <a:pPr algn="just" eaLnBrk="1" hangingPunct="1">
              <a:spcBef>
                <a:spcPct val="50000"/>
              </a:spcBef>
              <a:buFontTx/>
              <a:buNone/>
            </a:pPr>
            <a:r>
              <a:rPr lang="en-US" altLang="it-IT" sz="1800"/>
              <a:t>Lo stesso meccanismo lipolitico può essere causato da enzimi prodotti da microrganismi che crescono sul frutto. Quindi la conservazione delle olive in fase pre-molitura in ambienti puliti può influire sulla qualità dell’olio. </a:t>
            </a:r>
            <a:endParaRPr lang="en-US" altLang="it-IT" sz="18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8744D03E-1EA0-49E5-1C37-CFB0D57E8198}"/>
              </a:ext>
            </a:extLst>
          </p:cNvPr>
          <p:cNvSpPr>
            <a:spLocks noChangeArrowheads="1"/>
          </p:cNvSpPr>
          <p:nvPr/>
        </p:nvSpPr>
        <p:spPr bwMode="auto">
          <a:xfrm>
            <a:off x="179388" y="387350"/>
            <a:ext cx="8964612"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800" b="1"/>
              <a:t>L’acidità viene determinata attraverso una titolazione acido-base.</a:t>
            </a:r>
          </a:p>
          <a:p>
            <a:pPr algn="just" eaLnBrk="1" hangingPunct="1">
              <a:spcBef>
                <a:spcPct val="0"/>
              </a:spcBef>
              <a:buFontTx/>
              <a:buNone/>
            </a:pPr>
            <a:endParaRPr lang="en-US" altLang="it-IT" sz="1800" b="1"/>
          </a:p>
          <a:p>
            <a:pPr algn="just" eaLnBrk="1" hangingPunct="1">
              <a:spcBef>
                <a:spcPct val="0"/>
              </a:spcBef>
              <a:buFontTx/>
              <a:buNone/>
            </a:pPr>
            <a:endParaRPr lang="en-US" altLang="it-IT" sz="1800" b="1"/>
          </a:p>
          <a:p>
            <a:pPr algn="just" eaLnBrk="1" hangingPunct="1">
              <a:spcBef>
                <a:spcPct val="0"/>
              </a:spcBef>
              <a:buFontTx/>
              <a:buNone/>
            </a:pPr>
            <a:r>
              <a:rPr lang="en-US" altLang="it-IT" sz="1800"/>
              <a:t>Ad una quantità nota di olio viene aggiunto un solvente opportuno (lipofilo) e un indicatore acido-base (fenolftaleina). Alla soluzione vengono poi aggiunti volumi noti di KOH ad una concentrazione nota. L’indicatore diventa rosa persistente appena tutti gli acidi grassi liberi hanno reagito con il KOH.</a:t>
            </a:r>
          </a:p>
          <a:p>
            <a:pPr algn="just" eaLnBrk="1" hangingPunct="1">
              <a:spcBef>
                <a:spcPct val="0"/>
              </a:spcBef>
              <a:buFontTx/>
              <a:buNone/>
            </a:pPr>
            <a:r>
              <a:rPr lang="en-US" altLang="it-IT" sz="1800"/>
              <a:t>A questo punto si calcola la quantità di KOH utilizzata e si risale all’acidità.</a:t>
            </a:r>
          </a:p>
          <a:p>
            <a:pPr algn="just" eaLnBrk="1" hangingPunct="1">
              <a:spcBef>
                <a:spcPct val="0"/>
              </a:spcBef>
              <a:buFontTx/>
              <a:buNone/>
            </a:pPr>
            <a:endParaRPr lang="en-US" altLang="it-IT" sz="1800"/>
          </a:p>
          <a:p>
            <a:pPr algn="just" eaLnBrk="1" hangingPunct="1">
              <a:spcBef>
                <a:spcPct val="0"/>
              </a:spcBef>
              <a:buFontTx/>
              <a:buNone/>
            </a:pPr>
            <a:r>
              <a:rPr lang="en-US" altLang="it-IT" sz="1800"/>
              <a:t>L’acidità indica, in un olio nuovo la qualità delle olive mentre in un olio conservato lo stato di conservazione.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a16="http://schemas.microsoft.com/office/drawing/2014/main" id="{67B1B2FD-A1A2-8229-E7D1-FEA8CA1A1D89}"/>
              </a:ext>
            </a:extLst>
          </p:cNvPr>
          <p:cNvSpPr txBox="1">
            <a:spLocks noChangeArrowheads="1"/>
          </p:cNvSpPr>
          <p:nvPr/>
        </p:nvSpPr>
        <p:spPr bwMode="auto">
          <a:xfrm>
            <a:off x="457200" y="381000"/>
            <a:ext cx="70866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t>REAGENTI</a:t>
            </a:r>
          </a:p>
          <a:p>
            <a:pPr eaLnBrk="1" hangingPunct="1">
              <a:spcBef>
                <a:spcPct val="0"/>
              </a:spcBef>
              <a:buFontTx/>
              <a:buNone/>
            </a:pPr>
            <a:endParaRPr lang="it-IT" altLang="it-IT" sz="1800"/>
          </a:p>
          <a:p>
            <a:pPr eaLnBrk="1" hangingPunct="1">
              <a:spcBef>
                <a:spcPct val="0"/>
              </a:spcBef>
              <a:buFontTx/>
              <a:buNone/>
            </a:pPr>
            <a:r>
              <a:rPr lang="it-IT" altLang="it-IT" sz="1800"/>
              <a:t>Etere etilico</a:t>
            </a:r>
          </a:p>
          <a:p>
            <a:pPr eaLnBrk="1" hangingPunct="1">
              <a:spcBef>
                <a:spcPct val="0"/>
              </a:spcBef>
              <a:buFontTx/>
              <a:buNone/>
            </a:pPr>
            <a:r>
              <a:rPr lang="it-IT" altLang="it-IT" sz="1800"/>
              <a:t>Etanolo 95%</a:t>
            </a:r>
          </a:p>
          <a:p>
            <a:pPr eaLnBrk="1" hangingPunct="1">
              <a:spcBef>
                <a:spcPct val="0"/>
              </a:spcBef>
              <a:buFontTx/>
              <a:buNone/>
            </a:pPr>
            <a:r>
              <a:rPr lang="it-IT" altLang="it-IT" sz="1800"/>
              <a:t>Soluzione acquosa KOH 0.1 M</a:t>
            </a:r>
          </a:p>
          <a:p>
            <a:pPr eaLnBrk="1" hangingPunct="1">
              <a:spcBef>
                <a:spcPct val="0"/>
              </a:spcBef>
              <a:buFontTx/>
              <a:buNone/>
            </a:pPr>
            <a:r>
              <a:rPr lang="it-IT" altLang="it-IT" sz="1800"/>
              <a:t>Soluzione etanolica di fenolftaleina 10 g/l</a:t>
            </a:r>
          </a:p>
          <a:p>
            <a:pPr eaLnBrk="1" hangingPunct="1">
              <a:spcBef>
                <a:spcPct val="0"/>
              </a:spcBef>
              <a:buFontTx/>
              <a:buNone/>
            </a:pPr>
            <a:endParaRPr lang="it-IT" altLang="it-IT" sz="1800"/>
          </a:p>
          <a:p>
            <a:pPr eaLnBrk="1" hangingPunct="1">
              <a:spcBef>
                <a:spcPct val="0"/>
              </a:spcBef>
              <a:buFontTx/>
              <a:buNone/>
            </a:pPr>
            <a:r>
              <a:rPr lang="it-IT" altLang="it-IT" sz="1800" b="1"/>
              <a:t>PROCEDURA</a:t>
            </a:r>
          </a:p>
          <a:p>
            <a:pPr eaLnBrk="1" hangingPunct="1">
              <a:spcBef>
                <a:spcPct val="0"/>
              </a:spcBef>
              <a:buFontTx/>
              <a:buNone/>
            </a:pPr>
            <a:endParaRPr lang="it-IT" altLang="it-IT" sz="1800"/>
          </a:p>
          <a:p>
            <a:pPr eaLnBrk="1" hangingPunct="1">
              <a:spcBef>
                <a:spcPct val="0"/>
              </a:spcBef>
              <a:buFontTx/>
              <a:buNone/>
            </a:pPr>
            <a:r>
              <a:rPr lang="it-IT" altLang="it-IT" sz="1800"/>
              <a:t>Pesare in una beuta da 250 ml 5 g di olio</a:t>
            </a:r>
          </a:p>
          <a:p>
            <a:pPr eaLnBrk="1" hangingPunct="1">
              <a:spcBef>
                <a:spcPct val="0"/>
              </a:spcBef>
              <a:buFontTx/>
              <a:buNone/>
            </a:pPr>
            <a:r>
              <a:rPr lang="it-IT" altLang="it-IT" sz="1800"/>
              <a:t>Preparare 50 ml di una miscela di etere etilico etanolo 95 % 1:1  aggiungere 1 ml della soluzione di fenolftaleina  e neutralizzare la miscela con alcune gocce di soluzione di KOH 0.1 M fino ad evidente colorazione violetta.</a:t>
            </a:r>
          </a:p>
          <a:p>
            <a:pPr eaLnBrk="1" hangingPunct="1">
              <a:spcBef>
                <a:spcPct val="0"/>
              </a:spcBef>
              <a:buFontTx/>
              <a:buNone/>
            </a:pPr>
            <a:r>
              <a:rPr lang="it-IT" altLang="it-IT" sz="1800"/>
              <a:t>Aggiungere la miscela al campione e sciogliere mediante agitazione. La soluzione ritorna incolore per la presenza degli acidi grassi.</a:t>
            </a:r>
          </a:p>
          <a:p>
            <a:pPr eaLnBrk="1" hangingPunct="1">
              <a:spcBef>
                <a:spcPct val="0"/>
              </a:spcBef>
              <a:buFontTx/>
              <a:buNone/>
            </a:pPr>
            <a:r>
              <a:rPr lang="it-IT" altLang="it-IT" sz="1800"/>
              <a:t>Titolare facendo defluire lentamente la soluzione titolante di KOH 0.1 M fino al viraggio dell’indicatore (colorazione rosa della fenolftaleina persistente per almeno 10 s).</a:t>
            </a:r>
          </a:p>
          <a:p>
            <a:pPr eaLnBrk="1" hangingPunct="1">
              <a:spcBef>
                <a:spcPct val="0"/>
              </a:spcBef>
              <a:buFontTx/>
              <a:buNone/>
            </a:pPr>
            <a:endParaRPr lang="it-IT" altLang="it-IT"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B70C6AE-A2F7-A880-8106-03863161F66C}"/>
              </a:ext>
            </a:extLst>
          </p:cNvPr>
          <p:cNvSpPr txBox="1">
            <a:spLocks noChangeArrowheads="1"/>
          </p:cNvSpPr>
          <p:nvPr/>
        </p:nvSpPr>
        <p:spPr bwMode="auto">
          <a:xfrm>
            <a:off x="533400" y="533400"/>
            <a:ext cx="73850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ESPRESSIONE DEI RISULTATI</a:t>
            </a:r>
          </a:p>
          <a:p>
            <a:pPr eaLnBrk="1" hangingPunct="1">
              <a:spcBef>
                <a:spcPct val="0"/>
              </a:spcBef>
              <a:buFontTx/>
              <a:buNone/>
            </a:pPr>
            <a:endParaRPr lang="it-IT" altLang="it-IT" sz="1800"/>
          </a:p>
          <a:p>
            <a:pPr eaLnBrk="1" hangingPunct="1">
              <a:spcBef>
                <a:spcPct val="0"/>
              </a:spcBef>
              <a:buFontTx/>
              <a:buNone/>
            </a:pPr>
            <a:r>
              <a:rPr lang="it-IT" altLang="it-IT" sz="1800"/>
              <a:t>L’acidità viene espressa come:</a:t>
            </a:r>
          </a:p>
          <a:p>
            <a:pPr eaLnBrk="1" hangingPunct="1">
              <a:spcBef>
                <a:spcPct val="0"/>
              </a:spcBef>
              <a:buFontTx/>
              <a:buNone/>
            </a:pPr>
            <a:endParaRPr lang="it-IT" altLang="it-IT" sz="1800"/>
          </a:p>
          <a:p>
            <a:pPr eaLnBrk="1" hangingPunct="1">
              <a:spcBef>
                <a:spcPct val="0"/>
              </a:spcBef>
              <a:buFontTx/>
              <a:buNone/>
            </a:pPr>
            <a:r>
              <a:rPr lang="it-IT" altLang="it-IT" sz="1800"/>
              <a:t>V*c*(M/1000)*(100/m)</a:t>
            </a:r>
          </a:p>
          <a:p>
            <a:pPr eaLnBrk="1" hangingPunct="1">
              <a:spcBef>
                <a:spcPct val="0"/>
              </a:spcBef>
              <a:buFontTx/>
              <a:buNone/>
            </a:pPr>
            <a:endParaRPr lang="it-IT" altLang="it-IT" sz="1800"/>
          </a:p>
          <a:p>
            <a:pPr eaLnBrk="1" hangingPunct="1">
              <a:spcBef>
                <a:spcPct val="0"/>
              </a:spcBef>
              <a:buFontTx/>
              <a:buNone/>
            </a:pPr>
            <a:r>
              <a:rPr lang="it-IT" altLang="it-IT" sz="1800"/>
              <a:t>Dove V è il volume in ml della soluzione di KOH usata</a:t>
            </a:r>
          </a:p>
          <a:p>
            <a:pPr eaLnBrk="1" hangingPunct="1">
              <a:spcBef>
                <a:spcPct val="0"/>
              </a:spcBef>
              <a:buFontTx/>
              <a:buNone/>
            </a:pPr>
            <a:r>
              <a:rPr lang="it-IT" altLang="it-IT" sz="1800"/>
              <a:t>c è la concentrazione della soluzione di KOH </a:t>
            </a:r>
          </a:p>
          <a:p>
            <a:pPr eaLnBrk="1" hangingPunct="1">
              <a:spcBef>
                <a:spcPct val="0"/>
              </a:spcBef>
              <a:buFontTx/>
              <a:buNone/>
            </a:pPr>
            <a:r>
              <a:rPr lang="it-IT" altLang="it-IT" sz="1800"/>
              <a:t>M è il peso molecolare dell’acido adottato per l’espressione dei risultati </a:t>
            </a:r>
          </a:p>
          <a:p>
            <a:pPr eaLnBrk="1" hangingPunct="1">
              <a:spcBef>
                <a:spcPct val="0"/>
              </a:spcBef>
              <a:buFontTx/>
              <a:buNone/>
            </a:pPr>
            <a:r>
              <a:rPr lang="it-IT" altLang="it-IT" sz="1800"/>
              <a:t>Acido oleico=282</a:t>
            </a:r>
          </a:p>
          <a:p>
            <a:pPr eaLnBrk="1" hangingPunct="1">
              <a:spcBef>
                <a:spcPct val="0"/>
              </a:spcBef>
              <a:buFontTx/>
              <a:buNone/>
            </a:pPr>
            <a:r>
              <a:rPr lang="it-IT" altLang="it-IT" sz="1800"/>
              <a:t>m è il peso in g della sostanza da analizzare</a:t>
            </a:r>
          </a:p>
          <a:p>
            <a:pPr eaLnBrk="1" hangingPunct="1">
              <a:spcBef>
                <a:spcPct val="0"/>
              </a:spcBef>
              <a:buFontTx/>
              <a:buNone/>
            </a:pPr>
            <a:endParaRPr lang="it-IT" altLang="it-IT"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5E79F421-D5AC-4DF1-5622-E7DEF5B4F699}"/>
              </a:ext>
            </a:extLst>
          </p:cNvPr>
          <p:cNvSpPr txBox="1">
            <a:spLocks noChangeArrowheads="1"/>
          </p:cNvSpPr>
          <p:nvPr/>
        </p:nvSpPr>
        <p:spPr bwMode="auto">
          <a:xfrm>
            <a:off x="107950" y="204788"/>
            <a:ext cx="88931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b="1"/>
              <a:t>OLIO DI OLIVA RAFFINATO</a:t>
            </a:r>
            <a:r>
              <a:rPr lang="it-IT" altLang="it-IT" sz="1600"/>
              <a:t> </a:t>
            </a:r>
          </a:p>
          <a:p>
            <a:pPr algn="just" eaLnBrk="1" hangingPunct="1">
              <a:spcBef>
                <a:spcPct val="0"/>
              </a:spcBef>
              <a:buFontTx/>
              <a:buNone/>
            </a:pPr>
            <a:endParaRPr lang="it-IT" altLang="it-IT" sz="1600"/>
          </a:p>
          <a:p>
            <a:pPr algn="just" eaLnBrk="1" hangingPunct="1">
              <a:spcBef>
                <a:spcPct val="0"/>
              </a:spcBef>
              <a:buFontTx/>
              <a:buNone/>
            </a:pPr>
            <a:r>
              <a:rPr lang="it-IT" altLang="it-IT" sz="1600"/>
              <a:t>Olio di oliva ottenuto dalla raffinazione dell'olio di oliva vergine, con un tenore di acidità libera, espresso in acido oleico, non superiore a 0,3 g per 100 g e avente le altre caratteristiche conformi a quelle previste per questa categoria.</a:t>
            </a:r>
          </a:p>
          <a:p>
            <a:pPr algn="just" eaLnBrk="1" hangingPunct="1">
              <a:spcBef>
                <a:spcPct val="0"/>
              </a:spcBef>
              <a:buFontTx/>
              <a:buNone/>
            </a:pPr>
            <a:r>
              <a:rPr lang="it-IT" altLang="it-IT" sz="1600"/>
              <a:t> </a:t>
            </a:r>
          </a:p>
          <a:p>
            <a:pPr algn="just" eaLnBrk="1" hangingPunct="1">
              <a:spcBef>
                <a:spcPct val="0"/>
              </a:spcBef>
              <a:buFontTx/>
              <a:buNone/>
            </a:pPr>
            <a:r>
              <a:rPr lang="it-IT" altLang="it-IT" sz="1600" b="1"/>
              <a:t>OLIO DI OLIVA - COMPOSTO DI OLI DI OLIVA RAFFINATI E OLI DI OLIVA VERGINI</a:t>
            </a:r>
            <a:r>
              <a:rPr lang="it-IT" altLang="it-IT" sz="1600"/>
              <a:t> </a:t>
            </a:r>
          </a:p>
          <a:p>
            <a:pPr algn="just" eaLnBrk="1" hangingPunct="1">
              <a:spcBef>
                <a:spcPct val="0"/>
              </a:spcBef>
              <a:buFontTx/>
              <a:buNone/>
            </a:pPr>
            <a:endParaRPr lang="it-IT" altLang="it-IT" sz="1600"/>
          </a:p>
          <a:p>
            <a:pPr algn="just" eaLnBrk="1" hangingPunct="1">
              <a:spcBef>
                <a:spcPct val="0"/>
              </a:spcBef>
              <a:buFontTx/>
              <a:buNone/>
            </a:pPr>
            <a:r>
              <a:rPr lang="it-IT" altLang="it-IT" sz="1600"/>
              <a:t>Olio di oliva ottenuto dal taglio di olio di oliva raffinato con olio di oliva vergine diverso dall'olio lampante, con un tenore di acidità libera, espresso in acido oleico, non superiore a 1 g per 100 g e avente le altre caratteristiche conformi a quelle previste per questa categoria.</a:t>
            </a:r>
          </a:p>
          <a:p>
            <a:pPr algn="just" eaLnBrk="1" hangingPunct="1">
              <a:spcBef>
                <a:spcPct val="0"/>
              </a:spcBef>
              <a:buFontTx/>
              <a:buNone/>
            </a:pPr>
            <a:r>
              <a:rPr lang="it-IT" altLang="it-IT" sz="1600"/>
              <a:t> </a:t>
            </a:r>
          </a:p>
          <a:p>
            <a:pPr algn="just" eaLnBrk="1" hangingPunct="1">
              <a:spcBef>
                <a:spcPct val="0"/>
              </a:spcBef>
              <a:buFontTx/>
              <a:buNone/>
            </a:pPr>
            <a:r>
              <a:rPr lang="it-IT" altLang="it-IT" sz="1600" b="1"/>
              <a:t>OLIO DI SANSA DI OLIVA GREGGIO </a:t>
            </a:r>
          </a:p>
          <a:p>
            <a:pPr algn="just" eaLnBrk="1" hangingPunct="1">
              <a:spcBef>
                <a:spcPct val="0"/>
              </a:spcBef>
              <a:buFontTx/>
              <a:buNone/>
            </a:pPr>
            <a:endParaRPr lang="it-IT" altLang="it-IT" sz="1600" b="1"/>
          </a:p>
          <a:p>
            <a:pPr algn="just" eaLnBrk="1" hangingPunct="1">
              <a:spcBef>
                <a:spcPct val="0"/>
              </a:spcBef>
              <a:buFontTx/>
              <a:buNone/>
            </a:pPr>
            <a:r>
              <a:rPr lang="it-IT" altLang="it-IT" sz="1600"/>
              <a:t>Olio ottenuto dalla sansa d'oliva mediante trattamento con solventi o mediante processi fisici, oppure olio corrispondente all'olio di oliva lampante, fatte salve talune specifiche caratteristiche escluso l'olio ottenuto attraverso la riesterificazione e le miscele con oli di altra natura, e avente le altre caratteristiche conformi a quelle previste per questa categoria.</a:t>
            </a:r>
          </a:p>
          <a:p>
            <a:pPr algn="just" eaLnBrk="1" hangingPunct="1">
              <a:spcBef>
                <a:spcPct val="0"/>
              </a:spcBef>
              <a:buFontTx/>
              <a:buNone/>
            </a:pPr>
            <a:r>
              <a:rPr lang="it-IT" altLang="it-IT" sz="16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B8252EA5-671B-9751-01D2-FCFB8050419C}"/>
              </a:ext>
            </a:extLst>
          </p:cNvPr>
          <p:cNvSpPr>
            <a:spLocks noChangeArrowheads="1"/>
          </p:cNvSpPr>
          <p:nvPr/>
        </p:nvSpPr>
        <p:spPr bwMode="auto">
          <a:xfrm>
            <a:off x="360363" y="525463"/>
            <a:ext cx="853281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000" b="1"/>
              <a:t>Frazione saponificabile </a:t>
            </a:r>
          </a:p>
          <a:p>
            <a:pPr algn="just" eaLnBrk="1" hangingPunct="1">
              <a:spcBef>
                <a:spcPct val="50000"/>
              </a:spcBef>
              <a:buFontTx/>
              <a:buNone/>
            </a:pPr>
            <a:endParaRPr lang="it-IT" altLang="it-IT" sz="2000" b="1"/>
          </a:p>
          <a:p>
            <a:pPr algn="just" eaLnBrk="1" hangingPunct="1">
              <a:spcBef>
                <a:spcPct val="50000"/>
              </a:spcBef>
              <a:buFontTx/>
              <a:buNone/>
            </a:pPr>
            <a:r>
              <a:rPr lang="it-IT" altLang="it-IT" sz="1800"/>
              <a:t>E' costituita per la quasi totalità da </a:t>
            </a:r>
            <a:r>
              <a:rPr lang="it-IT" altLang="it-IT" sz="1800" b="1"/>
              <a:t>trigliceridi</a:t>
            </a:r>
            <a:r>
              <a:rPr lang="it-IT" altLang="it-IT" sz="1800"/>
              <a:t>, accompagnati da piccole quantità di </a:t>
            </a:r>
            <a:r>
              <a:rPr lang="it-IT" altLang="it-IT" sz="1800" b="1"/>
              <a:t>digliceridi</a:t>
            </a:r>
            <a:r>
              <a:rPr lang="it-IT" altLang="it-IT" sz="1800"/>
              <a:t> e </a:t>
            </a:r>
            <a:r>
              <a:rPr lang="it-IT" altLang="it-IT" sz="1800" b="1"/>
              <a:t>monogliceridi</a:t>
            </a:r>
            <a:r>
              <a:rPr lang="it-IT" altLang="it-IT" sz="1800"/>
              <a:t>, soprattutto negli oli più acidi (per esempio negli oli lampanti circa il 10% e negli oli estratti con solventi circa il 20%). </a:t>
            </a:r>
          </a:p>
          <a:p>
            <a:pPr algn="just" eaLnBrk="1" hangingPunct="1">
              <a:spcBef>
                <a:spcPct val="50000"/>
              </a:spcBef>
              <a:buFontTx/>
              <a:buNone/>
            </a:pPr>
            <a:endParaRPr lang="it-IT" altLang="it-IT" sz="1800"/>
          </a:p>
          <a:p>
            <a:pPr algn="just" eaLnBrk="1" hangingPunct="1">
              <a:spcBef>
                <a:spcPct val="50000"/>
              </a:spcBef>
              <a:buFontTx/>
              <a:buNone/>
            </a:pPr>
            <a:r>
              <a:rPr lang="it-IT" altLang="it-IT" sz="1800"/>
              <a:t>L'85% degli acidi presenti nei gliceridi sono insaturi e di questi il  70 - 80% è costituito da </a:t>
            </a:r>
            <a:r>
              <a:rPr lang="it-IT" altLang="it-IT" sz="1800" b="1"/>
              <a:t>acido oleico</a:t>
            </a:r>
            <a:r>
              <a:rPr lang="it-IT" altLang="it-IT" sz="1800"/>
              <a:t> e circa il 10% da </a:t>
            </a:r>
            <a:r>
              <a:rPr lang="it-IT" altLang="it-IT" sz="1800" b="1"/>
              <a:t>linoleico</a:t>
            </a:r>
            <a:r>
              <a:rPr lang="it-IT" altLang="it-IT" sz="1800"/>
              <a:t>.</a:t>
            </a:r>
          </a:p>
          <a:p>
            <a:pPr algn="just" eaLnBrk="1" hangingPunct="1">
              <a:spcBef>
                <a:spcPct val="50000"/>
              </a:spcBef>
              <a:buFontTx/>
              <a:buNone/>
            </a:pPr>
            <a:endParaRPr lang="it-IT" altLang="it-IT" sz="1800"/>
          </a:p>
          <a:p>
            <a:pPr algn="just" eaLnBrk="1" hangingPunct="1">
              <a:spcBef>
                <a:spcPct val="50000"/>
              </a:spcBef>
              <a:buFontTx/>
              <a:buNone/>
            </a:pPr>
            <a:r>
              <a:rPr lang="it-IT" altLang="it-IT" sz="1800"/>
              <a:t>Un </a:t>
            </a:r>
            <a:r>
              <a:rPr lang="it-IT" altLang="it-IT" sz="1800" b="1" u="sng"/>
              <a:t>buon indice di qualità è il rapporto fra questi due acidi e nell'olio extra vergine di oliva il rapporto fra acido oleico e acido linoleico deve essere maggiore o uguale a 7</a:t>
            </a:r>
            <a:r>
              <a:rPr lang="it-IT" altLang="it-IT" sz="1800"/>
              <a:t>. </a:t>
            </a:r>
          </a:p>
          <a:p>
            <a:pPr algn="just" eaLnBrk="1" hangingPunct="1">
              <a:spcBef>
                <a:spcPct val="50000"/>
              </a:spcBef>
              <a:buFontTx/>
              <a:buNone/>
            </a:pPr>
            <a:endParaRPr lang="it-IT" altLang="it-IT"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3817E27-3062-83EE-CE9A-70ECBB216021}"/>
              </a:ext>
            </a:extLst>
          </p:cNvPr>
          <p:cNvSpPr>
            <a:spLocks noChangeArrowheads="1"/>
          </p:cNvSpPr>
          <p:nvPr/>
        </p:nvSpPr>
        <p:spPr bwMode="auto">
          <a:xfrm>
            <a:off x="323850" y="911225"/>
            <a:ext cx="88201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t>OLIO DI SANSA DI OLIVA RAFFINATO </a:t>
            </a:r>
          </a:p>
          <a:p>
            <a:pPr eaLnBrk="1" hangingPunct="1">
              <a:spcBef>
                <a:spcPct val="0"/>
              </a:spcBef>
              <a:buFontTx/>
              <a:buNone/>
            </a:pPr>
            <a:endParaRPr lang="it-IT" altLang="it-IT" sz="1800" b="1"/>
          </a:p>
          <a:p>
            <a:pPr eaLnBrk="1" hangingPunct="1">
              <a:spcBef>
                <a:spcPct val="0"/>
              </a:spcBef>
              <a:buFontTx/>
              <a:buNone/>
            </a:pPr>
            <a:r>
              <a:rPr lang="it-IT" altLang="it-IT" sz="1800"/>
              <a:t>Olio ottenuto dalla raffinazione dell'olio di sansa di oliva greggio, con un tenore di acidità libera, espresso in acido oleico, non superiore a 0,3 g per 100 g e avente le altre caratteristiche conformi a quelle previste per questa categoria.</a:t>
            </a:r>
          </a:p>
          <a:p>
            <a:pPr eaLnBrk="1" hangingPunct="1">
              <a:spcBef>
                <a:spcPct val="0"/>
              </a:spcBef>
              <a:buFontTx/>
              <a:buNone/>
            </a:pPr>
            <a:r>
              <a:rPr lang="it-IT" altLang="it-IT" sz="1800"/>
              <a:t> </a:t>
            </a:r>
          </a:p>
          <a:p>
            <a:pPr eaLnBrk="1" hangingPunct="1">
              <a:spcBef>
                <a:spcPct val="0"/>
              </a:spcBef>
              <a:buFontTx/>
              <a:buNone/>
            </a:pPr>
            <a:r>
              <a:rPr lang="it-IT" altLang="it-IT" sz="1800" b="1"/>
              <a:t>OLIO DI SANSA DI OLIVA</a:t>
            </a:r>
            <a:r>
              <a:rPr lang="it-IT" altLang="it-IT" sz="1800"/>
              <a:t> </a:t>
            </a:r>
          </a:p>
          <a:p>
            <a:pPr eaLnBrk="1" hangingPunct="1">
              <a:spcBef>
                <a:spcPct val="0"/>
              </a:spcBef>
              <a:buFontTx/>
              <a:buNone/>
            </a:pPr>
            <a:endParaRPr lang="it-IT" altLang="it-IT" sz="1800"/>
          </a:p>
          <a:p>
            <a:pPr eaLnBrk="1" hangingPunct="1">
              <a:spcBef>
                <a:spcPct val="0"/>
              </a:spcBef>
              <a:buFontTx/>
              <a:buNone/>
            </a:pPr>
            <a:r>
              <a:rPr lang="it-IT" altLang="it-IT" sz="1800"/>
              <a:t>Olio ottenuto dal taglio di olio di sansa di oliva raffinato e di olio di oliva vergine diverso dall'olio lampante, con un tenore di acidità libera, espresso in acido oleico, non superiore a 1 g per 100 g e avente le altre caratteristiche conformi a quelle previste per questa categoria.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FD768A9C-2E84-B707-6034-019831C6592F}"/>
              </a:ext>
            </a:extLst>
          </p:cNvPr>
          <p:cNvSpPr>
            <a:spLocks noChangeArrowheads="1"/>
          </p:cNvSpPr>
          <p:nvPr/>
        </p:nvSpPr>
        <p:spPr bwMode="auto">
          <a:xfrm>
            <a:off x="0" y="0"/>
            <a:ext cx="9144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it-IT" sz="1800" b="1"/>
              <a:t>Il numero di perossidi</a:t>
            </a:r>
          </a:p>
          <a:p>
            <a:pPr algn="just" eaLnBrk="1" hangingPunct="1">
              <a:spcBef>
                <a:spcPct val="50000"/>
              </a:spcBef>
              <a:buFontTx/>
              <a:buNone/>
            </a:pPr>
            <a:r>
              <a:rPr lang="en-US" altLang="it-IT" sz="1800"/>
              <a:t>I perossidi si formano a causa di reazione di ossidazione indotte dall’ossigeno disciolto nell’olio in presenza di altri fattori contemporaneamente presenti come ad esempio i </a:t>
            </a:r>
            <a:r>
              <a:rPr lang="en-US" altLang="it-IT" sz="1800" b="1"/>
              <a:t>pigmenti (clorofille e feofitine), oppure metalli che agiscono da catilizzatori</a:t>
            </a:r>
            <a:r>
              <a:rPr lang="en-US" altLang="it-IT" sz="1800"/>
              <a:t>. </a:t>
            </a:r>
          </a:p>
          <a:p>
            <a:pPr algn="just" eaLnBrk="1" hangingPunct="1">
              <a:spcBef>
                <a:spcPct val="50000"/>
              </a:spcBef>
              <a:buFontTx/>
              <a:buNone/>
            </a:pPr>
            <a:r>
              <a:rPr lang="en-US" altLang="it-IT" sz="1800"/>
              <a:t>In particolare si possono distingure due tipi di ossidazione:</a:t>
            </a:r>
          </a:p>
          <a:p>
            <a:pPr algn="just" eaLnBrk="1" hangingPunct="1">
              <a:spcBef>
                <a:spcPct val="50000"/>
              </a:spcBef>
              <a:buFontTx/>
              <a:buNone/>
            </a:pPr>
            <a:endParaRPr lang="en-US" altLang="it-IT" sz="1800"/>
          </a:p>
          <a:p>
            <a:pPr algn="just" eaLnBrk="1" hangingPunct="1">
              <a:spcBef>
                <a:spcPct val="50000"/>
              </a:spcBef>
              <a:buFontTx/>
              <a:buNone/>
            </a:pPr>
            <a:r>
              <a:rPr lang="en-US" altLang="it-IT" sz="1800"/>
              <a:t>L’</a:t>
            </a:r>
            <a:r>
              <a:rPr lang="en-US" altLang="it-IT" sz="1800" b="1"/>
              <a:t>auto-ossidazione </a:t>
            </a:r>
            <a:r>
              <a:rPr lang="en-US" altLang="it-IT" sz="1800"/>
              <a:t> e la </a:t>
            </a:r>
            <a:r>
              <a:rPr lang="en-US" altLang="it-IT" sz="1800" b="1"/>
              <a:t>foto-ossidazione</a:t>
            </a:r>
            <a:r>
              <a:rPr lang="en-US" altLang="it-IT" sz="1800"/>
              <a:t>. In entrambi i casi si giunge alla formazione di perossidi. </a:t>
            </a:r>
          </a:p>
          <a:p>
            <a:pPr algn="just" eaLnBrk="1" hangingPunct="1">
              <a:spcBef>
                <a:spcPct val="50000"/>
              </a:spcBef>
              <a:buFontTx/>
              <a:buNone/>
            </a:pPr>
            <a:r>
              <a:rPr lang="en-US" altLang="it-IT" sz="1800"/>
              <a:t>Il meccansimo di formazione dei perossidi passa attraverso la generazione  di un radicale libero da parte di un acido grasso insaturo che reagendo con una molecola di ossigeno froma il radicale perossidico.</a:t>
            </a:r>
          </a:p>
          <a:p>
            <a:pPr algn="just" eaLnBrk="1" hangingPunct="1">
              <a:spcBef>
                <a:spcPct val="50000"/>
              </a:spcBef>
              <a:buFontTx/>
              <a:buNone/>
            </a:pPr>
            <a:r>
              <a:rPr lang="en-US" altLang="it-IT" sz="1800"/>
              <a:t>Questo reagisce con un altra molecola di acido grasso fromando un idroperossido (autoossidazione).</a:t>
            </a:r>
          </a:p>
          <a:p>
            <a:pPr algn="just" eaLnBrk="1" hangingPunct="1">
              <a:spcBef>
                <a:spcPct val="50000"/>
              </a:spcBef>
              <a:buFontTx/>
              <a:buNone/>
            </a:pPr>
            <a:endParaRPr lang="en-US" altLang="it-IT" sz="1800"/>
          </a:p>
          <a:p>
            <a:pPr algn="just" eaLnBrk="1" hangingPunct="1">
              <a:spcBef>
                <a:spcPct val="50000"/>
              </a:spcBef>
              <a:buFontTx/>
              <a:buNone/>
            </a:pPr>
            <a:r>
              <a:rPr lang="en-US" altLang="it-IT" sz="1800"/>
              <a:t>Nel caso della fotoossidazione la radiazione UV attiva una molecola di pigmento (clorofilla) che inizia il processo di ossidazione utilizzando l’ossigeno disciolto nell’olio.</a:t>
            </a:r>
          </a:p>
        </p:txBody>
      </p:sp>
      <p:sp>
        <p:nvSpPr>
          <p:cNvPr id="43011" name="Rectangle 7">
            <a:extLst>
              <a:ext uri="{FF2B5EF4-FFF2-40B4-BE49-F238E27FC236}">
                <a16:creationId xmlns:a16="http://schemas.microsoft.com/office/drawing/2014/main" id="{CD0451A3-7E67-DADF-10B6-5568534A537C}"/>
              </a:ext>
            </a:extLst>
          </p:cNvPr>
          <p:cNvSpPr>
            <a:spLocks noChangeArrowheads="1"/>
          </p:cNvSpPr>
          <p:nvPr/>
        </p:nvSpPr>
        <p:spPr bwMode="auto">
          <a:xfrm>
            <a:off x="-36513" y="5826125"/>
            <a:ext cx="9144001"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a:t>I metalli favoriscono l’ossidazione, ma senza il contributo della radiazione UV, la presenza di sostanze come i polifenoli, i tocoferoli, il beta-carotene si oppongono efficaciemente alla propagazione dell’ossidazione.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1">
            <a:extLst>
              <a:ext uri="{FF2B5EF4-FFF2-40B4-BE49-F238E27FC236}">
                <a16:creationId xmlns:a16="http://schemas.microsoft.com/office/drawing/2014/main" id="{AB9CD871-DC80-FDDA-4226-CBDECDF648E8}"/>
              </a:ext>
            </a:extLst>
          </p:cNvPr>
          <p:cNvGrpSpPr>
            <a:grpSpLocks/>
          </p:cNvGrpSpPr>
          <p:nvPr/>
        </p:nvGrpSpPr>
        <p:grpSpPr bwMode="auto">
          <a:xfrm>
            <a:off x="0" y="0"/>
            <a:ext cx="9144000" cy="6386513"/>
            <a:chOff x="0" y="0"/>
            <a:chExt cx="5760" cy="4023"/>
          </a:xfrm>
        </p:grpSpPr>
        <p:grpSp>
          <p:nvGrpSpPr>
            <p:cNvPr id="44035" name="Group 8">
              <a:extLst>
                <a:ext uri="{FF2B5EF4-FFF2-40B4-BE49-F238E27FC236}">
                  <a16:creationId xmlns:a16="http://schemas.microsoft.com/office/drawing/2014/main" id="{F4D85730-A637-C2B4-26EF-0167A539043D}"/>
                </a:ext>
              </a:extLst>
            </p:cNvPr>
            <p:cNvGrpSpPr>
              <a:grpSpLocks/>
            </p:cNvGrpSpPr>
            <p:nvPr/>
          </p:nvGrpSpPr>
          <p:grpSpPr bwMode="auto">
            <a:xfrm>
              <a:off x="0" y="0"/>
              <a:ext cx="5760" cy="4023"/>
              <a:chOff x="0" y="0"/>
              <a:chExt cx="5760" cy="4023"/>
            </a:xfrm>
          </p:grpSpPr>
          <p:pic>
            <p:nvPicPr>
              <p:cNvPr id="44038" name="Picture 4" descr="english009">
                <a:extLst>
                  <a:ext uri="{FF2B5EF4-FFF2-40B4-BE49-F238E27FC236}">
                    <a16:creationId xmlns:a16="http://schemas.microsoft.com/office/drawing/2014/main" id="{CBCB4CEB-4A95-6CF8-4024-BF776A0BD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english010">
                <a:extLst>
                  <a:ext uri="{FF2B5EF4-FFF2-40B4-BE49-F238E27FC236}">
                    <a16:creationId xmlns:a16="http://schemas.microsoft.com/office/drawing/2014/main" id="{4014D84B-EA0C-DE65-0B4E-50944A19C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5760" cy="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a:extLst>
                  <a:ext uri="{FF2B5EF4-FFF2-40B4-BE49-F238E27FC236}">
                    <a16:creationId xmlns:a16="http://schemas.microsoft.com/office/drawing/2014/main" id="{45D87860-600A-71EF-CC05-1CEF6805F71F}"/>
                  </a:ext>
                </a:extLst>
              </p:cNvPr>
              <p:cNvSpPr>
                <a:spLocks noChangeArrowheads="1"/>
              </p:cNvSpPr>
              <p:nvPr/>
            </p:nvSpPr>
            <p:spPr bwMode="auto">
              <a:xfrm>
                <a:off x="0" y="2160"/>
                <a:ext cx="5760" cy="24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4041" name="Rectangle 7">
                <a:extLst>
                  <a:ext uri="{FF2B5EF4-FFF2-40B4-BE49-F238E27FC236}">
                    <a16:creationId xmlns:a16="http://schemas.microsoft.com/office/drawing/2014/main" id="{9220C254-0DE3-E7B3-9D97-5FB421F305E7}"/>
                  </a:ext>
                </a:extLst>
              </p:cNvPr>
              <p:cNvSpPr>
                <a:spLocks noChangeArrowheads="1"/>
              </p:cNvSpPr>
              <p:nvPr/>
            </p:nvSpPr>
            <p:spPr bwMode="auto">
              <a:xfrm>
                <a:off x="0" y="0"/>
                <a:ext cx="5760" cy="19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44036" name="Rectangle 9">
              <a:extLst>
                <a:ext uri="{FF2B5EF4-FFF2-40B4-BE49-F238E27FC236}">
                  <a16:creationId xmlns:a16="http://schemas.microsoft.com/office/drawing/2014/main" id="{7A508269-CD4B-2FA7-9360-81D4740ACA20}"/>
                </a:ext>
              </a:extLst>
            </p:cNvPr>
            <p:cNvSpPr>
              <a:spLocks noChangeArrowheads="1"/>
            </p:cNvSpPr>
            <p:nvPr/>
          </p:nvSpPr>
          <p:spPr bwMode="auto">
            <a:xfrm>
              <a:off x="144" y="144"/>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sp>
          <p:nvSpPr>
            <p:cNvPr id="44037" name="Rectangle 10">
              <a:extLst>
                <a:ext uri="{FF2B5EF4-FFF2-40B4-BE49-F238E27FC236}">
                  <a16:creationId xmlns:a16="http://schemas.microsoft.com/office/drawing/2014/main" id="{A0238837-2199-F2F9-77DF-4064E10F4BAF}"/>
                </a:ext>
              </a:extLst>
            </p:cNvPr>
            <p:cNvSpPr>
              <a:spLocks noChangeArrowheads="1"/>
            </p:cNvSpPr>
            <p:nvPr/>
          </p:nvSpPr>
          <p:spPr bwMode="auto">
            <a:xfrm>
              <a:off x="144" y="2208"/>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a:extLst>
              <a:ext uri="{FF2B5EF4-FFF2-40B4-BE49-F238E27FC236}">
                <a16:creationId xmlns:a16="http://schemas.microsoft.com/office/drawing/2014/main" id="{F1E05485-9B1C-B4EF-B486-67A38C5F317F}"/>
              </a:ext>
            </a:extLst>
          </p:cNvPr>
          <p:cNvSpPr>
            <a:spLocks noChangeArrowheads="1"/>
          </p:cNvSpPr>
          <p:nvPr/>
        </p:nvSpPr>
        <p:spPr bwMode="auto">
          <a:xfrm>
            <a:off x="0" y="620713"/>
            <a:ext cx="9144000"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it-IT" sz="1800"/>
              <a:t>Il contenuto di perossidi nell’olio in esame è espresso come </a:t>
            </a:r>
            <a:r>
              <a:rPr lang="en-US" altLang="it-IT" sz="1800" b="1"/>
              <a:t>Il numero di perossidi.</a:t>
            </a:r>
          </a:p>
          <a:p>
            <a:pPr algn="just" eaLnBrk="1" hangingPunct="1">
              <a:spcBef>
                <a:spcPct val="0"/>
              </a:spcBef>
              <a:buFontTx/>
              <a:buNone/>
            </a:pPr>
            <a:r>
              <a:rPr lang="en-US" altLang="it-IT" sz="1800"/>
              <a:t>Ad un &gt; stato di degradazione ossidativa dell’olio corrisponde un &gt; numero di perossidi.</a:t>
            </a:r>
          </a:p>
          <a:p>
            <a:pPr algn="just" eaLnBrk="1" hangingPunct="1">
              <a:spcBef>
                <a:spcPct val="0"/>
              </a:spcBef>
              <a:buFontTx/>
              <a:buNone/>
            </a:pPr>
            <a:endParaRPr lang="en-US" altLang="it-IT" sz="1800"/>
          </a:p>
          <a:p>
            <a:pPr algn="just" eaLnBrk="1" hangingPunct="1">
              <a:spcBef>
                <a:spcPct val="0"/>
              </a:spcBef>
              <a:buFontTx/>
              <a:buNone/>
            </a:pPr>
            <a:r>
              <a:rPr lang="en-US" altLang="it-IT" sz="1800"/>
              <a:t>Da parte loro i perossidi sono soggetti ad andare incontro ad ulteriore ossidazione con formazione di aldeidi, chetoni etc..</a:t>
            </a:r>
          </a:p>
          <a:p>
            <a:pPr algn="just" eaLnBrk="1" hangingPunct="1">
              <a:spcBef>
                <a:spcPct val="0"/>
              </a:spcBef>
              <a:buFontTx/>
              <a:buNone/>
            </a:pPr>
            <a:r>
              <a:rPr lang="en-US" altLang="it-IT" sz="1800"/>
              <a:t>Questi composti, denominati composti di </a:t>
            </a:r>
            <a:r>
              <a:rPr lang="en-US" altLang="it-IT" sz="1800" b="1"/>
              <a:t>ossidazione secondaria</a:t>
            </a:r>
            <a:r>
              <a:rPr lang="en-US" altLang="it-IT" sz="1800"/>
              <a:t>, sono responsabile dell’</a:t>
            </a:r>
            <a:r>
              <a:rPr lang="en-US" altLang="it-IT" sz="1800" b="1"/>
              <a:t>irrancidimento</a:t>
            </a:r>
            <a:r>
              <a:rPr lang="en-US" altLang="it-IT" sz="1800"/>
              <a:t> dell’olio.</a:t>
            </a:r>
          </a:p>
          <a:p>
            <a:pPr algn="just" eaLnBrk="1" hangingPunct="1">
              <a:spcBef>
                <a:spcPct val="0"/>
              </a:spcBef>
              <a:buFontTx/>
              <a:buNone/>
            </a:pPr>
            <a:endParaRPr lang="en-US" altLang="it-IT" sz="1800"/>
          </a:p>
          <a:p>
            <a:pPr algn="just" eaLnBrk="1" hangingPunct="1">
              <a:spcBef>
                <a:spcPct val="0"/>
              </a:spcBef>
              <a:buFontTx/>
              <a:buNone/>
            </a:pPr>
            <a:r>
              <a:rPr lang="en-US" altLang="it-IT" sz="1800"/>
              <a:t>Alcuni enzimi (lipoossigenasi) naturalmente presenti nel frutto sono responsabili di una concentrazione ‘naturale’ di perossidi nell’oliva prima della spremitura. </a:t>
            </a:r>
            <a:r>
              <a:rPr lang="en-US" altLang="it-IT" sz="1800" b="1"/>
              <a:t>Particolari circostanze ambientali (temperatura inferiore allo zero o infestazioni), oppure una cattiva modalità di raccolta o di conservazione delle olive provocano ulteriori processi ossidativi.</a:t>
            </a:r>
          </a:p>
          <a:p>
            <a:pPr algn="just" eaLnBrk="1" hangingPunct="1">
              <a:spcBef>
                <a:spcPct val="0"/>
              </a:spcBef>
              <a:buFontTx/>
              <a:buNone/>
            </a:pPr>
            <a:endParaRPr lang="en-US" altLang="it-IT" sz="1800" b="1"/>
          </a:p>
          <a:p>
            <a:pPr algn="just" eaLnBrk="1" hangingPunct="1">
              <a:spcBef>
                <a:spcPct val="0"/>
              </a:spcBef>
              <a:buFontTx/>
              <a:buNone/>
            </a:pPr>
            <a:r>
              <a:rPr lang="en-US" altLang="it-IT" sz="1800"/>
              <a:t>Anche durante la frangitura i perossidi possono aumentare nel caso in cui si verifichino errori di processo o a causa di scarsa igiene nelle presse o nelle vasche.</a:t>
            </a:r>
          </a:p>
          <a:p>
            <a:pPr algn="just" eaLnBrk="1" hangingPunct="1">
              <a:spcBef>
                <a:spcPct val="0"/>
              </a:spcBef>
              <a:buFontTx/>
              <a:buNone/>
            </a:pPr>
            <a:endParaRPr lang="en-US" altLang="it-IT" sz="1800"/>
          </a:p>
          <a:p>
            <a:pPr algn="just" eaLnBrk="1" hangingPunct="1">
              <a:spcBef>
                <a:spcPct val="0"/>
              </a:spcBef>
              <a:buFontTx/>
              <a:buNone/>
            </a:pPr>
            <a:r>
              <a:rPr lang="en-US" altLang="it-IT" sz="1800"/>
              <a:t>Infine, una esposizione dell’olio alla </a:t>
            </a:r>
            <a:r>
              <a:rPr lang="en-US" altLang="it-IT" sz="1800" b="1"/>
              <a:t>luce</a:t>
            </a:r>
            <a:r>
              <a:rPr lang="en-US" altLang="it-IT" sz="1800"/>
              <a:t>, al </a:t>
            </a:r>
            <a:r>
              <a:rPr lang="en-US" altLang="it-IT" sz="1800" b="1"/>
              <a:t>calore</a:t>
            </a:r>
            <a:r>
              <a:rPr lang="en-US" altLang="it-IT" sz="1800"/>
              <a:t>, e all’aria sono causa di un precoce processo ossidativo con fromazione di perossidi.</a:t>
            </a:r>
          </a:p>
          <a:p>
            <a:pPr algn="just" eaLnBrk="1" hangingPunct="1">
              <a:spcBef>
                <a:spcPct val="0"/>
              </a:spcBef>
              <a:buFontTx/>
              <a:buNone/>
            </a:pPr>
            <a:endParaRPr lang="en-US" altLang="it-IT" sz="1800"/>
          </a:p>
          <a:p>
            <a:pPr algn="just" eaLnBrk="1" hangingPunct="1">
              <a:spcBef>
                <a:spcPct val="0"/>
              </a:spcBef>
              <a:buFontTx/>
              <a:buNone/>
            </a:pPr>
            <a:r>
              <a:rPr lang="en-US" altLang="it-IT" sz="1800"/>
              <a:t>Il numero di perossidi è determinato attraverso una titolazione di ossido-riduzione.</a:t>
            </a:r>
            <a:endParaRPr lang="it-IT" altLang="it-IT" sz="1800"/>
          </a:p>
        </p:txBody>
      </p:sp>
      <p:sp>
        <p:nvSpPr>
          <p:cNvPr id="45059" name="Rectangle 5">
            <a:extLst>
              <a:ext uri="{FF2B5EF4-FFF2-40B4-BE49-F238E27FC236}">
                <a16:creationId xmlns:a16="http://schemas.microsoft.com/office/drawing/2014/main" id="{84A9F6AB-78F6-76D9-3FAC-919BEF84D5C6}"/>
              </a:ext>
            </a:extLst>
          </p:cNvPr>
          <p:cNvSpPr>
            <a:spLocks noChangeArrowheads="1"/>
          </p:cNvSpPr>
          <p:nvPr/>
        </p:nvSpPr>
        <p:spPr bwMode="auto">
          <a:xfrm>
            <a:off x="0" y="0"/>
            <a:ext cx="255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800" b="1"/>
              <a:t>Il numero di perossidi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DE859ED8-8BEF-6EDE-DD6A-7F86ADB4BF06}"/>
              </a:ext>
            </a:extLst>
          </p:cNvPr>
          <p:cNvSpPr txBox="1">
            <a:spLocks noChangeArrowheads="1"/>
          </p:cNvSpPr>
          <p:nvPr/>
        </p:nvSpPr>
        <p:spPr bwMode="auto">
          <a:xfrm>
            <a:off x="533400" y="381000"/>
            <a:ext cx="7664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DETERMINAZIONE DEL NUMERO DI PEROSSIDI NELL’OLIO  D’OLIVA</a:t>
            </a:r>
          </a:p>
          <a:p>
            <a:pPr eaLnBrk="1" hangingPunct="1">
              <a:spcBef>
                <a:spcPct val="0"/>
              </a:spcBef>
              <a:buFontTx/>
              <a:buNone/>
            </a:pPr>
            <a:endParaRPr lang="it-IT" altLang="it-IT" sz="1800"/>
          </a:p>
          <a:p>
            <a:pPr eaLnBrk="1" hangingPunct="1">
              <a:spcBef>
                <a:spcPct val="0"/>
              </a:spcBef>
              <a:buFontTx/>
              <a:buNone/>
            </a:pPr>
            <a:r>
              <a:rPr lang="it-IT" altLang="it-IT" sz="1800"/>
              <a:t>REAGENTI</a:t>
            </a:r>
          </a:p>
          <a:p>
            <a:pPr eaLnBrk="1" hangingPunct="1">
              <a:spcBef>
                <a:spcPct val="0"/>
              </a:spcBef>
              <a:buFontTx/>
              <a:buNone/>
            </a:pPr>
            <a:endParaRPr lang="it-IT" altLang="it-IT" sz="1800"/>
          </a:p>
          <a:p>
            <a:pPr eaLnBrk="1" hangingPunct="1">
              <a:spcBef>
                <a:spcPct val="0"/>
              </a:spcBef>
              <a:buFontTx/>
              <a:buNone/>
            </a:pPr>
            <a:r>
              <a:rPr lang="it-IT" altLang="it-IT" sz="1800"/>
              <a:t>Cloroformio</a:t>
            </a:r>
          </a:p>
          <a:p>
            <a:pPr eaLnBrk="1" hangingPunct="1">
              <a:spcBef>
                <a:spcPct val="0"/>
              </a:spcBef>
              <a:buFontTx/>
              <a:buNone/>
            </a:pPr>
            <a:r>
              <a:rPr lang="it-IT" altLang="it-IT" sz="1800"/>
              <a:t>Acido acetico glaciale</a:t>
            </a:r>
          </a:p>
          <a:p>
            <a:pPr eaLnBrk="1" hangingPunct="1">
              <a:spcBef>
                <a:spcPct val="0"/>
              </a:spcBef>
              <a:buFontTx/>
              <a:buNone/>
            </a:pPr>
            <a:r>
              <a:rPr lang="it-IT" altLang="it-IT" sz="1800"/>
              <a:t>Soluzione acquosa satura di KI</a:t>
            </a:r>
          </a:p>
          <a:p>
            <a:pPr eaLnBrk="1" hangingPunct="1">
              <a:spcBef>
                <a:spcPct val="0"/>
              </a:spcBef>
              <a:buFontTx/>
              <a:buNone/>
            </a:pPr>
            <a:r>
              <a:rPr lang="it-IT" altLang="it-IT" sz="1800"/>
              <a:t>Soluzione acquosa di tiosolfato di sodio 0.02 N</a:t>
            </a:r>
          </a:p>
          <a:p>
            <a:pPr eaLnBrk="1" hangingPunct="1">
              <a:spcBef>
                <a:spcPct val="0"/>
              </a:spcBef>
              <a:buFontTx/>
              <a:buNone/>
            </a:pPr>
            <a:r>
              <a:rPr lang="it-IT" altLang="it-IT" sz="1800"/>
              <a:t>Soluzione acquosa di amido 10 g/l</a:t>
            </a:r>
          </a:p>
          <a:p>
            <a:pPr eaLnBrk="1" hangingPunct="1">
              <a:spcBef>
                <a:spcPct val="0"/>
              </a:spcBef>
              <a:buFontTx/>
              <a:buNone/>
            </a:pPr>
            <a:endParaRPr lang="it-IT" altLang="it-IT" sz="1800"/>
          </a:p>
        </p:txBody>
      </p:sp>
      <p:sp>
        <p:nvSpPr>
          <p:cNvPr id="46083" name="Text Box 3">
            <a:extLst>
              <a:ext uri="{FF2B5EF4-FFF2-40B4-BE49-F238E27FC236}">
                <a16:creationId xmlns:a16="http://schemas.microsoft.com/office/drawing/2014/main" id="{178BC314-F3B9-38D3-286A-2429A4759C28}"/>
              </a:ext>
            </a:extLst>
          </p:cNvPr>
          <p:cNvSpPr txBox="1">
            <a:spLocks noChangeArrowheads="1"/>
          </p:cNvSpPr>
          <p:nvPr/>
        </p:nvSpPr>
        <p:spPr bwMode="auto">
          <a:xfrm>
            <a:off x="609600" y="3505200"/>
            <a:ext cx="70675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PROCEDURA</a:t>
            </a:r>
          </a:p>
          <a:p>
            <a:pPr eaLnBrk="1" hangingPunct="1">
              <a:spcBef>
                <a:spcPct val="0"/>
              </a:spcBef>
              <a:buFontTx/>
              <a:buNone/>
            </a:pPr>
            <a:endParaRPr lang="it-IT" altLang="it-IT" sz="1800"/>
          </a:p>
          <a:p>
            <a:pPr eaLnBrk="1" hangingPunct="1">
              <a:spcBef>
                <a:spcPct val="0"/>
              </a:spcBef>
              <a:buFontTx/>
              <a:buNone/>
            </a:pPr>
            <a:r>
              <a:rPr lang="it-IT" altLang="it-IT" sz="1800"/>
              <a:t>Pesare in un pallone da 250 ml circa 5 g di olio.</a:t>
            </a:r>
          </a:p>
          <a:p>
            <a:pPr eaLnBrk="1" hangingPunct="1">
              <a:spcBef>
                <a:spcPct val="0"/>
              </a:spcBef>
              <a:buFontTx/>
              <a:buNone/>
            </a:pPr>
            <a:r>
              <a:rPr lang="it-IT" altLang="it-IT" sz="1800"/>
              <a:t>Aggiungere 5 ml di cloroformio e sciogliere il campione agitando.</a:t>
            </a:r>
          </a:p>
          <a:p>
            <a:pPr eaLnBrk="1" hangingPunct="1">
              <a:spcBef>
                <a:spcPct val="0"/>
              </a:spcBef>
              <a:buFontTx/>
              <a:buNone/>
            </a:pPr>
            <a:r>
              <a:rPr lang="it-IT" altLang="it-IT" sz="1800"/>
              <a:t>Aggiungere 8 ml di acido acetico glaciale</a:t>
            </a:r>
          </a:p>
          <a:p>
            <a:pPr eaLnBrk="1" hangingPunct="1">
              <a:spcBef>
                <a:spcPct val="0"/>
              </a:spcBef>
              <a:buFontTx/>
              <a:buNone/>
            </a:pPr>
            <a:r>
              <a:rPr lang="it-IT" altLang="it-IT" sz="1800"/>
              <a:t>Aggiungere 0.5 ml di soluzione di ioduro di potassio (KI) satura.</a:t>
            </a:r>
          </a:p>
          <a:p>
            <a:pPr eaLnBrk="1" hangingPunct="1">
              <a:spcBef>
                <a:spcPct val="0"/>
              </a:spcBef>
              <a:buFontTx/>
              <a:buNone/>
            </a:pPr>
            <a:r>
              <a:rPr lang="it-IT" altLang="it-IT" sz="1800"/>
              <a:t>Agitare per 1 minuto e lasciar riposare al buio per 5 minuti esatti.</a:t>
            </a:r>
          </a:p>
          <a:p>
            <a:pPr eaLnBrk="1" hangingPunct="1">
              <a:spcBef>
                <a:spcPct val="0"/>
              </a:spcBef>
              <a:buFontTx/>
              <a:buNone/>
            </a:pPr>
            <a:r>
              <a:rPr lang="it-IT" altLang="it-IT" sz="1800"/>
              <a:t>Aggiungere 40 ml di acqua distillata</a:t>
            </a:r>
          </a:p>
          <a:p>
            <a:pPr eaLnBrk="1" hangingPunct="1">
              <a:spcBef>
                <a:spcPct val="0"/>
              </a:spcBef>
              <a:buFontTx/>
              <a:buNone/>
            </a:pPr>
            <a:r>
              <a:rPr lang="it-IT" altLang="it-IT" sz="1800"/>
              <a:t>Aggiungere 0.5 ml della soluzione di amido (indicatore).</a:t>
            </a:r>
          </a:p>
          <a:p>
            <a:pPr eaLnBrk="1" hangingPunct="1">
              <a:spcBef>
                <a:spcPct val="0"/>
              </a:spcBef>
              <a:buFontTx/>
              <a:buNone/>
            </a:pPr>
            <a:r>
              <a:rPr lang="it-IT" altLang="it-IT" sz="1800"/>
              <a:t>Titolare in agitazione con una soluzione di tiosolfato di sodio 0.02 N.</a:t>
            </a:r>
          </a:p>
          <a:p>
            <a:pPr eaLnBrk="1" hangingPunct="1">
              <a:spcBef>
                <a:spcPct val="0"/>
              </a:spcBef>
              <a:buFontTx/>
              <a:buNone/>
            </a:pPr>
            <a:endParaRPr lang="it-IT" altLang="it-IT"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4B9098C-ED8E-E57C-EF81-33148369C7AA}"/>
              </a:ext>
            </a:extLst>
          </p:cNvPr>
          <p:cNvSpPr txBox="1">
            <a:spLocks noChangeArrowheads="1"/>
          </p:cNvSpPr>
          <p:nvPr/>
        </p:nvSpPr>
        <p:spPr bwMode="auto">
          <a:xfrm>
            <a:off x="304800" y="381000"/>
            <a:ext cx="83978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ESPRESSIONE DEI RISULTATI</a:t>
            </a:r>
          </a:p>
          <a:p>
            <a:pPr eaLnBrk="1" hangingPunct="1">
              <a:spcBef>
                <a:spcPct val="0"/>
              </a:spcBef>
              <a:buFontTx/>
              <a:buNone/>
            </a:pPr>
            <a:endParaRPr lang="it-IT" altLang="it-IT" sz="1800"/>
          </a:p>
          <a:p>
            <a:pPr eaLnBrk="1" hangingPunct="1">
              <a:spcBef>
                <a:spcPct val="0"/>
              </a:spcBef>
              <a:buFontTx/>
              <a:buNone/>
            </a:pPr>
            <a:r>
              <a:rPr lang="it-IT" altLang="it-IT" sz="1800"/>
              <a:t>Il numero di perossidi (P.V.) espresso in milliequivalenti di ossigeno attivo per kg viene dato dalla formula:</a:t>
            </a:r>
          </a:p>
          <a:p>
            <a:pPr eaLnBrk="1" hangingPunct="1">
              <a:spcBef>
                <a:spcPct val="0"/>
              </a:spcBef>
              <a:buFontTx/>
              <a:buNone/>
            </a:pPr>
            <a:endParaRPr lang="it-IT" altLang="it-IT" sz="1800"/>
          </a:p>
          <a:p>
            <a:pPr eaLnBrk="1" hangingPunct="1">
              <a:spcBef>
                <a:spcPct val="0"/>
              </a:spcBef>
              <a:buFontTx/>
              <a:buNone/>
            </a:pPr>
            <a:endParaRPr lang="it-IT" altLang="it-IT" sz="1800"/>
          </a:p>
          <a:p>
            <a:pPr eaLnBrk="1" hangingPunct="1">
              <a:spcBef>
                <a:spcPct val="0"/>
              </a:spcBef>
              <a:buFontTx/>
              <a:buNone/>
            </a:pPr>
            <a:r>
              <a:rPr lang="it-IT" altLang="it-IT" sz="1800"/>
              <a:t>P.V.=(V*T/m)*1000</a:t>
            </a:r>
          </a:p>
          <a:p>
            <a:pPr eaLnBrk="1" hangingPunct="1">
              <a:spcBef>
                <a:spcPct val="0"/>
              </a:spcBef>
              <a:buFontTx/>
              <a:buNone/>
            </a:pPr>
            <a:endParaRPr lang="it-IT" altLang="it-IT" sz="1800"/>
          </a:p>
          <a:p>
            <a:pPr eaLnBrk="1" hangingPunct="1">
              <a:spcBef>
                <a:spcPct val="0"/>
              </a:spcBef>
              <a:buFontTx/>
              <a:buNone/>
            </a:pPr>
            <a:r>
              <a:rPr lang="it-IT" altLang="it-IT" sz="1800"/>
              <a:t>dove:</a:t>
            </a:r>
          </a:p>
          <a:p>
            <a:pPr eaLnBrk="1" hangingPunct="1">
              <a:spcBef>
                <a:spcPct val="0"/>
              </a:spcBef>
              <a:buFontTx/>
              <a:buNone/>
            </a:pPr>
            <a:r>
              <a:rPr lang="it-IT" altLang="it-IT" sz="1800"/>
              <a:t>V sono i ml della soluzione di tiosolfato di sodio usati per la prova</a:t>
            </a:r>
          </a:p>
          <a:p>
            <a:pPr eaLnBrk="1" hangingPunct="1">
              <a:spcBef>
                <a:spcPct val="0"/>
              </a:spcBef>
              <a:buFontTx/>
              <a:buNone/>
            </a:pPr>
            <a:r>
              <a:rPr lang="it-IT" altLang="it-IT" sz="1800"/>
              <a:t>T è la normalità della soluzione di tiosolfato di sodio</a:t>
            </a:r>
          </a:p>
          <a:p>
            <a:pPr eaLnBrk="1" hangingPunct="1">
              <a:spcBef>
                <a:spcPct val="0"/>
              </a:spcBef>
              <a:buFontTx/>
              <a:buNone/>
            </a:pPr>
            <a:r>
              <a:rPr lang="it-IT" altLang="it-IT" sz="1800"/>
              <a:t>m è il peso in g della sostanza da analizzare</a:t>
            </a:r>
          </a:p>
          <a:p>
            <a:pPr eaLnBrk="1" hangingPunct="1">
              <a:spcBef>
                <a:spcPct val="0"/>
              </a:spcBef>
              <a:buFontTx/>
              <a:buNone/>
            </a:pPr>
            <a:endParaRPr lang="it-IT" altLang="it-IT"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4069969F-8135-76D4-7FFD-39F539ACA4D0}"/>
              </a:ext>
            </a:extLst>
          </p:cNvPr>
          <p:cNvSpPr>
            <a:spLocks noChangeArrowheads="1"/>
          </p:cNvSpPr>
          <p:nvPr/>
        </p:nvSpPr>
        <p:spPr bwMode="auto">
          <a:xfrm>
            <a:off x="0" y="161925"/>
            <a:ext cx="91440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b="1"/>
              <a:t>Analisi spettrofotometrica nell’UV</a:t>
            </a:r>
          </a:p>
          <a:p>
            <a:pPr algn="just" eaLnBrk="1" hangingPunct="1">
              <a:spcBef>
                <a:spcPct val="0"/>
              </a:spcBef>
              <a:buFontTx/>
              <a:buNone/>
            </a:pPr>
            <a:endParaRPr lang="it-IT" altLang="it-IT" sz="1800"/>
          </a:p>
          <a:p>
            <a:pPr algn="just" eaLnBrk="1" hangingPunct="1">
              <a:spcBef>
                <a:spcPct val="0"/>
              </a:spcBef>
              <a:buFontTx/>
              <a:buNone/>
            </a:pPr>
            <a:r>
              <a:rPr lang="en-GB" altLang="it-IT" sz="1800"/>
              <a:t>Questo test consiste nel misurare l’assorbanza di un campione di olio, diluito in opportuno solvente, in un certo range di radiazione e di valutare tre paramentri (K232, K270,ΔK). </a:t>
            </a:r>
          </a:p>
          <a:p>
            <a:pPr algn="just" eaLnBrk="1" hangingPunct="1">
              <a:spcBef>
                <a:spcPct val="0"/>
              </a:spcBef>
              <a:buFontTx/>
              <a:buNone/>
            </a:pPr>
            <a:endParaRPr lang="en-GB" altLang="it-IT" sz="1800"/>
          </a:p>
          <a:p>
            <a:pPr algn="just" eaLnBrk="1" hangingPunct="1">
              <a:spcBef>
                <a:spcPct val="0"/>
              </a:spcBef>
              <a:buFontTx/>
              <a:buNone/>
            </a:pPr>
            <a:r>
              <a:rPr lang="en-GB" altLang="it-IT" sz="1800"/>
              <a:t>Il valore K232 è proporzionale alla concentrazione di dieni coniugati, </a:t>
            </a:r>
          </a:p>
          <a:p>
            <a:pPr algn="just" eaLnBrk="1" hangingPunct="1">
              <a:spcBef>
                <a:spcPct val="0"/>
              </a:spcBef>
              <a:buFontTx/>
              <a:buNone/>
            </a:pPr>
            <a:r>
              <a:rPr lang="en-GB" altLang="it-IT" sz="1800"/>
              <a:t>mentre il valore di K270 è proporzionale alla concentrazione di trieni coniugati.</a:t>
            </a:r>
          </a:p>
          <a:p>
            <a:pPr algn="just" eaLnBrk="1" hangingPunct="1">
              <a:spcBef>
                <a:spcPct val="0"/>
              </a:spcBef>
              <a:buFontTx/>
              <a:buNone/>
            </a:pPr>
            <a:endParaRPr lang="en-GB" altLang="it-IT" sz="1800"/>
          </a:p>
          <a:p>
            <a:pPr algn="just" eaLnBrk="1" hangingPunct="1">
              <a:spcBef>
                <a:spcPct val="0"/>
              </a:spcBef>
              <a:buFontTx/>
              <a:buNone/>
            </a:pPr>
            <a:r>
              <a:rPr lang="en-GB" altLang="it-IT" sz="1800"/>
              <a:t>Inoltre composti di ossidazione di dieni coniugati concorrono al valore di K232, mentre composti di ossidazione secondaria (aldeidi, chetoni) contribuiscono al valore di K270.</a:t>
            </a:r>
          </a:p>
          <a:p>
            <a:pPr algn="just" eaLnBrk="1" hangingPunct="1">
              <a:spcBef>
                <a:spcPct val="0"/>
              </a:spcBef>
              <a:buFontTx/>
              <a:buNone/>
            </a:pPr>
            <a:endParaRPr lang="en-GB" altLang="it-IT" sz="1800"/>
          </a:p>
          <a:p>
            <a:pPr algn="just" eaLnBrk="1" hangingPunct="1">
              <a:spcBef>
                <a:spcPct val="0"/>
              </a:spcBef>
              <a:buFontTx/>
              <a:buNone/>
            </a:pPr>
            <a:r>
              <a:rPr lang="en-US" altLang="it-IT" sz="1800"/>
              <a:t>Durante l’analisi se il valore di K270 supera il valore limite, il campione viene passato su allumina (per eliminare i composti di ossidazione secondaria) e misurato  nuovamente. </a:t>
            </a:r>
          </a:p>
          <a:p>
            <a:pPr algn="just" eaLnBrk="1" hangingPunct="1">
              <a:spcBef>
                <a:spcPct val="0"/>
              </a:spcBef>
              <a:buFontTx/>
              <a:buNone/>
            </a:pPr>
            <a:endParaRPr lang="en-US" altLang="it-IT" sz="1800"/>
          </a:p>
          <a:p>
            <a:pPr algn="just" eaLnBrk="1" hangingPunct="1">
              <a:spcBef>
                <a:spcPct val="0"/>
              </a:spcBef>
              <a:buFontTx/>
              <a:buNone/>
            </a:pPr>
            <a:r>
              <a:rPr lang="en-US" altLang="it-IT" sz="1800"/>
              <a:t>Il ΔK è il risultato di un calcolo. </a:t>
            </a:r>
          </a:p>
          <a:p>
            <a:pPr algn="just" eaLnBrk="1" hangingPunct="1">
              <a:spcBef>
                <a:spcPct val="0"/>
              </a:spcBef>
              <a:buFontTx/>
              <a:buNone/>
            </a:pPr>
            <a:endParaRPr lang="en-US" altLang="it-IT" sz="1800"/>
          </a:p>
          <a:p>
            <a:pPr algn="just" eaLnBrk="1" hangingPunct="1">
              <a:spcBef>
                <a:spcPct val="0"/>
              </a:spcBef>
              <a:buFontTx/>
              <a:buNone/>
            </a:pPr>
            <a:r>
              <a:rPr lang="en-US" altLang="it-IT" sz="1800"/>
              <a:t>In passato era utilizzato come indice di purezza, oggi si preferisce considerarlo un indice di invecchiamento. </a:t>
            </a:r>
          </a:p>
          <a:p>
            <a:pPr algn="just" eaLnBrk="1" hangingPunct="1">
              <a:spcBef>
                <a:spcPct val="0"/>
              </a:spcBef>
              <a:buFontTx/>
              <a:buNone/>
            </a:pPr>
            <a:endParaRPr lang="en-US" altLang="it-IT" sz="1800"/>
          </a:p>
          <a:p>
            <a:pPr algn="just" eaLnBrk="1" hangingPunct="1">
              <a:spcBef>
                <a:spcPct val="0"/>
              </a:spcBef>
              <a:buFontTx/>
              <a:buNone/>
            </a:pPr>
            <a:r>
              <a:rPr lang="en-US" altLang="it-IT" sz="1800" b="1"/>
              <a:t>Il valore di ΔK aumenta proporzionalmente ai fenomeni di ossidazione</a:t>
            </a:r>
            <a:endParaRPr lang="en-GB" altLang="it-IT" sz="18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8">
            <a:extLst>
              <a:ext uri="{FF2B5EF4-FFF2-40B4-BE49-F238E27FC236}">
                <a16:creationId xmlns:a16="http://schemas.microsoft.com/office/drawing/2014/main" id="{7C9BA626-B1F8-C027-1B4B-1880CD6D3A7A}"/>
              </a:ext>
            </a:extLst>
          </p:cNvPr>
          <p:cNvGrpSpPr>
            <a:grpSpLocks/>
          </p:cNvGrpSpPr>
          <p:nvPr/>
        </p:nvGrpSpPr>
        <p:grpSpPr bwMode="auto">
          <a:xfrm>
            <a:off x="0" y="0"/>
            <a:ext cx="9144000" cy="6858000"/>
            <a:chOff x="0" y="0"/>
            <a:chExt cx="5760" cy="4077"/>
          </a:xfrm>
        </p:grpSpPr>
        <p:grpSp>
          <p:nvGrpSpPr>
            <p:cNvPr id="49155" name="Group 6">
              <a:extLst>
                <a:ext uri="{FF2B5EF4-FFF2-40B4-BE49-F238E27FC236}">
                  <a16:creationId xmlns:a16="http://schemas.microsoft.com/office/drawing/2014/main" id="{32C8FD4B-CE66-A91D-545C-0A4A0C74230C}"/>
                </a:ext>
              </a:extLst>
            </p:cNvPr>
            <p:cNvGrpSpPr>
              <a:grpSpLocks/>
            </p:cNvGrpSpPr>
            <p:nvPr/>
          </p:nvGrpSpPr>
          <p:grpSpPr bwMode="auto">
            <a:xfrm>
              <a:off x="0" y="0"/>
              <a:ext cx="5760" cy="4077"/>
              <a:chOff x="0" y="0"/>
              <a:chExt cx="5760" cy="4077"/>
            </a:xfrm>
          </p:grpSpPr>
          <p:pic>
            <p:nvPicPr>
              <p:cNvPr id="49157" name="Picture 4" descr="english006">
                <a:extLst>
                  <a:ext uri="{FF2B5EF4-FFF2-40B4-BE49-F238E27FC236}">
                    <a16:creationId xmlns:a16="http://schemas.microsoft.com/office/drawing/2014/main" id="{8930FB4C-DD09-F9D4-899E-2C73C0FA1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5">
                <a:extLst>
                  <a:ext uri="{FF2B5EF4-FFF2-40B4-BE49-F238E27FC236}">
                    <a16:creationId xmlns:a16="http://schemas.microsoft.com/office/drawing/2014/main" id="{1D140543-8494-C92B-9C17-E528069F8977}"/>
                  </a:ext>
                </a:extLst>
              </p:cNvPr>
              <p:cNvSpPr>
                <a:spLocks noChangeArrowheads="1"/>
              </p:cNvSpPr>
              <p:nvPr/>
            </p:nvSpPr>
            <p:spPr bwMode="auto">
              <a:xfrm>
                <a:off x="0" y="0"/>
                <a:ext cx="5760" cy="28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49156" name="Rectangle 7">
              <a:extLst>
                <a:ext uri="{FF2B5EF4-FFF2-40B4-BE49-F238E27FC236}">
                  <a16:creationId xmlns:a16="http://schemas.microsoft.com/office/drawing/2014/main" id="{B5554590-4222-3D9F-584F-BCD2ABB2C12D}"/>
                </a:ext>
              </a:extLst>
            </p:cNvPr>
            <p:cNvSpPr>
              <a:spLocks noChangeArrowheads="1"/>
            </p:cNvSpPr>
            <p:nvPr/>
          </p:nvSpPr>
          <p:spPr bwMode="auto">
            <a:xfrm>
              <a:off x="96" y="336"/>
              <a:ext cx="336" cy="48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4815DFF9-56C3-6877-3E59-DCC645B30D4F}"/>
              </a:ext>
            </a:extLst>
          </p:cNvPr>
          <p:cNvSpPr txBox="1">
            <a:spLocks noChangeArrowheads="1"/>
          </p:cNvSpPr>
          <p:nvPr/>
        </p:nvSpPr>
        <p:spPr bwMode="auto">
          <a:xfrm>
            <a:off x="152400" y="152400"/>
            <a:ext cx="8763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a:t>ANALISI SPETTROFOTOMETRICA NELL’ULTRAVIOLETTO</a:t>
            </a:r>
          </a:p>
          <a:p>
            <a:pPr algn="just" eaLnBrk="1" hangingPunct="1">
              <a:spcBef>
                <a:spcPct val="0"/>
              </a:spcBef>
              <a:buFontTx/>
              <a:buNone/>
            </a:pPr>
            <a:endParaRPr lang="it-IT" altLang="it-IT" sz="1800"/>
          </a:p>
          <a:p>
            <a:pPr algn="just" eaLnBrk="1" hangingPunct="1">
              <a:spcBef>
                <a:spcPct val="0"/>
              </a:spcBef>
              <a:buFontTx/>
              <a:buNone/>
            </a:pPr>
            <a:r>
              <a:rPr lang="it-IT" altLang="it-IT" sz="1800"/>
              <a:t>L’esame spettrofotometrico nell’ultravioletto può fornire indicazioni sulla qualità di una sostanza grassa, in particolare sul suo stato di conservazione, sulla qualità nutrizionale, e sulle modificazioni indotte dai processi tecnologici.</a:t>
            </a:r>
          </a:p>
          <a:p>
            <a:pPr algn="just" eaLnBrk="1" hangingPunct="1">
              <a:spcBef>
                <a:spcPct val="0"/>
              </a:spcBef>
              <a:buFontTx/>
              <a:buNone/>
            </a:pPr>
            <a:endParaRPr lang="it-IT" altLang="it-IT" sz="1800"/>
          </a:p>
          <a:p>
            <a:pPr algn="just" eaLnBrk="1" hangingPunct="1">
              <a:spcBef>
                <a:spcPct val="0"/>
              </a:spcBef>
              <a:buFontTx/>
              <a:buNone/>
            </a:pPr>
            <a:r>
              <a:rPr lang="it-IT" altLang="it-IT" sz="1800"/>
              <a:t>Gli assorbimenti alle lunghezze d’onda previste nel metodo sono dovuti alla presenza di sistemi dienici e trienici coniugati. I valori di tali assorbimenti sono espressi come estinzione specifica E 1% 1 cm (estinzione di una soluzione della sostanza grassa all’1% nel solvente prescritto, in spessore di  1 cm) covenzionalmente indicata con K (coefficiente di estinzione).</a:t>
            </a:r>
          </a:p>
          <a:p>
            <a:pPr algn="just" eaLnBrk="1" hangingPunct="1">
              <a:spcBef>
                <a:spcPct val="0"/>
              </a:spcBef>
              <a:buFontTx/>
              <a:buNone/>
            </a:pPr>
            <a:endParaRPr lang="it-IT" altLang="it-IT" sz="1800"/>
          </a:p>
        </p:txBody>
      </p:sp>
      <p:sp>
        <p:nvSpPr>
          <p:cNvPr id="50179" name="Text Box 3">
            <a:extLst>
              <a:ext uri="{FF2B5EF4-FFF2-40B4-BE49-F238E27FC236}">
                <a16:creationId xmlns:a16="http://schemas.microsoft.com/office/drawing/2014/main" id="{72F8482B-E2A7-8FB1-E113-877E966821D1}"/>
              </a:ext>
            </a:extLst>
          </p:cNvPr>
          <p:cNvSpPr txBox="1">
            <a:spLocks noChangeArrowheads="1"/>
          </p:cNvSpPr>
          <p:nvPr/>
        </p:nvSpPr>
        <p:spPr bwMode="auto">
          <a:xfrm>
            <a:off x="323850" y="4005263"/>
            <a:ext cx="84963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a:t>PRINCIPIO DEL METODO</a:t>
            </a:r>
          </a:p>
          <a:p>
            <a:pPr algn="just" eaLnBrk="1" hangingPunct="1">
              <a:spcBef>
                <a:spcPct val="0"/>
              </a:spcBef>
              <a:buFontTx/>
              <a:buNone/>
            </a:pPr>
            <a:endParaRPr lang="it-IT" altLang="it-IT" sz="1800"/>
          </a:p>
          <a:p>
            <a:pPr algn="just" eaLnBrk="1" hangingPunct="1">
              <a:spcBef>
                <a:spcPct val="0"/>
              </a:spcBef>
              <a:buFontTx/>
              <a:buNone/>
            </a:pPr>
            <a:r>
              <a:rPr lang="it-IT" altLang="it-IT" sz="1800"/>
              <a:t>La sostanza grassa in esame viene disciolta nel solvente richiesto (isoottano), quindi si determina l’estinzione della soluzione alle lunghezze d’onda prescritte in riferimento al solvente puro. Dalle letture spettrofotoemtriche si calcolano le estinzioni specifiche.</a:t>
            </a:r>
          </a:p>
          <a:p>
            <a:pPr algn="just" eaLnBrk="1" hangingPunct="1">
              <a:spcBef>
                <a:spcPct val="0"/>
              </a:spcBef>
              <a:buFontTx/>
              <a:buNone/>
            </a:pPr>
            <a:endParaRPr lang="it-IT" altLang="it-IT"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84CBBA7-0C93-4230-7515-372E16984821}"/>
              </a:ext>
            </a:extLst>
          </p:cNvPr>
          <p:cNvSpPr>
            <a:spLocks noChangeArrowheads="1"/>
          </p:cNvSpPr>
          <p:nvPr/>
        </p:nvSpPr>
        <p:spPr bwMode="auto">
          <a:xfrm>
            <a:off x="468313" y="692150"/>
            <a:ext cx="8077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APPARECCHIATURA</a:t>
            </a:r>
          </a:p>
          <a:p>
            <a:pPr eaLnBrk="1" hangingPunct="1">
              <a:spcBef>
                <a:spcPct val="50000"/>
              </a:spcBef>
              <a:buFontTx/>
              <a:buNone/>
            </a:pPr>
            <a:r>
              <a:rPr lang="it-IT" altLang="it-IT" sz="1800"/>
              <a:t>Spettrofotomentro per  misure di estinzione nell’ultravioletto fra 220 e 360 nm</a:t>
            </a:r>
          </a:p>
          <a:p>
            <a:pPr eaLnBrk="1" hangingPunct="1">
              <a:spcBef>
                <a:spcPct val="50000"/>
              </a:spcBef>
              <a:buFontTx/>
              <a:buNone/>
            </a:pPr>
            <a:r>
              <a:rPr lang="it-IT" altLang="it-IT" sz="1800"/>
              <a:t>Cuvette di quarzo con percorso ottico di 1 cm</a:t>
            </a:r>
          </a:p>
          <a:p>
            <a:pPr eaLnBrk="1" hangingPunct="1">
              <a:spcBef>
                <a:spcPct val="50000"/>
              </a:spcBef>
              <a:buFontTx/>
              <a:buNone/>
            </a:pPr>
            <a:r>
              <a:rPr lang="it-IT" altLang="it-IT" sz="1800"/>
              <a:t>Matracci tarati da 25 ml</a:t>
            </a:r>
          </a:p>
          <a:p>
            <a:pPr eaLnBrk="1" hangingPunct="1">
              <a:spcBef>
                <a:spcPct val="50000"/>
              </a:spcBef>
              <a:buFontTx/>
              <a:buNone/>
            </a:pPr>
            <a:r>
              <a:rPr lang="it-IT" altLang="it-IT" sz="1800"/>
              <a:t>REAGENTI</a:t>
            </a:r>
          </a:p>
          <a:p>
            <a:pPr eaLnBrk="1" hangingPunct="1">
              <a:spcBef>
                <a:spcPct val="50000"/>
              </a:spcBef>
              <a:buFontTx/>
              <a:buNone/>
            </a:pPr>
            <a:r>
              <a:rPr lang="it-IT" altLang="it-IT" sz="1800"/>
              <a:t>Isoottano (2,2,4 trimetilpentano) spettrofotometricamente puro (deve avere, in riferimento all’acqua distillata trasmittanza non inferiore al 60% a 220 nm e non inferiore al 95% a 250 nm)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124124D0-140C-266B-B2A6-5B44C907EF73}"/>
              </a:ext>
            </a:extLst>
          </p:cNvPr>
          <p:cNvSpPr>
            <a:spLocks noChangeArrowheads="1"/>
          </p:cNvSpPr>
          <p:nvPr/>
        </p:nvSpPr>
        <p:spPr bwMode="auto">
          <a:xfrm>
            <a:off x="250825" y="338138"/>
            <a:ext cx="8424863"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it-IT" sz="1800" b="1" u="sng"/>
              <a:t>Acidi grassi</a:t>
            </a:r>
          </a:p>
          <a:p>
            <a:pPr algn="just" eaLnBrk="1" hangingPunct="1">
              <a:spcBef>
                <a:spcPct val="0"/>
              </a:spcBef>
              <a:buFontTx/>
              <a:buNone/>
            </a:pPr>
            <a:endParaRPr lang="en-GB" altLang="it-IT" sz="1800" b="1" u="sng"/>
          </a:p>
          <a:p>
            <a:pPr algn="just" eaLnBrk="1" hangingPunct="1">
              <a:spcBef>
                <a:spcPct val="0"/>
              </a:spcBef>
              <a:buFontTx/>
              <a:buNone/>
            </a:pPr>
            <a:endParaRPr lang="en-GB" altLang="it-IT" sz="1800" b="1" u="sng"/>
          </a:p>
          <a:p>
            <a:pPr algn="just" eaLnBrk="1" hangingPunct="1">
              <a:spcBef>
                <a:spcPct val="0"/>
              </a:spcBef>
              <a:buFontTx/>
              <a:buNone/>
            </a:pPr>
            <a:endParaRPr lang="en-GB" altLang="it-IT" sz="1800" b="1"/>
          </a:p>
          <a:p>
            <a:pPr algn="just" eaLnBrk="1" hangingPunct="1">
              <a:spcBef>
                <a:spcPct val="0"/>
              </a:spcBef>
              <a:buFontTx/>
              <a:buNone/>
            </a:pPr>
            <a:r>
              <a:rPr lang="it-IT" altLang="it-IT" sz="1800"/>
              <a:t>Gli acidi grassi sono costituiti da </a:t>
            </a:r>
            <a:r>
              <a:rPr lang="it-IT" altLang="it-IT" sz="1800" b="1"/>
              <a:t>catene di carbonio</a:t>
            </a:r>
            <a:r>
              <a:rPr lang="it-IT" altLang="it-IT" sz="1800"/>
              <a:t> in numero da 4 a 30 con uno o più </a:t>
            </a:r>
            <a:r>
              <a:rPr lang="it-IT" altLang="it-IT" sz="1800" b="1" u="sng"/>
              <a:t>gruppi carbossilici (-COOH)</a:t>
            </a:r>
            <a:r>
              <a:rPr lang="it-IT" altLang="it-IT" sz="1800"/>
              <a:t>. </a:t>
            </a:r>
          </a:p>
          <a:p>
            <a:pPr algn="just" eaLnBrk="1" hangingPunct="1">
              <a:spcBef>
                <a:spcPct val="0"/>
              </a:spcBef>
              <a:buFontTx/>
              <a:buNone/>
            </a:pPr>
            <a:endParaRPr lang="it-IT" altLang="it-IT" sz="1800"/>
          </a:p>
          <a:p>
            <a:pPr algn="just" eaLnBrk="1" hangingPunct="1">
              <a:spcBef>
                <a:spcPct val="0"/>
              </a:spcBef>
              <a:buFontTx/>
              <a:buNone/>
            </a:pPr>
            <a:r>
              <a:rPr lang="it-IT" altLang="it-IT" sz="1800"/>
              <a:t>Gli atomi di carbonio sono uniti a formare una catena generalmente attraverso un singolo legame C-C. </a:t>
            </a:r>
          </a:p>
          <a:p>
            <a:pPr algn="just" eaLnBrk="1" hangingPunct="1">
              <a:spcBef>
                <a:spcPct val="0"/>
              </a:spcBef>
              <a:buFontTx/>
              <a:buNone/>
            </a:pPr>
            <a:endParaRPr lang="it-IT" altLang="it-IT" sz="1800"/>
          </a:p>
          <a:p>
            <a:pPr algn="just" eaLnBrk="1" hangingPunct="1">
              <a:spcBef>
                <a:spcPct val="0"/>
              </a:spcBef>
              <a:buFontTx/>
              <a:buNone/>
            </a:pPr>
            <a:r>
              <a:rPr lang="it-IT" altLang="it-IT" sz="1800"/>
              <a:t>I due atomi di carbonio possono essere legati anche attraverso un doppio legame (C=C). </a:t>
            </a:r>
          </a:p>
          <a:p>
            <a:pPr algn="just" eaLnBrk="1" hangingPunct="1">
              <a:spcBef>
                <a:spcPct val="0"/>
              </a:spcBef>
              <a:buFontTx/>
              <a:buNone/>
            </a:pPr>
            <a:endParaRPr lang="it-IT" altLang="it-IT" sz="1800"/>
          </a:p>
          <a:p>
            <a:pPr algn="just" eaLnBrk="1" hangingPunct="1">
              <a:spcBef>
                <a:spcPct val="0"/>
              </a:spcBef>
              <a:buFontTx/>
              <a:buNone/>
            </a:pPr>
            <a:r>
              <a:rPr lang="it-IT" altLang="it-IT" sz="1800"/>
              <a:t>Nel caso in cui non siano presenti doppi legami l’acido grasso è definito saturo (ad esempio il palmitico e lo stearico). </a:t>
            </a:r>
          </a:p>
          <a:p>
            <a:pPr algn="just" eaLnBrk="1" hangingPunct="1">
              <a:spcBef>
                <a:spcPct val="0"/>
              </a:spcBef>
              <a:buFontTx/>
              <a:buNone/>
            </a:pPr>
            <a:endParaRPr lang="it-IT" altLang="it-IT" sz="1800"/>
          </a:p>
          <a:p>
            <a:pPr algn="just" eaLnBrk="1" hangingPunct="1">
              <a:spcBef>
                <a:spcPct val="0"/>
              </a:spcBef>
              <a:buFontTx/>
              <a:buNone/>
            </a:pPr>
            <a:r>
              <a:rPr lang="it-IT" altLang="it-IT" sz="1800"/>
              <a:t>Se è presente un doppio legame è definito monoinsaturo (ad esempio l’acido oleico); se sono presenti due o più doppi legami legami è detto polinsaturo (acido linoleico, acido linolenico). </a:t>
            </a:r>
          </a:p>
          <a:p>
            <a:pPr algn="just" eaLnBrk="1" hangingPunct="1">
              <a:spcBef>
                <a:spcPct val="0"/>
              </a:spcBef>
              <a:buFontTx/>
              <a:buNone/>
            </a:pPr>
            <a:endParaRPr lang="it-IT" altLang="it-IT"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B2DC3CE4-064C-22A7-C6F1-AD3357B488C0}"/>
              </a:ext>
            </a:extLst>
          </p:cNvPr>
          <p:cNvSpPr txBox="1">
            <a:spLocks noChangeArrowheads="1"/>
          </p:cNvSpPr>
          <p:nvPr/>
        </p:nvSpPr>
        <p:spPr bwMode="auto">
          <a:xfrm>
            <a:off x="304800" y="304800"/>
            <a:ext cx="8077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PROCEDIMENTO</a:t>
            </a:r>
          </a:p>
          <a:p>
            <a:pPr eaLnBrk="1" hangingPunct="1">
              <a:spcBef>
                <a:spcPct val="0"/>
              </a:spcBef>
              <a:buFontTx/>
              <a:buNone/>
            </a:pPr>
            <a:endParaRPr lang="it-IT" altLang="it-IT" sz="1800"/>
          </a:p>
          <a:p>
            <a:pPr eaLnBrk="1" hangingPunct="1">
              <a:spcBef>
                <a:spcPct val="0"/>
              </a:spcBef>
              <a:buFontTx/>
              <a:buNone/>
            </a:pPr>
            <a:r>
              <a:rPr lang="it-IT" altLang="it-IT" sz="1800"/>
              <a:t>Il campione in esame deve essere perfettamente omogeneo ed esente da impurezze sospese. Gli oli liquidi a temperatura ambiente si filtrano su carta alla temperatura di circa 30°, i grassi concreti vengono omogeneizzati e filtrati a temperatura superiore di non oltre i 10°C alla temperatura di fusione.</a:t>
            </a:r>
          </a:p>
          <a:p>
            <a:pPr eaLnBrk="1" hangingPunct="1">
              <a:spcBef>
                <a:spcPct val="0"/>
              </a:spcBef>
              <a:buFontTx/>
              <a:buNone/>
            </a:pPr>
            <a:endParaRPr lang="it-IT" altLang="it-IT" sz="1800"/>
          </a:p>
          <a:p>
            <a:pPr eaLnBrk="1" hangingPunct="1">
              <a:spcBef>
                <a:spcPct val="0"/>
              </a:spcBef>
              <a:buFontTx/>
              <a:buNone/>
            </a:pPr>
            <a:r>
              <a:rPr lang="it-IT" altLang="it-IT" sz="1800"/>
              <a:t>Del campione così preparato si pesano esattamente circa 0.25 g in un matraccio tarato da 25 ml, si porta a volume con il solvente e si omogeneizza. La soluzione risultante deve essere perfettamente limpida. Qualora si riscontri opalescenza o torpidità, si filtra rapidamente su carta.</a:t>
            </a:r>
          </a:p>
          <a:p>
            <a:pPr eaLnBrk="1" hangingPunct="1">
              <a:spcBef>
                <a:spcPct val="0"/>
              </a:spcBef>
              <a:buFontTx/>
              <a:buNone/>
            </a:pPr>
            <a:endParaRPr lang="it-IT" altLang="it-IT" sz="1800"/>
          </a:p>
          <a:p>
            <a:pPr eaLnBrk="1" hangingPunct="1">
              <a:spcBef>
                <a:spcPct val="0"/>
              </a:spcBef>
              <a:buFontTx/>
              <a:buNone/>
            </a:pPr>
            <a:r>
              <a:rPr lang="it-IT" altLang="it-IT" sz="1800"/>
              <a:t>Con la soluzione ottenuta si riempie una cuvetta e si misurano le estinzioni, usando come riferimento il solvente, alle lunghezze d’onda significative comprese tra </a:t>
            </a:r>
            <a:r>
              <a:rPr lang="it-IT" altLang="it-IT" sz="1800" b="1"/>
              <a:t>232 e 276 nm.</a:t>
            </a:r>
          </a:p>
          <a:p>
            <a:pPr eaLnBrk="1" hangingPunct="1">
              <a:spcBef>
                <a:spcPct val="0"/>
              </a:spcBef>
              <a:buFontTx/>
              <a:buNone/>
            </a:pPr>
            <a:endParaRPr lang="it-IT" altLang="it-IT" sz="18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27397258-EE8A-7A68-A334-472DD4239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65A4A3F8-4036-D02F-460F-BF2170077328}"/>
              </a:ext>
            </a:extLst>
          </p:cNvPr>
          <p:cNvSpPr>
            <a:spLocks noChangeArrowheads="1"/>
          </p:cNvSpPr>
          <p:nvPr/>
        </p:nvSpPr>
        <p:spPr bwMode="auto">
          <a:xfrm>
            <a:off x="179388" y="260350"/>
            <a:ext cx="849788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b="1"/>
              <a:t>Acidi grassi insaturi</a:t>
            </a:r>
          </a:p>
          <a:p>
            <a:pPr eaLnBrk="1" hangingPunct="1">
              <a:spcBef>
                <a:spcPct val="50000"/>
              </a:spcBef>
              <a:buFontTx/>
              <a:buNone/>
            </a:pPr>
            <a:endParaRPr lang="it-IT" altLang="it-IT" sz="2000"/>
          </a:p>
          <a:p>
            <a:pPr eaLnBrk="1" hangingPunct="1">
              <a:spcBef>
                <a:spcPct val="50000"/>
              </a:spcBef>
              <a:buFontTx/>
              <a:buNone/>
            </a:pPr>
            <a:r>
              <a:rPr lang="it-IT" altLang="it-IT" sz="1800"/>
              <a:t>Gli acidi grassi polinsaturi sono presenti in quantità, ottimali per il nostro organismo:</a:t>
            </a:r>
          </a:p>
          <a:p>
            <a:pPr eaLnBrk="1" hangingPunct="1">
              <a:spcBef>
                <a:spcPct val="50000"/>
              </a:spcBef>
              <a:buFontTx/>
              <a:buNone/>
            </a:pPr>
            <a:endParaRPr lang="it-IT" altLang="it-IT" sz="1800"/>
          </a:p>
          <a:p>
            <a:pPr eaLnBrk="1" hangingPunct="1">
              <a:spcBef>
                <a:spcPct val="50000"/>
              </a:spcBef>
              <a:buFontTx/>
              <a:buNone/>
            </a:pPr>
            <a:endParaRPr lang="it-IT" altLang="it-IT" sz="1800"/>
          </a:p>
          <a:p>
            <a:pPr eaLnBrk="1" hangingPunct="1">
              <a:spcBef>
                <a:spcPct val="50000"/>
              </a:spcBef>
            </a:pPr>
            <a:r>
              <a:rPr lang="it-IT" altLang="it-IT" sz="1800"/>
              <a:t> infatti pur essendo acidi essenziali (non sintetizzabili dall'uomo, ma indispensabili per alcuni suoi metabolismi) </a:t>
            </a:r>
          </a:p>
          <a:p>
            <a:pPr eaLnBrk="1" hangingPunct="1">
              <a:spcBef>
                <a:spcPct val="50000"/>
              </a:spcBef>
            </a:pPr>
            <a:r>
              <a:rPr lang="it-IT" altLang="it-IT" sz="1800"/>
              <a:t>sono facilmente autossidabili con produzione di </a:t>
            </a:r>
            <a:r>
              <a:rPr lang="it-IT" altLang="it-IT" sz="1800" b="1" u="sng"/>
              <a:t>perossidi</a:t>
            </a:r>
            <a:r>
              <a:rPr lang="it-IT" altLang="it-IT" sz="1800"/>
              <a:t> e </a:t>
            </a:r>
            <a:r>
              <a:rPr lang="it-IT" altLang="it-IT" sz="1800" b="1" u="sng"/>
              <a:t>relativi prodotti di decomposizione</a:t>
            </a:r>
            <a:r>
              <a:rPr lang="it-IT" altLang="it-IT" sz="1800"/>
              <a:t>, sostanze nocive all'organismo umano, tanto che un loro accumulo nei tessuti è stato correlato tra le cause di insorgenza di neoplasie.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6678DCF-161A-B38C-B742-DA9A3F9237DD}"/>
              </a:ext>
            </a:extLst>
          </p:cNvPr>
          <p:cNvSpPr>
            <a:spLocks noChangeArrowheads="1"/>
          </p:cNvSpPr>
          <p:nvPr/>
        </p:nvSpPr>
        <p:spPr bwMode="auto">
          <a:xfrm>
            <a:off x="684213" y="476250"/>
            <a:ext cx="813593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t>Negli oli, gli acidi grassi sono generalmente legati con il glicerolo a formare i trigliceridi</a:t>
            </a:r>
            <a:r>
              <a:rPr lang="it-IT" altLang="it-IT" sz="1800"/>
              <a:t>. </a:t>
            </a:r>
          </a:p>
          <a:p>
            <a:pPr eaLnBrk="1" hangingPunct="1">
              <a:spcBef>
                <a:spcPct val="0"/>
              </a:spcBef>
              <a:buFontTx/>
              <a:buNone/>
            </a:pPr>
            <a:endParaRPr lang="it-IT" altLang="it-IT" sz="1800"/>
          </a:p>
          <a:p>
            <a:pPr eaLnBrk="1" hangingPunct="1">
              <a:spcBef>
                <a:spcPct val="0"/>
              </a:spcBef>
              <a:buFontTx/>
              <a:buNone/>
            </a:pPr>
            <a:r>
              <a:rPr lang="it-IT" altLang="it-IT" sz="1800"/>
              <a:t>Gli acidi grassi liberi sono i responsabili dell’acidità dell’olio. </a:t>
            </a:r>
          </a:p>
          <a:p>
            <a:pPr eaLnBrk="1" hangingPunct="1">
              <a:spcBef>
                <a:spcPct val="0"/>
              </a:spcBef>
              <a:buFontTx/>
              <a:buNone/>
            </a:pPr>
            <a:endParaRPr lang="it-IT" altLang="it-IT" sz="1800"/>
          </a:p>
          <a:p>
            <a:pPr eaLnBrk="1" hangingPunct="1">
              <a:spcBef>
                <a:spcPct val="0"/>
              </a:spcBef>
            </a:pPr>
            <a:r>
              <a:rPr lang="it-IT" altLang="it-IT" sz="1800"/>
              <a:t> Nel caso in cui due doppi legami siano separati da un legame singolo (-C=C-C=C-) si parla di doppi legami coniugati (</a:t>
            </a:r>
            <a:r>
              <a:rPr lang="it-IT" altLang="it-IT" sz="1800" b="1" u="sng"/>
              <a:t>dieni coniugati</a:t>
            </a:r>
            <a:r>
              <a:rPr lang="it-IT" altLang="it-IT" sz="1800"/>
              <a:t>). </a:t>
            </a:r>
          </a:p>
          <a:p>
            <a:pPr eaLnBrk="1" hangingPunct="1">
              <a:spcBef>
                <a:spcPct val="0"/>
              </a:spcBef>
              <a:buFontTx/>
              <a:buNone/>
            </a:pPr>
            <a:endParaRPr lang="it-IT" altLang="it-IT" sz="1800"/>
          </a:p>
          <a:p>
            <a:pPr eaLnBrk="1" hangingPunct="1">
              <a:spcBef>
                <a:spcPct val="0"/>
              </a:spcBef>
              <a:buFontTx/>
              <a:buNone/>
            </a:pPr>
            <a:endParaRPr lang="it-IT" altLang="it-IT" sz="1800"/>
          </a:p>
          <a:p>
            <a:pPr eaLnBrk="1" hangingPunct="1">
              <a:spcBef>
                <a:spcPct val="0"/>
              </a:spcBef>
            </a:pPr>
            <a:r>
              <a:rPr lang="it-IT" altLang="it-IT" sz="1800"/>
              <a:t> Nel caso in cui siano presenti 3 doppi legami, alternati a legami singoli, si parla di </a:t>
            </a:r>
            <a:r>
              <a:rPr lang="it-IT" altLang="it-IT" sz="1800" b="1" u="sng"/>
              <a:t>trieni coniugati</a:t>
            </a:r>
            <a:r>
              <a:rPr lang="it-IT" altLang="it-IT" sz="1800"/>
              <a:t> (-C=C-C=C-C=C-). Gli acidi grassi si trovano indicati con questa simbologia:</a:t>
            </a:r>
          </a:p>
          <a:p>
            <a:pPr eaLnBrk="1" hangingPunct="1">
              <a:spcBef>
                <a:spcPct val="0"/>
              </a:spcBef>
            </a:pPr>
            <a:endParaRPr lang="it-IT" altLang="it-IT" sz="1800"/>
          </a:p>
          <a:p>
            <a:pPr eaLnBrk="1" hangingPunct="1">
              <a:spcBef>
                <a:spcPct val="0"/>
              </a:spcBef>
              <a:buFontTx/>
              <a:buNone/>
            </a:pPr>
            <a:r>
              <a:rPr lang="it-IT" altLang="it-IT" sz="2000" b="1"/>
              <a:t>  				</a:t>
            </a:r>
            <a:r>
              <a:rPr lang="it-IT" altLang="it-IT" sz="2400" b="1"/>
              <a:t>Cx:y</a:t>
            </a:r>
            <a:r>
              <a:rPr lang="it-IT" altLang="it-IT" sz="2400"/>
              <a:t> </a:t>
            </a:r>
          </a:p>
          <a:p>
            <a:pPr eaLnBrk="1" hangingPunct="1">
              <a:spcBef>
                <a:spcPct val="0"/>
              </a:spcBef>
              <a:buFontTx/>
              <a:buNone/>
            </a:pPr>
            <a:endParaRPr lang="it-IT" altLang="it-IT" sz="2400"/>
          </a:p>
          <a:p>
            <a:pPr eaLnBrk="1" hangingPunct="1">
              <a:spcBef>
                <a:spcPct val="0"/>
              </a:spcBef>
              <a:buFontTx/>
              <a:buNone/>
            </a:pPr>
            <a:endParaRPr lang="it-IT" altLang="it-IT" sz="1800"/>
          </a:p>
          <a:p>
            <a:pPr eaLnBrk="1" hangingPunct="1">
              <a:spcBef>
                <a:spcPct val="0"/>
              </a:spcBef>
              <a:buFontTx/>
              <a:buNone/>
            </a:pPr>
            <a:r>
              <a:rPr lang="it-IT" altLang="it-IT" sz="1800"/>
              <a:t>dove x è il numero di atomi di carbonio e y il numero di doppi legami </a:t>
            </a:r>
          </a:p>
          <a:p>
            <a:pPr eaLnBrk="1" hangingPunct="1">
              <a:spcBef>
                <a:spcPct val="0"/>
              </a:spcBef>
              <a:buFontTx/>
              <a:buNone/>
            </a:pPr>
            <a:endParaRPr lang="it-IT" altLang="it-IT" sz="1800"/>
          </a:p>
          <a:p>
            <a:pPr eaLnBrk="1" hangingPunct="1">
              <a:spcBef>
                <a:spcPct val="0"/>
              </a:spcBef>
              <a:buFontTx/>
              <a:buNone/>
            </a:pPr>
            <a:r>
              <a:rPr lang="it-IT" altLang="it-IT" sz="1800"/>
              <a:t>(ad esempio C18:3 acido grasso a 18 atomi di carbonio con 3 doppi legami).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C5B4E845-F070-E554-C431-5387757A24F1}"/>
              </a:ext>
            </a:extLst>
          </p:cNvPr>
          <p:cNvSpPr>
            <a:spLocks noChangeArrowheads="1"/>
          </p:cNvSpPr>
          <p:nvPr/>
        </p:nvSpPr>
        <p:spPr bwMode="auto">
          <a:xfrm>
            <a:off x="0" y="0"/>
            <a:ext cx="9144000" cy="533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nvGrpSpPr>
          <p:cNvPr id="9219" name="Group 9">
            <a:extLst>
              <a:ext uri="{FF2B5EF4-FFF2-40B4-BE49-F238E27FC236}">
                <a16:creationId xmlns:a16="http://schemas.microsoft.com/office/drawing/2014/main" id="{3602AF07-742D-F078-A0B9-BC2D0A1DA3FD}"/>
              </a:ext>
            </a:extLst>
          </p:cNvPr>
          <p:cNvGrpSpPr>
            <a:grpSpLocks/>
          </p:cNvGrpSpPr>
          <p:nvPr/>
        </p:nvGrpSpPr>
        <p:grpSpPr bwMode="auto">
          <a:xfrm>
            <a:off x="0" y="0"/>
            <a:ext cx="9144000" cy="5734050"/>
            <a:chOff x="0" y="0"/>
            <a:chExt cx="5760" cy="3725"/>
          </a:xfrm>
        </p:grpSpPr>
        <p:grpSp>
          <p:nvGrpSpPr>
            <p:cNvPr id="9220" name="Group 7">
              <a:extLst>
                <a:ext uri="{FF2B5EF4-FFF2-40B4-BE49-F238E27FC236}">
                  <a16:creationId xmlns:a16="http://schemas.microsoft.com/office/drawing/2014/main" id="{E4162980-1052-F605-370F-FA56F3E1050C}"/>
                </a:ext>
              </a:extLst>
            </p:cNvPr>
            <p:cNvGrpSpPr>
              <a:grpSpLocks/>
            </p:cNvGrpSpPr>
            <p:nvPr/>
          </p:nvGrpSpPr>
          <p:grpSpPr bwMode="auto">
            <a:xfrm>
              <a:off x="0" y="0"/>
              <a:ext cx="5760" cy="3725"/>
              <a:chOff x="0" y="0"/>
              <a:chExt cx="5760" cy="3725"/>
            </a:xfrm>
          </p:grpSpPr>
          <p:pic>
            <p:nvPicPr>
              <p:cNvPr id="9222" name="Picture 4" descr="english002">
                <a:extLst>
                  <a:ext uri="{FF2B5EF4-FFF2-40B4-BE49-F238E27FC236}">
                    <a16:creationId xmlns:a16="http://schemas.microsoft.com/office/drawing/2014/main" id="{DA6620F3-A3F2-8CA4-CC7B-3F651AE41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
                <a:ext cx="5760" cy="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6">
                <a:extLst>
                  <a:ext uri="{FF2B5EF4-FFF2-40B4-BE49-F238E27FC236}">
                    <a16:creationId xmlns:a16="http://schemas.microsoft.com/office/drawing/2014/main" id="{02DD9025-FA0A-CB7E-B3FE-8C2CAC00DE3E}"/>
                  </a:ext>
                </a:extLst>
              </p:cNvPr>
              <p:cNvSpPr>
                <a:spLocks noChangeArrowheads="1"/>
              </p:cNvSpPr>
              <p:nvPr/>
            </p:nvSpPr>
            <p:spPr bwMode="auto">
              <a:xfrm>
                <a:off x="0" y="0"/>
                <a:ext cx="5760" cy="38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
          <p:nvSpPr>
            <p:cNvPr id="9221" name="Rectangle 8">
              <a:extLst>
                <a:ext uri="{FF2B5EF4-FFF2-40B4-BE49-F238E27FC236}">
                  <a16:creationId xmlns:a16="http://schemas.microsoft.com/office/drawing/2014/main" id="{CE3AADE1-4F03-F80E-36C5-AD174AC5CBDC}"/>
                </a:ext>
              </a:extLst>
            </p:cNvPr>
            <p:cNvSpPr>
              <a:spLocks noChangeArrowheads="1"/>
            </p:cNvSpPr>
            <p:nvPr/>
          </p:nvSpPr>
          <p:spPr bwMode="auto">
            <a:xfrm>
              <a:off x="144" y="384"/>
              <a:ext cx="288" cy="43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enza nome">
            <a:extLst>
              <a:ext uri="{FF2B5EF4-FFF2-40B4-BE49-F238E27FC236}">
                <a16:creationId xmlns:a16="http://schemas.microsoft.com/office/drawing/2014/main" id="{723266EE-206D-0353-2947-2D7F49811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88931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3659</Words>
  <Application>Microsoft Macintosh PowerPoint</Application>
  <PresentationFormat>Presentazione su schermo (4:3)</PresentationFormat>
  <Paragraphs>292</Paragraphs>
  <Slides>51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51</vt:i4>
      </vt:variant>
    </vt:vector>
  </HeadingPairs>
  <TitlesOfParts>
    <vt:vector size="56" baseType="lpstr">
      <vt:lpstr>Arial</vt:lpstr>
      <vt:lpstr>Calibri</vt:lpstr>
      <vt:lpstr>Wingdings</vt:lpstr>
      <vt:lpstr>Symbol</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dc:creator>
  <cp:lastModifiedBy>giorgia lancia</cp:lastModifiedBy>
  <cp:revision>58</cp:revision>
  <dcterms:created xsi:type="dcterms:W3CDTF">2004-06-17T04:06:59Z</dcterms:created>
  <dcterms:modified xsi:type="dcterms:W3CDTF">2024-01-21T09:07:01Z</dcterms:modified>
</cp:coreProperties>
</file>