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20" d="100"/>
          <a:sy n="120" d="100"/>
        </p:scale>
        <p:origin x="192"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AB8953-8C42-BFC7-9BA1-EFD8BCECAC5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7B3F62C-2C5D-33A9-C838-69D2131563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5BB9011-994C-A8F5-0D54-BE0FD80BF1B7}"/>
              </a:ext>
            </a:extLst>
          </p:cNvPr>
          <p:cNvSpPr>
            <a:spLocks noGrp="1"/>
          </p:cNvSpPr>
          <p:nvPr>
            <p:ph type="dt" sz="half" idx="10"/>
          </p:nvPr>
        </p:nvSpPr>
        <p:spPr/>
        <p:txBody>
          <a:bodyPr/>
          <a:lstStyle/>
          <a:p>
            <a:fld id="{2F276722-257A-492A-BAD3-EFF349AB1091}" type="datetimeFigureOut">
              <a:rPr lang="fr-FR" smtClean="0"/>
              <a:t>24/11/2025</a:t>
            </a:fld>
            <a:endParaRPr lang="fr-FR"/>
          </a:p>
        </p:txBody>
      </p:sp>
      <p:sp>
        <p:nvSpPr>
          <p:cNvPr id="5" name="Espace réservé du pied de page 4">
            <a:extLst>
              <a:ext uri="{FF2B5EF4-FFF2-40B4-BE49-F238E27FC236}">
                <a16:creationId xmlns:a16="http://schemas.microsoft.com/office/drawing/2014/main" id="{0E1D5ACC-BDC2-44DD-843F-33F0A5E6B83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40ABE3-48C6-55B7-C93C-C7E2306BB796}"/>
              </a:ext>
            </a:extLst>
          </p:cNvPr>
          <p:cNvSpPr>
            <a:spLocks noGrp="1"/>
          </p:cNvSpPr>
          <p:nvPr>
            <p:ph type="sldNum" sz="quarter" idx="12"/>
          </p:nvPr>
        </p:nvSpPr>
        <p:spPr/>
        <p:txBody>
          <a:bodyPr/>
          <a:lstStyle/>
          <a:p>
            <a:fld id="{CB7FB759-A821-4023-9668-979CD9A444D1}" type="slidenum">
              <a:rPr lang="fr-FR" smtClean="0"/>
              <a:t>‹N›</a:t>
            </a:fld>
            <a:endParaRPr lang="fr-FR"/>
          </a:p>
        </p:txBody>
      </p:sp>
    </p:spTree>
    <p:extLst>
      <p:ext uri="{BB962C8B-B14F-4D97-AF65-F5344CB8AC3E}">
        <p14:creationId xmlns:p14="http://schemas.microsoft.com/office/powerpoint/2010/main" val="214189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FE7AA3-4D76-6582-A653-198A2DC1B12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AD19036-6C65-3AA1-D37A-7AB1FD2C2A0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48CB40-D845-984B-8A34-A0E019A06996}"/>
              </a:ext>
            </a:extLst>
          </p:cNvPr>
          <p:cNvSpPr>
            <a:spLocks noGrp="1"/>
          </p:cNvSpPr>
          <p:nvPr>
            <p:ph type="dt" sz="half" idx="10"/>
          </p:nvPr>
        </p:nvSpPr>
        <p:spPr/>
        <p:txBody>
          <a:bodyPr/>
          <a:lstStyle/>
          <a:p>
            <a:fld id="{2F276722-257A-492A-BAD3-EFF349AB1091}" type="datetimeFigureOut">
              <a:rPr lang="fr-FR" smtClean="0"/>
              <a:t>24/11/2025</a:t>
            </a:fld>
            <a:endParaRPr lang="fr-FR"/>
          </a:p>
        </p:txBody>
      </p:sp>
      <p:sp>
        <p:nvSpPr>
          <p:cNvPr id="5" name="Espace réservé du pied de page 4">
            <a:extLst>
              <a:ext uri="{FF2B5EF4-FFF2-40B4-BE49-F238E27FC236}">
                <a16:creationId xmlns:a16="http://schemas.microsoft.com/office/drawing/2014/main" id="{67D0249A-94A1-ED67-D353-2B6840341F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9208D2-53E8-6F79-FAAD-9A6E941342BE}"/>
              </a:ext>
            </a:extLst>
          </p:cNvPr>
          <p:cNvSpPr>
            <a:spLocks noGrp="1"/>
          </p:cNvSpPr>
          <p:nvPr>
            <p:ph type="sldNum" sz="quarter" idx="12"/>
          </p:nvPr>
        </p:nvSpPr>
        <p:spPr/>
        <p:txBody>
          <a:bodyPr/>
          <a:lstStyle/>
          <a:p>
            <a:fld id="{CB7FB759-A821-4023-9668-979CD9A444D1}" type="slidenum">
              <a:rPr lang="fr-FR" smtClean="0"/>
              <a:t>‹N›</a:t>
            </a:fld>
            <a:endParaRPr lang="fr-FR"/>
          </a:p>
        </p:txBody>
      </p:sp>
    </p:spTree>
    <p:extLst>
      <p:ext uri="{BB962C8B-B14F-4D97-AF65-F5344CB8AC3E}">
        <p14:creationId xmlns:p14="http://schemas.microsoft.com/office/powerpoint/2010/main" val="226307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550F95A-B2A8-DAD1-FB46-960F9BEBEDC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445C9D2-25C9-7DD2-AB44-15392A60515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9BCC491-F57A-2C80-5DC1-925969D06376}"/>
              </a:ext>
            </a:extLst>
          </p:cNvPr>
          <p:cNvSpPr>
            <a:spLocks noGrp="1"/>
          </p:cNvSpPr>
          <p:nvPr>
            <p:ph type="dt" sz="half" idx="10"/>
          </p:nvPr>
        </p:nvSpPr>
        <p:spPr/>
        <p:txBody>
          <a:bodyPr/>
          <a:lstStyle/>
          <a:p>
            <a:fld id="{2F276722-257A-492A-BAD3-EFF349AB1091}" type="datetimeFigureOut">
              <a:rPr lang="fr-FR" smtClean="0"/>
              <a:t>24/11/2025</a:t>
            </a:fld>
            <a:endParaRPr lang="fr-FR"/>
          </a:p>
        </p:txBody>
      </p:sp>
      <p:sp>
        <p:nvSpPr>
          <p:cNvPr id="5" name="Espace réservé du pied de page 4">
            <a:extLst>
              <a:ext uri="{FF2B5EF4-FFF2-40B4-BE49-F238E27FC236}">
                <a16:creationId xmlns:a16="http://schemas.microsoft.com/office/drawing/2014/main" id="{AB4DCE60-C460-8BA0-6CC3-A5E3E70D37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E2D2371-31F6-3617-A345-BC88CBBEB3E2}"/>
              </a:ext>
            </a:extLst>
          </p:cNvPr>
          <p:cNvSpPr>
            <a:spLocks noGrp="1"/>
          </p:cNvSpPr>
          <p:nvPr>
            <p:ph type="sldNum" sz="quarter" idx="12"/>
          </p:nvPr>
        </p:nvSpPr>
        <p:spPr/>
        <p:txBody>
          <a:bodyPr/>
          <a:lstStyle/>
          <a:p>
            <a:fld id="{CB7FB759-A821-4023-9668-979CD9A444D1}" type="slidenum">
              <a:rPr lang="fr-FR" smtClean="0"/>
              <a:t>‹N›</a:t>
            </a:fld>
            <a:endParaRPr lang="fr-FR"/>
          </a:p>
        </p:txBody>
      </p:sp>
    </p:spTree>
    <p:extLst>
      <p:ext uri="{BB962C8B-B14F-4D97-AF65-F5344CB8AC3E}">
        <p14:creationId xmlns:p14="http://schemas.microsoft.com/office/powerpoint/2010/main" val="428604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481827-B71D-4FD3-B3D4-6CC4FA2DD3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28EDF8C-88C6-EC88-07E4-1B53900B193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5F4A35-2BBB-56D7-AB93-534770316ABD}"/>
              </a:ext>
            </a:extLst>
          </p:cNvPr>
          <p:cNvSpPr>
            <a:spLocks noGrp="1"/>
          </p:cNvSpPr>
          <p:nvPr>
            <p:ph type="dt" sz="half" idx="10"/>
          </p:nvPr>
        </p:nvSpPr>
        <p:spPr/>
        <p:txBody>
          <a:bodyPr/>
          <a:lstStyle/>
          <a:p>
            <a:fld id="{2F276722-257A-492A-BAD3-EFF349AB1091}" type="datetimeFigureOut">
              <a:rPr lang="fr-FR" smtClean="0"/>
              <a:t>24/11/2025</a:t>
            </a:fld>
            <a:endParaRPr lang="fr-FR"/>
          </a:p>
        </p:txBody>
      </p:sp>
      <p:sp>
        <p:nvSpPr>
          <p:cNvPr id="5" name="Espace réservé du pied de page 4">
            <a:extLst>
              <a:ext uri="{FF2B5EF4-FFF2-40B4-BE49-F238E27FC236}">
                <a16:creationId xmlns:a16="http://schemas.microsoft.com/office/drawing/2014/main" id="{49D6CD64-EFA6-AACB-1384-CE33DBFFA6B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4BDA4D3-1C99-6512-E7FF-00A4257EE93D}"/>
              </a:ext>
            </a:extLst>
          </p:cNvPr>
          <p:cNvSpPr>
            <a:spLocks noGrp="1"/>
          </p:cNvSpPr>
          <p:nvPr>
            <p:ph type="sldNum" sz="quarter" idx="12"/>
          </p:nvPr>
        </p:nvSpPr>
        <p:spPr/>
        <p:txBody>
          <a:bodyPr/>
          <a:lstStyle/>
          <a:p>
            <a:fld id="{CB7FB759-A821-4023-9668-979CD9A444D1}" type="slidenum">
              <a:rPr lang="fr-FR" smtClean="0"/>
              <a:t>‹N›</a:t>
            </a:fld>
            <a:endParaRPr lang="fr-FR"/>
          </a:p>
        </p:txBody>
      </p:sp>
    </p:spTree>
    <p:extLst>
      <p:ext uri="{BB962C8B-B14F-4D97-AF65-F5344CB8AC3E}">
        <p14:creationId xmlns:p14="http://schemas.microsoft.com/office/powerpoint/2010/main" val="132068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0FE557-47D5-BD64-2F6F-19C8DE37C7E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19CF27F-56FA-3518-C200-025EDDF9F9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8EDA823-872D-0BE4-A8D6-3F0AFD6A7249}"/>
              </a:ext>
            </a:extLst>
          </p:cNvPr>
          <p:cNvSpPr>
            <a:spLocks noGrp="1"/>
          </p:cNvSpPr>
          <p:nvPr>
            <p:ph type="dt" sz="half" idx="10"/>
          </p:nvPr>
        </p:nvSpPr>
        <p:spPr/>
        <p:txBody>
          <a:bodyPr/>
          <a:lstStyle/>
          <a:p>
            <a:fld id="{2F276722-257A-492A-BAD3-EFF349AB1091}" type="datetimeFigureOut">
              <a:rPr lang="fr-FR" smtClean="0"/>
              <a:t>24/11/2025</a:t>
            </a:fld>
            <a:endParaRPr lang="fr-FR"/>
          </a:p>
        </p:txBody>
      </p:sp>
      <p:sp>
        <p:nvSpPr>
          <p:cNvPr id="5" name="Espace réservé du pied de page 4">
            <a:extLst>
              <a:ext uri="{FF2B5EF4-FFF2-40B4-BE49-F238E27FC236}">
                <a16:creationId xmlns:a16="http://schemas.microsoft.com/office/drawing/2014/main" id="{0726CCA9-1479-AA96-7849-E94409B215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582BE69-2527-032D-BAF9-D01B4ACBDE33}"/>
              </a:ext>
            </a:extLst>
          </p:cNvPr>
          <p:cNvSpPr>
            <a:spLocks noGrp="1"/>
          </p:cNvSpPr>
          <p:nvPr>
            <p:ph type="sldNum" sz="quarter" idx="12"/>
          </p:nvPr>
        </p:nvSpPr>
        <p:spPr/>
        <p:txBody>
          <a:bodyPr/>
          <a:lstStyle/>
          <a:p>
            <a:fld id="{CB7FB759-A821-4023-9668-979CD9A444D1}" type="slidenum">
              <a:rPr lang="fr-FR" smtClean="0"/>
              <a:t>‹N›</a:t>
            </a:fld>
            <a:endParaRPr lang="fr-FR"/>
          </a:p>
        </p:txBody>
      </p:sp>
    </p:spTree>
    <p:extLst>
      <p:ext uri="{BB962C8B-B14F-4D97-AF65-F5344CB8AC3E}">
        <p14:creationId xmlns:p14="http://schemas.microsoft.com/office/powerpoint/2010/main" val="115104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F55FB0-B2B3-C9AA-71F8-A3E78A2DC22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005B3F6-AE04-C521-76FF-C92FEAFA90A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17A4F68-772C-C783-95FE-F5790CE66AD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E193803-D105-09EA-F4A7-BDFE7BF355F4}"/>
              </a:ext>
            </a:extLst>
          </p:cNvPr>
          <p:cNvSpPr>
            <a:spLocks noGrp="1"/>
          </p:cNvSpPr>
          <p:nvPr>
            <p:ph type="dt" sz="half" idx="10"/>
          </p:nvPr>
        </p:nvSpPr>
        <p:spPr/>
        <p:txBody>
          <a:bodyPr/>
          <a:lstStyle/>
          <a:p>
            <a:fld id="{2F276722-257A-492A-BAD3-EFF349AB1091}" type="datetimeFigureOut">
              <a:rPr lang="fr-FR" smtClean="0"/>
              <a:t>24/11/2025</a:t>
            </a:fld>
            <a:endParaRPr lang="fr-FR"/>
          </a:p>
        </p:txBody>
      </p:sp>
      <p:sp>
        <p:nvSpPr>
          <p:cNvPr id="6" name="Espace réservé du pied de page 5">
            <a:extLst>
              <a:ext uri="{FF2B5EF4-FFF2-40B4-BE49-F238E27FC236}">
                <a16:creationId xmlns:a16="http://schemas.microsoft.com/office/drawing/2014/main" id="{10C048C6-4D92-0ECB-3429-608D1CE5B7B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796F4FD-A01F-8971-B858-3F05A60D584D}"/>
              </a:ext>
            </a:extLst>
          </p:cNvPr>
          <p:cNvSpPr>
            <a:spLocks noGrp="1"/>
          </p:cNvSpPr>
          <p:nvPr>
            <p:ph type="sldNum" sz="quarter" idx="12"/>
          </p:nvPr>
        </p:nvSpPr>
        <p:spPr/>
        <p:txBody>
          <a:bodyPr/>
          <a:lstStyle/>
          <a:p>
            <a:fld id="{CB7FB759-A821-4023-9668-979CD9A444D1}" type="slidenum">
              <a:rPr lang="fr-FR" smtClean="0"/>
              <a:t>‹N›</a:t>
            </a:fld>
            <a:endParaRPr lang="fr-FR"/>
          </a:p>
        </p:txBody>
      </p:sp>
    </p:spTree>
    <p:extLst>
      <p:ext uri="{BB962C8B-B14F-4D97-AF65-F5344CB8AC3E}">
        <p14:creationId xmlns:p14="http://schemas.microsoft.com/office/powerpoint/2010/main" val="4253604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2C3B09-8145-B0F1-EBEE-718F2AA9C74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2173CB9-6C9F-2B66-5041-9F8702070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3A8FB86-950D-E03F-3BC9-E3E159C1C3C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278CED8-0DDD-EB8A-85CF-68EA0B6146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437457B-B760-D2A6-6C17-2738A411165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1643FBA-AD2D-625E-BD28-7D3CA2F2434E}"/>
              </a:ext>
            </a:extLst>
          </p:cNvPr>
          <p:cNvSpPr>
            <a:spLocks noGrp="1"/>
          </p:cNvSpPr>
          <p:nvPr>
            <p:ph type="dt" sz="half" idx="10"/>
          </p:nvPr>
        </p:nvSpPr>
        <p:spPr/>
        <p:txBody>
          <a:bodyPr/>
          <a:lstStyle/>
          <a:p>
            <a:fld id="{2F276722-257A-492A-BAD3-EFF349AB1091}" type="datetimeFigureOut">
              <a:rPr lang="fr-FR" smtClean="0"/>
              <a:t>24/11/2025</a:t>
            </a:fld>
            <a:endParaRPr lang="fr-FR"/>
          </a:p>
        </p:txBody>
      </p:sp>
      <p:sp>
        <p:nvSpPr>
          <p:cNvPr id="8" name="Espace réservé du pied de page 7">
            <a:extLst>
              <a:ext uri="{FF2B5EF4-FFF2-40B4-BE49-F238E27FC236}">
                <a16:creationId xmlns:a16="http://schemas.microsoft.com/office/drawing/2014/main" id="{E5CEB4FE-FA11-BDFD-E311-33EFE2BE74A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6A99148-4835-111C-FD03-A32D6894EACD}"/>
              </a:ext>
            </a:extLst>
          </p:cNvPr>
          <p:cNvSpPr>
            <a:spLocks noGrp="1"/>
          </p:cNvSpPr>
          <p:nvPr>
            <p:ph type="sldNum" sz="quarter" idx="12"/>
          </p:nvPr>
        </p:nvSpPr>
        <p:spPr/>
        <p:txBody>
          <a:bodyPr/>
          <a:lstStyle/>
          <a:p>
            <a:fld id="{CB7FB759-A821-4023-9668-979CD9A444D1}" type="slidenum">
              <a:rPr lang="fr-FR" smtClean="0"/>
              <a:t>‹N›</a:t>
            </a:fld>
            <a:endParaRPr lang="fr-FR"/>
          </a:p>
        </p:txBody>
      </p:sp>
    </p:spTree>
    <p:extLst>
      <p:ext uri="{BB962C8B-B14F-4D97-AF65-F5344CB8AC3E}">
        <p14:creationId xmlns:p14="http://schemas.microsoft.com/office/powerpoint/2010/main" val="410712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F65E55-21ED-6BC4-9A31-A56DB7B6C9B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7D91C29-AAC1-7896-74D8-DFE20581188E}"/>
              </a:ext>
            </a:extLst>
          </p:cNvPr>
          <p:cNvSpPr>
            <a:spLocks noGrp="1"/>
          </p:cNvSpPr>
          <p:nvPr>
            <p:ph type="dt" sz="half" idx="10"/>
          </p:nvPr>
        </p:nvSpPr>
        <p:spPr/>
        <p:txBody>
          <a:bodyPr/>
          <a:lstStyle/>
          <a:p>
            <a:fld id="{2F276722-257A-492A-BAD3-EFF349AB1091}" type="datetimeFigureOut">
              <a:rPr lang="fr-FR" smtClean="0"/>
              <a:t>24/11/2025</a:t>
            </a:fld>
            <a:endParaRPr lang="fr-FR"/>
          </a:p>
        </p:txBody>
      </p:sp>
      <p:sp>
        <p:nvSpPr>
          <p:cNvPr id="4" name="Espace réservé du pied de page 3">
            <a:extLst>
              <a:ext uri="{FF2B5EF4-FFF2-40B4-BE49-F238E27FC236}">
                <a16:creationId xmlns:a16="http://schemas.microsoft.com/office/drawing/2014/main" id="{17860F67-15D6-7F6D-3FBB-E244D0F3E8A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8CA3364-535C-6D87-8716-7ECC1BA4F27F}"/>
              </a:ext>
            </a:extLst>
          </p:cNvPr>
          <p:cNvSpPr>
            <a:spLocks noGrp="1"/>
          </p:cNvSpPr>
          <p:nvPr>
            <p:ph type="sldNum" sz="quarter" idx="12"/>
          </p:nvPr>
        </p:nvSpPr>
        <p:spPr/>
        <p:txBody>
          <a:bodyPr/>
          <a:lstStyle/>
          <a:p>
            <a:fld id="{CB7FB759-A821-4023-9668-979CD9A444D1}" type="slidenum">
              <a:rPr lang="fr-FR" smtClean="0"/>
              <a:t>‹N›</a:t>
            </a:fld>
            <a:endParaRPr lang="fr-FR"/>
          </a:p>
        </p:txBody>
      </p:sp>
    </p:spTree>
    <p:extLst>
      <p:ext uri="{BB962C8B-B14F-4D97-AF65-F5344CB8AC3E}">
        <p14:creationId xmlns:p14="http://schemas.microsoft.com/office/powerpoint/2010/main" val="165841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8FDE4BB-0E1C-43AC-B75A-606B5E94EC68}"/>
              </a:ext>
            </a:extLst>
          </p:cNvPr>
          <p:cNvSpPr>
            <a:spLocks noGrp="1"/>
          </p:cNvSpPr>
          <p:nvPr>
            <p:ph type="dt" sz="half" idx="10"/>
          </p:nvPr>
        </p:nvSpPr>
        <p:spPr/>
        <p:txBody>
          <a:bodyPr/>
          <a:lstStyle/>
          <a:p>
            <a:fld id="{2F276722-257A-492A-BAD3-EFF349AB1091}" type="datetimeFigureOut">
              <a:rPr lang="fr-FR" smtClean="0"/>
              <a:t>24/11/2025</a:t>
            </a:fld>
            <a:endParaRPr lang="fr-FR"/>
          </a:p>
        </p:txBody>
      </p:sp>
      <p:sp>
        <p:nvSpPr>
          <p:cNvPr id="3" name="Espace réservé du pied de page 2">
            <a:extLst>
              <a:ext uri="{FF2B5EF4-FFF2-40B4-BE49-F238E27FC236}">
                <a16:creationId xmlns:a16="http://schemas.microsoft.com/office/drawing/2014/main" id="{72DB43F8-6C25-A16A-C28B-7F89C514242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C872A38-880B-8135-CF25-6DF4241E9820}"/>
              </a:ext>
            </a:extLst>
          </p:cNvPr>
          <p:cNvSpPr>
            <a:spLocks noGrp="1"/>
          </p:cNvSpPr>
          <p:nvPr>
            <p:ph type="sldNum" sz="quarter" idx="12"/>
          </p:nvPr>
        </p:nvSpPr>
        <p:spPr/>
        <p:txBody>
          <a:bodyPr/>
          <a:lstStyle/>
          <a:p>
            <a:fld id="{CB7FB759-A821-4023-9668-979CD9A444D1}" type="slidenum">
              <a:rPr lang="fr-FR" smtClean="0"/>
              <a:t>‹N›</a:t>
            </a:fld>
            <a:endParaRPr lang="fr-FR"/>
          </a:p>
        </p:txBody>
      </p:sp>
    </p:spTree>
    <p:extLst>
      <p:ext uri="{BB962C8B-B14F-4D97-AF65-F5344CB8AC3E}">
        <p14:creationId xmlns:p14="http://schemas.microsoft.com/office/powerpoint/2010/main" val="51056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E25F6D-7876-240E-4060-E01FCC47C0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6AB9B30-D4ED-661F-E7CB-F923EB69F3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533C58B-519A-486B-E301-65ACA6CBD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DB59FB-760E-5954-9CE7-CB0D7C9C0B6B}"/>
              </a:ext>
            </a:extLst>
          </p:cNvPr>
          <p:cNvSpPr>
            <a:spLocks noGrp="1"/>
          </p:cNvSpPr>
          <p:nvPr>
            <p:ph type="dt" sz="half" idx="10"/>
          </p:nvPr>
        </p:nvSpPr>
        <p:spPr/>
        <p:txBody>
          <a:bodyPr/>
          <a:lstStyle/>
          <a:p>
            <a:fld id="{2F276722-257A-492A-BAD3-EFF349AB1091}" type="datetimeFigureOut">
              <a:rPr lang="fr-FR" smtClean="0"/>
              <a:t>24/11/2025</a:t>
            </a:fld>
            <a:endParaRPr lang="fr-FR"/>
          </a:p>
        </p:txBody>
      </p:sp>
      <p:sp>
        <p:nvSpPr>
          <p:cNvPr id="6" name="Espace réservé du pied de page 5">
            <a:extLst>
              <a:ext uri="{FF2B5EF4-FFF2-40B4-BE49-F238E27FC236}">
                <a16:creationId xmlns:a16="http://schemas.microsoft.com/office/drawing/2014/main" id="{73DAA549-3D71-60C8-C81C-925A46F0F0F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F057FDC-00E4-066F-3B5B-F38692B6E66C}"/>
              </a:ext>
            </a:extLst>
          </p:cNvPr>
          <p:cNvSpPr>
            <a:spLocks noGrp="1"/>
          </p:cNvSpPr>
          <p:nvPr>
            <p:ph type="sldNum" sz="quarter" idx="12"/>
          </p:nvPr>
        </p:nvSpPr>
        <p:spPr/>
        <p:txBody>
          <a:bodyPr/>
          <a:lstStyle/>
          <a:p>
            <a:fld id="{CB7FB759-A821-4023-9668-979CD9A444D1}" type="slidenum">
              <a:rPr lang="fr-FR" smtClean="0"/>
              <a:t>‹N›</a:t>
            </a:fld>
            <a:endParaRPr lang="fr-FR"/>
          </a:p>
        </p:txBody>
      </p:sp>
    </p:spTree>
    <p:extLst>
      <p:ext uri="{BB962C8B-B14F-4D97-AF65-F5344CB8AC3E}">
        <p14:creationId xmlns:p14="http://schemas.microsoft.com/office/powerpoint/2010/main" val="1887113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E1E015-F9C3-096E-E868-E91C6ED93C7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EE6E2F3-FAE9-5B40-9C7B-7B2F90BD71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F6B13A0-D866-69EB-FD02-E651CA129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0C6F9DE-5815-CF39-9FDB-99E38848B977}"/>
              </a:ext>
            </a:extLst>
          </p:cNvPr>
          <p:cNvSpPr>
            <a:spLocks noGrp="1"/>
          </p:cNvSpPr>
          <p:nvPr>
            <p:ph type="dt" sz="half" idx="10"/>
          </p:nvPr>
        </p:nvSpPr>
        <p:spPr/>
        <p:txBody>
          <a:bodyPr/>
          <a:lstStyle/>
          <a:p>
            <a:fld id="{2F276722-257A-492A-BAD3-EFF349AB1091}" type="datetimeFigureOut">
              <a:rPr lang="fr-FR" smtClean="0"/>
              <a:t>24/11/2025</a:t>
            </a:fld>
            <a:endParaRPr lang="fr-FR"/>
          </a:p>
        </p:txBody>
      </p:sp>
      <p:sp>
        <p:nvSpPr>
          <p:cNvPr id="6" name="Espace réservé du pied de page 5">
            <a:extLst>
              <a:ext uri="{FF2B5EF4-FFF2-40B4-BE49-F238E27FC236}">
                <a16:creationId xmlns:a16="http://schemas.microsoft.com/office/drawing/2014/main" id="{86E68A63-0A1C-6BDE-78A2-7A7D2E4143E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F443CFC-CD10-2FE1-AFA5-66DDDB6CCF22}"/>
              </a:ext>
            </a:extLst>
          </p:cNvPr>
          <p:cNvSpPr>
            <a:spLocks noGrp="1"/>
          </p:cNvSpPr>
          <p:nvPr>
            <p:ph type="sldNum" sz="quarter" idx="12"/>
          </p:nvPr>
        </p:nvSpPr>
        <p:spPr/>
        <p:txBody>
          <a:bodyPr/>
          <a:lstStyle/>
          <a:p>
            <a:fld id="{CB7FB759-A821-4023-9668-979CD9A444D1}" type="slidenum">
              <a:rPr lang="fr-FR" smtClean="0"/>
              <a:t>‹N›</a:t>
            </a:fld>
            <a:endParaRPr lang="fr-FR"/>
          </a:p>
        </p:txBody>
      </p:sp>
    </p:spTree>
    <p:extLst>
      <p:ext uri="{BB962C8B-B14F-4D97-AF65-F5344CB8AC3E}">
        <p14:creationId xmlns:p14="http://schemas.microsoft.com/office/powerpoint/2010/main" val="2226611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3B0937A-DEC7-0F79-E77A-5778395D04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67B1134-E303-4E07-F30B-675EAF21E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E0A402-5293-77F3-580E-EF47BC1785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76722-257A-492A-BAD3-EFF349AB1091}" type="datetimeFigureOut">
              <a:rPr lang="fr-FR" smtClean="0"/>
              <a:t>24/11/2025</a:t>
            </a:fld>
            <a:endParaRPr lang="fr-FR"/>
          </a:p>
        </p:txBody>
      </p:sp>
      <p:sp>
        <p:nvSpPr>
          <p:cNvPr id="5" name="Espace réservé du pied de page 4">
            <a:extLst>
              <a:ext uri="{FF2B5EF4-FFF2-40B4-BE49-F238E27FC236}">
                <a16:creationId xmlns:a16="http://schemas.microsoft.com/office/drawing/2014/main" id="{AC9B277D-EB52-800B-4E90-3D4C87F157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493F80A-83A0-3F8F-1076-48421037D6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FB759-A821-4023-9668-979CD9A444D1}" type="slidenum">
              <a:rPr lang="fr-FR" smtClean="0"/>
              <a:t>‹N›</a:t>
            </a:fld>
            <a:endParaRPr lang="fr-FR"/>
          </a:p>
        </p:txBody>
      </p:sp>
    </p:spTree>
    <p:extLst>
      <p:ext uri="{BB962C8B-B14F-4D97-AF65-F5344CB8AC3E}">
        <p14:creationId xmlns:p14="http://schemas.microsoft.com/office/powerpoint/2010/main" val="3712749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39611-BD45-D074-2C7D-6ACF250B7680}"/>
              </a:ext>
            </a:extLst>
          </p:cNvPr>
          <p:cNvSpPr>
            <a:spLocks noGrp="1"/>
          </p:cNvSpPr>
          <p:nvPr>
            <p:ph type="ctrTitle"/>
          </p:nvPr>
        </p:nvSpPr>
        <p:spPr>
          <a:xfrm>
            <a:off x="1524000" y="2263542"/>
            <a:ext cx="9273988" cy="1809096"/>
          </a:xfrm>
        </p:spPr>
        <p:txBody>
          <a:bodyPr>
            <a:normAutofit fontScale="90000"/>
          </a:bodyPr>
          <a:lstStyle/>
          <a:p>
            <a:br>
              <a:rPr lang="fr-F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fr-F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fr-F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fr-F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fr-F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fr-F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fr-F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fr-FR" sz="3300" b="1" kern="1800" dirty="0">
                <a:effectLst/>
                <a:latin typeface="Times New Roman" panose="02020603050405020304" pitchFamily="18" charset="0"/>
                <a:ea typeface="Times New Roman" panose="02020603050405020304" pitchFamily="18" charset="0"/>
                <a:cs typeface="Times New Roman" panose="02020603050405020304" pitchFamily="18" charset="0"/>
              </a:rPr>
              <a:t>Corps et Mémoire : </a:t>
            </a:r>
            <a:br>
              <a:rPr lang="fr-FR" sz="3300" b="1" kern="1800" dirty="0">
                <a:latin typeface="Times New Roman" panose="02020603050405020304" pitchFamily="18" charset="0"/>
                <a:ea typeface="Times New Roman" panose="02020603050405020304" pitchFamily="18" charset="0"/>
                <a:cs typeface="Times New Roman" panose="02020603050405020304" pitchFamily="18" charset="0"/>
              </a:rPr>
            </a:br>
            <a:r>
              <a:rPr lang="fr-FR" sz="3300" b="1" kern="1800" dirty="0">
                <a:effectLst/>
                <a:latin typeface="Times New Roman" panose="02020603050405020304" pitchFamily="18" charset="0"/>
                <a:ea typeface="Times New Roman" panose="02020603050405020304" pitchFamily="18" charset="0"/>
                <a:cs typeface="Times New Roman" panose="02020603050405020304" pitchFamily="18" charset="0"/>
              </a:rPr>
              <a:t>récits visuels autour des coiffures et des rituels féminins à Madagascar</a:t>
            </a:r>
            <a:br>
              <a:rPr lang="fr-F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fr-FR"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fr-FR" sz="1800" dirty="0">
                <a:effectLst/>
                <a:latin typeface="Calibri" panose="020F0502020204030204" pitchFamily="34" charset="0"/>
                <a:ea typeface="Calibri" panose="020F0502020204030204" pitchFamily="34" charset="0"/>
                <a:cs typeface="Times New Roman" panose="02020603050405020304" pitchFamily="18" charset="0"/>
              </a:rPr>
            </a:b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Sous-titre 2">
            <a:extLst>
              <a:ext uri="{FF2B5EF4-FFF2-40B4-BE49-F238E27FC236}">
                <a16:creationId xmlns:a16="http://schemas.microsoft.com/office/drawing/2014/main" id="{39E81EF0-8170-3D3E-DE52-2293B7B6166E}"/>
              </a:ext>
            </a:extLst>
          </p:cNvPr>
          <p:cNvSpPr>
            <a:spLocks noGrp="1"/>
          </p:cNvSpPr>
          <p:nvPr>
            <p:ph type="subTitle" idx="1"/>
          </p:nvPr>
        </p:nvSpPr>
        <p:spPr>
          <a:xfrm>
            <a:off x="1524000" y="3689910"/>
            <a:ext cx="9144000" cy="1655762"/>
          </a:xfrm>
        </p:spPr>
        <p:txBody>
          <a:bodyPr/>
          <a:lstStyle/>
          <a:p>
            <a:r>
              <a:rPr lang="fr-FR" sz="3000" b="1" kern="1800" dirty="0">
                <a:effectLst/>
                <a:latin typeface="Times New Roman" panose="02020603050405020304" pitchFamily="18" charset="0"/>
                <a:ea typeface="Times New Roman" panose="02020603050405020304" pitchFamily="18" charset="0"/>
                <a:cs typeface="Times New Roman" panose="02020603050405020304" pitchFamily="18" charset="0"/>
              </a:rPr>
              <a:t>Corpo e </a:t>
            </a:r>
            <a:r>
              <a:rPr lang="fr-FR" sz="3000" b="1" kern="1800" dirty="0" err="1">
                <a:effectLst/>
                <a:latin typeface="Times New Roman" panose="02020603050405020304" pitchFamily="18" charset="0"/>
                <a:ea typeface="Times New Roman" panose="02020603050405020304" pitchFamily="18" charset="0"/>
                <a:cs typeface="Times New Roman" panose="02020603050405020304" pitchFamily="18" charset="0"/>
              </a:rPr>
              <a:t>memoria</a:t>
            </a:r>
            <a:r>
              <a:rPr lang="fr-FR" sz="3000" b="1" kern="1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fr-FR" sz="30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fr-FR" sz="3000" b="1" kern="1800" dirty="0" err="1">
                <a:effectLst/>
                <a:latin typeface="Times New Roman" panose="02020603050405020304" pitchFamily="18" charset="0"/>
                <a:ea typeface="Times New Roman" panose="02020603050405020304" pitchFamily="18" charset="0"/>
                <a:cs typeface="Times New Roman" panose="02020603050405020304" pitchFamily="18" charset="0"/>
              </a:rPr>
              <a:t>narrazioni</a:t>
            </a:r>
            <a:r>
              <a:rPr lang="fr-FR" sz="3000" b="1" kern="1800" dirty="0">
                <a:effectLst/>
                <a:latin typeface="Times New Roman" panose="02020603050405020304" pitchFamily="18" charset="0"/>
                <a:ea typeface="Times New Roman" panose="02020603050405020304" pitchFamily="18" charset="0"/>
                <a:cs typeface="Times New Roman" panose="02020603050405020304" pitchFamily="18" charset="0"/>
              </a:rPr>
              <a:t> visive </a:t>
            </a:r>
            <a:r>
              <a:rPr lang="fr-FR" sz="3000" b="1" kern="1800" dirty="0" err="1">
                <a:effectLst/>
                <a:latin typeface="Times New Roman" panose="02020603050405020304" pitchFamily="18" charset="0"/>
                <a:ea typeface="Times New Roman" panose="02020603050405020304" pitchFamily="18" charset="0"/>
                <a:cs typeface="Times New Roman" panose="02020603050405020304" pitchFamily="18" charset="0"/>
              </a:rPr>
              <a:t>sulle</a:t>
            </a:r>
            <a:r>
              <a:rPr lang="fr-FR" sz="3000" b="1" kern="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kern="1800" dirty="0" err="1">
                <a:effectLst/>
                <a:latin typeface="Times New Roman" panose="02020603050405020304" pitchFamily="18" charset="0"/>
                <a:ea typeface="Times New Roman" panose="02020603050405020304" pitchFamily="18" charset="0"/>
                <a:cs typeface="Times New Roman" panose="02020603050405020304" pitchFamily="18" charset="0"/>
              </a:rPr>
              <a:t>acconciature</a:t>
            </a:r>
            <a:r>
              <a:rPr lang="fr-FR" sz="3000" b="1" kern="1800" dirty="0">
                <a:effectLst/>
                <a:latin typeface="Times New Roman" panose="02020603050405020304" pitchFamily="18" charset="0"/>
                <a:ea typeface="Times New Roman" panose="02020603050405020304" pitchFamily="18" charset="0"/>
                <a:cs typeface="Times New Roman" panose="02020603050405020304" pitchFamily="18" charset="0"/>
              </a:rPr>
              <a:t> e i </a:t>
            </a:r>
            <a:r>
              <a:rPr lang="fr-FR" sz="3000" b="1" kern="1800" dirty="0" err="1">
                <a:effectLst/>
                <a:latin typeface="Times New Roman" panose="02020603050405020304" pitchFamily="18" charset="0"/>
                <a:ea typeface="Times New Roman" panose="02020603050405020304" pitchFamily="18" charset="0"/>
                <a:cs typeface="Times New Roman" panose="02020603050405020304" pitchFamily="18" charset="0"/>
              </a:rPr>
              <a:t>rituali</a:t>
            </a:r>
            <a:r>
              <a:rPr lang="fr-FR" sz="3000" b="1" kern="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kern="1800" dirty="0" err="1">
                <a:effectLst/>
                <a:latin typeface="Times New Roman" panose="02020603050405020304" pitchFamily="18" charset="0"/>
                <a:ea typeface="Times New Roman" panose="02020603050405020304" pitchFamily="18" charset="0"/>
                <a:cs typeface="Times New Roman" panose="02020603050405020304" pitchFamily="18" charset="0"/>
              </a:rPr>
              <a:t>femminili</a:t>
            </a:r>
            <a:r>
              <a:rPr lang="fr-FR" sz="3000" b="1" kern="1800" dirty="0">
                <a:effectLst/>
                <a:latin typeface="Times New Roman" panose="02020603050405020304" pitchFamily="18" charset="0"/>
                <a:ea typeface="Times New Roman" panose="02020603050405020304" pitchFamily="18" charset="0"/>
                <a:cs typeface="Times New Roman" panose="02020603050405020304" pitchFamily="18" charset="0"/>
              </a:rPr>
              <a:t> in Madagascar</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89535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39611-BD45-D074-2C7D-6ACF250B7680}"/>
              </a:ext>
            </a:extLst>
          </p:cNvPr>
          <p:cNvSpPr>
            <a:spLocks noGrp="1"/>
          </p:cNvSpPr>
          <p:nvPr>
            <p:ph type="ctrTitle"/>
          </p:nvPr>
        </p:nvSpPr>
        <p:spPr>
          <a:xfrm>
            <a:off x="992841" y="4524469"/>
            <a:ext cx="9858935" cy="1809096"/>
          </a:xfrm>
        </p:spPr>
        <p:txBody>
          <a:bodyPr>
            <a:noAutofit/>
          </a:bodyPr>
          <a:lstStyle/>
          <a:p>
            <a:pPr algn="l"/>
            <a:r>
              <a:rPr lang="fr-FR" sz="1600" b="1" dirty="0">
                <a:latin typeface="+mn-lt"/>
                <a:ea typeface="Times New Roman" panose="02020603050405020304" pitchFamily="18" charset="0"/>
                <a:cs typeface="Times New Roman" panose="02020603050405020304" pitchFamily="18" charset="0"/>
              </a:rPr>
              <a:t>Sud – </a:t>
            </a:r>
            <a:r>
              <a:rPr lang="fr-FR" sz="1600" b="1" dirty="0" err="1">
                <a:latin typeface="+mn-lt"/>
                <a:ea typeface="Times New Roman" panose="02020603050405020304" pitchFamily="18" charset="0"/>
                <a:cs typeface="Times New Roman" panose="02020603050405020304" pitchFamily="18" charset="0"/>
              </a:rPr>
              <a:t>Antandroy</a:t>
            </a:r>
            <a:r>
              <a:rPr lang="fr-FR" sz="1600" b="1" dirty="0">
                <a:latin typeface="+mn-lt"/>
                <a:ea typeface="Times New Roman" panose="02020603050405020304" pitchFamily="18" charset="0"/>
                <a:cs typeface="Times New Roman" panose="02020603050405020304" pitchFamily="18" charset="0"/>
              </a:rPr>
              <a:t>, </a:t>
            </a:r>
            <a:r>
              <a:rPr lang="fr-FR" sz="1600" b="1" dirty="0" err="1">
                <a:latin typeface="+mn-lt"/>
                <a:ea typeface="Times New Roman" panose="02020603050405020304" pitchFamily="18" charset="0"/>
                <a:cs typeface="Times New Roman" panose="02020603050405020304" pitchFamily="18" charset="0"/>
              </a:rPr>
              <a:t>Mahafaly</a:t>
            </a:r>
            <a:r>
              <a:rPr lang="fr-FR" sz="1600" b="1" dirty="0">
                <a:latin typeface="+mn-lt"/>
                <a:ea typeface="Times New Roman" panose="02020603050405020304" pitchFamily="18" charset="0"/>
                <a:cs typeface="Times New Roman" panose="02020603050405020304" pitchFamily="18" charset="0"/>
              </a:rPr>
              <a:t> et </a:t>
            </a:r>
            <a:r>
              <a:rPr lang="fr-FR" sz="1600" b="1" dirty="0" err="1">
                <a:latin typeface="+mn-lt"/>
                <a:ea typeface="Times New Roman" panose="02020603050405020304" pitchFamily="18" charset="0"/>
                <a:cs typeface="Times New Roman" panose="02020603050405020304" pitchFamily="18" charset="0"/>
              </a:rPr>
              <a:t>Vezo</a:t>
            </a:r>
            <a:r>
              <a:rPr lang="fr-FR" sz="1600" b="1" dirty="0">
                <a:latin typeface="+mn-lt"/>
                <a:ea typeface="Times New Roman" panose="02020603050405020304" pitchFamily="18" charset="0"/>
                <a:cs typeface="Times New Roman" panose="02020603050405020304" pitchFamily="18" charset="0"/>
              </a:rPr>
              <a:t> : sobriété et symbolisme rituel </a:t>
            </a:r>
            <a:br>
              <a:rPr lang="fr-FR" sz="1600" b="1" dirty="0">
                <a:latin typeface="+mn-lt"/>
                <a:ea typeface="Times New Roman" panose="02020603050405020304" pitchFamily="18" charset="0"/>
                <a:cs typeface="Times New Roman" panose="02020603050405020304" pitchFamily="18" charset="0"/>
              </a:rPr>
            </a:br>
            <a:r>
              <a:rPr lang="fr-FR" sz="1600" b="1" dirty="0">
                <a:latin typeface="+mn-lt"/>
                <a:ea typeface="Times New Roman" panose="02020603050405020304" pitchFamily="18" charset="0"/>
                <a:cs typeface="Times New Roman" panose="02020603050405020304" pitchFamily="18" charset="0"/>
              </a:rPr>
              <a:t>Sud – </a:t>
            </a:r>
            <a:r>
              <a:rPr lang="fr-FR" sz="1600" b="1" dirty="0" err="1">
                <a:latin typeface="+mn-lt"/>
                <a:ea typeface="Times New Roman" panose="02020603050405020304" pitchFamily="18" charset="0"/>
                <a:cs typeface="Times New Roman" panose="02020603050405020304" pitchFamily="18" charset="0"/>
              </a:rPr>
              <a:t>Antandroy</a:t>
            </a:r>
            <a:r>
              <a:rPr lang="fr-FR" sz="1600" b="1" dirty="0">
                <a:latin typeface="+mn-lt"/>
                <a:ea typeface="Times New Roman" panose="02020603050405020304" pitchFamily="18" charset="0"/>
                <a:cs typeface="Times New Roman" panose="02020603050405020304" pitchFamily="18" charset="0"/>
              </a:rPr>
              <a:t>, </a:t>
            </a:r>
            <a:r>
              <a:rPr lang="fr-FR" sz="1600" b="1" dirty="0" err="1">
                <a:latin typeface="+mn-lt"/>
                <a:ea typeface="Times New Roman" panose="02020603050405020304" pitchFamily="18" charset="0"/>
                <a:cs typeface="Times New Roman" panose="02020603050405020304" pitchFamily="18" charset="0"/>
              </a:rPr>
              <a:t>Mahafaly</a:t>
            </a:r>
            <a:r>
              <a:rPr lang="fr-FR" sz="1600" b="1" dirty="0">
                <a:latin typeface="+mn-lt"/>
                <a:ea typeface="Times New Roman" panose="02020603050405020304" pitchFamily="18" charset="0"/>
                <a:cs typeface="Times New Roman" panose="02020603050405020304" pitchFamily="18" charset="0"/>
              </a:rPr>
              <a:t> e </a:t>
            </a:r>
            <a:r>
              <a:rPr lang="fr-FR" sz="1600" b="1" dirty="0" err="1">
                <a:latin typeface="+mn-lt"/>
                <a:ea typeface="Times New Roman" panose="02020603050405020304" pitchFamily="18" charset="0"/>
                <a:cs typeface="Times New Roman" panose="02020603050405020304" pitchFamily="18" charset="0"/>
              </a:rPr>
              <a:t>Vezo</a:t>
            </a:r>
            <a:r>
              <a:rPr lang="fr-FR" sz="1600" b="1" dirty="0">
                <a:latin typeface="+mn-lt"/>
                <a:ea typeface="Times New Roman" panose="02020603050405020304" pitchFamily="18" charset="0"/>
                <a:cs typeface="Times New Roman" panose="02020603050405020304" pitchFamily="18" charset="0"/>
              </a:rPr>
              <a:t>: </a:t>
            </a:r>
            <a:r>
              <a:rPr lang="fr-FR" sz="1600" b="1" dirty="0" err="1">
                <a:latin typeface="+mn-lt"/>
                <a:ea typeface="Times New Roman" panose="02020603050405020304" pitchFamily="18" charset="0"/>
                <a:cs typeface="Times New Roman" panose="02020603050405020304" pitchFamily="18" charset="0"/>
              </a:rPr>
              <a:t>sobrietà</a:t>
            </a:r>
            <a:r>
              <a:rPr lang="fr-FR" sz="1600" b="1" dirty="0">
                <a:latin typeface="+mn-lt"/>
                <a:ea typeface="Times New Roman" panose="02020603050405020304" pitchFamily="18" charset="0"/>
                <a:cs typeface="Times New Roman" panose="02020603050405020304" pitchFamily="18" charset="0"/>
              </a:rPr>
              <a:t> e </a:t>
            </a:r>
            <a:r>
              <a:rPr lang="fr-FR" sz="1600" b="1" dirty="0" err="1">
                <a:latin typeface="+mn-lt"/>
                <a:ea typeface="Times New Roman" panose="02020603050405020304" pitchFamily="18" charset="0"/>
                <a:cs typeface="Times New Roman" panose="02020603050405020304" pitchFamily="18" charset="0"/>
              </a:rPr>
              <a:t>simbolismo</a:t>
            </a:r>
            <a:r>
              <a:rPr lang="fr-FR" sz="1600" b="1" dirty="0">
                <a:latin typeface="+mn-lt"/>
                <a:ea typeface="Times New Roman" panose="02020603050405020304" pitchFamily="18" charset="0"/>
                <a:cs typeface="Times New Roman" panose="02020603050405020304" pitchFamily="18" charset="0"/>
              </a:rPr>
              <a:t> </a:t>
            </a:r>
            <a:r>
              <a:rPr lang="fr-FR" sz="1600" b="1" dirty="0" err="1">
                <a:latin typeface="+mn-lt"/>
                <a:ea typeface="Times New Roman" panose="02020603050405020304" pitchFamily="18" charset="0"/>
                <a:cs typeface="Times New Roman" panose="02020603050405020304" pitchFamily="18" charset="0"/>
              </a:rPr>
              <a:t>rituale</a:t>
            </a:r>
            <a:br>
              <a:rPr lang="fr-FR" sz="1600" b="1" dirty="0">
                <a:latin typeface="+mn-lt"/>
                <a:ea typeface="Times New Roman" panose="02020603050405020304" pitchFamily="18" charset="0"/>
                <a:cs typeface="Times New Roman" panose="02020603050405020304" pitchFamily="18" charset="0"/>
              </a:rPr>
            </a:br>
            <a:br>
              <a:rPr lang="fr-FR" sz="2000" dirty="0"/>
            </a:br>
            <a:r>
              <a:rPr lang="fr-FR" sz="1600" dirty="0">
                <a:latin typeface="+mn-lt"/>
                <a:ea typeface="Times New Roman" panose="02020603050405020304" pitchFamily="18" charset="0"/>
                <a:cs typeface="Times New Roman" panose="02020603050405020304" pitchFamily="18" charset="0"/>
              </a:rPr>
              <a:t>Dans le Sud, notamment parmi les communautés </a:t>
            </a:r>
            <a:r>
              <a:rPr lang="fr-FR" sz="1600" dirty="0" err="1">
                <a:latin typeface="+mn-lt"/>
                <a:ea typeface="Times New Roman" panose="02020603050405020304" pitchFamily="18" charset="0"/>
                <a:cs typeface="Times New Roman" panose="02020603050405020304" pitchFamily="18" charset="0"/>
              </a:rPr>
              <a:t>Antandroy</a:t>
            </a:r>
            <a:r>
              <a:rPr lang="fr-FR" sz="1600" dirty="0">
                <a:latin typeface="+mn-lt"/>
                <a:ea typeface="Times New Roman" panose="02020603050405020304" pitchFamily="18" charset="0"/>
                <a:cs typeface="Times New Roman" panose="02020603050405020304" pitchFamily="18" charset="0"/>
              </a:rPr>
              <a:t> et </a:t>
            </a:r>
            <a:r>
              <a:rPr lang="fr-FR" sz="1600" dirty="0" err="1">
                <a:latin typeface="+mn-lt"/>
                <a:ea typeface="Times New Roman" panose="02020603050405020304" pitchFamily="18" charset="0"/>
                <a:cs typeface="Times New Roman" panose="02020603050405020304" pitchFamily="18" charset="0"/>
              </a:rPr>
              <a:t>Mahafaly</a:t>
            </a:r>
            <a:r>
              <a:rPr lang="fr-FR" sz="1600" dirty="0">
                <a:latin typeface="+mn-lt"/>
                <a:ea typeface="Times New Roman" panose="02020603050405020304" pitchFamily="18" charset="0"/>
                <a:cs typeface="Times New Roman" panose="02020603050405020304" pitchFamily="18" charset="0"/>
              </a:rPr>
              <a:t>, les coiffures adoptent des formes plus épurées, parfois minimalistes, mais fortement chargées de sens. Elles interviennent particulièrement dans les rites de passage, lorsque la coiffure devient un marqueur de transformation sociale : passage à l’âge adulte, nouvelle position dans le groupe familial, moment de reconnaissance de la maturité et de la responsabilité. Les cheveux tressés ou ornés d’éléments naturels s’inscrivent alors dans un langage rituel où chaque motif renvoie à une signification spirituelle ou communautaire.</a:t>
            </a:r>
            <a:br>
              <a:rPr lang="fr-FR" sz="1600" dirty="0">
                <a:latin typeface="+mn-lt"/>
                <a:ea typeface="Times New Roman" panose="02020603050405020304" pitchFamily="18" charset="0"/>
                <a:cs typeface="Times New Roman" panose="02020603050405020304" pitchFamily="18" charset="0"/>
              </a:rPr>
            </a:br>
            <a:br>
              <a:rPr lang="fr-FR" sz="1600" dirty="0">
                <a:latin typeface="+mn-lt"/>
                <a:ea typeface="Times New Roman" panose="02020603050405020304" pitchFamily="18" charset="0"/>
                <a:cs typeface="Times New Roman" panose="02020603050405020304" pitchFamily="18" charset="0"/>
              </a:rPr>
            </a:br>
            <a:r>
              <a:rPr lang="fr-FR" sz="1600" dirty="0" err="1">
                <a:latin typeface="+mn-lt"/>
                <a:ea typeface="Times New Roman" panose="02020603050405020304" pitchFamily="18" charset="0"/>
                <a:cs typeface="Times New Roman" panose="02020603050405020304" pitchFamily="18" charset="0"/>
              </a:rPr>
              <a:t>Nel</a:t>
            </a:r>
            <a:r>
              <a:rPr lang="fr-FR" sz="1600" dirty="0">
                <a:latin typeface="+mn-lt"/>
                <a:ea typeface="Times New Roman" panose="02020603050405020304" pitchFamily="18" charset="0"/>
                <a:cs typeface="Times New Roman" panose="02020603050405020304" pitchFamily="18" charset="0"/>
              </a:rPr>
              <a:t> Sud, in </a:t>
            </a:r>
            <a:r>
              <a:rPr lang="fr-FR" sz="1600" dirty="0" err="1">
                <a:latin typeface="+mn-lt"/>
                <a:ea typeface="Times New Roman" panose="02020603050405020304" pitchFamily="18" charset="0"/>
                <a:cs typeface="Times New Roman" panose="02020603050405020304" pitchFamily="18" charset="0"/>
              </a:rPr>
              <a:t>particolare</a:t>
            </a:r>
            <a:r>
              <a:rPr lang="fr-FR" sz="1600" dirty="0">
                <a:latin typeface="+mn-lt"/>
                <a:ea typeface="Times New Roman" panose="02020603050405020304" pitchFamily="18" charset="0"/>
                <a:cs typeface="Times New Roman" panose="02020603050405020304" pitchFamily="18" charset="0"/>
              </a:rPr>
              <a:t> tra le </a:t>
            </a:r>
            <a:r>
              <a:rPr lang="fr-FR" sz="1600" dirty="0" err="1">
                <a:latin typeface="+mn-lt"/>
                <a:ea typeface="Times New Roman" panose="02020603050405020304" pitchFamily="18" charset="0"/>
                <a:cs typeface="Times New Roman" panose="02020603050405020304" pitchFamily="18" charset="0"/>
              </a:rPr>
              <a:t>comunità</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Antandroy</a:t>
            </a:r>
            <a:r>
              <a:rPr lang="fr-FR" sz="1600" dirty="0">
                <a:latin typeface="+mn-lt"/>
                <a:ea typeface="Times New Roman" panose="02020603050405020304" pitchFamily="18" charset="0"/>
                <a:cs typeface="Times New Roman" panose="02020603050405020304" pitchFamily="18" charset="0"/>
              </a:rPr>
              <a:t> e </a:t>
            </a:r>
            <a:r>
              <a:rPr lang="fr-FR" sz="1600" dirty="0" err="1">
                <a:latin typeface="+mn-lt"/>
                <a:ea typeface="Times New Roman" panose="02020603050405020304" pitchFamily="18" charset="0"/>
                <a:cs typeface="Times New Roman" panose="02020603050405020304" pitchFamily="18" charset="0"/>
              </a:rPr>
              <a:t>Mahafaly</a:t>
            </a:r>
            <a:r>
              <a:rPr lang="fr-FR" sz="1600" dirty="0">
                <a:latin typeface="+mn-lt"/>
                <a:ea typeface="Times New Roman" panose="02020603050405020304" pitchFamily="18" charset="0"/>
                <a:cs typeface="Times New Roman" panose="02020603050405020304" pitchFamily="18" charset="0"/>
              </a:rPr>
              <a:t>, le </a:t>
            </a:r>
            <a:r>
              <a:rPr lang="fr-FR" sz="1600" dirty="0" err="1">
                <a:latin typeface="+mn-lt"/>
                <a:ea typeface="Times New Roman" panose="02020603050405020304" pitchFamily="18" charset="0"/>
                <a:cs typeface="Times New Roman" panose="02020603050405020304" pitchFamily="18" charset="0"/>
              </a:rPr>
              <a:t>acconciature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assumono</a:t>
            </a:r>
            <a:r>
              <a:rPr lang="fr-FR" sz="1600" dirty="0">
                <a:latin typeface="+mn-lt"/>
                <a:ea typeface="Times New Roman" panose="02020603050405020304" pitchFamily="18" charset="0"/>
                <a:cs typeface="Times New Roman" panose="02020603050405020304" pitchFamily="18" charset="0"/>
              </a:rPr>
              <a:t> forme più </a:t>
            </a:r>
            <a:r>
              <a:rPr lang="fr-FR" sz="1600" dirty="0" err="1">
                <a:latin typeface="+mn-lt"/>
                <a:ea typeface="Times New Roman" panose="02020603050405020304" pitchFamily="18" charset="0"/>
                <a:cs typeface="Times New Roman" panose="02020603050405020304" pitchFamily="18" charset="0"/>
              </a:rPr>
              <a:t>semplici</a:t>
            </a:r>
            <a:r>
              <a:rPr lang="fr-FR" sz="1600" dirty="0">
                <a:latin typeface="+mn-lt"/>
                <a:ea typeface="Times New Roman" panose="02020603050405020304" pitchFamily="18" charset="0"/>
                <a:cs typeface="Times New Roman" panose="02020603050405020304" pitchFamily="18" charset="0"/>
              </a:rPr>
              <a:t>, a volte minimaliste, ma sono </a:t>
            </a:r>
            <a:r>
              <a:rPr lang="fr-FR" sz="1600" dirty="0" err="1">
                <a:latin typeface="+mn-lt"/>
                <a:ea typeface="Times New Roman" panose="02020603050405020304" pitchFamily="18" charset="0"/>
                <a:cs typeface="Times New Roman" panose="02020603050405020304" pitchFamily="18" charset="0"/>
              </a:rPr>
              <a:t>comunque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ricche</a:t>
            </a:r>
            <a:r>
              <a:rPr lang="fr-FR" sz="1600" dirty="0">
                <a:latin typeface="+mn-lt"/>
                <a:ea typeface="Times New Roman" panose="02020603050405020304" pitchFamily="18" charset="0"/>
                <a:cs typeface="Times New Roman" panose="02020603050405020304" pitchFamily="18" charset="0"/>
              </a:rPr>
              <a:t> di </a:t>
            </a:r>
            <a:r>
              <a:rPr lang="fr-FR" sz="1600" dirty="0" err="1">
                <a:latin typeface="+mn-lt"/>
                <a:ea typeface="Times New Roman" panose="02020603050405020304" pitchFamily="18" charset="0"/>
                <a:cs typeface="Times New Roman" panose="02020603050405020304" pitchFamily="18" charset="0"/>
              </a:rPr>
              <a:t>significato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Svolgono</a:t>
            </a:r>
            <a:r>
              <a:rPr lang="fr-FR" sz="1600" dirty="0">
                <a:latin typeface="+mn-lt"/>
                <a:ea typeface="Times New Roman" panose="02020603050405020304" pitchFamily="18" charset="0"/>
                <a:cs typeface="Times New Roman" panose="02020603050405020304" pitchFamily="18" charset="0"/>
              </a:rPr>
              <a:t> un </a:t>
            </a:r>
            <a:r>
              <a:rPr lang="fr-FR" sz="1600" dirty="0" err="1">
                <a:latin typeface="+mn-lt"/>
                <a:ea typeface="Times New Roman" panose="02020603050405020304" pitchFamily="18" charset="0"/>
                <a:cs typeface="Times New Roman" panose="02020603050405020304" pitchFamily="18" charset="0"/>
              </a:rPr>
              <a:t>ruolo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significativo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nei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riti</a:t>
            </a:r>
            <a:r>
              <a:rPr lang="fr-FR" sz="1600" dirty="0">
                <a:latin typeface="+mn-lt"/>
                <a:ea typeface="Times New Roman" panose="02020603050405020304" pitchFamily="18" charset="0"/>
                <a:cs typeface="Times New Roman" panose="02020603050405020304" pitchFamily="18" charset="0"/>
              </a:rPr>
              <a:t> di </a:t>
            </a:r>
            <a:r>
              <a:rPr lang="fr-FR" sz="1600" dirty="0" err="1">
                <a:latin typeface="+mn-lt"/>
                <a:ea typeface="Times New Roman" panose="02020603050405020304" pitchFamily="18" charset="0"/>
                <a:cs typeface="Times New Roman" panose="02020603050405020304" pitchFamily="18" charset="0"/>
              </a:rPr>
              <a:t>passaggio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dove</a:t>
            </a:r>
            <a:r>
              <a:rPr lang="fr-FR" sz="1600" dirty="0">
                <a:latin typeface="+mn-lt"/>
                <a:ea typeface="Times New Roman" panose="02020603050405020304" pitchFamily="18" charset="0"/>
                <a:cs typeface="Times New Roman" panose="02020603050405020304" pitchFamily="18" charset="0"/>
              </a:rPr>
              <a:t> le </a:t>
            </a:r>
            <a:r>
              <a:rPr lang="fr-FR" sz="1600" dirty="0" err="1">
                <a:latin typeface="+mn-lt"/>
                <a:ea typeface="Times New Roman" panose="02020603050405020304" pitchFamily="18" charset="0"/>
                <a:cs typeface="Times New Roman" panose="02020603050405020304" pitchFamily="18" charset="0"/>
              </a:rPr>
              <a:t>acconciature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diventano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indicatori</a:t>
            </a:r>
            <a:r>
              <a:rPr lang="fr-FR" sz="1600" dirty="0">
                <a:latin typeface="+mn-lt"/>
                <a:ea typeface="Times New Roman" panose="02020603050405020304" pitchFamily="18" charset="0"/>
                <a:cs typeface="Times New Roman" panose="02020603050405020304" pitchFamily="18" charset="0"/>
              </a:rPr>
              <a:t> di </a:t>
            </a:r>
            <a:r>
              <a:rPr lang="fr-FR" sz="1600" dirty="0" err="1">
                <a:latin typeface="+mn-lt"/>
                <a:ea typeface="Times New Roman" panose="02020603050405020304" pitchFamily="18" charset="0"/>
                <a:cs typeface="Times New Roman" panose="02020603050405020304" pitchFamily="18" charset="0"/>
              </a:rPr>
              <a:t>trasformazione</a:t>
            </a:r>
            <a:r>
              <a:rPr lang="fr-FR" sz="1600" dirty="0">
                <a:latin typeface="+mn-lt"/>
                <a:ea typeface="Times New Roman" panose="02020603050405020304" pitchFamily="18" charset="0"/>
                <a:cs typeface="Times New Roman" panose="02020603050405020304" pitchFamily="18" charset="0"/>
              </a:rPr>
              <a:t> sociale: il </a:t>
            </a:r>
            <a:r>
              <a:rPr lang="fr-FR" sz="1600" dirty="0" err="1">
                <a:latin typeface="+mn-lt"/>
                <a:ea typeface="Times New Roman" panose="02020603050405020304" pitchFamily="18" charset="0"/>
                <a:cs typeface="Times New Roman" panose="02020603050405020304" pitchFamily="18" charset="0"/>
              </a:rPr>
              <a:t>passaggio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all'età</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adulta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una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nuova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posizione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all'interno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del</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gruppo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familiare</a:t>
            </a:r>
            <a:r>
              <a:rPr lang="fr-FR" sz="1600" dirty="0">
                <a:latin typeface="+mn-lt"/>
                <a:ea typeface="Times New Roman" panose="02020603050405020304" pitchFamily="18" charset="0"/>
                <a:cs typeface="Times New Roman" panose="02020603050405020304" pitchFamily="18" charset="0"/>
              </a:rPr>
              <a:t> e il </a:t>
            </a:r>
            <a:r>
              <a:rPr lang="fr-FR" sz="1600" dirty="0" err="1">
                <a:latin typeface="+mn-lt"/>
                <a:ea typeface="Times New Roman" panose="02020603050405020304" pitchFamily="18" charset="0"/>
                <a:cs typeface="Times New Roman" panose="02020603050405020304" pitchFamily="18" charset="0"/>
              </a:rPr>
              <a:t>riconoscimento</a:t>
            </a:r>
            <a:r>
              <a:rPr lang="fr-FR" sz="1600" dirty="0">
                <a:latin typeface="+mn-lt"/>
                <a:ea typeface="Times New Roman" panose="02020603050405020304" pitchFamily="18" charset="0"/>
                <a:cs typeface="Times New Roman" panose="02020603050405020304" pitchFamily="18" charset="0"/>
              </a:rPr>
              <a:t> di </a:t>
            </a:r>
            <a:r>
              <a:rPr lang="fr-FR" sz="1600" dirty="0" err="1">
                <a:latin typeface="+mn-lt"/>
                <a:ea typeface="Times New Roman" panose="02020603050405020304" pitchFamily="18" charset="0"/>
                <a:cs typeface="Times New Roman" panose="02020603050405020304" pitchFamily="18" charset="0"/>
              </a:rPr>
              <a:t>maturità</a:t>
            </a:r>
            <a:r>
              <a:rPr lang="fr-FR" sz="1600" dirty="0">
                <a:latin typeface="+mn-lt"/>
                <a:ea typeface="Times New Roman" panose="02020603050405020304" pitchFamily="18" charset="0"/>
                <a:cs typeface="Times New Roman" panose="02020603050405020304" pitchFamily="18" charset="0"/>
              </a:rPr>
              <a:t> e </a:t>
            </a:r>
            <a:r>
              <a:rPr lang="fr-FR" sz="1600" dirty="0" err="1">
                <a:latin typeface="+mn-lt"/>
                <a:ea typeface="Times New Roman" panose="02020603050405020304" pitchFamily="18" charset="0"/>
                <a:cs typeface="Times New Roman" panose="02020603050405020304" pitchFamily="18" charset="0"/>
              </a:rPr>
              <a:t>responsabilità</a:t>
            </a:r>
            <a:r>
              <a:rPr lang="fr-FR" sz="1600" dirty="0">
                <a:latin typeface="+mn-lt"/>
                <a:ea typeface="Times New Roman" panose="02020603050405020304" pitchFamily="18" charset="0"/>
                <a:cs typeface="Times New Roman" panose="02020603050405020304" pitchFamily="18" charset="0"/>
              </a:rPr>
              <a:t>. I ​​capelli </a:t>
            </a:r>
            <a:r>
              <a:rPr lang="fr-FR" sz="1600" dirty="0" err="1">
                <a:latin typeface="+mn-lt"/>
                <a:ea typeface="Times New Roman" panose="02020603050405020304" pitchFamily="18" charset="0"/>
                <a:cs typeface="Times New Roman" panose="02020603050405020304" pitchFamily="18" charset="0"/>
              </a:rPr>
              <a:t>intrecciati</a:t>
            </a:r>
            <a:r>
              <a:rPr lang="fr-FR" sz="1600" dirty="0">
                <a:latin typeface="+mn-lt"/>
                <a:ea typeface="Times New Roman" panose="02020603050405020304" pitchFamily="18" charset="0"/>
                <a:cs typeface="Times New Roman" panose="02020603050405020304" pitchFamily="18" charset="0"/>
              </a:rPr>
              <a:t> o </a:t>
            </a:r>
            <a:r>
              <a:rPr lang="fr-FR" sz="1600" dirty="0" err="1">
                <a:latin typeface="+mn-lt"/>
                <a:ea typeface="Times New Roman" panose="02020603050405020304" pitchFamily="18" charset="0"/>
                <a:cs typeface="Times New Roman" panose="02020603050405020304" pitchFamily="18" charset="0"/>
              </a:rPr>
              <a:t>adornati</a:t>
            </a:r>
            <a:r>
              <a:rPr lang="fr-FR" sz="1600" dirty="0">
                <a:latin typeface="+mn-lt"/>
                <a:ea typeface="Times New Roman" panose="02020603050405020304" pitchFamily="18" charset="0"/>
                <a:cs typeface="Times New Roman" panose="02020603050405020304" pitchFamily="18" charset="0"/>
              </a:rPr>
              <a:t> con </a:t>
            </a:r>
            <a:r>
              <a:rPr lang="fr-FR" sz="1600" dirty="0" err="1">
                <a:latin typeface="+mn-lt"/>
                <a:ea typeface="Times New Roman" panose="02020603050405020304" pitchFamily="18" charset="0"/>
                <a:cs typeface="Times New Roman" panose="02020603050405020304" pitchFamily="18" charset="0"/>
              </a:rPr>
              <a:t>elementi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naturali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diventano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quindi</a:t>
            </a:r>
            <a:r>
              <a:rPr lang="fr-FR" sz="1600" dirty="0">
                <a:latin typeface="+mn-lt"/>
                <a:ea typeface="Times New Roman" panose="02020603050405020304" pitchFamily="18" charset="0"/>
                <a:cs typeface="Times New Roman" panose="02020603050405020304" pitchFamily="18" charset="0"/>
              </a:rPr>
              <a:t> parte di un </a:t>
            </a:r>
            <a:r>
              <a:rPr lang="fr-FR" sz="1600" dirty="0" err="1">
                <a:latin typeface="+mn-lt"/>
                <a:ea typeface="Times New Roman" panose="02020603050405020304" pitchFamily="18" charset="0"/>
                <a:cs typeface="Times New Roman" panose="02020603050405020304" pitchFamily="18" charset="0"/>
              </a:rPr>
              <a:t>linguaggio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rituale</a:t>
            </a:r>
            <a:r>
              <a:rPr lang="fr-FR" sz="1600" dirty="0">
                <a:latin typeface="+mn-lt"/>
                <a:ea typeface="Times New Roman" panose="02020603050405020304" pitchFamily="18" charset="0"/>
                <a:cs typeface="Times New Roman" panose="02020603050405020304" pitchFamily="18" charset="0"/>
              </a:rPr>
              <a:t> in </a:t>
            </a:r>
            <a:r>
              <a:rPr lang="fr-FR" sz="1600" dirty="0" err="1">
                <a:latin typeface="+mn-lt"/>
                <a:ea typeface="Times New Roman" panose="02020603050405020304" pitchFamily="18" charset="0"/>
                <a:cs typeface="Times New Roman" panose="02020603050405020304" pitchFamily="18" charset="0"/>
              </a:rPr>
              <a:t>cui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ogni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motivo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rimanda</a:t>
            </a:r>
            <a:r>
              <a:rPr lang="fr-FR" sz="1600" dirty="0">
                <a:latin typeface="+mn-lt"/>
                <a:ea typeface="Times New Roman" panose="02020603050405020304" pitchFamily="18" charset="0"/>
                <a:cs typeface="Times New Roman" panose="02020603050405020304" pitchFamily="18" charset="0"/>
              </a:rPr>
              <a:t> a un </a:t>
            </a:r>
            <a:r>
              <a:rPr lang="fr-FR" sz="1600" dirty="0" err="1">
                <a:latin typeface="+mn-lt"/>
                <a:ea typeface="Times New Roman" panose="02020603050405020304" pitchFamily="18" charset="0"/>
                <a:cs typeface="Times New Roman" panose="02020603050405020304" pitchFamily="18" charset="0"/>
              </a:rPr>
              <a:t>significato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spirituale</a:t>
            </a:r>
            <a:r>
              <a:rPr lang="fr-FR" sz="1600" dirty="0">
                <a:latin typeface="+mn-lt"/>
                <a:ea typeface="Times New Roman" panose="02020603050405020304" pitchFamily="18" charset="0"/>
                <a:cs typeface="Times New Roman" panose="02020603050405020304" pitchFamily="18" charset="0"/>
              </a:rPr>
              <a:t> o </a:t>
            </a:r>
            <a:r>
              <a:rPr lang="fr-FR" sz="1600" dirty="0" err="1">
                <a:latin typeface="+mn-lt"/>
                <a:ea typeface="Times New Roman" panose="02020603050405020304" pitchFamily="18" charset="0"/>
                <a:cs typeface="Times New Roman" panose="02020603050405020304" pitchFamily="18" charset="0"/>
              </a:rPr>
              <a:t>comunitario</a:t>
            </a:r>
            <a:r>
              <a:rPr lang="fr-FR" sz="1600" dirty="0">
                <a:latin typeface="+mn-lt"/>
                <a:ea typeface="Times New Roman" panose="02020603050405020304" pitchFamily="18" charset="0"/>
                <a:cs typeface="Times New Roman" panose="02020603050405020304" pitchFamily="18" charset="0"/>
              </a:rPr>
              <a:t>.</a:t>
            </a:r>
            <a:br>
              <a:rPr lang="fr-FR" dirty="0"/>
            </a:br>
            <a:br>
              <a:rPr lang="fr-FR" sz="2000" dirty="0"/>
            </a:br>
            <a:br>
              <a:rPr lang="fr-FR" dirty="0"/>
            </a:br>
            <a:br>
              <a:rPr lang="fr-FR" sz="1600" dirty="0">
                <a:latin typeface="+mn-lt"/>
                <a:ea typeface="Times New Roman" panose="02020603050405020304" pitchFamily="18" charset="0"/>
                <a:cs typeface="Times New Roman" panose="02020603050405020304" pitchFamily="18" charset="0"/>
              </a:rPr>
            </a:br>
            <a:r>
              <a:rPr lang="fr-FR" sz="1400" dirty="0">
                <a:latin typeface="+mn-lt"/>
              </a:rPr>
              <a:t>.</a:t>
            </a:r>
            <a:br>
              <a:rPr lang="fr-FR" sz="3200" dirty="0">
                <a:latin typeface="+mn-lt"/>
              </a:rPr>
            </a:br>
            <a:br>
              <a:rPr lang="fr-FR" sz="1000" b="1" kern="1800" dirty="0">
                <a:effectLst/>
                <a:latin typeface="+mn-lt"/>
                <a:ea typeface="Times New Roman" panose="02020603050405020304" pitchFamily="18" charset="0"/>
                <a:cs typeface="Times New Roman" panose="02020603050405020304" pitchFamily="18" charset="0"/>
              </a:rPr>
            </a:br>
            <a:br>
              <a:rPr lang="fr-FR" sz="1000" b="1" kern="1800" dirty="0">
                <a:effectLst/>
                <a:latin typeface="+mn-lt"/>
                <a:ea typeface="Times New Roman" panose="02020603050405020304" pitchFamily="18"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endParaRPr lang="fr-FR" sz="3200" dirty="0">
              <a:latin typeface="+mn-lt"/>
            </a:endParaRPr>
          </a:p>
        </p:txBody>
      </p:sp>
      <p:pic>
        <p:nvPicPr>
          <p:cNvPr id="3" name="Image 2">
            <a:extLst>
              <a:ext uri="{FF2B5EF4-FFF2-40B4-BE49-F238E27FC236}">
                <a16:creationId xmlns:a16="http://schemas.microsoft.com/office/drawing/2014/main" id="{83BDAA08-BE0B-8A60-8B62-9336B74E0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123" y="3805517"/>
            <a:ext cx="4567181" cy="3012141"/>
          </a:xfrm>
          <a:prstGeom prst="rect">
            <a:avLst/>
          </a:prstGeom>
        </p:spPr>
      </p:pic>
      <p:pic>
        <p:nvPicPr>
          <p:cNvPr id="4" name="Image 3">
            <a:extLst>
              <a:ext uri="{FF2B5EF4-FFF2-40B4-BE49-F238E27FC236}">
                <a16:creationId xmlns:a16="http://schemas.microsoft.com/office/drawing/2014/main" id="{2840362B-26F3-12EE-AECF-2F8E70152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604" y="3818964"/>
            <a:ext cx="1834829" cy="3012141"/>
          </a:xfrm>
          <a:prstGeom prst="rect">
            <a:avLst/>
          </a:prstGeom>
        </p:spPr>
      </p:pic>
    </p:spTree>
    <p:extLst>
      <p:ext uri="{BB962C8B-B14F-4D97-AF65-F5344CB8AC3E}">
        <p14:creationId xmlns:p14="http://schemas.microsoft.com/office/powerpoint/2010/main" val="58298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39611-BD45-D074-2C7D-6ACF250B7680}"/>
              </a:ext>
            </a:extLst>
          </p:cNvPr>
          <p:cNvSpPr>
            <a:spLocks noGrp="1"/>
          </p:cNvSpPr>
          <p:nvPr>
            <p:ph type="ctrTitle"/>
          </p:nvPr>
        </p:nvSpPr>
        <p:spPr>
          <a:xfrm>
            <a:off x="893668" y="5183375"/>
            <a:ext cx="10617013" cy="1809096"/>
          </a:xfrm>
        </p:spPr>
        <p:txBody>
          <a:bodyPr>
            <a:noAutofit/>
          </a:bodyPr>
          <a:lstStyle/>
          <a:p>
            <a:pPr algn="l"/>
            <a:br>
              <a:rPr lang="fr-FR" sz="1600" b="1" dirty="0">
                <a:latin typeface="+mn-lt"/>
                <a:ea typeface="Times New Roman" panose="02020603050405020304" pitchFamily="18" charset="0"/>
                <a:cs typeface="Times New Roman" panose="02020603050405020304" pitchFamily="18" charset="0"/>
              </a:rPr>
            </a:br>
            <a:br>
              <a:rPr lang="fr-FR" sz="2000" dirty="0"/>
            </a:br>
            <a:r>
              <a:rPr lang="fr-FR" sz="1600" b="1" dirty="0">
                <a:latin typeface="+mn-lt"/>
                <a:ea typeface="Times New Roman" panose="02020603050405020304" pitchFamily="18" charset="0"/>
                <a:cs typeface="Times New Roman" panose="02020603050405020304" pitchFamily="18" charset="0"/>
              </a:rPr>
              <a:t>Nord – </a:t>
            </a:r>
            <a:r>
              <a:rPr lang="fr-FR" sz="1600" b="1" dirty="0" err="1">
                <a:latin typeface="+mn-lt"/>
                <a:ea typeface="Times New Roman" panose="02020603050405020304" pitchFamily="18" charset="0"/>
                <a:cs typeface="Times New Roman" panose="02020603050405020304" pitchFamily="18" charset="0"/>
              </a:rPr>
              <a:t>Antakarana</a:t>
            </a:r>
            <a:r>
              <a:rPr lang="fr-FR" sz="1600" b="1" dirty="0">
                <a:latin typeface="+mn-lt"/>
                <a:ea typeface="Times New Roman" panose="02020603050405020304" pitchFamily="18" charset="0"/>
                <a:cs typeface="Times New Roman" panose="02020603050405020304" pitchFamily="18" charset="0"/>
              </a:rPr>
              <a:t> : géométrie, ornementation et transmission sociale</a:t>
            </a:r>
            <a:br>
              <a:rPr lang="fr-FR" sz="1600" b="1" dirty="0">
                <a:latin typeface="+mn-lt"/>
                <a:ea typeface="Times New Roman" panose="02020603050405020304" pitchFamily="18" charset="0"/>
                <a:cs typeface="Times New Roman" panose="02020603050405020304" pitchFamily="18" charset="0"/>
              </a:rPr>
            </a:br>
            <a:r>
              <a:rPr lang="fr-FR" sz="1600" b="1" dirty="0">
                <a:latin typeface="+mn-lt"/>
                <a:ea typeface="Times New Roman" panose="02020603050405020304" pitchFamily="18" charset="0"/>
                <a:cs typeface="Times New Roman" panose="02020603050405020304" pitchFamily="18" charset="0"/>
              </a:rPr>
              <a:t>Nord – </a:t>
            </a:r>
            <a:r>
              <a:rPr lang="fr-FR" sz="1600" b="1" dirty="0" err="1">
                <a:latin typeface="+mn-lt"/>
                <a:ea typeface="Times New Roman" panose="02020603050405020304" pitchFamily="18" charset="0"/>
                <a:cs typeface="Times New Roman" panose="02020603050405020304" pitchFamily="18" charset="0"/>
              </a:rPr>
              <a:t>Antakarana</a:t>
            </a:r>
            <a:r>
              <a:rPr lang="fr-FR" sz="1600" b="1" dirty="0">
                <a:latin typeface="+mn-lt"/>
                <a:ea typeface="Times New Roman" panose="02020603050405020304" pitchFamily="18" charset="0"/>
                <a:cs typeface="Times New Roman" panose="02020603050405020304" pitchFamily="18" charset="0"/>
              </a:rPr>
              <a:t>: </a:t>
            </a:r>
            <a:r>
              <a:rPr lang="fr-FR" sz="1600" b="1" dirty="0" err="1">
                <a:latin typeface="+mn-lt"/>
                <a:ea typeface="Times New Roman" panose="02020603050405020304" pitchFamily="18" charset="0"/>
                <a:cs typeface="Times New Roman" panose="02020603050405020304" pitchFamily="18" charset="0"/>
              </a:rPr>
              <a:t>geometria</a:t>
            </a:r>
            <a:r>
              <a:rPr lang="fr-FR" sz="1600" b="1" dirty="0">
                <a:latin typeface="+mn-lt"/>
                <a:ea typeface="Times New Roman" panose="02020603050405020304" pitchFamily="18" charset="0"/>
                <a:cs typeface="Times New Roman" panose="02020603050405020304" pitchFamily="18" charset="0"/>
              </a:rPr>
              <a:t>, </a:t>
            </a:r>
            <a:r>
              <a:rPr lang="fr-FR" sz="1600" b="1" dirty="0" err="1">
                <a:latin typeface="+mn-lt"/>
                <a:ea typeface="Times New Roman" panose="02020603050405020304" pitchFamily="18" charset="0"/>
                <a:cs typeface="Times New Roman" panose="02020603050405020304" pitchFamily="18" charset="0"/>
              </a:rPr>
              <a:t>ornamentazione</a:t>
            </a:r>
            <a:r>
              <a:rPr lang="fr-FR" sz="1600" b="1" dirty="0">
                <a:latin typeface="+mn-lt"/>
                <a:ea typeface="Times New Roman" panose="02020603050405020304" pitchFamily="18" charset="0"/>
                <a:cs typeface="Times New Roman" panose="02020603050405020304" pitchFamily="18" charset="0"/>
              </a:rPr>
              <a:t> e </a:t>
            </a:r>
            <a:r>
              <a:rPr lang="fr-FR" sz="1600" b="1" dirty="0" err="1">
                <a:latin typeface="+mn-lt"/>
                <a:ea typeface="Times New Roman" panose="02020603050405020304" pitchFamily="18" charset="0"/>
                <a:cs typeface="Times New Roman" panose="02020603050405020304" pitchFamily="18" charset="0"/>
              </a:rPr>
              <a:t>trasmissione</a:t>
            </a:r>
            <a:r>
              <a:rPr lang="fr-FR" sz="1600" b="1" dirty="0">
                <a:latin typeface="+mn-lt"/>
                <a:ea typeface="Times New Roman" panose="02020603050405020304" pitchFamily="18" charset="0"/>
                <a:cs typeface="Times New Roman" panose="02020603050405020304" pitchFamily="18" charset="0"/>
              </a:rPr>
              <a:t> sociale</a:t>
            </a:r>
            <a:br>
              <a:rPr lang="fr-FR" sz="1600" b="1" dirty="0">
                <a:latin typeface="+mn-lt"/>
                <a:ea typeface="Times New Roman" panose="02020603050405020304" pitchFamily="18" charset="0"/>
                <a:cs typeface="Times New Roman" panose="02020603050405020304" pitchFamily="18" charset="0"/>
              </a:rPr>
            </a:br>
            <a:br>
              <a:rPr lang="fr-FR" sz="1400" dirty="0"/>
            </a:br>
            <a:r>
              <a:rPr lang="fr-FR" sz="1600" dirty="0"/>
              <a:t>Au nord de Madagascar, les femmes </a:t>
            </a:r>
            <a:r>
              <a:rPr lang="fr-FR" sz="1600" dirty="0" err="1"/>
              <a:t>Antakarana</a:t>
            </a:r>
            <a:r>
              <a:rPr lang="fr-FR" sz="1600" dirty="0"/>
              <a:t> élaborent des coiffures géométriques et raffinées, intégrant souvent perles, coquillages ou fleurs. Ces coiffures jouent un rôle dans la communication sociale : elles renseignent sur l’âge, le statut matrimonial ou l’appartenance ethnique. Elles incarnent également une forme d’expression personnelle, dont les codes évoluent tout en conservant des ancrages traditionnels solides.</a:t>
            </a:r>
            <a:br>
              <a:rPr lang="fr-FR" sz="1600" dirty="0"/>
            </a:br>
            <a:r>
              <a:rPr lang="fr-FR" sz="1600" dirty="0"/>
              <a:t>Le cas particulier des coiffures portées en période de deuil traverse toutes les régions. Les cheveux laissés détachés, dépourvus d’ornements, expriment la vulnérabilité, la douleur et le retrait temporaire des obligations sociales. Ce geste simple matérialise la rupture symbolique vécue lors du décès et témoigne de l’importance des liens familiaux et des rituels de deuil dans la société malgache.</a:t>
            </a:r>
            <a:br>
              <a:rPr lang="fr-FR" sz="1600" dirty="0"/>
            </a:br>
            <a:br>
              <a:rPr lang="fr-FR" sz="1600" dirty="0"/>
            </a:br>
            <a:r>
              <a:rPr lang="fr-FR" sz="1600" dirty="0" err="1"/>
              <a:t>Nel</a:t>
            </a:r>
            <a:r>
              <a:rPr lang="fr-FR" sz="1600" dirty="0"/>
              <a:t> Madagascar </a:t>
            </a:r>
            <a:r>
              <a:rPr lang="fr-FR" sz="1600" dirty="0" err="1"/>
              <a:t>settentrionale</a:t>
            </a:r>
            <a:r>
              <a:rPr lang="fr-FR" sz="1600" dirty="0"/>
              <a:t>, le donne </a:t>
            </a:r>
            <a:r>
              <a:rPr lang="fr-FR" sz="1600" dirty="0" err="1"/>
              <a:t>Antakarana</a:t>
            </a:r>
            <a:r>
              <a:rPr lang="fr-FR" sz="1600" dirty="0"/>
              <a:t> </a:t>
            </a:r>
            <a:r>
              <a:rPr lang="fr-FR" sz="1600" dirty="0" err="1"/>
              <a:t>creano</a:t>
            </a:r>
            <a:r>
              <a:rPr lang="fr-FR" sz="1600" dirty="0"/>
              <a:t> </a:t>
            </a:r>
            <a:r>
              <a:rPr lang="fr-FR" sz="1600" dirty="0" err="1"/>
              <a:t>acconciature</a:t>
            </a:r>
            <a:r>
              <a:rPr lang="fr-FR" sz="1600" dirty="0"/>
              <a:t> </a:t>
            </a:r>
            <a:r>
              <a:rPr lang="fr-FR" sz="1600" dirty="0" err="1"/>
              <a:t>geometriche</a:t>
            </a:r>
            <a:r>
              <a:rPr lang="fr-FR" sz="1600" dirty="0"/>
              <a:t> </a:t>
            </a:r>
            <a:r>
              <a:rPr lang="fr-FR" sz="1600" dirty="0" err="1"/>
              <a:t>intricate</a:t>
            </a:r>
            <a:r>
              <a:rPr lang="fr-FR" sz="1600" dirty="0"/>
              <a:t> e </a:t>
            </a:r>
            <a:r>
              <a:rPr lang="fr-FR" sz="1600" dirty="0" err="1"/>
              <a:t>raffinate</a:t>
            </a:r>
            <a:r>
              <a:rPr lang="fr-FR" sz="1600" dirty="0"/>
              <a:t>, </a:t>
            </a:r>
            <a:r>
              <a:rPr lang="fr-FR" sz="1600" dirty="0" err="1"/>
              <a:t>spesso</a:t>
            </a:r>
            <a:r>
              <a:rPr lang="fr-FR" sz="1600" dirty="0"/>
              <a:t> </a:t>
            </a:r>
            <a:r>
              <a:rPr lang="fr-FR" sz="1600" dirty="0" err="1"/>
              <a:t>incorporando</a:t>
            </a:r>
            <a:r>
              <a:rPr lang="fr-FR" sz="1600" dirty="0"/>
              <a:t> </a:t>
            </a:r>
            <a:r>
              <a:rPr lang="fr-FR" sz="1600" dirty="0" err="1"/>
              <a:t>perline</a:t>
            </a:r>
            <a:r>
              <a:rPr lang="fr-FR" sz="1600" dirty="0"/>
              <a:t>, conchiglie o fiori. </a:t>
            </a:r>
            <a:r>
              <a:rPr lang="fr-FR" sz="1600" dirty="0" err="1"/>
              <a:t>Queste</a:t>
            </a:r>
            <a:r>
              <a:rPr lang="fr-FR" sz="1600" dirty="0"/>
              <a:t> </a:t>
            </a:r>
            <a:r>
              <a:rPr lang="fr-FR" sz="1600" dirty="0" err="1"/>
              <a:t>acconciature</a:t>
            </a:r>
            <a:r>
              <a:rPr lang="fr-FR" sz="1600" dirty="0"/>
              <a:t> </a:t>
            </a:r>
            <a:r>
              <a:rPr lang="fr-FR" sz="1600" dirty="0" err="1"/>
              <a:t>svolgono</a:t>
            </a:r>
            <a:r>
              <a:rPr lang="fr-FR" sz="1600" dirty="0"/>
              <a:t> un </a:t>
            </a:r>
            <a:r>
              <a:rPr lang="fr-FR" sz="1600" dirty="0" err="1"/>
              <a:t>ruolo</a:t>
            </a:r>
            <a:r>
              <a:rPr lang="fr-FR" sz="1600" dirty="0"/>
              <a:t> </a:t>
            </a:r>
            <a:r>
              <a:rPr lang="fr-FR" sz="1600" dirty="0" err="1"/>
              <a:t>nella</a:t>
            </a:r>
            <a:r>
              <a:rPr lang="fr-FR" sz="1600" dirty="0"/>
              <a:t> </a:t>
            </a:r>
            <a:r>
              <a:rPr lang="fr-FR" sz="1600" dirty="0" err="1"/>
              <a:t>comunicazione</a:t>
            </a:r>
            <a:r>
              <a:rPr lang="fr-FR" sz="1600" dirty="0"/>
              <a:t> sociale: </a:t>
            </a:r>
            <a:r>
              <a:rPr lang="fr-FR" sz="1600" dirty="0" err="1"/>
              <a:t>indicano</a:t>
            </a:r>
            <a:r>
              <a:rPr lang="fr-FR" sz="1600" dirty="0"/>
              <a:t> </a:t>
            </a:r>
            <a:r>
              <a:rPr lang="fr-FR" sz="1600" dirty="0" err="1"/>
              <a:t>età</a:t>
            </a:r>
            <a:r>
              <a:rPr lang="fr-FR" sz="1600" dirty="0"/>
              <a:t>, </a:t>
            </a:r>
            <a:r>
              <a:rPr lang="fr-FR" sz="1600" dirty="0" err="1"/>
              <a:t>stato</a:t>
            </a:r>
            <a:r>
              <a:rPr lang="fr-FR" sz="1600" dirty="0"/>
              <a:t> civile o </a:t>
            </a:r>
            <a:r>
              <a:rPr lang="fr-FR" sz="1600" dirty="0" err="1"/>
              <a:t>appartenenza</a:t>
            </a:r>
            <a:r>
              <a:rPr lang="fr-FR" sz="1600" dirty="0"/>
              <a:t> </a:t>
            </a:r>
            <a:r>
              <a:rPr lang="fr-FR" sz="1600" dirty="0" err="1"/>
              <a:t>etnica</a:t>
            </a:r>
            <a:r>
              <a:rPr lang="fr-FR" sz="1600" dirty="0"/>
              <a:t>. </a:t>
            </a:r>
            <a:r>
              <a:rPr lang="fr-FR" sz="1600" dirty="0" err="1"/>
              <a:t>Incarnano</a:t>
            </a:r>
            <a:r>
              <a:rPr lang="fr-FR" sz="1600" dirty="0"/>
              <a:t> anche </a:t>
            </a:r>
            <a:r>
              <a:rPr lang="fr-FR" sz="1600" dirty="0" err="1"/>
              <a:t>una</a:t>
            </a:r>
            <a:r>
              <a:rPr lang="fr-FR" sz="1600" dirty="0"/>
              <a:t> forma di espressione personale, i </a:t>
            </a:r>
            <a:r>
              <a:rPr lang="fr-FR" sz="1600" dirty="0" err="1"/>
              <a:t>cui</a:t>
            </a:r>
            <a:r>
              <a:rPr lang="fr-FR" sz="1600" dirty="0"/>
              <a:t> </a:t>
            </a:r>
            <a:r>
              <a:rPr lang="fr-FR" sz="1600" dirty="0" err="1"/>
              <a:t>codici</a:t>
            </a:r>
            <a:r>
              <a:rPr lang="fr-FR" sz="1600" dirty="0"/>
              <a:t> si </a:t>
            </a:r>
            <a:r>
              <a:rPr lang="fr-FR" sz="1600" dirty="0" err="1"/>
              <a:t>evolvono</a:t>
            </a:r>
            <a:r>
              <a:rPr lang="fr-FR" sz="1600" dirty="0"/>
              <a:t> pur </a:t>
            </a:r>
            <a:r>
              <a:rPr lang="fr-FR" sz="1600" dirty="0" err="1"/>
              <a:t>mantenendo</a:t>
            </a:r>
            <a:r>
              <a:rPr lang="fr-FR" sz="1600" dirty="0"/>
              <a:t> </a:t>
            </a:r>
            <a:r>
              <a:rPr lang="fr-FR" sz="1600" dirty="0" err="1"/>
              <a:t>forti</a:t>
            </a:r>
            <a:r>
              <a:rPr lang="fr-FR" sz="1600" dirty="0"/>
              <a:t> </a:t>
            </a:r>
            <a:r>
              <a:rPr lang="fr-FR" sz="1600" dirty="0" err="1"/>
              <a:t>radici</a:t>
            </a:r>
            <a:r>
              <a:rPr lang="fr-FR" sz="1600" dirty="0"/>
              <a:t> </a:t>
            </a:r>
            <a:r>
              <a:rPr lang="fr-FR" sz="1600" dirty="0" err="1"/>
              <a:t>tradizionali</a:t>
            </a:r>
            <a:r>
              <a:rPr lang="fr-FR" sz="1600" dirty="0"/>
              <a:t>.</a:t>
            </a:r>
            <a:br>
              <a:rPr lang="fr-FR" sz="1600" dirty="0"/>
            </a:br>
            <a:r>
              <a:rPr lang="fr-FR" sz="1600" dirty="0"/>
              <a:t>La </a:t>
            </a:r>
            <a:r>
              <a:rPr lang="fr-FR" sz="1600" dirty="0" err="1"/>
              <a:t>pratica</a:t>
            </a:r>
            <a:r>
              <a:rPr lang="fr-FR" sz="1600" dirty="0"/>
              <a:t> </a:t>
            </a:r>
            <a:r>
              <a:rPr lang="fr-FR" sz="1600" dirty="0" err="1"/>
              <a:t>specifica</a:t>
            </a:r>
            <a:r>
              <a:rPr lang="fr-FR" sz="1600" dirty="0"/>
              <a:t> di </a:t>
            </a:r>
            <a:r>
              <a:rPr lang="fr-FR" sz="1600" dirty="0" err="1"/>
              <a:t>indossare</a:t>
            </a:r>
            <a:r>
              <a:rPr lang="fr-FR" sz="1600" dirty="0"/>
              <a:t> </a:t>
            </a:r>
            <a:r>
              <a:rPr lang="fr-FR" sz="1600" dirty="0" err="1"/>
              <a:t>acconciature</a:t>
            </a:r>
            <a:r>
              <a:rPr lang="fr-FR" sz="1600" dirty="0"/>
              <a:t> </a:t>
            </a:r>
            <a:r>
              <a:rPr lang="fr-FR" sz="1600" dirty="0" err="1"/>
              <a:t>particolari</a:t>
            </a:r>
            <a:r>
              <a:rPr lang="fr-FR" sz="1600" dirty="0"/>
              <a:t> </a:t>
            </a:r>
            <a:r>
              <a:rPr lang="fr-FR" sz="1600" dirty="0" err="1"/>
              <a:t>durante</a:t>
            </a:r>
            <a:r>
              <a:rPr lang="fr-FR" sz="1600" dirty="0"/>
              <a:t> i </a:t>
            </a:r>
            <a:r>
              <a:rPr lang="fr-FR" sz="1600" dirty="0" err="1"/>
              <a:t>periodi</a:t>
            </a:r>
            <a:r>
              <a:rPr lang="fr-FR" sz="1600" dirty="0"/>
              <a:t> di </a:t>
            </a:r>
            <a:r>
              <a:rPr lang="fr-FR" sz="1600" dirty="0" err="1"/>
              <a:t>lutto</a:t>
            </a:r>
            <a:r>
              <a:rPr lang="fr-FR" sz="1600" dirty="0"/>
              <a:t> è </a:t>
            </a:r>
            <a:r>
              <a:rPr lang="fr-FR" sz="1600" dirty="0" err="1"/>
              <a:t>comune</a:t>
            </a:r>
            <a:r>
              <a:rPr lang="fr-FR" sz="1600" dirty="0"/>
              <a:t> in tutte le </a:t>
            </a:r>
            <a:r>
              <a:rPr lang="fr-FR" sz="1600" dirty="0" err="1"/>
              <a:t>regioni</a:t>
            </a:r>
            <a:r>
              <a:rPr lang="fr-FR" sz="1600" dirty="0"/>
              <a:t>. I capelli </a:t>
            </a:r>
            <a:r>
              <a:rPr lang="fr-FR" sz="1600" dirty="0" err="1"/>
              <a:t>sciolti</a:t>
            </a:r>
            <a:r>
              <a:rPr lang="fr-FR" sz="1600" dirty="0"/>
              <a:t> e senza </a:t>
            </a:r>
            <a:r>
              <a:rPr lang="fr-FR" sz="1600" dirty="0" err="1"/>
              <a:t>ornamenti</a:t>
            </a:r>
            <a:r>
              <a:rPr lang="fr-FR" sz="1600" dirty="0"/>
              <a:t> </a:t>
            </a:r>
            <a:r>
              <a:rPr lang="fr-FR" sz="1600" dirty="0" err="1"/>
              <a:t>esprimono</a:t>
            </a:r>
            <a:r>
              <a:rPr lang="fr-FR" sz="1600" dirty="0"/>
              <a:t> </a:t>
            </a:r>
            <a:r>
              <a:rPr lang="fr-FR" sz="1600" dirty="0" err="1"/>
              <a:t>vulnerabilità</a:t>
            </a:r>
            <a:r>
              <a:rPr lang="fr-FR" sz="1600" dirty="0"/>
              <a:t>, </a:t>
            </a:r>
            <a:r>
              <a:rPr lang="fr-FR" sz="1600" dirty="0" err="1"/>
              <a:t>dolore</a:t>
            </a:r>
            <a:r>
              <a:rPr lang="fr-FR" sz="1600" dirty="0"/>
              <a:t> e un </a:t>
            </a:r>
            <a:r>
              <a:rPr lang="fr-FR" sz="1600" dirty="0" err="1"/>
              <a:t>temporaneo</a:t>
            </a:r>
            <a:r>
              <a:rPr lang="fr-FR" sz="1600" dirty="0"/>
              <a:t> </a:t>
            </a:r>
            <a:r>
              <a:rPr lang="fr-FR" sz="1600" dirty="0" err="1"/>
              <a:t>allontanamento</a:t>
            </a:r>
            <a:r>
              <a:rPr lang="fr-FR" sz="1600" dirty="0"/>
              <a:t> </a:t>
            </a:r>
            <a:r>
              <a:rPr lang="fr-FR" sz="1600" dirty="0" err="1"/>
              <a:t>dagli</a:t>
            </a:r>
            <a:r>
              <a:rPr lang="fr-FR" sz="1600" dirty="0"/>
              <a:t> </a:t>
            </a:r>
            <a:r>
              <a:rPr lang="fr-FR" sz="1600" dirty="0" err="1"/>
              <a:t>obblighi</a:t>
            </a:r>
            <a:r>
              <a:rPr lang="fr-FR" sz="1600" dirty="0"/>
              <a:t> </a:t>
            </a:r>
            <a:r>
              <a:rPr lang="fr-FR" sz="1600" dirty="0" err="1"/>
              <a:t>sociali</a:t>
            </a:r>
            <a:r>
              <a:rPr lang="fr-FR" sz="1600" dirty="0"/>
              <a:t>. </a:t>
            </a:r>
            <a:r>
              <a:rPr lang="fr-FR" sz="1600" dirty="0" err="1"/>
              <a:t>Questo</a:t>
            </a:r>
            <a:r>
              <a:rPr lang="fr-FR" sz="1600" dirty="0"/>
              <a:t> semplice </a:t>
            </a:r>
            <a:r>
              <a:rPr lang="fr-FR" sz="1600" dirty="0" err="1"/>
              <a:t>gesto</a:t>
            </a:r>
            <a:r>
              <a:rPr lang="fr-FR" sz="1600" dirty="0"/>
              <a:t> incarna la </a:t>
            </a:r>
            <a:r>
              <a:rPr lang="fr-FR" sz="1600" dirty="0" err="1"/>
              <a:t>rottura</a:t>
            </a:r>
            <a:r>
              <a:rPr lang="fr-FR" sz="1600" dirty="0"/>
              <a:t> </a:t>
            </a:r>
            <a:r>
              <a:rPr lang="fr-FR" sz="1600" dirty="0" err="1"/>
              <a:t>simbolica</a:t>
            </a:r>
            <a:r>
              <a:rPr lang="fr-FR" sz="1600" dirty="0"/>
              <a:t> </a:t>
            </a:r>
            <a:r>
              <a:rPr lang="fr-FR" sz="1600" dirty="0" err="1"/>
              <a:t>vissuta</a:t>
            </a:r>
            <a:r>
              <a:rPr lang="fr-FR" sz="1600" dirty="0"/>
              <a:t> al </a:t>
            </a:r>
            <a:r>
              <a:rPr lang="fr-FR" sz="1600" dirty="0" err="1"/>
              <a:t>momento</a:t>
            </a:r>
            <a:r>
              <a:rPr lang="fr-FR" sz="1600" dirty="0"/>
              <a:t> </a:t>
            </a:r>
            <a:r>
              <a:rPr lang="fr-FR" sz="1600" dirty="0" err="1"/>
              <a:t>della</a:t>
            </a:r>
            <a:r>
              <a:rPr lang="fr-FR" sz="1600" dirty="0"/>
              <a:t> morte e </a:t>
            </a:r>
            <a:r>
              <a:rPr lang="fr-FR" sz="1600" dirty="0" err="1"/>
              <a:t>testimonia</a:t>
            </a:r>
            <a:r>
              <a:rPr lang="fr-FR" sz="1600" dirty="0"/>
              <a:t> l'</a:t>
            </a:r>
            <a:r>
              <a:rPr lang="fr-FR" sz="1600" dirty="0" err="1"/>
              <a:t>importanza</a:t>
            </a:r>
            <a:r>
              <a:rPr lang="fr-FR" sz="1600" dirty="0"/>
              <a:t> dei </a:t>
            </a:r>
            <a:r>
              <a:rPr lang="fr-FR" sz="1600" dirty="0" err="1"/>
              <a:t>legami</a:t>
            </a:r>
            <a:r>
              <a:rPr lang="fr-FR" sz="1600" dirty="0"/>
              <a:t> </a:t>
            </a:r>
            <a:r>
              <a:rPr lang="fr-FR" sz="1600" dirty="0" err="1"/>
              <a:t>familiari</a:t>
            </a:r>
            <a:r>
              <a:rPr lang="fr-FR" sz="1600" dirty="0"/>
              <a:t> e dei </a:t>
            </a:r>
            <a:r>
              <a:rPr lang="fr-FR" sz="1600" dirty="0" err="1"/>
              <a:t>rituali</a:t>
            </a:r>
            <a:r>
              <a:rPr lang="fr-FR" sz="1600" dirty="0"/>
              <a:t> </a:t>
            </a:r>
            <a:r>
              <a:rPr lang="fr-FR" sz="1600" dirty="0" err="1"/>
              <a:t>del</a:t>
            </a:r>
            <a:r>
              <a:rPr lang="fr-FR" sz="1600" dirty="0"/>
              <a:t> </a:t>
            </a:r>
            <a:r>
              <a:rPr lang="fr-FR" sz="1600" dirty="0" err="1"/>
              <a:t>lutto</a:t>
            </a:r>
            <a:r>
              <a:rPr lang="fr-FR" sz="1600" dirty="0"/>
              <a:t> </a:t>
            </a:r>
            <a:r>
              <a:rPr lang="fr-FR" sz="1600" dirty="0" err="1"/>
              <a:t>nella</a:t>
            </a:r>
            <a:r>
              <a:rPr lang="fr-FR" sz="1600" dirty="0"/>
              <a:t> </a:t>
            </a:r>
            <a:r>
              <a:rPr lang="fr-FR" sz="1600" dirty="0" err="1"/>
              <a:t>società</a:t>
            </a:r>
            <a:r>
              <a:rPr lang="fr-FR" sz="1600" dirty="0"/>
              <a:t> </a:t>
            </a:r>
            <a:r>
              <a:rPr lang="fr-FR" sz="1600" dirty="0" err="1"/>
              <a:t>malgascia</a:t>
            </a:r>
            <a:r>
              <a:rPr lang="fr-FR" sz="1600" dirty="0"/>
              <a:t>.</a:t>
            </a:r>
            <a:br>
              <a:rPr lang="fr-FR" dirty="0"/>
            </a:br>
            <a:r>
              <a:rPr lang="fr-FR" sz="1600" dirty="0">
                <a:latin typeface="+mn-lt"/>
                <a:ea typeface="Times New Roman" panose="02020603050405020304" pitchFamily="18" charset="0"/>
                <a:cs typeface="Times New Roman" panose="02020603050405020304" pitchFamily="18" charset="0"/>
              </a:rPr>
              <a:t>.</a:t>
            </a:r>
            <a:br>
              <a:rPr lang="fr-FR" dirty="0"/>
            </a:br>
            <a:br>
              <a:rPr lang="fr-FR" dirty="0"/>
            </a:br>
            <a:br>
              <a:rPr lang="fr-FR" sz="1600" dirty="0">
                <a:latin typeface="+mn-lt"/>
                <a:ea typeface="Times New Roman" panose="02020603050405020304" pitchFamily="18" charset="0"/>
                <a:cs typeface="Times New Roman" panose="02020603050405020304" pitchFamily="18" charset="0"/>
              </a:rPr>
            </a:br>
            <a:r>
              <a:rPr lang="fr-FR" sz="1400" dirty="0">
                <a:latin typeface="+mn-lt"/>
              </a:rPr>
              <a:t>.</a:t>
            </a:r>
            <a:br>
              <a:rPr lang="fr-FR" sz="3200" dirty="0">
                <a:latin typeface="+mn-lt"/>
              </a:rPr>
            </a:br>
            <a:br>
              <a:rPr lang="fr-FR" sz="1000" b="1" kern="1800" dirty="0">
                <a:effectLst/>
                <a:latin typeface="+mn-lt"/>
                <a:ea typeface="Times New Roman" panose="02020603050405020304" pitchFamily="18" charset="0"/>
                <a:cs typeface="Times New Roman" panose="02020603050405020304" pitchFamily="18" charset="0"/>
              </a:rPr>
            </a:br>
            <a:br>
              <a:rPr lang="fr-FR" sz="1000" b="1" kern="1800" dirty="0">
                <a:effectLst/>
                <a:latin typeface="+mn-lt"/>
                <a:ea typeface="Times New Roman" panose="02020603050405020304" pitchFamily="18"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endParaRPr lang="fr-FR" sz="3200" dirty="0">
              <a:latin typeface="+mn-lt"/>
            </a:endParaRPr>
          </a:p>
        </p:txBody>
      </p:sp>
      <p:pic>
        <p:nvPicPr>
          <p:cNvPr id="5" name="Image 4">
            <a:extLst>
              <a:ext uri="{FF2B5EF4-FFF2-40B4-BE49-F238E27FC236}">
                <a16:creationId xmlns:a16="http://schemas.microsoft.com/office/drawing/2014/main" id="{2E22DEA8-2209-3303-B06F-8ECF1B0E9F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199" y="4356847"/>
            <a:ext cx="1605554" cy="2474259"/>
          </a:xfrm>
          <a:prstGeom prst="rect">
            <a:avLst/>
          </a:prstGeom>
        </p:spPr>
      </p:pic>
      <p:pic>
        <p:nvPicPr>
          <p:cNvPr id="6" name="Image 5">
            <a:extLst>
              <a:ext uri="{FF2B5EF4-FFF2-40B4-BE49-F238E27FC236}">
                <a16:creationId xmlns:a16="http://schemas.microsoft.com/office/drawing/2014/main" id="{8841236E-0F56-B597-6112-14CC3EF17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624" y="4356847"/>
            <a:ext cx="3955558" cy="2474259"/>
          </a:xfrm>
          <a:prstGeom prst="rect">
            <a:avLst/>
          </a:prstGeom>
        </p:spPr>
      </p:pic>
    </p:spTree>
    <p:extLst>
      <p:ext uri="{BB962C8B-B14F-4D97-AF65-F5344CB8AC3E}">
        <p14:creationId xmlns:p14="http://schemas.microsoft.com/office/powerpoint/2010/main" val="127529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
                                        <p:tgtEl>
                                          <p:spTgt spid="6"/>
                                        </p:tgtEl>
                                      </p:cBhvr>
                                    </p:animEffect>
                                    <p:anim calcmode="lin" valueType="num">
                                      <p:cBhvr>
                                        <p:cTn id="18" dur="400" fill="hold"/>
                                        <p:tgtEl>
                                          <p:spTgt spid="6"/>
                                        </p:tgtEl>
                                        <p:attrNameLst>
                                          <p:attrName>ppt_x</p:attrName>
                                        </p:attrNameLst>
                                      </p:cBhvr>
                                      <p:tavLst>
                                        <p:tav tm="0">
                                          <p:val>
                                            <p:strVal val="#ppt_x"/>
                                          </p:val>
                                        </p:tav>
                                        <p:tav tm="100000">
                                          <p:val>
                                            <p:strVal val="#ppt_x"/>
                                          </p:val>
                                        </p:tav>
                                      </p:tavLst>
                                    </p:anim>
                                    <p:anim calcmode="lin" valueType="num">
                                      <p:cBhvr>
                                        <p:cTn id="19" dur="400" fill="hold"/>
                                        <p:tgtEl>
                                          <p:spTgt spid="6"/>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39611-BD45-D074-2C7D-6ACF250B7680}"/>
              </a:ext>
            </a:extLst>
          </p:cNvPr>
          <p:cNvSpPr>
            <a:spLocks noGrp="1"/>
          </p:cNvSpPr>
          <p:nvPr>
            <p:ph type="ctrTitle"/>
          </p:nvPr>
        </p:nvSpPr>
        <p:spPr>
          <a:xfrm>
            <a:off x="787493" y="4430339"/>
            <a:ext cx="10617013" cy="1809096"/>
          </a:xfrm>
        </p:spPr>
        <p:txBody>
          <a:bodyPr>
            <a:noAutofit/>
          </a:bodyPr>
          <a:lstStyle/>
          <a:p>
            <a:pPr algn="l"/>
            <a:r>
              <a:rPr lang="fr-FR" sz="1600" b="1" dirty="0">
                <a:latin typeface="+mn-lt"/>
                <a:ea typeface="Times New Roman" panose="02020603050405020304" pitchFamily="18" charset="0"/>
                <a:cs typeface="Times New Roman" panose="02020603050405020304" pitchFamily="18" charset="0"/>
              </a:rPr>
              <a:t>L’influence coloniale : entre documentation et mise en scène </a:t>
            </a:r>
            <a:br>
              <a:rPr lang="fr-FR" sz="1600" b="1" dirty="0">
                <a:latin typeface="+mn-lt"/>
                <a:ea typeface="Times New Roman" panose="02020603050405020304" pitchFamily="18" charset="0"/>
                <a:cs typeface="Times New Roman" panose="02020603050405020304" pitchFamily="18" charset="0"/>
              </a:rPr>
            </a:br>
            <a:r>
              <a:rPr lang="fr-FR" sz="1600" b="1" dirty="0">
                <a:latin typeface="+mn-lt"/>
                <a:ea typeface="Times New Roman" panose="02020603050405020304" pitchFamily="18" charset="0"/>
                <a:cs typeface="Times New Roman" panose="02020603050405020304" pitchFamily="18" charset="0"/>
              </a:rPr>
              <a:t>L'influenza coloniale: tra </a:t>
            </a:r>
            <a:r>
              <a:rPr lang="fr-FR" sz="1600" b="1" dirty="0" err="1">
                <a:latin typeface="+mn-lt"/>
                <a:ea typeface="Times New Roman" panose="02020603050405020304" pitchFamily="18" charset="0"/>
                <a:cs typeface="Times New Roman" panose="02020603050405020304" pitchFamily="18" charset="0"/>
              </a:rPr>
              <a:t>documentazione</a:t>
            </a:r>
            <a:r>
              <a:rPr lang="fr-FR" sz="1600" b="1" dirty="0">
                <a:latin typeface="+mn-lt"/>
                <a:ea typeface="Times New Roman" panose="02020603050405020304" pitchFamily="18" charset="0"/>
                <a:cs typeface="Times New Roman" panose="02020603050405020304" pitchFamily="18" charset="0"/>
              </a:rPr>
              <a:t> e </a:t>
            </a:r>
            <a:r>
              <a:rPr lang="fr-FR" sz="1600" b="1" dirty="0" err="1">
                <a:latin typeface="+mn-lt"/>
                <a:ea typeface="Times New Roman" panose="02020603050405020304" pitchFamily="18" charset="0"/>
                <a:cs typeface="Times New Roman" panose="02020603050405020304" pitchFamily="18" charset="0"/>
              </a:rPr>
              <a:t>messa</a:t>
            </a:r>
            <a:r>
              <a:rPr lang="fr-FR" sz="1600" b="1" dirty="0">
                <a:latin typeface="+mn-lt"/>
                <a:ea typeface="Times New Roman" panose="02020603050405020304" pitchFamily="18" charset="0"/>
                <a:cs typeface="Times New Roman" panose="02020603050405020304" pitchFamily="18" charset="0"/>
              </a:rPr>
              <a:t> in </a:t>
            </a:r>
            <a:r>
              <a:rPr lang="fr-FR" sz="1600" b="1" dirty="0" err="1">
                <a:latin typeface="+mn-lt"/>
                <a:ea typeface="Times New Roman" panose="02020603050405020304" pitchFamily="18" charset="0"/>
                <a:cs typeface="Times New Roman" panose="02020603050405020304" pitchFamily="18" charset="0"/>
              </a:rPr>
              <a:t>scena</a:t>
            </a:r>
            <a:br>
              <a:rPr lang="fr-FR" sz="1600" b="1" dirty="0">
                <a:latin typeface="+mn-lt"/>
                <a:ea typeface="Times New Roman" panose="02020603050405020304" pitchFamily="18" charset="0"/>
                <a:cs typeface="Times New Roman" panose="02020603050405020304" pitchFamily="18" charset="0"/>
              </a:rPr>
            </a:br>
            <a:br>
              <a:rPr lang="fr-FR" sz="1600" dirty="0"/>
            </a:br>
            <a:r>
              <a:rPr lang="fr-FR" sz="1600" dirty="0"/>
              <a:t>Les cartes postales coloniales ont joué un rôle ambivalent. Elles ont certes documenté des coiffures aujourd’hui parfois disparues, mais elles ont également participé à la construction d’un imaginaire </a:t>
            </a:r>
            <a:r>
              <a:rPr lang="fr-FR" sz="1600" dirty="0" err="1"/>
              <a:t>exotisant</a:t>
            </a:r>
            <a:r>
              <a:rPr lang="fr-FR" sz="1600" dirty="0"/>
              <a:t>. Les photographes mettaient en scène les sujets, figeant les femmes dans des rôles préfabriqués visant à satisfaire le regard colonial. Ces images, signées et datées, servaient autant de preuves d’“authenticité” que de supports de diffusion d’un discours hiérarchisant les cultures.</a:t>
            </a:r>
            <a:br>
              <a:rPr lang="fr-FR" sz="1600" dirty="0"/>
            </a:br>
            <a:br>
              <a:rPr lang="fr-FR" sz="1600" dirty="0"/>
            </a:br>
            <a:r>
              <a:rPr lang="fr-FR" sz="1600" dirty="0"/>
              <a:t>Le cartoline </a:t>
            </a:r>
            <a:r>
              <a:rPr lang="fr-FR" sz="1600" dirty="0" err="1"/>
              <a:t>coloniali</a:t>
            </a:r>
            <a:r>
              <a:rPr lang="fr-FR" sz="1600" dirty="0"/>
              <a:t> </a:t>
            </a:r>
            <a:r>
              <a:rPr lang="fr-FR" sz="1600" dirty="0" err="1"/>
              <a:t>hanno</a:t>
            </a:r>
            <a:r>
              <a:rPr lang="fr-FR" sz="1600" dirty="0"/>
              <a:t> </a:t>
            </a:r>
            <a:r>
              <a:rPr lang="fr-FR" sz="1600" dirty="0" err="1"/>
              <a:t>svolto</a:t>
            </a:r>
            <a:r>
              <a:rPr lang="fr-FR" sz="1600" dirty="0"/>
              <a:t> un </a:t>
            </a:r>
            <a:r>
              <a:rPr lang="fr-FR" sz="1600" dirty="0" err="1"/>
              <a:t>ruolo</a:t>
            </a:r>
            <a:r>
              <a:rPr lang="fr-FR" sz="1600" dirty="0"/>
              <a:t> ambivalente. Pur </a:t>
            </a:r>
            <a:r>
              <a:rPr lang="fr-FR" sz="1600" dirty="0" err="1"/>
              <a:t>documentando</a:t>
            </a:r>
            <a:r>
              <a:rPr lang="fr-FR" sz="1600" dirty="0"/>
              <a:t> </a:t>
            </a:r>
            <a:r>
              <a:rPr lang="fr-FR" sz="1600" dirty="0" err="1"/>
              <a:t>certamente</a:t>
            </a:r>
            <a:r>
              <a:rPr lang="fr-FR" sz="1600" dirty="0"/>
              <a:t> </a:t>
            </a:r>
            <a:r>
              <a:rPr lang="fr-FR" sz="1600" dirty="0" err="1"/>
              <a:t>acconciature</a:t>
            </a:r>
            <a:r>
              <a:rPr lang="fr-FR" sz="1600" dirty="0"/>
              <a:t> </a:t>
            </a:r>
            <a:r>
              <a:rPr lang="fr-FR" sz="1600" dirty="0" err="1"/>
              <a:t>oggi</a:t>
            </a:r>
            <a:r>
              <a:rPr lang="fr-FR" sz="1600" dirty="0"/>
              <a:t> in parte </a:t>
            </a:r>
            <a:r>
              <a:rPr lang="fr-FR" sz="1600" dirty="0" err="1"/>
              <a:t>scomparse</a:t>
            </a:r>
            <a:r>
              <a:rPr lang="fr-FR" sz="1600" dirty="0"/>
              <a:t>, </a:t>
            </a:r>
            <a:r>
              <a:rPr lang="fr-FR" sz="1600" dirty="0" err="1"/>
              <a:t>hanno</a:t>
            </a:r>
            <a:r>
              <a:rPr lang="fr-FR" sz="1600" dirty="0"/>
              <a:t> anche </a:t>
            </a:r>
            <a:r>
              <a:rPr lang="fr-FR" sz="1600" dirty="0" err="1"/>
              <a:t>contribuito</a:t>
            </a:r>
            <a:r>
              <a:rPr lang="fr-FR" sz="1600" dirty="0"/>
              <a:t> alla </a:t>
            </a:r>
            <a:r>
              <a:rPr lang="fr-FR" sz="1600" dirty="0" err="1"/>
              <a:t>costruzione</a:t>
            </a:r>
            <a:r>
              <a:rPr lang="fr-FR" sz="1600" dirty="0"/>
              <a:t> di un </a:t>
            </a:r>
            <a:r>
              <a:rPr lang="fr-FR" sz="1600" dirty="0" err="1"/>
              <a:t>immaginario</a:t>
            </a:r>
            <a:r>
              <a:rPr lang="fr-FR" sz="1600" dirty="0"/>
              <a:t> </a:t>
            </a:r>
            <a:r>
              <a:rPr lang="fr-FR" sz="1600" dirty="0" err="1"/>
              <a:t>esotizzato</a:t>
            </a:r>
            <a:r>
              <a:rPr lang="fr-FR" sz="1600" dirty="0"/>
              <a:t>. I </a:t>
            </a:r>
            <a:r>
              <a:rPr lang="fr-FR" sz="1600" dirty="0" err="1"/>
              <a:t>fotografi</a:t>
            </a:r>
            <a:r>
              <a:rPr lang="fr-FR" sz="1600" dirty="0"/>
              <a:t> </a:t>
            </a:r>
            <a:r>
              <a:rPr lang="fr-FR" sz="1600" dirty="0" err="1"/>
              <a:t>hanno</a:t>
            </a:r>
            <a:r>
              <a:rPr lang="fr-FR" sz="1600" dirty="0"/>
              <a:t> </a:t>
            </a:r>
            <a:r>
              <a:rPr lang="fr-FR" sz="1600" dirty="0" err="1"/>
              <a:t>messo</a:t>
            </a:r>
            <a:r>
              <a:rPr lang="fr-FR" sz="1600" dirty="0"/>
              <a:t> in </a:t>
            </a:r>
            <a:r>
              <a:rPr lang="fr-FR" sz="1600" dirty="0" err="1"/>
              <a:t>scena</a:t>
            </a:r>
            <a:r>
              <a:rPr lang="fr-FR" sz="1600" dirty="0"/>
              <a:t> i </a:t>
            </a:r>
            <a:r>
              <a:rPr lang="fr-FR" sz="1600" dirty="0" err="1"/>
              <a:t>loro</a:t>
            </a:r>
            <a:r>
              <a:rPr lang="fr-FR" sz="1600" dirty="0"/>
              <a:t> </a:t>
            </a:r>
            <a:r>
              <a:rPr lang="fr-FR" sz="1600" dirty="0" err="1"/>
              <a:t>soggetti</a:t>
            </a:r>
            <a:r>
              <a:rPr lang="fr-FR" sz="1600" dirty="0"/>
              <a:t>, </a:t>
            </a:r>
            <a:r>
              <a:rPr lang="fr-FR" sz="1600" dirty="0" err="1"/>
              <a:t>congelando</a:t>
            </a:r>
            <a:r>
              <a:rPr lang="fr-FR" sz="1600" dirty="0"/>
              <a:t> le donne in </a:t>
            </a:r>
            <a:r>
              <a:rPr lang="fr-FR" sz="1600" dirty="0" err="1"/>
              <a:t>ruoli</a:t>
            </a:r>
            <a:r>
              <a:rPr lang="fr-FR" sz="1600" dirty="0"/>
              <a:t> </a:t>
            </a:r>
            <a:r>
              <a:rPr lang="fr-FR" sz="1600" dirty="0" err="1"/>
              <a:t>prefabbricati</a:t>
            </a:r>
            <a:r>
              <a:rPr lang="fr-FR" sz="1600" dirty="0"/>
              <a:t>, </a:t>
            </a:r>
            <a:r>
              <a:rPr lang="fr-FR" sz="1600" dirty="0" err="1"/>
              <a:t>pensati</a:t>
            </a:r>
            <a:r>
              <a:rPr lang="fr-FR" sz="1600" dirty="0"/>
              <a:t> per </a:t>
            </a:r>
            <a:r>
              <a:rPr lang="fr-FR" sz="1600" dirty="0" err="1"/>
              <a:t>soddisfare</a:t>
            </a:r>
            <a:r>
              <a:rPr lang="fr-FR" sz="1600" dirty="0"/>
              <a:t> lo </a:t>
            </a:r>
            <a:r>
              <a:rPr lang="fr-FR" sz="1600" dirty="0" err="1"/>
              <a:t>sguardo</a:t>
            </a:r>
            <a:r>
              <a:rPr lang="fr-FR" sz="1600" dirty="0"/>
              <a:t> coloniale. </a:t>
            </a:r>
            <a:r>
              <a:rPr lang="fr-FR" sz="1600" dirty="0" err="1"/>
              <a:t>Queste</a:t>
            </a:r>
            <a:r>
              <a:rPr lang="fr-FR" sz="1600" dirty="0"/>
              <a:t> </a:t>
            </a:r>
            <a:r>
              <a:rPr lang="fr-FR" sz="1600" dirty="0" err="1"/>
              <a:t>immagini</a:t>
            </a:r>
            <a:r>
              <a:rPr lang="fr-FR" sz="1600" dirty="0"/>
              <a:t> </a:t>
            </a:r>
            <a:r>
              <a:rPr lang="fr-FR" sz="1600" dirty="0" err="1"/>
              <a:t>firmate</a:t>
            </a:r>
            <a:r>
              <a:rPr lang="fr-FR" sz="1600" dirty="0"/>
              <a:t> e </a:t>
            </a:r>
            <a:r>
              <a:rPr lang="fr-FR" sz="1600" dirty="0" err="1"/>
              <a:t>datate</a:t>
            </a:r>
            <a:r>
              <a:rPr lang="fr-FR" sz="1600" dirty="0"/>
              <a:t> </a:t>
            </a:r>
            <a:r>
              <a:rPr lang="fr-FR" sz="1600" dirty="0" err="1"/>
              <a:t>fungevano</a:t>
            </a:r>
            <a:r>
              <a:rPr lang="fr-FR" sz="1600" dirty="0"/>
              <a:t> </a:t>
            </a:r>
            <a:r>
              <a:rPr lang="fr-FR" sz="1600" dirty="0" err="1"/>
              <a:t>sia</a:t>
            </a:r>
            <a:r>
              <a:rPr lang="fr-FR" sz="1600" dirty="0"/>
              <a:t> da </a:t>
            </a:r>
            <a:r>
              <a:rPr lang="fr-FR" sz="1600" dirty="0" err="1"/>
              <a:t>prova</a:t>
            </a:r>
            <a:r>
              <a:rPr lang="fr-FR" sz="1600" dirty="0"/>
              <a:t> di "</a:t>
            </a:r>
            <a:r>
              <a:rPr lang="fr-FR" sz="1600" dirty="0" err="1"/>
              <a:t>autenticità</a:t>
            </a:r>
            <a:r>
              <a:rPr lang="fr-FR" sz="1600" dirty="0"/>
              <a:t>" </a:t>
            </a:r>
            <a:r>
              <a:rPr lang="fr-FR" sz="1600" dirty="0" err="1"/>
              <a:t>sia</a:t>
            </a:r>
            <a:r>
              <a:rPr lang="fr-FR" sz="1600" dirty="0"/>
              <a:t> da </a:t>
            </a:r>
            <a:r>
              <a:rPr lang="fr-FR" sz="1600" dirty="0" err="1"/>
              <a:t>veicolo</a:t>
            </a:r>
            <a:r>
              <a:rPr lang="fr-FR" sz="1600" dirty="0"/>
              <a:t> per la </a:t>
            </a:r>
            <a:r>
              <a:rPr lang="fr-FR" sz="1600" dirty="0" err="1"/>
              <a:t>diffusione</a:t>
            </a:r>
            <a:r>
              <a:rPr lang="fr-FR" sz="1600" dirty="0"/>
              <a:t> di un </a:t>
            </a:r>
            <a:r>
              <a:rPr lang="fr-FR" sz="1600" dirty="0" err="1"/>
              <a:t>discorso</a:t>
            </a:r>
            <a:r>
              <a:rPr lang="fr-FR" sz="1600" dirty="0"/>
              <a:t> </a:t>
            </a:r>
            <a:r>
              <a:rPr lang="fr-FR" sz="1600" dirty="0" err="1"/>
              <a:t>che</a:t>
            </a:r>
            <a:r>
              <a:rPr lang="fr-FR" sz="1600" dirty="0"/>
              <a:t> </a:t>
            </a:r>
            <a:r>
              <a:rPr lang="fr-FR" sz="1600" dirty="0" err="1"/>
              <a:t>gerarchizzava</a:t>
            </a:r>
            <a:r>
              <a:rPr lang="fr-FR" sz="1600" dirty="0"/>
              <a:t> le culture.</a:t>
            </a:r>
            <a:br>
              <a:rPr lang="fr-FR" dirty="0"/>
            </a:br>
            <a:br>
              <a:rPr lang="fr-FR" dirty="0"/>
            </a:br>
            <a:r>
              <a:rPr lang="fr-FR" sz="1600" dirty="0">
                <a:latin typeface="+mn-lt"/>
                <a:ea typeface="Times New Roman" panose="02020603050405020304" pitchFamily="18" charset="0"/>
                <a:cs typeface="Times New Roman" panose="02020603050405020304" pitchFamily="18" charset="0"/>
              </a:rPr>
              <a:t>.</a:t>
            </a:r>
            <a:br>
              <a:rPr lang="fr-FR" dirty="0"/>
            </a:br>
            <a:br>
              <a:rPr lang="fr-FR" dirty="0"/>
            </a:br>
            <a:br>
              <a:rPr lang="fr-FR" sz="1600" dirty="0">
                <a:latin typeface="+mn-lt"/>
                <a:ea typeface="Times New Roman" panose="02020603050405020304" pitchFamily="18" charset="0"/>
                <a:cs typeface="Times New Roman" panose="02020603050405020304" pitchFamily="18" charset="0"/>
              </a:rPr>
            </a:br>
            <a:r>
              <a:rPr lang="fr-FR" sz="1400" dirty="0">
                <a:latin typeface="+mn-lt"/>
              </a:rPr>
              <a:t>.</a:t>
            </a:r>
            <a:br>
              <a:rPr lang="fr-FR" sz="3200" dirty="0">
                <a:latin typeface="+mn-lt"/>
              </a:rPr>
            </a:br>
            <a:br>
              <a:rPr lang="fr-FR" sz="1000" b="1" kern="1800" dirty="0">
                <a:effectLst/>
                <a:latin typeface="+mn-lt"/>
                <a:ea typeface="Times New Roman" panose="02020603050405020304" pitchFamily="18" charset="0"/>
                <a:cs typeface="Times New Roman" panose="02020603050405020304" pitchFamily="18" charset="0"/>
              </a:rPr>
            </a:br>
            <a:br>
              <a:rPr lang="fr-FR" sz="1000" b="1" kern="1800" dirty="0">
                <a:effectLst/>
                <a:latin typeface="+mn-lt"/>
                <a:ea typeface="Times New Roman" panose="02020603050405020304" pitchFamily="18"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endParaRPr lang="fr-FR" sz="3200" dirty="0">
              <a:latin typeface="+mn-lt"/>
            </a:endParaRPr>
          </a:p>
        </p:txBody>
      </p:sp>
      <p:pic>
        <p:nvPicPr>
          <p:cNvPr id="3" name="Image 2">
            <a:extLst>
              <a:ext uri="{FF2B5EF4-FFF2-40B4-BE49-F238E27FC236}">
                <a16:creationId xmlns:a16="http://schemas.microsoft.com/office/drawing/2014/main" id="{5D760C51-AE94-F7E0-63E5-031C79287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372" y="3192267"/>
            <a:ext cx="5508476" cy="3477475"/>
          </a:xfrm>
          <a:prstGeom prst="rect">
            <a:avLst/>
          </a:prstGeom>
        </p:spPr>
      </p:pic>
    </p:spTree>
    <p:extLst>
      <p:ext uri="{BB962C8B-B14F-4D97-AF65-F5344CB8AC3E}">
        <p14:creationId xmlns:p14="http://schemas.microsoft.com/office/powerpoint/2010/main" val="232530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39611-BD45-D074-2C7D-6ACF250B7680}"/>
              </a:ext>
            </a:extLst>
          </p:cNvPr>
          <p:cNvSpPr>
            <a:spLocks noGrp="1"/>
          </p:cNvSpPr>
          <p:nvPr>
            <p:ph type="ctrTitle"/>
          </p:nvPr>
        </p:nvSpPr>
        <p:spPr>
          <a:xfrm>
            <a:off x="787493" y="5398526"/>
            <a:ext cx="10617013" cy="1809096"/>
          </a:xfrm>
        </p:spPr>
        <p:txBody>
          <a:bodyPr>
            <a:noAutofit/>
          </a:bodyPr>
          <a:lstStyle/>
          <a:p>
            <a:pPr algn="l"/>
            <a:br>
              <a:rPr lang="fr-FR" sz="1600" dirty="0"/>
            </a:br>
            <a:r>
              <a:rPr lang="fr-FR" sz="1600" b="1" dirty="0">
                <a:latin typeface="+mn-lt"/>
                <a:ea typeface="Times New Roman" panose="02020603050405020304" pitchFamily="18" charset="0"/>
                <a:cs typeface="Times New Roman" panose="02020603050405020304" pitchFamily="18" charset="0"/>
              </a:rPr>
              <a:t>Vers une réappropriation contemporaine </a:t>
            </a:r>
            <a:br>
              <a:rPr lang="fr-FR" sz="1600" b="1" dirty="0">
                <a:latin typeface="+mn-lt"/>
                <a:ea typeface="Times New Roman" panose="02020603050405020304" pitchFamily="18" charset="0"/>
                <a:cs typeface="Times New Roman" panose="02020603050405020304" pitchFamily="18" charset="0"/>
              </a:rPr>
            </a:br>
            <a:r>
              <a:rPr lang="fr-FR" sz="1600" b="1" dirty="0">
                <a:latin typeface="+mn-lt"/>
                <a:ea typeface="Times New Roman" panose="02020603050405020304" pitchFamily="18" charset="0"/>
                <a:cs typeface="Times New Roman" panose="02020603050405020304" pitchFamily="18" charset="0"/>
              </a:rPr>
              <a:t>Verso </a:t>
            </a:r>
            <a:r>
              <a:rPr lang="fr-FR" sz="1600" b="1" dirty="0" err="1">
                <a:latin typeface="+mn-lt"/>
                <a:ea typeface="Times New Roman" panose="02020603050405020304" pitchFamily="18" charset="0"/>
                <a:cs typeface="Times New Roman" panose="02020603050405020304" pitchFamily="18" charset="0"/>
              </a:rPr>
              <a:t>una</a:t>
            </a:r>
            <a:r>
              <a:rPr lang="fr-FR" sz="1600" b="1" dirty="0">
                <a:latin typeface="+mn-lt"/>
                <a:ea typeface="Times New Roman" panose="02020603050405020304" pitchFamily="18" charset="0"/>
                <a:cs typeface="Times New Roman" panose="02020603050405020304" pitchFamily="18" charset="0"/>
              </a:rPr>
              <a:t> </a:t>
            </a:r>
            <a:r>
              <a:rPr lang="fr-FR" sz="1600" b="1" dirty="0" err="1">
                <a:latin typeface="+mn-lt"/>
                <a:ea typeface="Times New Roman" panose="02020603050405020304" pitchFamily="18" charset="0"/>
                <a:cs typeface="Times New Roman" panose="02020603050405020304" pitchFamily="18" charset="0"/>
              </a:rPr>
              <a:t>riappropriazione</a:t>
            </a:r>
            <a:r>
              <a:rPr lang="fr-FR" sz="1600" b="1" dirty="0">
                <a:latin typeface="+mn-lt"/>
                <a:ea typeface="Times New Roman" panose="02020603050405020304" pitchFamily="18" charset="0"/>
                <a:cs typeface="Times New Roman" panose="02020603050405020304" pitchFamily="18" charset="0"/>
              </a:rPr>
              <a:t> </a:t>
            </a:r>
            <a:r>
              <a:rPr lang="fr-FR" sz="1600" b="1" dirty="0" err="1">
                <a:latin typeface="+mn-lt"/>
                <a:ea typeface="Times New Roman" panose="02020603050405020304" pitchFamily="18" charset="0"/>
                <a:cs typeface="Times New Roman" panose="02020603050405020304" pitchFamily="18" charset="0"/>
              </a:rPr>
              <a:t>contemporanea</a:t>
            </a:r>
            <a:br>
              <a:rPr lang="fr-FR" sz="1600" b="1" dirty="0">
                <a:latin typeface="+mn-lt"/>
                <a:ea typeface="Times New Roman" panose="02020603050405020304" pitchFamily="18" charset="0"/>
                <a:cs typeface="Times New Roman" panose="02020603050405020304" pitchFamily="18" charset="0"/>
              </a:rPr>
            </a:br>
            <a:br>
              <a:rPr lang="fr-FR" sz="1600" dirty="0"/>
            </a:br>
            <a:r>
              <a:rPr lang="fr-FR" sz="1600" dirty="0"/>
              <a:t>Aujourd’hui, l’image de la femme malgache se redéfinit à travers un mouvement de réappropriation culturelle. Les coiffures traditionnelles ne sont plus considérées comme des vestiges d’un passé figé, mais comme des marqueurs identitaires réactualisés. Les femmes malgaches (Malagasy) mobilisent ces héritages pour affirmer leur place dans la société contemporaine, pour résister aux représentations réductrices héritées de la période coloniale et pour revitaliser les mémoires collectives.</a:t>
            </a:r>
            <a:br>
              <a:rPr lang="fr-FR" sz="1600" dirty="0"/>
            </a:br>
            <a:br>
              <a:rPr lang="fr-FR" sz="1600" dirty="0"/>
            </a:br>
            <a:r>
              <a:rPr lang="fr-FR" sz="1600" dirty="0" err="1"/>
              <a:t>Oggi</a:t>
            </a:r>
            <a:r>
              <a:rPr lang="fr-FR" sz="1600" dirty="0"/>
              <a:t>, l'</a:t>
            </a:r>
            <a:r>
              <a:rPr lang="fr-FR" sz="1600" dirty="0" err="1"/>
              <a:t>immagine</a:t>
            </a:r>
            <a:r>
              <a:rPr lang="fr-FR" sz="1600" dirty="0"/>
              <a:t> delle donne </a:t>
            </a:r>
            <a:r>
              <a:rPr lang="fr-FR" sz="1600" dirty="0" err="1"/>
              <a:t>malgasce</a:t>
            </a:r>
            <a:r>
              <a:rPr lang="fr-FR" sz="1600" dirty="0"/>
              <a:t> </a:t>
            </a:r>
            <a:r>
              <a:rPr lang="fr-FR" sz="1600" dirty="0" err="1"/>
              <a:t>viene</a:t>
            </a:r>
            <a:r>
              <a:rPr lang="fr-FR" sz="1600" dirty="0"/>
              <a:t> </a:t>
            </a:r>
            <a:r>
              <a:rPr lang="fr-FR" sz="1600" dirty="0" err="1"/>
              <a:t>ridefinita</a:t>
            </a:r>
            <a:r>
              <a:rPr lang="fr-FR" sz="1600" dirty="0"/>
              <a:t> </a:t>
            </a:r>
            <a:r>
              <a:rPr lang="fr-FR" sz="1600" dirty="0" err="1"/>
              <a:t>attraverso</a:t>
            </a:r>
            <a:r>
              <a:rPr lang="fr-FR" sz="1600" dirty="0"/>
              <a:t> un </a:t>
            </a:r>
            <a:r>
              <a:rPr lang="fr-FR" sz="1600" dirty="0" err="1"/>
              <a:t>movimento</a:t>
            </a:r>
            <a:r>
              <a:rPr lang="fr-FR" sz="1600" dirty="0"/>
              <a:t> di </a:t>
            </a:r>
            <a:r>
              <a:rPr lang="fr-FR" sz="1600" dirty="0" err="1"/>
              <a:t>riappropriazione</a:t>
            </a:r>
            <a:r>
              <a:rPr lang="fr-FR" sz="1600" dirty="0"/>
              <a:t> culturale. Le </a:t>
            </a:r>
            <a:r>
              <a:rPr lang="fr-FR" sz="1600" dirty="0" err="1"/>
              <a:t>acconciature</a:t>
            </a:r>
            <a:r>
              <a:rPr lang="fr-FR" sz="1600" dirty="0"/>
              <a:t> </a:t>
            </a:r>
            <a:r>
              <a:rPr lang="fr-FR" sz="1600" dirty="0" err="1"/>
              <a:t>tradizionali</a:t>
            </a:r>
            <a:r>
              <a:rPr lang="fr-FR" sz="1600" dirty="0"/>
              <a:t> non sono più </a:t>
            </a:r>
            <a:r>
              <a:rPr lang="fr-FR" sz="1600" dirty="0" err="1"/>
              <a:t>viste</a:t>
            </a:r>
            <a:r>
              <a:rPr lang="fr-FR" sz="1600" dirty="0"/>
              <a:t> come </a:t>
            </a:r>
            <a:r>
              <a:rPr lang="fr-FR" sz="1600" dirty="0" err="1"/>
              <a:t>reliquie</a:t>
            </a:r>
            <a:r>
              <a:rPr lang="fr-FR" sz="1600" dirty="0"/>
              <a:t> di un </a:t>
            </a:r>
            <a:r>
              <a:rPr lang="fr-FR" sz="1600" dirty="0" err="1"/>
              <a:t>passato</a:t>
            </a:r>
            <a:r>
              <a:rPr lang="fr-FR" sz="1600" dirty="0"/>
              <a:t> </a:t>
            </a:r>
            <a:r>
              <a:rPr lang="fr-FR" sz="1600" dirty="0" err="1"/>
              <a:t>congelato</a:t>
            </a:r>
            <a:r>
              <a:rPr lang="fr-FR" sz="1600" dirty="0"/>
              <a:t>, ma come </a:t>
            </a:r>
            <a:r>
              <a:rPr lang="fr-FR" sz="1600" dirty="0" err="1"/>
              <a:t>rivitalizzati</a:t>
            </a:r>
            <a:r>
              <a:rPr lang="fr-FR" sz="1600" dirty="0"/>
              <a:t> </a:t>
            </a:r>
            <a:r>
              <a:rPr lang="fr-FR" sz="1600" dirty="0" err="1"/>
              <a:t>simboli</a:t>
            </a:r>
            <a:r>
              <a:rPr lang="fr-FR" sz="1600" dirty="0"/>
              <a:t> di </a:t>
            </a:r>
            <a:r>
              <a:rPr lang="fr-FR" sz="1600" dirty="0" err="1"/>
              <a:t>identità</a:t>
            </a:r>
            <a:r>
              <a:rPr lang="fr-FR" sz="1600" dirty="0"/>
              <a:t>. Le donne </a:t>
            </a:r>
            <a:r>
              <a:rPr lang="fr-FR" sz="1600" dirty="0" err="1"/>
              <a:t>malgasce</a:t>
            </a:r>
            <a:r>
              <a:rPr lang="fr-FR" sz="1600" dirty="0"/>
              <a:t> </a:t>
            </a:r>
            <a:r>
              <a:rPr lang="fr-FR" sz="1600" dirty="0" err="1"/>
              <a:t>stanno</a:t>
            </a:r>
            <a:r>
              <a:rPr lang="fr-FR" sz="1600" dirty="0"/>
              <a:t> </a:t>
            </a:r>
            <a:r>
              <a:rPr lang="fr-FR" sz="1600" dirty="0" err="1"/>
              <a:t>mobilitando</a:t>
            </a:r>
            <a:r>
              <a:rPr lang="fr-FR" sz="1600" dirty="0"/>
              <a:t> </a:t>
            </a:r>
            <a:r>
              <a:rPr lang="fr-FR" sz="1600" dirty="0" err="1"/>
              <a:t>queste</a:t>
            </a:r>
            <a:r>
              <a:rPr lang="fr-FR" sz="1600" dirty="0"/>
              <a:t> </a:t>
            </a:r>
            <a:r>
              <a:rPr lang="fr-FR" sz="1600" dirty="0" err="1"/>
              <a:t>eredità</a:t>
            </a:r>
            <a:r>
              <a:rPr lang="fr-FR" sz="1600" dirty="0"/>
              <a:t> per </a:t>
            </a:r>
            <a:r>
              <a:rPr lang="fr-FR" sz="1600" dirty="0" err="1"/>
              <a:t>affermare</a:t>
            </a:r>
            <a:r>
              <a:rPr lang="fr-FR" sz="1600" dirty="0"/>
              <a:t> il </a:t>
            </a:r>
            <a:r>
              <a:rPr lang="fr-FR" sz="1600" dirty="0" err="1"/>
              <a:t>loro</a:t>
            </a:r>
            <a:r>
              <a:rPr lang="fr-FR" sz="1600" dirty="0"/>
              <a:t> </a:t>
            </a:r>
            <a:r>
              <a:rPr lang="fr-FR" sz="1600" dirty="0" err="1"/>
              <a:t>posto</a:t>
            </a:r>
            <a:r>
              <a:rPr lang="fr-FR" sz="1600" dirty="0"/>
              <a:t> </a:t>
            </a:r>
            <a:r>
              <a:rPr lang="fr-FR" sz="1600" dirty="0" err="1"/>
              <a:t>nella</a:t>
            </a:r>
            <a:r>
              <a:rPr lang="fr-FR" sz="1600" dirty="0"/>
              <a:t> </a:t>
            </a:r>
            <a:r>
              <a:rPr lang="fr-FR" sz="1600" dirty="0" err="1"/>
              <a:t>società</a:t>
            </a:r>
            <a:r>
              <a:rPr lang="fr-FR" sz="1600" dirty="0"/>
              <a:t> </a:t>
            </a:r>
            <a:r>
              <a:rPr lang="fr-FR" sz="1600" dirty="0" err="1"/>
              <a:t>contemporanea</a:t>
            </a:r>
            <a:r>
              <a:rPr lang="fr-FR" sz="1600" dirty="0"/>
              <a:t>, per </a:t>
            </a:r>
            <a:r>
              <a:rPr lang="fr-FR" sz="1600" dirty="0" err="1"/>
              <a:t>resistere</a:t>
            </a:r>
            <a:r>
              <a:rPr lang="fr-FR" sz="1600" dirty="0"/>
              <a:t> </a:t>
            </a:r>
            <a:r>
              <a:rPr lang="fr-FR" sz="1600" dirty="0" err="1"/>
              <a:t>alle</a:t>
            </a:r>
            <a:r>
              <a:rPr lang="fr-FR" sz="1600" dirty="0"/>
              <a:t> </a:t>
            </a:r>
            <a:r>
              <a:rPr lang="fr-FR" sz="1600" dirty="0" err="1"/>
              <a:t>rappresentazioni</a:t>
            </a:r>
            <a:r>
              <a:rPr lang="fr-FR" sz="1600" dirty="0"/>
              <a:t> </a:t>
            </a:r>
            <a:r>
              <a:rPr lang="fr-FR" sz="1600" dirty="0" err="1"/>
              <a:t>riduttive</a:t>
            </a:r>
            <a:r>
              <a:rPr lang="fr-FR" sz="1600" dirty="0"/>
              <a:t> </a:t>
            </a:r>
            <a:r>
              <a:rPr lang="fr-FR" sz="1600" dirty="0" err="1"/>
              <a:t>ereditate</a:t>
            </a:r>
            <a:r>
              <a:rPr lang="fr-FR" sz="1600" dirty="0"/>
              <a:t> dal </a:t>
            </a:r>
            <a:r>
              <a:rPr lang="fr-FR" sz="1600" dirty="0" err="1"/>
              <a:t>periodo</a:t>
            </a:r>
            <a:r>
              <a:rPr lang="fr-FR" sz="1600" dirty="0"/>
              <a:t> coloniale e per </a:t>
            </a:r>
            <a:r>
              <a:rPr lang="fr-FR" sz="1600" dirty="0" err="1"/>
              <a:t>rivitalizzare</a:t>
            </a:r>
            <a:r>
              <a:rPr lang="fr-FR" sz="1600" dirty="0"/>
              <a:t> la </a:t>
            </a:r>
            <a:r>
              <a:rPr lang="fr-FR" sz="1600" dirty="0" err="1"/>
              <a:t>memoria</a:t>
            </a:r>
            <a:r>
              <a:rPr lang="fr-FR" sz="1600" dirty="0"/>
              <a:t> </a:t>
            </a:r>
            <a:r>
              <a:rPr lang="fr-FR" sz="1600" dirty="0" err="1"/>
              <a:t>collettiva</a:t>
            </a:r>
            <a:r>
              <a:rPr lang="fr-FR" sz="1600" dirty="0"/>
              <a:t>.</a:t>
            </a:r>
            <a:br>
              <a:rPr lang="fr-FR" dirty="0"/>
            </a:br>
            <a:br>
              <a:rPr lang="fr-FR" sz="4800" dirty="0"/>
            </a:br>
            <a:br>
              <a:rPr lang="fr-FR" sz="2800" dirty="0"/>
            </a:br>
            <a:r>
              <a:rPr lang="fr-FR" sz="1600" dirty="0">
                <a:latin typeface="+mn-lt"/>
                <a:ea typeface="Times New Roman" panose="02020603050405020304" pitchFamily="18" charset="0"/>
                <a:cs typeface="Times New Roman" panose="02020603050405020304" pitchFamily="18" charset="0"/>
              </a:rPr>
              <a:t>.</a:t>
            </a:r>
            <a:br>
              <a:rPr lang="fr-FR" dirty="0"/>
            </a:br>
            <a:br>
              <a:rPr lang="fr-FR" sz="3600" dirty="0"/>
            </a:br>
            <a:br>
              <a:rPr lang="fr-FR" sz="1600" dirty="0">
                <a:latin typeface="+mn-lt"/>
                <a:ea typeface="Times New Roman" panose="02020603050405020304" pitchFamily="18" charset="0"/>
                <a:cs typeface="Times New Roman" panose="02020603050405020304" pitchFamily="18" charset="0"/>
              </a:rPr>
            </a:br>
            <a:r>
              <a:rPr lang="fr-FR" sz="1400" dirty="0">
                <a:latin typeface="+mn-lt"/>
              </a:rPr>
              <a:t>.</a:t>
            </a:r>
            <a:br>
              <a:rPr lang="fr-FR" sz="3200" dirty="0">
                <a:latin typeface="+mn-lt"/>
              </a:rPr>
            </a:br>
            <a:br>
              <a:rPr lang="fr-FR" sz="1000" b="1" kern="1800" dirty="0">
                <a:effectLst/>
                <a:latin typeface="+mn-lt"/>
                <a:ea typeface="Times New Roman" panose="02020603050405020304" pitchFamily="18" charset="0"/>
                <a:cs typeface="Times New Roman" panose="02020603050405020304" pitchFamily="18" charset="0"/>
              </a:rPr>
            </a:br>
            <a:br>
              <a:rPr lang="fr-FR" sz="1000" b="1" kern="1800" dirty="0">
                <a:effectLst/>
                <a:latin typeface="+mn-lt"/>
                <a:ea typeface="Times New Roman" panose="02020603050405020304" pitchFamily="18"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endParaRPr lang="fr-FR" sz="3200" dirty="0">
              <a:latin typeface="+mn-lt"/>
            </a:endParaRPr>
          </a:p>
        </p:txBody>
      </p:sp>
    </p:spTree>
    <p:extLst>
      <p:ext uri="{BB962C8B-B14F-4D97-AF65-F5344CB8AC3E}">
        <p14:creationId xmlns:p14="http://schemas.microsoft.com/office/powerpoint/2010/main" val="4248888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39611-BD45-D074-2C7D-6ACF250B7680}"/>
              </a:ext>
            </a:extLst>
          </p:cNvPr>
          <p:cNvSpPr>
            <a:spLocks noGrp="1"/>
          </p:cNvSpPr>
          <p:nvPr>
            <p:ph type="ctrTitle"/>
          </p:nvPr>
        </p:nvSpPr>
        <p:spPr>
          <a:xfrm>
            <a:off x="787493" y="6858000"/>
            <a:ext cx="10617013" cy="1809096"/>
          </a:xfrm>
        </p:spPr>
        <p:txBody>
          <a:bodyPr>
            <a:noAutofit/>
          </a:bodyPr>
          <a:lstStyle/>
          <a:p>
            <a:pPr algn="l"/>
            <a:br>
              <a:rPr lang="fr-FR" sz="1600" dirty="0"/>
            </a:br>
            <a:br>
              <a:rPr lang="fr-FR" sz="1600" b="1" dirty="0">
                <a:latin typeface="+mn-lt"/>
                <a:ea typeface="Times New Roman" panose="02020603050405020304" pitchFamily="18" charset="0"/>
                <a:cs typeface="Times New Roman" panose="02020603050405020304" pitchFamily="18" charset="0"/>
              </a:rPr>
            </a:br>
            <a:br>
              <a:rPr lang="fr-FR" sz="1600" dirty="0"/>
            </a:br>
            <a:br>
              <a:rPr lang="fr-FR" sz="1600" b="1" dirty="0">
                <a:latin typeface="+mn-lt"/>
                <a:ea typeface="Times New Roman" panose="02020603050405020304" pitchFamily="18" charset="0"/>
                <a:cs typeface="Times New Roman" panose="02020603050405020304" pitchFamily="18" charset="0"/>
              </a:rPr>
            </a:br>
            <a:r>
              <a:rPr lang="fr-FR" sz="1800" b="1" dirty="0">
                <a:latin typeface="+mn-lt"/>
                <a:ea typeface="Times New Roman" panose="02020603050405020304" pitchFamily="18" charset="0"/>
                <a:cs typeface="Times New Roman" panose="02020603050405020304" pitchFamily="18" charset="0"/>
              </a:rPr>
              <a:t>Interprétation / </a:t>
            </a:r>
            <a:r>
              <a:rPr lang="fr-FR" sz="1800" b="1" dirty="0" err="1">
                <a:latin typeface="+mn-lt"/>
                <a:ea typeface="Times New Roman" panose="02020603050405020304" pitchFamily="18" charset="0"/>
                <a:cs typeface="Times New Roman" panose="02020603050405020304" pitchFamily="18" charset="0"/>
              </a:rPr>
              <a:t>Interpretazione</a:t>
            </a:r>
            <a:br>
              <a:rPr lang="fr-FR" sz="1800" b="1" dirty="0">
                <a:latin typeface="+mn-lt"/>
                <a:ea typeface="Times New Roman" panose="02020603050405020304" pitchFamily="18" charset="0"/>
                <a:cs typeface="Times New Roman" panose="02020603050405020304" pitchFamily="18" charset="0"/>
              </a:rPr>
            </a:br>
            <a:br>
              <a:rPr lang="fr-FR" sz="1600" dirty="0"/>
            </a:br>
            <a:r>
              <a:rPr lang="fr-FR" sz="1600" dirty="0"/>
              <a:t>Les coiffures féminines malgaches (Malagasy) apparaissent comme un véritable “Texte corporel”, où le cheveu devient un vecteur de mémoire et de communication sociale. Leur diversité illustre la mosaïque culturelle du pays, tandis que leur persistance témoigne de la force des traditions. L’analyse iconographique, en particulier des archives coloniales, révèle le décalage entre l’intention documentaire d’alors et la richesse vécue des pratiques culturelles. Aujourd’hui, la réappropriation de ces coiffures n’est pas seulement esthétique : elle constitue un acte politique et identitaire, un moyen de renverser l’héritage du regard colonial et de refonder une narration proprement malgache, ancrée dans la dignité, la créativité et la continuité des savoirs.</a:t>
            </a:r>
            <a:br>
              <a:rPr lang="fr-FR" sz="1600" dirty="0"/>
            </a:br>
            <a:br>
              <a:rPr lang="fr-FR" sz="1600" dirty="0"/>
            </a:br>
            <a:r>
              <a:rPr lang="fr-FR" sz="1600" dirty="0"/>
              <a:t>Le </a:t>
            </a:r>
            <a:r>
              <a:rPr lang="fr-FR" sz="1600" dirty="0" err="1"/>
              <a:t>acconciature</a:t>
            </a:r>
            <a:r>
              <a:rPr lang="fr-FR" sz="1600" dirty="0"/>
              <a:t> delle donne </a:t>
            </a:r>
            <a:r>
              <a:rPr lang="fr-FR" sz="1600" dirty="0" err="1"/>
              <a:t>malgasce</a:t>
            </a:r>
            <a:r>
              <a:rPr lang="fr-FR" sz="1600" dirty="0"/>
              <a:t> </a:t>
            </a:r>
            <a:r>
              <a:rPr lang="fr-FR" sz="1600" dirty="0" err="1"/>
              <a:t>appaiono</a:t>
            </a:r>
            <a:r>
              <a:rPr lang="fr-FR" sz="1600" dirty="0"/>
              <a:t> come un </a:t>
            </a:r>
            <a:r>
              <a:rPr lang="fr-FR" sz="1600" dirty="0" err="1"/>
              <a:t>vero</a:t>
            </a:r>
            <a:r>
              <a:rPr lang="fr-FR" sz="1600" dirty="0"/>
              <a:t> e proprio "corpo di </a:t>
            </a:r>
            <a:r>
              <a:rPr lang="fr-FR" sz="1600" dirty="0" err="1"/>
              <a:t>testo</a:t>
            </a:r>
            <a:r>
              <a:rPr lang="fr-FR" sz="1600" dirty="0"/>
              <a:t>", </a:t>
            </a:r>
            <a:r>
              <a:rPr lang="fr-FR" sz="1600" dirty="0" err="1"/>
              <a:t>dove</a:t>
            </a:r>
            <a:r>
              <a:rPr lang="fr-FR" sz="1600" dirty="0"/>
              <a:t> i capelli </a:t>
            </a:r>
            <a:r>
              <a:rPr lang="fr-FR" sz="1600" dirty="0" err="1"/>
              <a:t>diventano</a:t>
            </a:r>
            <a:r>
              <a:rPr lang="fr-FR" sz="1600" dirty="0"/>
              <a:t> </a:t>
            </a:r>
            <a:r>
              <a:rPr lang="fr-FR" sz="1600" dirty="0" err="1"/>
              <a:t>veicolo</a:t>
            </a:r>
            <a:r>
              <a:rPr lang="fr-FR" sz="1600" dirty="0"/>
              <a:t> di </a:t>
            </a:r>
            <a:r>
              <a:rPr lang="fr-FR" sz="1600" dirty="0" err="1"/>
              <a:t>memoria</a:t>
            </a:r>
            <a:r>
              <a:rPr lang="fr-FR" sz="1600" dirty="0"/>
              <a:t> e </a:t>
            </a:r>
            <a:r>
              <a:rPr lang="fr-FR" sz="1600" dirty="0" err="1"/>
              <a:t>comunicazione</a:t>
            </a:r>
            <a:r>
              <a:rPr lang="fr-FR" sz="1600" dirty="0"/>
              <a:t> sociale. La </a:t>
            </a:r>
            <a:r>
              <a:rPr lang="fr-FR" sz="1600" dirty="0" err="1"/>
              <a:t>loro</a:t>
            </a:r>
            <a:r>
              <a:rPr lang="fr-FR" sz="1600" dirty="0"/>
              <a:t> </a:t>
            </a:r>
            <a:r>
              <a:rPr lang="fr-FR" sz="1600" dirty="0" err="1"/>
              <a:t>diversità</a:t>
            </a:r>
            <a:r>
              <a:rPr lang="fr-FR" sz="1600" dirty="0"/>
              <a:t> illustra il </a:t>
            </a:r>
            <a:r>
              <a:rPr lang="fr-FR" sz="1600" dirty="0" err="1"/>
              <a:t>mosaico</a:t>
            </a:r>
            <a:r>
              <a:rPr lang="fr-FR" sz="1600" dirty="0"/>
              <a:t> culturale </a:t>
            </a:r>
            <a:r>
              <a:rPr lang="fr-FR" sz="1600" dirty="0" err="1"/>
              <a:t>del</a:t>
            </a:r>
            <a:r>
              <a:rPr lang="fr-FR" sz="1600" dirty="0"/>
              <a:t> </a:t>
            </a:r>
            <a:r>
              <a:rPr lang="fr-FR" sz="1600" dirty="0" err="1"/>
              <a:t>Paese</a:t>
            </a:r>
            <a:r>
              <a:rPr lang="fr-FR" sz="1600" dirty="0"/>
              <a:t>, </a:t>
            </a:r>
            <a:r>
              <a:rPr lang="fr-FR" sz="1600" dirty="0" err="1"/>
              <a:t>mentre</a:t>
            </a:r>
            <a:r>
              <a:rPr lang="fr-FR" sz="1600" dirty="0"/>
              <a:t> la </a:t>
            </a:r>
            <a:r>
              <a:rPr lang="fr-FR" sz="1600" dirty="0" err="1"/>
              <a:t>loro</a:t>
            </a:r>
            <a:r>
              <a:rPr lang="fr-FR" sz="1600" dirty="0"/>
              <a:t> </a:t>
            </a:r>
            <a:r>
              <a:rPr lang="fr-FR" sz="1600" dirty="0" err="1"/>
              <a:t>persistenza</a:t>
            </a:r>
            <a:r>
              <a:rPr lang="fr-FR" sz="1600" dirty="0"/>
              <a:t> </a:t>
            </a:r>
            <a:r>
              <a:rPr lang="fr-FR" sz="1600" dirty="0" err="1"/>
              <a:t>testimonia</a:t>
            </a:r>
            <a:r>
              <a:rPr lang="fr-FR" sz="1600" dirty="0"/>
              <a:t> la </a:t>
            </a:r>
            <a:r>
              <a:rPr lang="fr-FR" sz="1600" dirty="0" err="1"/>
              <a:t>forza</a:t>
            </a:r>
            <a:r>
              <a:rPr lang="fr-FR" sz="1600" dirty="0"/>
              <a:t> delle </a:t>
            </a:r>
            <a:r>
              <a:rPr lang="fr-FR" sz="1600" dirty="0" err="1"/>
              <a:t>tradizioni</a:t>
            </a:r>
            <a:r>
              <a:rPr lang="fr-FR" sz="1600" dirty="0"/>
              <a:t>. L'</a:t>
            </a:r>
            <a:r>
              <a:rPr lang="fr-FR" sz="1600" dirty="0" err="1"/>
              <a:t>analisi</a:t>
            </a:r>
            <a:r>
              <a:rPr lang="fr-FR" sz="1600" dirty="0"/>
              <a:t> </a:t>
            </a:r>
            <a:r>
              <a:rPr lang="fr-FR" sz="1600" dirty="0" err="1"/>
              <a:t>iconografica</a:t>
            </a:r>
            <a:r>
              <a:rPr lang="fr-FR" sz="1600" dirty="0"/>
              <a:t>, in </a:t>
            </a:r>
            <a:r>
              <a:rPr lang="fr-FR" sz="1600" dirty="0" err="1"/>
              <a:t>particolare</a:t>
            </a:r>
            <a:r>
              <a:rPr lang="fr-FR" sz="1600" dirty="0"/>
              <a:t> </a:t>
            </a:r>
            <a:r>
              <a:rPr lang="fr-FR" sz="1600" dirty="0" err="1"/>
              <a:t>degli</a:t>
            </a:r>
            <a:r>
              <a:rPr lang="fr-FR" sz="1600" dirty="0"/>
              <a:t> </a:t>
            </a:r>
            <a:r>
              <a:rPr lang="fr-FR" sz="1600" dirty="0" err="1"/>
              <a:t>archivi</a:t>
            </a:r>
            <a:r>
              <a:rPr lang="fr-FR" sz="1600" dirty="0"/>
              <a:t> </a:t>
            </a:r>
            <a:r>
              <a:rPr lang="fr-FR" sz="1600" dirty="0" err="1"/>
              <a:t>coloniali</a:t>
            </a:r>
            <a:r>
              <a:rPr lang="fr-FR" sz="1600" dirty="0"/>
              <a:t>, </a:t>
            </a:r>
            <a:r>
              <a:rPr lang="fr-FR" sz="1600" dirty="0" err="1"/>
              <a:t>rivela</a:t>
            </a:r>
            <a:r>
              <a:rPr lang="fr-FR" sz="1600" dirty="0"/>
              <a:t> il </a:t>
            </a:r>
            <a:r>
              <a:rPr lang="fr-FR" sz="1600" dirty="0" err="1"/>
              <a:t>divario</a:t>
            </a:r>
            <a:r>
              <a:rPr lang="fr-FR" sz="1600" dirty="0"/>
              <a:t> tra l'</a:t>
            </a:r>
            <a:r>
              <a:rPr lang="fr-FR" sz="1600" dirty="0" err="1"/>
              <a:t>intento</a:t>
            </a:r>
            <a:r>
              <a:rPr lang="fr-FR" sz="1600" dirty="0"/>
              <a:t> </a:t>
            </a:r>
            <a:r>
              <a:rPr lang="fr-FR" sz="1600" dirty="0" err="1"/>
              <a:t>documentario</a:t>
            </a:r>
            <a:r>
              <a:rPr lang="fr-FR" sz="1600" dirty="0"/>
              <a:t> </a:t>
            </a:r>
            <a:r>
              <a:rPr lang="fr-FR" sz="1600" dirty="0" err="1"/>
              <a:t>dell'epoca</a:t>
            </a:r>
            <a:r>
              <a:rPr lang="fr-FR" sz="1600" dirty="0"/>
              <a:t> e la </a:t>
            </a:r>
            <a:r>
              <a:rPr lang="fr-FR" sz="1600" dirty="0" err="1"/>
              <a:t>ricchezza</a:t>
            </a:r>
            <a:r>
              <a:rPr lang="fr-FR" sz="1600" dirty="0"/>
              <a:t> </a:t>
            </a:r>
            <a:r>
              <a:rPr lang="fr-FR" sz="1600" dirty="0" err="1"/>
              <a:t>vissuta</a:t>
            </a:r>
            <a:r>
              <a:rPr lang="fr-FR" sz="1600" dirty="0"/>
              <a:t> delle </a:t>
            </a:r>
            <a:r>
              <a:rPr lang="fr-FR" sz="1600" dirty="0" err="1"/>
              <a:t>pratiche</a:t>
            </a:r>
            <a:r>
              <a:rPr lang="fr-FR" sz="1600" dirty="0"/>
              <a:t> </a:t>
            </a:r>
            <a:r>
              <a:rPr lang="fr-FR" sz="1600" dirty="0" err="1"/>
              <a:t>culturali</a:t>
            </a:r>
            <a:r>
              <a:rPr lang="fr-FR" sz="1600" dirty="0"/>
              <a:t>. </a:t>
            </a:r>
            <a:r>
              <a:rPr lang="fr-FR" sz="1600" dirty="0" err="1"/>
              <a:t>Oggi</a:t>
            </a:r>
            <a:r>
              <a:rPr lang="fr-FR" sz="1600" dirty="0"/>
              <a:t>, la </a:t>
            </a:r>
            <a:r>
              <a:rPr lang="fr-FR" sz="1600" dirty="0" err="1"/>
              <a:t>riappropriazione</a:t>
            </a:r>
            <a:r>
              <a:rPr lang="fr-FR" sz="1600" dirty="0"/>
              <a:t> di </a:t>
            </a:r>
            <a:r>
              <a:rPr lang="fr-FR" sz="1600" dirty="0" err="1"/>
              <a:t>queste</a:t>
            </a:r>
            <a:r>
              <a:rPr lang="fr-FR" sz="1600" dirty="0"/>
              <a:t> </a:t>
            </a:r>
            <a:r>
              <a:rPr lang="fr-FR" sz="1600" dirty="0" err="1"/>
              <a:t>acconciature</a:t>
            </a:r>
            <a:r>
              <a:rPr lang="fr-FR" sz="1600" dirty="0"/>
              <a:t> non è </a:t>
            </a:r>
            <a:r>
              <a:rPr lang="fr-FR" sz="1600" dirty="0" err="1"/>
              <a:t>meramente</a:t>
            </a:r>
            <a:r>
              <a:rPr lang="fr-FR" sz="1600" dirty="0"/>
              <a:t> </a:t>
            </a:r>
            <a:r>
              <a:rPr lang="fr-FR" sz="1600" dirty="0" err="1"/>
              <a:t>estetica</a:t>
            </a:r>
            <a:r>
              <a:rPr lang="fr-FR" sz="1600" dirty="0"/>
              <a:t>: </a:t>
            </a:r>
            <a:r>
              <a:rPr lang="fr-FR" sz="1600" dirty="0" err="1"/>
              <a:t>costituisce</a:t>
            </a:r>
            <a:r>
              <a:rPr lang="fr-FR" sz="1600" dirty="0"/>
              <a:t> un </a:t>
            </a:r>
            <a:r>
              <a:rPr lang="fr-FR" sz="1600" dirty="0" err="1"/>
              <a:t>atto</a:t>
            </a:r>
            <a:r>
              <a:rPr lang="fr-FR" sz="1600" dirty="0"/>
              <a:t> politico e </a:t>
            </a:r>
            <a:r>
              <a:rPr lang="fr-FR" sz="1600" dirty="0" err="1"/>
              <a:t>identitario</a:t>
            </a:r>
            <a:r>
              <a:rPr lang="fr-FR" sz="1600" dirty="0"/>
              <a:t>, un mezzo per </a:t>
            </a:r>
            <a:r>
              <a:rPr lang="fr-FR" sz="1600" dirty="0" err="1"/>
              <a:t>ribaltare</a:t>
            </a:r>
            <a:r>
              <a:rPr lang="fr-FR" sz="1600" dirty="0"/>
              <a:t> l'</a:t>
            </a:r>
            <a:r>
              <a:rPr lang="fr-FR" sz="1600" dirty="0" err="1"/>
              <a:t>eredità</a:t>
            </a:r>
            <a:r>
              <a:rPr lang="fr-FR" sz="1600" dirty="0"/>
              <a:t> </a:t>
            </a:r>
            <a:r>
              <a:rPr lang="fr-FR" sz="1600" dirty="0" err="1"/>
              <a:t>dello</a:t>
            </a:r>
            <a:r>
              <a:rPr lang="fr-FR" sz="1600" dirty="0"/>
              <a:t> </a:t>
            </a:r>
            <a:r>
              <a:rPr lang="fr-FR" sz="1600" dirty="0" err="1"/>
              <a:t>sguardo</a:t>
            </a:r>
            <a:r>
              <a:rPr lang="fr-FR" sz="1600" dirty="0"/>
              <a:t> coloniale e </a:t>
            </a:r>
            <a:r>
              <a:rPr lang="fr-FR" sz="1600" dirty="0" err="1"/>
              <a:t>stabilire</a:t>
            </a:r>
            <a:r>
              <a:rPr lang="fr-FR" sz="1600" dirty="0"/>
              <a:t> </a:t>
            </a:r>
            <a:r>
              <a:rPr lang="fr-FR" sz="1600" dirty="0" err="1"/>
              <a:t>una</a:t>
            </a:r>
            <a:r>
              <a:rPr lang="fr-FR" sz="1600" dirty="0"/>
              <a:t> </a:t>
            </a:r>
            <a:r>
              <a:rPr lang="fr-FR" sz="1600" dirty="0" err="1"/>
              <a:t>narrazione</a:t>
            </a:r>
            <a:r>
              <a:rPr lang="fr-FR" sz="1600" dirty="0"/>
              <a:t> </a:t>
            </a:r>
            <a:r>
              <a:rPr lang="fr-FR" sz="1600" dirty="0" err="1"/>
              <a:t>distintamente</a:t>
            </a:r>
            <a:r>
              <a:rPr lang="fr-FR" sz="1600" dirty="0"/>
              <a:t> </a:t>
            </a:r>
            <a:r>
              <a:rPr lang="fr-FR" sz="1600" dirty="0" err="1"/>
              <a:t>malgascia</a:t>
            </a:r>
            <a:r>
              <a:rPr lang="fr-FR" sz="1600" dirty="0"/>
              <a:t>, </a:t>
            </a:r>
            <a:r>
              <a:rPr lang="fr-FR" sz="1600" dirty="0" err="1"/>
              <a:t>radicata</a:t>
            </a:r>
            <a:r>
              <a:rPr lang="fr-FR" sz="1600" dirty="0"/>
              <a:t> </a:t>
            </a:r>
            <a:r>
              <a:rPr lang="fr-FR" sz="1600" dirty="0" err="1"/>
              <a:t>nella</a:t>
            </a:r>
            <a:r>
              <a:rPr lang="fr-FR" sz="1600" dirty="0"/>
              <a:t> </a:t>
            </a:r>
            <a:r>
              <a:rPr lang="fr-FR" sz="1600" dirty="0" err="1"/>
              <a:t>dignità</a:t>
            </a:r>
            <a:r>
              <a:rPr lang="fr-FR" sz="1600" dirty="0"/>
              <a:t>, </a:t>
            </a:r>
            <a:r>
              <a:rPr lang="fr-FR" sz="1600" dirty="0" err="1"/>
              <a:t>nella</a:t>
            </a:r>
            <a:r>
              <a:rPr lang="fr-FR" sz="1600" dirty="0"/>
              <a:t> </a:t>
            </a:r>
            <a:r>
              <a:rPr lang="fr-FR" sz="1600" dirty="0" err="1"/>
              <a:t>creatività</a:t>
            </a:r>
            <a:r>
              <a:rPr lang="fr-FR" sz="1600" dirty="0"/>
              <a:t> e </a:t>
            </a:r>
            <a:r>
              <a:rPr lang="fr-FR" sz="1600" dirty="0" err="1"/>
              <a:t>nella</a:t>
            </a:r>
            <a:r>
              <a:rPr lang="fr-FR" sz="1600" dirty="0"/>
              <a:t> </a:t>
            </a:r>
            <a:r>
              <a:rPr lang="fr-FR" sz="1600" dirty="0" err="1"/>
              <a:t>continuità</a:t>
            </a:r>
            <a:r>
              <a:rPr lang="fr-FR" sz="1600" dirty="0"/>
              <a:t> </a:t>
            </a:r>
            <a:r>
              <a:rPr lang="fr-FR" sz="1600" dirty="0" err="1"/>
              <a:t>del</a:t>
            </a:r>
            <a:r>
              <a:rPr lang="fr-FR" sz="1600" dirty="0"/>
              <a:t> </a:t>
            </a:r>
            <a:r>
              <a:rPr lang="fr-FR" sz="1600" dirty="0" err="1"/>
              <a:t>sapere</a:t>
            </a:r>
            <a:r>
              <a:rPr lang="fr-FR" sz="1600" dirty="0"/>
              <a:t>.</a:t>
            </a:r>
            <a:br>
              <a:rPr lang="fr-FR" dirty="0"/>
            </a:br>
            <a:br>
              <a:rPr lang="fr-FR" dirty="0"/>
            </a:br>
            <a:br>
              <a:rPr lang="fr-FR" dirty="0"/>
            </a:br>
            <a:r>
              <a:rPr lang="fr-FR" sz="1600" dirty="0">
                <a:latin typeface="+mn-lt"/>
                <a:ea typeface="Times New Roman" panose="02020603050405020304" pitchFamily="18" charset="0"/>
                <a:cs typeface="Times New Roman" panose="02020603050405020304" pitchFamily="18" charset="0"/>
              </a:rPr>
              <a:t>.</a:t>
            </a:r>
            <a:br>
              <a:rPr lang="fr-FR" dirty="0"/>
            </a:br>
            <a:br>
              <a:rPr lang="fr-FR" dirty="0"/>
            </a:br>
            <a:br>
              <a:rPr lang="fr-FR" sz="1600" dirty="0">
                <a:latin typeface="+mn-lt"/>
                <a:ea typeface="Times New Roman" panose="02020603050405020304" pitchFamily="18" charset="0"/>
                <a:cs typeface="Times New Roman" panose="02020603050405020304" pitchFamily="18" charset="0"/>
              </a:rPr>
            </a:br>
            <a:r>
              <a:rPr lang="fr-FR" sz="1400" dirty="0">
                <a:latin typeface="+mn-lt"/>
              </a:rPr>
              <a:t>.</a:t>
            </a:r>
            <a:br>
              <a:rPr lang="fr-FR" sz="3200" dirty="0">
                <a:latin typeface="+mn-lt"/>
              </a:rPr>
            </a:br>
            <a:br>
              <a:rPr lang="fr-FR" sz="1000" b="1" kern="1800" dirty="0">
                <a:effectLst/>
                <a:latin typeface="+mn-lt"/>
                <a:ea typeface="Times New Roman" panose="02020603050405020304" pitchFamily="18" charset="0"/>
                <a:cs typeface="Times New Roman" panose="02020603050405020304" pitchFamily="18" charset="0"/>
              </a:rPr>
            </a:br>
            <a:br>
              <a:rPr lang="fr-FR" sz="1000" b="1" kern="1800" dirty="0">
                <a:effectLst/>
                <a:latin typeface="+mn-lt"/>
                <a:ea typeface="Times New Roman" panose="02020603050405020304" pitchFamily="18"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endParaRPr lang="fr-FR" sz="3200" dirty="0">
              <a:latin typeface="+mn-lt"/>
            </a:endParaRPr>
          </a:p>
        </p:txBody>
      </p:sp>
    </p:spTree>
    <p:extLst>
      <p:ext uri="{BB962C8B-B14F-4D97-AF65-F5344CB8AC3E}">
        <p14:creationId xmlns:p14="http://schemas.microsoft.com/office/powerpoint/2010/main" val="112951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39611-BD45-D074-2C7D-6ACF250B7680}"/>
              </a:ext>
            </a:extLst>
          </p:cNvPr>
          <p:cNvSpPr>
            <a:spLocks noGrp="1"/>
          </p:cNvSpPr>
          <p:nvPr>
            <p:ph type="ctrTitle"/>
          </p:nvPr>
        </p:nvSpPr>
        <p:spPr>
          <a:xfrm>
            <a:off x="787493" y="6343417"/>
            <a:ext cx="10617013" cy="1809096"/>
          </a:xfrm>
        </p:spPr>
        <p:txBody>
          <a:bodyPr>
            <a:noAutofit/>
          </a:bodyPr>
          <a:lstStyle/>
          <a:p>
            <a:pPr algn="l"/>
            <a:br>
              <a:rPr lang="fr-FR" sz="1600" dirty="0"/>
            </a:br>
            <a:br>
              <a:rPr lang="fr-FR" sz="1600" b="1" dirty="0">
                <a:latin typeface="+mn-lt"/>
                <a:ea typeface="Times New Roman" panose="02020603050405020304" pitchFamily="18" charset="0"/>
                <a:cs typeface="Times New Roman" panose="02020603050405020304" pitchFamily="18" charset="0"/>
              </a:rPr>
            </a:br>
            <a:br>
              <a:rPr lang="fr-FR" sz="1600" dirty="0"/>
            </a:br>
            <a:r>
              <a:rPr lang="fr-FR" sz="1600" b="1" dirty="0">
                <a:latin typeface="+mn-lt"/>
                <a:ea typeface="Times New Roman" panose="02020603050405020304" pitchFamily="18" charset="0"/>
                <a:cs typeface="Times New Roman" panose="02020603050405020304" pitchFamily="18" charset="0"/>
              </a:rPr>
              <a:t>Conclusion / </a:t>
            </a:r>
            <a:r>
              <a:rPr lang="fr-FR" sz="1600" b="1" dirty="0" err="1">
                <a:latin typeface="+mn-lt"/>
                <a:ea typeface="Times New Roman" panose="02020603050405020304" pitchFamily="18" charset="0"/>
                <a:cs typeface="Times New Roman" panose="02020603050405020304" pitchFamily="18" charset="0"/>
              </a:rPr>
              <a:t>Conclusione</a:t>
            </a:r>
            <a:br>
              <a:rPr lang="fr-FR" sz="1600" b="1" dirty="0">
                <a:latin typeface="+mn-lt"/>
                <a:ea typeface="Times New Roman" panose="02020603050405020304" pitchFamily="18" charset="0"/>
                <a:cs typeface="Times New Roman" panose="02020603050405020304" pitchFamily="18" charset="0"/>
              </a:rPr>
            </a:br>
            <a:br>
              <a:rPr lang="fr-FR" sz="1800" dirty="0"/>
            </a:br>
            <a:r>
              <a:rPr lang="fr-FR" sz="1600" dirty="0"/>
              <a:t>L’étude des coiffures féminines malgaches (Malagasy) révèle la profondeur d’un système symbolique dans lequel le corps devient un espace d’inscription culturelle. Ces pratiques capillaires, loin d’être de simples éléments esthétiques, possèdent une dimension sociale, politique et spirituelle majeure. Elles articulent des savoirs ancestraux, des normes communautaires et des récits identitaires propres à chaque région de Madagascar. Les images coloniales ont certes contribué à une vision partielle et orientée de ces cultures, mais elles ont aussi permis la conservation visuelle de traditions aujourd’hui réinvesties par les Malgaches eux-mêmes.</a:t>
            </a:r>
            <a:br>
              <a:rPr lang="fr-FR" sz="1600" dirty="0"/>
            </a:br>
            <a:r>
              <a:rPr lang="fr-FR" sz="1600" dirty="0"/>
              <a:t>En réinterprétant ces coiffures, les femmes affirment une identité plurielle, résiliente et dynamique : elles transforment ainsi un héritage autrefois figé par le regard colonial en un langage vivant, porteur de fierté et de continuité culturelle.</a:t>
            </a:r>
            <a:br>
              <a:rPr lang="fr-FR" sz="1600" dirty="0"/>
            </a:br>
            <a:br>
              <a:rPr lang="fr-FR" sz="1600" dirty="0"/>
            </a:br>
            <a:r>
              <a:rPr lang="fr-FR" sz="1600" dirty="0"/>
              <a:t>Lo studio delle </a:t>
            </a:r>
            <a:r>
              <a:rPr lang="fr-FR" sz="1600" dirty="0" err="1"/>
              <a:t>acconciature</a:t>
            </a:r>
            <a:r>
              <a:rPr lang="fr-FR" sz="1600" dirty="0"/>
              <a:t> delle donne </a:t>
            </a:r>
            <a:r>
              <a:rPr lang="fr-FR" sz="1600" dirty="0" err="1"/>
              <a:t>malgasce</a:t>
            </a:r>
            <a:r>
              <a:rPr lang="fr-FR" sz="1600" dirty="0"/>
              <a:t> </a:t>
            </a:r>
            <a:r>
              <a:rPr lang="fr-FR" sz="1600" dirty="0" err="1"/>
              <a:t>rivela</a:t>
            </a:r>
            <a:r>
              <a:rPr lang="fr-FR" sz="1600" dirty="0"/>
              <a:t> la </a:t>
            </a:r>
            <a:r>
              <a:rPr lang="fr-FR" sz="1600" dirty="0" err="1"/>
              <a:t>profondità</a:t>
            </a:r>
            <a:r>
              <a:rPr lang="fr-FR" sz="1600" dirty="0"/>
              <a:t> di un </a:t>
            </a:r>
            <a:r>
              <a:rPr lang="fr-FR" sz="1600" dirty="0" err="1"/>
              <a:t>sistema</a:t>
            </a:r>
            <a:r>
              <a:rPr lang="fr-FR" sz="1600" dirty="0"/>
              <a:t> </a:t>
            </a:r>
            <a:r>
              <a:rPr lang="fr-FR" sz="1600" dirty="0" err="1"/>
              <a:t>simbolico</a:t>
            </a:r>
            <a:r>
              <a:rPr lang="fr-FR" sz="1600" dirty="0"/>
              <a:t> in </a:t>
            </a:r>
            <a:r>
              <a:rPr lang="fr-FR" sz="1600" dirty="0" err="1"/>
              <a:t>cui</a:t>
            </a:r>
            <a:r>
              <a:rPr lang="fr-FR" sz="1600" dirty="0"/>
              <a:t> il corpo </a:t>
            </a:r>
            <a:r>
              <a:rPr lang="fr-FR" sz="1600" dirty="0" err="1"/>
              <a:t>diventa</a:t>
            </a:r>
            <a:r>
              <a:rPr lang="fr-FR" sz="1600" dirty="0"/>
              <a:t> </a:t>
            </a:r>
            <a:r>
              <a:rPr lang="fr-FR" sz="1600" dirty="0" err="1"/>
              <a:t>uno</a:t>
            </a:r>
            <a:r>
              <a:rPr lang="fr-FR" sz="1600" dirty="0"/>
              <a:t> </a:t>
            </a:r>
            <a:r>
              <a:rPr lang="fr-FR" sz="1600" dirty="0" err="1"/>
              <a:t>spazio</a:t>
            </a:r>
            <a:r>
              <a:rPr lang="fr-FR" sz="1600" dirty="0"/>
              <a:t> di </a:t>
            </a:r>
            <a:r>
              <a:rPr lang="fr-FR" sz="1600" dirty="0" err="1"/>
              <a:t>identificazione</a:t>
            </a:r>
            <a:r>
              <a:rPr lang="fr-FR" sz="1600" dirty="0"/>
              <a:t> culturale. </a:t>
            </a:r>
            <a:r>
              <a:rPr lang="fr-FR" sz="1600" dirty="0" err="1"/>
              <a:t>Queste</a:t>
            </a:r>
            <a:r>
              <a:rPr lang="fr-FR" sz="1600" dirty="0"/>
              <a:t> </a:t>
            </a:r>
            <a:r>
              <a:rPr lang="fr-FR" sz="1600" dirty="0" err="1"/>
              <a:t>pratiche</a:t>
            </a:r>
            <a:r>
              <a:rPr lang="fr-FR" sz="1600" dirty="0"/>
              <a:t> di </a:t>
            </a:r>
            <a:r>
              <a:rPr lang="fr-FR" sz="1600" dirty="0" err="1"/>
              <a:t>acconciature</a:t>
            </a:r>
            <a:r>
              <a:rPr lang="fr-FR" sz="1600" dirty="0"/>
              <a:t>, </a:t>
            </a:r>
            <a:r>
              <a:rPr lang="fr-FR" sz="1600" dirty="0" err="1"/>
              <a:t>lungi</a:t>
            </a:r>
            <a:r>
              <a:rPr lang="fr-FR" sz="1600" dirty="0"/>
              <a:t> </a:t>
            </a:r>
            <a:r>
              <a:rPr lang="fr-FR" sz="1600" dirty="0" err="1"/>
              <a:t>dall'essere</a:t>
            </a:r>
            <a:r>
              <a:rPr lang="fr-FR" sz="1600" dirty="0"/>
              <a:t> </a:t>
            </a:r>
            <a:r>
              <a:rPr lang="fr-FR" sz="1600" dirty="0" err="1"/>
              <a:t>meri</a:t>
            </a:r>
            <a:r>
              <a:rPr lang="fr-FR" sz="1600" dirty="0"/>
              <a:t> </a:t>
            </a:r>
            <a:r>
              <a:rPr lang="fr-FR" sz="1600" dirty="0" err="1"/>
              <a:t>elementi</a:t>
            </a:r>
            <a:r>
              <a:rPr lang="fr-FR" sz="1600" dirty="0"/>
              <a:t> </a:t>
            </a:r>
            <a:r>
              <a:rPr lang="fr-FR" sz="1600" dirty="0" err="1"/>
              <a:t>estetici</a:t>
            </a:r>
            <a:r>
              <a:rPr lang="fr-FR" sz="1600" dirty="0"/>
              <a:t>, </a:t>
            </a:r>
            <a:r>
              <a:rPr lang="fr-FR" sz="1600" dirty="0" err="1"/>
              <a:t>possiedono</a:t>
            </a:r>
            <a:r>
              <a:rPr lang="fr-FR" sz="1600" dirty="0"/>
              <a:t> </a:t>
            </a:r>
            <a:r>
              <a:rPr lang="fr-FR" sz="1600" dirty="0" err="1"/>
              <a:t>un'importante</a:t>
            </a:r>
            <a:r>
              <a:rPr lang="fr-FR" sz="1600" dirty="0"/>
              <a:t> </a:t>
            </a:r>
            <a:r>
              <a:rPr lang="fr-FR" sz="1600" dirty="0" err="1"/>
              <a:t>dimensione</a:t>
            </a:r>
            <a:r>
              <a:rPr lang="fr-FR" sz="1600" dirty="0"/>
              <a:t> sociale, </a:t>
            </a:r>
            <a:r>
              <a:rPr lang="fr-FR" sz="1600" dirty="0" err="1"/>
              <a:t>politica</a:t>
            </a:r>
            <a:r>
              <a:rPr lang="fr-FR" sz="1600" dirty="0"/>
              <a:t> e </a:t>
            </a:r>
            <a:r>
              <a:rPr lang="fr-FR" sz="1600" dirty="0" err="1"/>
              <a:t>spirituale</a:t>
            </a:r>
            <a:r>
              <a:rPr lang="fr-FR" sz="1600" dirty="0"/>
              <a:t>. Esse </a:t>
            </a:r>
            <a:r>
              <a:rPr lang="fr-FR" sz="1600" dirty="0" err="1"/>
              <a:t>articolano</a:t>
            </a:r>
            <a:r>
              <a:rPr lang="fr-FR" sz="1600" dirty="0"/>
              <a:t> </a:t>
            </a:r>
            <a:r>
              <a:rPr lang="fr-FR" sz="1600" dirty="0" err="1"/>
              <a:t>conoscenze</a:t>
            </a:r>
            <a:r>
              <a:rPr lang="fr-FR" sz="1600" dirty="0"/>
              <a:t> </a:t>
            </a:r>
            <a:r>
              <a:rPr lang="fr-FR" sz="1600" dirty="0" err="1"/>
              <a:t>ancestrali</a:t>
            </a:r>
            <a:r>
              <a:rPr lang="fr-FR" sz="1600" dirty="0"/>
              <a:t>, norme </a:t>
            </a:r>
            <a:r>
              <a:rPr lang="fr-FR" sz="1600" dirty="0" err="1"/>
              <a:t>comunitarie</a:t>
            </a:r>
            <a:r>
              <a:rPr lang="fr-FR" sz="1600" dirty="0"/>
              <a:t> e </a:t>
            </a:r>
            <a:r>
              <a:rPr lang="fr-FR" sz="1600" dirty="0" err="1"/>
              <a:t>narrazioni</a:t>
            </a:r>
            <a:r>
              <a:rPr lang="fr-FR" sz="1600" dirty="0"/>
              <a:t> </a:t>
            </a:r>
            <a:r>
              <a:rPr lang="fr-FR" sz="1600" dirty="0" err="1"/>
              <a:t>identitarie</a:t>
            </a:r>
            <a:r>
              <a:rPr lang="fr-FR" sz="1600" dirty="0"/>
              <a:t> </a:t>
            </a:r>
            <a:r>
              <a:rPr lang="fr-FR" sz="1600" dirty="0" err="1"/>
              <a:t>specifiche</a:t>
            </a:r>
            <a:r>
              <a:rPr lang="fr-FR" sz="1600" dirty="0"/>
              <a:t> di </a:t>
            </a:r>
            <a:r>
              <a:rPr lang="fr-FR" sz="1600" dirty="0" err="1"/>
              <a:t>ogni</a:t>
            </a:r>
            <a:r>
              <a:rPr lang="fr-FR" sz="1600" dirty="0"/>
              <a:t> </a:t>
            </a:r>
            <a:r>
              <a:rPr lang="fr-FR" sz="1600" dirty="0" err="1"/>
              <a:t>regione</a:t>
            </a:r>
            <a:r>
              <a:rPr lang="fr-FR" sz="1600" dirty="0"/>
              <a:t> </a:t>
            </a:r>
            <a:r>
              <a:rPr lang="fr-FR" sz="1600" dirty="0" err="1"/>
              <a:t>del</a:t>
            </a:r>
            <a:r>
              <a:rPr lang="fr-FR" sz="1600" dirty="0"/>
              <a:t> Madagascar. Se da un lato le </a:t>
            </a:r>
            <a:r>
              <a:rPr lang="fr-FR" sz="1600" dirty="0" err="1"/>
              <a:t>immagini</a:t>
            </a:r>
            <a:r>
              <a:rPr lang="fr-FR" sz="1600" dirty="0"/>
              <a:t> </a:t>
            </a:r>
            <a:r>
              <a:rPr lang="fr-FR" sz="1600" dirty="0" err="1"/>
              <a:t>coloniali</a:t>
            </a:r>
            <a:r>
              <a:rPr lang="fr-FR" sz="1600" dirty="0"/>
              <a:t> </a:t>
            </a:r>
            <a:r>
              <a:rPr lang="fr-FR" sz="1600" dirty="0" err="1"/>
              <a:t>hanno</a:t>
            </a:r>
            <a:r>
              <a:rPr lang="fr-FR" sz="1600" dirty="0"/>
              <a:t> </a:t>
            </a:r>
            <a:r>
              <a:rPr lang="fr-FR" sz="1600" dirty="0" err="1"/>
              <a:t>certamente</a:t>
            </a:r>
            <a:r>
              <a:rPr lang="fr-FR" sz="1600" dirty="0"/>
              <a:t> </a:t>
            </a:r>
            <a:r>
              <a:rPr lang="fr-FR" sz="1600" dirty="0" err="1"/>
              <a:t>contribuito</a:t>
            </a:r>
            <a:r>
              <a:rPr lang="fr-FR" sz="1600" dirty="0"/>
              <a:t> a </a:t>
            </a:r>
            <a:r>
              <a:rPr lang="fr-FR" sz="1600" dirty="0" err="1"/>
              <a:t>una</a:t>
            </a:r>
            <a:r>
              <a:rPr lang="fr-FR" sz="1600" dirty="0"/>
              <a:t> </a:t>
            </a:r>
            <a:r>
              <a:rPr lang="fr-FR" sz="1600" dirty="0" err="1"/>
              <a:t>visione</a:t>
            </a:r>
            <a:r>
              <a:rPr lang="fr-FR" sz="1600" dirty="0"/>
              <a:t> </a:t>
            </a:r>
            <a:r>
              <a:rPr lang="fr-FR" sz="1600" dirty="0" err="1"/>
              <a:t>parziale</a:t>
            </a:r>
            <a:r>
              <a:rPr lang="fr-FR" sz="1600" dirty="0"/>
              <a:t> e </a:t>
            </a:r>
            <a:r>
              <a:rPr lang="fr-FR" sz="1600" dirty="0" err="1"/>
              <a:t>parziale</a:t>
            </a:r>
            <a:r>
              <a:rPr lang="fr-FR" sz="1600" dirty="0"/>
              <a:t> di </a:t>
            </a:r>
            <a:r>
              <a:rPr lang="fr-FR" sz="1600" dirty="0" err="1"/>
              <a:t>queste</a:t>
            </a:r>
            <a:r>
              <a:rPr lang="fr-FR" sz="1600" dirty="0"/>
              <a:t> culture, </a:t>
            </a:r>
            <a:r>
              <a:rPr lang="fr-FR" sz="1600" dirty="0" err="1"/>
              <a:t>dall'altro</a:t>
            </a:r>
            <a:r>
              <a:rPr lang="fr-FR" sz="1600" dirty="0"/>
              <a:t> </a:t>
            </a:r>
            <a:r>
              <a:rPr lang="fr-FR" sz="1600" dirty="0" err="1"/>
              <a:t>hanno</a:t>
            </a:r>
            <a:r>
              <a:rPr lang="fr-FR" sz="1600" dirty="0"/>
              <a:t> anche </a:t>
            </a:r>
            <a:r>
              <a:rPr lang="fr-FR" sz="1600" dirty="0" err="1"/>
              <a:t>permesso</a:t>
            </a:r>
            <a:r>
              <a:rPr lang="fr-FR" sz="1600" dirty="0"/>
              <a:t> la </a:t>
            </a:r>
            <a:r>
              <a:rPr lang="fr-FR" sz="1600" dirty="0" err="1"/>
              <a:t>conservazione</a:t>
            </a:r>
            <a:r>
              <a:rPr lang="fr-FR" sz="1600" dirty="0"/>
              <a:t> </a:t>
            </a:r>
            <a:r>
              <a:rPr lang="fr-FR" sz="1600" dirty="0" err="1"/>
              <a:t>visiva</a:t>
            </a:r>
            <a:r>
              <a:rPr lang="fr-FR" sz="1600" dirty="0"/>
              <a:t> di </a:t>
            </a:r>
            <a:r>
              <a:rPr lang="fr-FR" sz="1600" dirty="0" err="1"/>
              <a:t>tradizioni</a:t>
            </a:r>
            <a:r>
              <a:rPr lang="fr-FR" sz="1600" dirty="0"/>
              <a:t> </a:t>
            </a:r>
            <a:r>
              <a:rPr lang="fr-FR" sz="1600" dirty="0" err="1"/>
              <a:t>che</a:t>
            </a:r>
            <a:r>
              <a:rPr lang="fr-FR" sz="1600" dirty="0"/>
              <a:t> </a:t>
            </a:r>
            <a:r>
              <a:rPr lang="fr-FR" sz="1600" dirty="0" err="1"/>
              <a:t>ora</a:t>
            </a:r>
            <a:r>
              <a:rPr lang="fr-FR" sz="1600" dirty="0"/>
              <a:t> </a:t>
            </a:r>
            <a:r>
              <a:rPr lang="fr-FR" sz="1600" dirty="0" err="1"/>
              <a:t>vengono</a:t>
            </a:r>
            <a:r>
              <a:rPr lang="fr-FR" sz="1600" dirty="0"/>
              <a:t> </a:t>
            </a:r>
            <a:r>
              <a:rPr lang="fr-FR" sz="1600" dirty="0" err="1"/>
              <a:t>reinterpretate</a:t>
            </a:r>
            <a:r>
              <a:rPr lang="fr-FR" sz="1600" dirty="0"/>
              <a:t> </a:t>
            </a:r>
            <a:r>
              <a:rPr lang="fr-FR" sz="1600" dirty="0" err="1"/>
              <a:t>dagli</a:t>
            </a:r>
            <a:r>
              <a:rPr lang="fr-FR" sz="1600" dirty="0"/>
              <a:t> </a:t>
            </a:r>
            <a:r>
              <a:rPr lang="fr-FR" sz="1600" dirty="0" err="1"/>
              <a:t>stessi</a:t>
            </a:r>
            <a:r>
              <a:rPr lang="fr-FR" sz="1600" dirty="0"/>
              <a:t> </a:t>
            </a:r>
            <a:r>
              <a:rPr lang="fr-FR" sz="1600" dirty="0" err="1"/>
              <a:t>malgasci</a:t>
            </a:r>
            <a:r>
              <a:rPr lang="fr-FR" sz="1600" dirty="0"/>
              <a:t>. </a:t>
            </a:r>
            <a:br>
              <a:rPr lang="fr-FR" sz="1600" dirty="0"/>
            </a:br>
            <a:r>
              <a:rPr lang="fr-FR" sz="1600" dirty="0" err="1"/>
              <a:t>Reinterpretando</a:t>
            </a:r>
            <a:r>
              <a:rPr lang="fr-FR" sz="1600" dirty="0"/>
              <a:t> </a:t>
            </a:r>
            <a:r>
              <a:rPr lang="fr-FR" sz="1600" dirty="0" err="1"/>
              <a:t>queste</a:t>
            </a:r>
            <a:r>
              <a:rPr lang="fr-FR" sz="1600" dirty="0"/>
              <a:t> </a:t>
            </a:r>
            <a:r>
              <a:rPr lang="fr-FR" sz="1600" dirty="0" err="1"/>
              <a:t>acconciature</a:t>
            </a:r>
            <a:r>
              <a:rPr lang="fr-FR" sz="1600" dirty="0"/>
              <a:t>, le donne </a:t>
            </a:r>
            <a:r>
              <a:rPr lang="fr-FR" sz="1600" dirty="0" err="1"/>
              <a:t>affermano</a:t>
            </a:r>
            <a:r>
              <a:rPr lang="fr-FR" sz="1600" dirty="0"/>
              <a:t> </a:t>
            </a:r>
            <a:r>
              <a:rPr lang="fr-FR" sz="1600" dirty="0" err="1"/>
              <a:t>un'identità</a:t>
            </a:r>
            <a:r>
              <a:rPr lang="fr-FR" sz="1600" dirty="0"/>
              <a:t> plurale, </a:t>
            </a:r>
            <a:r>
              <a:rPr lang="fr-FR" sz="1600" dirty="0" err="1"/>
              <a:t>resiliente</a:t>
            </a:r>
            <a:r>
              <a:rPr lang="fr-FR" sz="1600" dirty="0"/>
              <a:t> e </a:t>
            </a:r>
            <a:r>
              <a:rPr lang="fr-FR" sz="1600" dirty="0" err="1"/>
              <a:t>dinamica</a:t>
            </a:r>
            <a:r>
              <a:rPr lang="fr-FR" sz="1600" dirty="0"/>
              <a:t>: </a:t>
            </a:r>
            <a:r>
              <a:rPr lang="fr-FR" sz="1600" dirty="0" err="1"/>
              <a:t>trasformano</a:t>
            </a:r>
            <a:r>
              <a:rPr lang="fr-FR" sz="1600" dirty="0"/>
              <a:t> </a:t>
            </a:r>
            <a:r>
              <a:rPr lang="fr-FR" sz="1600" dirty="0" err="1"/>
              <a:t>così</a:t>
            </a:r>
            <a:r>
              <a:rPr lang="fr-FR" sz="1600" dirty="0"/>
              <a:t> un </a:t>
            </a:r>
            <a:r>
              <a:rPr lang="fr-FR" sz="1600" dirty="0" err="1"/>
              <a:t>patrimonio</a:t>
            </a:r>
            <a:r>
              <a:rPr lang="fr-FR" sz="1600" dirty="0"/>
              <a:t> un tempo </a:t>
            </a:r>
            <a:r>
              <a:rPr lang="fr-FR" sz="1600" dirty="0" err="1"/>
              <a:t>congelato</a:t>
            </a:r>
            <a:r>
              <a:rPr lang="fr-FR" sz="1600" dirty="0"/>
              <a:t> </a:t>
            </a:r>
            <a:r>
              <a:rPr lang="fr-FR" sz="1600" dirty="0" err="1"/>
              <a:t>dallo</a:t>
            </a:r>
            <a:r>
              <a:rPr lang="fr-FR" sz="1600" dirty="0"/>
              <a:t> </a:t>
            </a:r>
            <a:r>
              <a:rPr lang="fr-FR" sz="1600" dirty="0" err="1"/>
              <a:t>sguardo</a:t>
            </a:r>
            <a:r>
              <a:rPr lang="fr-FR" sz="1600" dirty="0"/>
              <a:t> coloniale in un </a:t>
            </a:r>
            <a:r>
              <a:rPr lang="fr-FR" sz="1600" dirty="0" err="1"/>
              <a:t>linguaggio</a:t>
            </a:r>
            <a:r>
              <a:rPr lang="fr-FR" sz="1600" dirty="0"/>
              <a:t> vivo, </a:t>
            </a:r>
            <a:r>
              <a:rPr lang="fr-FR" sz="1600" dirty="0" err="1"/>
              <a:t>portatore</a:t>
            </a:r>
            <a:r>
              <a:rPr lang="fr-FR" sz="1600" dirty="0"/>
              <a:t> di </a:t>
            </a:r>
            <a:r>
              <a:rPr lang="fr-FR" sz="1600" dirty="0" err="1"/>
              <a:t>orgoglio</a:t>
            </a:r>
            <a:r>
              <a:rPr lang="fr-FR" sz="1600" dirty="0"/>
              <a:t> e </a:t>
            </a:r>
            <a:r>
              <a:rPr lang="fr-FR" sz="1600" dirty="0" err="1"/>
              <a:t>continuità</a:t>
            </a:r>
            <a:r>
              <a:rPr lang="fr-FR" sz="1600" dirty="0"/>
              <a:t> culturale.</a:t>
            </a:r>
            <a:br>
              <a:rPr lang="fr-FR" dirty="0"/>
            </a:br>
            <a:br>
              <a:rPr lang="fr-FR" dirty="0"/>
            </a:br>
            <a:r>
              <a:rPr lang="fr-FR" sz="1600" dirty="0">
                <a:latin typeface="+mn-lt"/>
                <a:ea typeface="Times New Roman" panose="02020603050405020304" pitchFamily="18" charset="0"/>
                <a:cs typeface="Times New Roman" panose="02020603050405020304" pitchFamily="18" charset="0"/>
              </a:rPr>
              <a:t>.</a:t>
            </a:r>
            <a:br>
              <a:rPr lang="fr-FR" dirty="0"/>
            </a:br>
            <a:br>
              <a:rPr lang="fr-FR" dirty="0"/>
            </a:br>
            <a:br>
              <a:rPr lang="fr-FR" sz="1600" dirty="0">
                <a:latin typeface="+mn-lt"/>
                <a:ea typeface="Times New Roman" panose="02020603050405020304" pitchFamily="18" charset="0"/>
                <a:cs typeface="Times New Roman" panose="02020603050405020304" pitchFamily="18" charset="0"/>
              </a:rPr>
            </a:br>
            <a:r>
              <a:rPr lang="fr-FR" sz="1400" dirty="0">
                <a:latin typeface="+mn-lt"/>
              </a:rPr>
              <a:t>.</a:t>
            </a:r>
            <a:br>
              <a:rPr lang="fr-FR" sz="3200" dirty="0">
                <a:latin typeface="+mn-lt"/>
              </a:rPr>
            </a:br>
            <a:br>
              <a:rPr lang="fr-FR" sz="1000" b="1" kern="1800" dirty="0">
                <a:effectLst/>
                <a:latin typeface="+mn-lt"/>
                <a:ea typeface="Times New Roman" panose="02020603050405020304" pitchFamily="18" charset="0"/>
                <a:cs typeface="Times New Roman" panose="02020603050405020304" pitchFamily="18" charset="0"/>
              </a:rPr>
            </a:br>
            <a:br>
              <a:rPr lang="fr-FR" sz="1000" b="1" kern="1800" dirty="0">
                <a:effectLst/>
                <a:latin typeface="+mn-lt"/>
                <a:ea typeface="Times New Roman" panose="02020603050405020304" pitchFamily="18"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endParaRPr lang="fr-FR" sz="3200" dirty="0">
              <a:latin typeface="+mn-lt"/>
            </a:endParaRPr>
          </a:p>
        </p:txBody>
      </p:sp>
    </p:spTree>
    <p:extLst>
      <p:ext uri="{BB962C8B-B14F-4D97-AF65-F5344CB8AC3E}">
        <p14:creationId xmlns:p14="http://schemas.microsoft.com/office/powerpoint/2010/main" val="388842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39611-BD45-D074-2C7D-6ACF250B7680}"/>
              </a:ext>
            </a:extLst>
          </p:cNvPr>
          <p:cNvSpPr>
            <a:spLocks noGrp="1"/>
          </p:cNvSpPr>
          <p:nvPr>
            <p:ph type="ctrTitle"/>
          </p:nvPr>
        </p:nvSpPr>
        <p:spPr>
          <a:xfrm>
            <a:off x="4358868" y="2891361"/>
            <a:ext cx="4026554" cy="1809096"/>
          </a:xfrm>
        </p:spPr>
        <p:txBody>
          <a:bodyPr>
            <a:noAutofit/>
          </a:bodyPr>
          <a:lstStyle/>
          <a:p>
            <a:br>
              <a:rPr lang="fr-FR" sz="1600" dirty="0"/>
            </a:br>
            <a:br>
              <a:rPr lang="fr-FR" sz="1600" b="1" dirty="0">
                <a:latin typeface="+mn-lt"/>
                <a:ea typeface="Times New Roman" panose="02020603050405020304" pitchFamily="18" charset="0"/>
                <a:cs typeface="Times New Roman" panose="02020603050405020304" pitchFamily="18" charset="0"/>
              </a:rPr>
            </a:br>
            <a:br>
              <a:rPr lang="fr-FR" sz="1600" dirty="0"/>
            </a:br>
            <a:br>
              <a:rPr lang="fr-FR" sz="1600" b="1" dirty="0">
                <a:latin typeface="+mn-lt"/>
                <a:ea typeface="Times New Roman" panose="02020603050405020304" pitchFamily="18" charset="0"/>
                <a:cs typeface="Times New Roman" panose="02020603050405020304" pitchFamily="18" charset="0"/>
              </a:rPr>
            </a:br>
            <a:r>
              <a:rPr lang="fr-FR" sz="5400" b="1" dirty="0">
                <a:latin typeface="+mn-lt"/>
                <a:ea typeface="Times New Roman" panose="02020603050405020304" pitchFamily="18" charset="0"/>
                <a:cs typeface="Times New Roman" panose="02020603050405020304" pitchFamily="18" charset="0"/>
              </a:rPr>
              <a:t>Grazie per l'</a:t>
            </a:r>
            <a:r>
              <a:rPr lang="fr-FR" sz="5400" b="1" dirty="0" err="1">
                <a:latin typeface="+mn-lt"/>
                <a:ea typeface="Times New Roman" panose="02020603050405020304" pitchFamily="18" charset="0"/>
                <a:cs typeface="Times New Roman" panose="02020603050405020304" pitchFamily="18" charset="0"/>
              </a:rPr>
              <a:t>attenzione</a:t>
            </a:r>
            <a:br>
              <a:rPr lang="fr-FR" dirty="0"/>
            </a:br>
            <a:r>
              <a:rPr lang="fr-FR" sz="1600" dirty="0">
                <a:latin typeface="+mn-lt"/>
                <a:ea typeface="Times New Roman" panose="02020603050405020304" pitchFamily="18" charset="0"/>
                <a:cs typeface="Times New Roman" panose="02020603050405020304" pitchFamily="18" charset="0"/>
              </a:rPr>
              <a:t>.</a:t>
            </a:r>
            <a:br>
              <a:rPr lang="fr-FR" dirty="0"/>
            </a:br>
            <a:br>
              <a:rPr lang="fr-FR" dirty="0"/>
            </a:br>
            <a:br>
              <a:rPr lang="fr-FR" sz="1600" dirty="0">
                <a:latin typeface="+mn-lt"/>
                <a:ea typeface="Times New Roman" panose="02020603050405020304" pitchFamily="18" charset="0"/>
                <a:cs typeface="Times New Roman" panose="02020603050405020304" pitchFamily="18" charset="0"/>
              </a:rPr>
            </a:br>
            <a:r>
              <a:rPr lang="fr-FR" sz="1400" dirty="0">
                <a:latin typeface="+mn-lt"/>
              </a:rPr>
              <a:t>.</a:t>
            </a:r>
            <a:br>
              <a:rPr lang="fr-FR" sz="3200" dirty="0">
                <a:latin typeface="+mn-lt"/>
              </a:rPr>
            </a:br>
            <a:br>
              <a:rPr lang="fr-FR" sz="1000" b="1" kern="1800" dirty="0">
                <a:effectLst/>
                <a:latin typeface="+mn-lt"/>
                <a:ea typeface="Times New Roman" panose="02020603050405020304" pitchFamily="18" charset="0"/>
                <a:cs typeface="Times New Roman" panose="02020603050405020304" pitchFamily="18" charset="0"/>
              </a:rPr>
            </a:br>
            <a:br>
              <a:rPr lang="fr-FR" sz="1000" b="1" kern="1800" dirty="0">
                <a:effectLst/>
                <a:latin typeface="+mn-lt"/>
                <a:ea typeface="Times New Roman" panose="02020603050405020304" pitchFamily="18"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endParaRPr lang="fr-FR" sz="3200" dirty="0">
              <a:latin typeface="+mn-lt"/>
            </a:endParaRPr>
          </a:p>
        </p:txBody>
      </p:sp>
      <p:pic>
        <p:nvPicPr>
          <p:cNvPr id="4" name="Image 3">
            <a:extLst>
              <a:ext uri="{FF2B5EF4-FFF2-40B4-BE49-F238E27FC236}">
                <a16:creationId xmlns:a16="http://schemas.microsoft.com/office/drawing/2014/main" id="{2EAA2F76-282A-064A-D54F-CC40C4D64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923" y="206748"/>
            <a:ext cx="2059482" cy="3222252"/>
          </a:xfrm>
          <a:prstGeom prst="rect">
            <a:avLst/>
          </a:prstGeom>
        </p:spPr>
      </p:pic>
      <p:pic>
        <p:nvPicPr>
          <p:cNvPr id="6" name="Image 5">
            <a:extLst>
              <a:ext uri="{FF2B5EF4-FFF2-40B4-BE49-F238E27FC236}">
                <a16:creationId xmlns:a16="http://schemas.microsoft.com/office/drawing/2014/main" id="{ADE6A924-6EBA-6C48-2076-72DF3444D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7886" y="206748"/>
            <a:ext cx="2059482" cy="3222252"/>
          </a:xfrm>
          <a:prstGeom prst="rect">
            <a:avLst/>
          </a:prstGeom>
        </p:spPr>
      </p:pic>
      <p:pic>
        <p:nvPicPr>
          <p:cNvPr id="8" name="Image 7">
            <a:extLst>
              <a:ext uri="{FF2B5EF4-FFF2-40B4-BE49-F238E27FC236}">
                <a16:creationId xmlns:a16="http://schemas.microsoft.com/office/drawing/2014/main" id="{ADF52E11-01D7-E7F8-6C63-53666D7AE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6454" y="3190791"/>
            <a:ext cx="5781676" cy="3640315"/>
          </a:xfrm>
          <a:prstGeom prst="rect">
            <a:avLst/>
          </a:prstGeom>
        </p:spPr>
      </p:pic>
    </p:spTree>
    <p:extLst>
      <p:ext uri="{BB962C8B-B14F-4D97-AF65-F5344CB8AC3E}">
        <p14:creationId xmlns:p14="http://schemas.microsoft.com/office/powerpoint/2010/main" val="167366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39611-BD45-D074-2C7D-6ACF250B7680}"/>
              </a:ext>
            </a:extLst>
          </p:cNvPr>
          <p:cNvSpPr>
            <a:spLocks noGrp="1"/>
          </p:cNvSpPr>
          <p:nvPr>
            <p:ph type="ctrTitle"/>
          </p:nvPr>
        </p:nvSpPr>
        <p:spPr>
          <a:xfrm>
            <a:off x="1344706" y="2743200"/>
            <a:ext cx="9507070" cy="1809096"/>
          </a:xfrm>
        </p:spPr>
        <p:txBody>
          <a:bodyPr>
            <a:noAutofit/>
          </a:bodyPr>
          <a:lstStyle/>
          <a:p>
            <a:pPr algn="l"/>
            <a:br>
              <a:rPr lang="fr-FR" sz="11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fr-FR" sz="1600" b="1" kern="1800" dirty="0">
                <a:effectLst/>
                <a:latin typeface="Times New Roman" panose="02020603050405020304" pitchFamily="18" charset="0"/>
                <a:ea typeface="Times New Roman" panose="02020603050405020304" pitchFamily="18" charset="0"/>
                <a:cs typeface="Times New Roman" panose="02020603050405020304" pitchFamily="18" charset="0"/>
              </a:rPr>
              <a:t>Corps et Mémoire : </a:t>
            </a:r>
            <a:br>
              <a:rPr lang="fr-FR" sz="1600" b="1" kern="1800" dirty="0">
                <a:latin typeface="Times New Roman" panose="02020603050405020304" pitchFamily="18" charset="0"/>
                <a:ea typeface="Times New Roman" panose="02020603050405020304" pitchFamily="18" charset="0"/>
                <a:cs typeface="Times New Roman" panose="02020603050405020304" pitchFamily="18" charset="0"/>
              </a:rPr>
            </a:br>
            <a:r>
              <a:rPr lang="fr-FR" sz="1600" b="1" kern="1800" dirty="0">
                <a:effectLst/>
                <a:latin typeface="Times New Roman" panose="02020603050405020304" pitchFamily="18" charset="0"/>
                <a:ea typeface="Times New Roman" panose="02020603050405020304" pitchFamily="18" charset="0"/>
                <a:cs typeface="Times New Roman" panose="02020603050405020304" pitchFamily="18" charset="0"/>
              </a:rPr>
              <a:t>récits visuels autour des coiffures et des rituels féminins à Madagascar</a:t>
            </a:r>
            <a:br>
              <a:rPr lang="fr-FR" sz="11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fr-FR" sz="1100" b="1" kern="1800" dirty="0">
                <a:effectLst/>
                <a:latin typeface="+mn-lt"/>
                <a:ea typeface="Times New Roman" panose="02020603050405020304" pitchFamily="18" charset="0"/>
                <a:cs typeface="Times New Roman" panose="02020603050405020304" pitchFamily="18" charset="0"/>
              </a:rPr>
            </a:br>
            <a:br>
              <a:rPr lang="fr-FR" sz="1100" b="1" kern="1800" dirty="0">
                <a:effectLst/>
                <a:latin typeface="+mn-lt"/>
                <a:ea typeface="Times New Roman" panose="02020603050405020304" pitchFamily="18" charset="0"/>
                <a:cs typeface="Times New Roman" panose="02020603050405020304" pitchFamily="18" charset="0"/>
              </a:rPr>
            </a:br>
            <a:r>
              <a:rPr lang="fr-FR" sz="1600" dirty="0">
                <a:latin typeface="+mn-lt"/>
              </a:rPr>
              <a:t>Les coiffures traditionnelles malgaches (Malagasy) constituent un patrimoine culturel d’une grande richesse, révélateur de l’histoire, de l’organisation sociale et des systèmes symboliques propres aux différentes régions de Madagascar. À travers ces formes capillaires, ce sont des récits identitaires, des pratiques rituelles et des gestes ancestraux qui se perpétuent. Chaque tresse, chaque ornement et chaque texture capillaire s’inscrit dans un langage visuel précis, transmis de génération en génération. Ces coiffures dépassent largement le domaine de l’esthétique : elles incarnent une manière d’habiter son corps, sa communauté et son territoire.</a:t>
            </a:r>
            <a:br>
              <a:rPr lang="fr-FR" sz="1600" dirty="0">
                <a:latin typeface="+mn-lt"/>
              </a:rPr>
            </a:br>
            <a:r>
              <a:rPr lang="fr-FR" sz="1600" dirty="0">
                <a:latin typeface="+mn-lt"/>
              </a:rPr>
              <a:t>Les traditions capillaires féminines révèlent non seulement l’habileté artisanale des stylistes souvent des femmes mais aussi la valeur accordée à la patience, à l’élégance, à l’attention aux détails et à la maîtrise technique. Elles mobilisent un savoir-faire minutieux, résultat d’un long apprentissage qui participe à la transmission intergénérationnelle des normes sociales et des valeurs culturelles</a:t>
            </a:r>
            <a:r>
              <a:rPr lang="fr-FR" sz="1800" dirty="0">
                <a:latin typeface="+mn-lt"/>
              </a:rPr>
              <a:t>.</a:t>
            </a:r>
            <a:br>
              <a:rPr lang="fr-FR" sz="4000" dirty="0">
                <a:latin typeface="+mn-lt"/>
              </a:rPr>
            </a:br>
            <a:br>
              <a:rPr lang="fr-FR" sz="11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fr-FR" sz="11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fr-FR" sz="1100" dirty="0">
                <a:effectLst/>
                <a:latin typeface="Calibri" panose="020F0502020204030204" pitchFamily="34" charset="0"/>
                <a:ea typeface="Calibri" panose="020F0502020204030204" pitchFamily="34" charset="0"/>
                <a:cs typeface="Times New Roman" panose="02020603050405020304" pitchFamily="18" charset="0"/>
              </a:rPr>
            </a:br>
            <a:br>
              <a:rPr lang="fr-FR" sz="1100" dirty="0">
                <a:effectLst/>
                <a:latin typeface="Calibri" panose="020F0502020204030204" pitchFamily="34" charset="0"/>
                <a:ea typeface="Calibri" panose="020F0502020204030204" pitchFamily="34" charset="0"/>
                <a:cs typeface="Times New Roman" panose="02020603050405020304" pitchFamily="18" charset="0"/>
              </a:rPr>
            </a:br>
            <a:endParaRPr lang="fr-FR" sz="4000" dirty="0"/>
          </a:p>
        </p:txBody>
      </p:sp>
      <p:sp>
        <p:nvSpPr>
          <p:cNvPr id="5" name="Sous-titre 4">
            <a:extLst>
              <a:ext uri="{FF2B5EF4-FFF2-40B4-BE49-F238E27FC236}">
                <a16:creationId xmlns:a16="http://schemas.microsoft.com/office/drawing/2014/main" id="{96AD15B7-23E3-7D0E-7588-8F42A332DD04}"/>
              </a:ext>
            </a:extLst>
          </p:cNvPr>
          <p:cNvSpPr>
            <a:spLocks noGrp="1"/>
          </p:cNvSpPr>
          <p:nvPr>
            <p:ph type="subTitle" idx="1"/>
          </p:nvPr>
        </p:nvSpPr>
        <p:spPr>
          <a:xfrm>
            <a:off x="1340224" y="3602037"/>
            <a:ext cx="9507070" cy="2583610"/>
          </a:xfrm>
        </p:spPr>
        <p:txBody>
          <a:bodyPr>
            <a:normAutofit fontScale="77500" lnSpcReduction="20000"/>
          </a:bodyPr>
          <a:lstStyle/>
          <a:p>
            <a:pPr algn="just">
              <a:lnSpc>
                <a:spcPct val="107000"/>
              </a:lnSpc>
              <a:spcAft>
                <a:spcPts val="800"/>
              </a:spcAft>
            </a:pPr>
            <a:r>
              <a:rPr lang="fr-FR" sz="2100" dirty="0">
                <a:effectLst/>
                <a:ea typeface="Times New Roman" panose="02020603050405020304" pitchFamily="18" charset="0"/>
                <a:cs typeface="Times New Roman" panose="02020603050405020304" pitchFamily="18" charset="0"/>
              </a:rPr>
              <a:t>Le </a:t>
            </a:r>
            <a:r>
              <a:rPr lang="fr-FR" sz="2100" dirty="0" err="1">
                <a:effectLst/>
                <a:ea typeface="Times New Roman" panose="02020603050405020304" pitchFamily="18" charset="0"/>
                <a:cs typeface="Times New Roman" panose="02020603050405020304" pitchFamily="18" charset="0"/>
              </a:rPr>
              <a:t>acconciature</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tradizionali</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malgasce</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costituiscono</a:t>
            </a:r>
            <a:r>
              <a:rPr lang="fr-FR" sz="2100" dirty="0">
                <a:effectLst/>
                <a:ea typeface="Times New Roman" panose="02020603050405020304" pitchFamily="18" charset="0"/>
                <a:cs typeface="Times New Roman" panose="02020603050405020304" pitchFamily="18" charset="0"/>
              </a:rPr>
              <a:t> un </a:t>
            </a:r>
            <a:r>
              <a:rPr lang="fr-FR" sz="2100" dirty="0" err="1">
                <a:effectLst/>
                <a:ea typeface="Times New Roman" panose="02020603050405020304" pitchFamily="18" charset="0"/>
                <a:cs typeface="Times New Roman" panose="02020603050405020304" pitchFamily="18" charset="0"/>
              </a:rPr>
              <a:t>ricco</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patrimonio</a:t>
            </a:r>
            <a:r>
              <a:rPr lang="fr-FR" sz="2100" dirty="0">
                <a:effectLst/>
                <a:ea typeface="Times New Roman" panose="02020603050405020304" pitchFamily="18" charset="0"/>
                <a:cs typeface="Times New Roman" panose="02020603050405020304" pitchFamily="18" charset="0"/>
              </a:rPr>
              <a:t> culturale, </a:t>
            </a:r>
            <a:r>
              <a:rPr lang="fr-FR" sz="2100" dirty="0" err="1">
                <a:effectLst/>
                <a:ea typeface="Times New Roman" panose="02020603050405020304" pitchFamily="18" charset="0"/>
                <a:cs typeface="Times New Roman" panose="02020603050405020304" pitchFamily="18" charset="0"/>
              </a:rPr>
              <a:t>che</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rivela</a:t>
            </a:r>
            <a:r>
              <a:rPr lang="fr-FR" sz="2100" dirty="0">
                <a:effectLst/>
                <a:ea typeface="Times New Roman" panose="02020603050405020304" pitchFamily="18" charset="0"/>
                <a:cs typeface="Times New Roman" panose="02020603050405020304" pitchFamily="18" charset="0"/>
              </a:rPr>
              <a:t> la </a:t>
            </a:r>
            <a:r>
              <a:rPr lang="fr-FR" sz="2100" dirty="0" err="1">
                <a:effectLst/>
                <a:ea typeface="Times New Roman" panose="02020603050405020304" pitchFamily="18" charset="0"/>
                <a:cs typeface="Times New Roman" panose="02020603050405020304" pitchFamily="18" charset="0"/>
              </a:rPr>
              <a:t>storia</a:t>
            </a:r>
            <a:r>
              <a:rPr lang="fr-FR" sz="2100" dirty="0">
                <a:effectLst/>
                <a:ea typeface="Times New Roman" panose="02020603050405020304" pitchFamily="18" charset="0"/>
                <a:cs typeface="Times New Roman" panose="02020603050405020304" pitchFamily="18" charset="0"/>
              </a:rPr>
              <a:t>, l'</a:t>
            </a:r>
            <a:r>
              <a:rPr lang="fr-FR" sz="2100" dirty="0" err="1">
                <a:effectLst/>
                <a:ea typeface="Times New Roman" panose="02020603050405020304" pitchFamily="18" charset="0"/>
                <a:cs typeface="Times New Roman" panose="02020603050405020304" pitchFamily="18" charset="0"/>
              </a:rPr>
              <a:t>organizzazione</a:t>
            </a:r>
            <a:r>
              <a:rPr lang="fr-FR" sz="2100" dirty="0">
                <a:effectLst/>
                <a:ea typeface="Times New Roman" panose="02020603050405020304" pitchFamily="18" charset="0"/>
                <a:cs typeface="Times New Roman" panose="02020603050405020304" pitchFamily="18" charset="0"/>
              </a:rPr>
              <a:t> sociale e i </a:t>
            </a:r>
            <a:r>
              <a:rPr lang="fr-FR" sz="2100" dirty="0" err="1">
                <a:effectLst/>
                <a:ea typeface="Times New Roman" panose="02020603050405020304" pitchFamily="18" charset="0"/>
                <a:cs typeface="Times New Roman" panose="02020603050405020304" pitchFamily="18" charset="0"/>
              </a:rPr>
              <a:t>sistemi</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simbolici</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specifici</a:t>
            </a:r>
            <a:r>
              <a:rPr lang="fr-FR" sz="2100" dirty="0">
                <a:effectLst/>
                <a:ea typeface="Times New Roman" panose="02020603050405020304" pitchFamily="18" charset="0"/>
                <a:cs typeface="Times New Roman" panose="02020603050405020304" pitchFamily="18" charset="0"/>
              </a:rPr>
              <a:t> delle diverse </a:t>
            </a:r>
            <a:r>
              <a:rPr lang="fr-FR" sz="2100" dirty="0" err="1">
                <a:effectLst/>
                <a:ea typeface="Times New Roman" panose="02020603050405020304" pitchFamily="18" charset="0"/>
                <a:cs typeface="Times New Roman" panose="02020603050405020304" pitchFamily="18" charset="0"/>
              </a:rPr>
              <a:t>regioni</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del</a:t>
            </a:r>
            <a:r>
              <a:rPr lang="fr-FR" sz="2100" dirty="0">
                <a:effectLst/>
                <a:ea typeface="Times New Roman" panose="02020603050405020304" pitchFamily="18" charset="0"/>
                <a:cs typeface="Times New Roman" panose="02020603050405020304" pitchFamily="18" charset="0"/>
              </a:rPr>
              <a:t> Madagascar. </a:t>
            </a:r>
            <a:r>
              <a:rPr lang="fr-FR" sz="2100" dirty="0" err="1">
                <a:effectLst/>
                <a:ea typeface="Times New Roman" panose="02020603050405020304" pitchFamily="18" charset="0"/>
                <a:cs typeface="Times New Roman" panose="02020603050405020304" pitchFamily="18" charset="0"/>
              </a:rPr>
              <a:t>Attraverso</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queste</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acconciature</a:t>
            </a:r>
            <a:r>
              <a:rPr lang="fr-FR" sz="2100" dirty="0">
                <a:effectLst/>
                <a:ea typeface="Times New Roman" panose="02020603050405020304" pitchFamily="18" charset="0"/>
                <a:cs typeface="Times New Roman" panose="02020603050405020304" pitchFamily="18" charset="0"/>
              </a:rPr>
              <a:t>, si </a:t>
            </a:r>
            <a:r>
              <a:rPr lang="fr-FR" sz="2100" dirty="0" err="1">
                <a:effectLst/>
                <a:ea typeface="Times New Roman" panose="02020603050405020304" pitchFamily="18" charset="0"/>
                <a:cs typeface="Times New Roman" panose="02020603050405020304" pitchFamily="18" charset="0"/>
              </a:rPr>
              <a:t>perpetuano</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narrazioni</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identitarie</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rituali</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pratici</a:t>
            </a:r>
            <a:r>
              <a:rPr lang="fr-FR" sz="2100" dirty="0">
                <a:effectLst/>
                <a:ea typeface="Times New Roman" panose="02020603050405020304" pitchFamily="18" charset="0"/>
                <a:cs typeface="Times New Roman" panose="02020603050405020304" pitchFamily="18" charset="0"/>
              </a:rPr>
              <a:t> e </a:t>
            </a:r>
            <a:r>
              <a:rPr lang="fr-FR" sz="2100" dirty="0" err="1">
                <a:effectLst/>
                <a:ea typeface="Times New Roman" panose="02020603050405020304" pitchFamily="18" charset="0"/>
                <a:cs typeface="Times New Roman" panose="02020603050405020304" pitchFamily="18" charset="0"/>
              </a:rPr>
              <a:t>gesti</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ancestrali</a:t>
            </a:r>
            <a:r>
              <a:rPr lang="fr-FR" sz="2100" dirty="0">
                <a:effectLst/>
                <a:ea typeface="Times New Roman" panose="02020603050405020304" pitchFamily="18" charset="0"/>
                <a:cs typeface="Times New Roman" panose="02020603050405020304" pitchFamily="18" charset="0"/>
              </a:rPr>
              <a:t>. Ogni </a:t>
            </a:r>
            <a:r>
              <a:rPr lang="fr-FR" sz="2100" dirty="0" err="1">
                <a:effectLst/>
                <a:ea typeface="Times New Roman" panose="02020603050405020304" pitchFamily="18" charset="0"/>
                <a:cs typeface="Times New Roman" panose="02020603050405020304" pitchFamily="18" charset="0"/>
              </a:rPr>
              <a:t>treccia</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ogni</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ornamento</a:t>
            </a:r>
            <a:r>
              <a:rPr lang="fr-FR" sz="2100" dirty="0">
                <a:effectLst/>
                <a:ea typeface="Times New Roman" panose="02020603050405020304" pitchFamily="18" charset="0"/>
                <a:cs typeface="Times New Roman" panose="02020603050405020304" pitchFamily="18" charset="0"/>
              </a:rPr>
              <a:t> e </a:t>
            </a:r>
            <a:r>
              <a:rPr lang="fr-FR" sz="2100" dirty="0" err="1">
                <a:effectLst/>
                <a:ea typeface="Times New Roman" panose="02020603050405020304" pitchFamily="18" charset="0"/>
                <a:cs typeface="Times New Roman" panose="02020603050405020304" pitchFamily="18" charset="0"/>
              </a:rPr>
              <a:t>ogni</a:t>
            </a:r>
            <a:r>
              <a:rPr lang="fr-FR" sz="2100" dirty="0">
                <a:effectLst/>
                <a:ea typeface="Times New Roman" panose="02020603050405020304" pitchFamily="18" charset="0"/>
                <a:cs typeface="Times New Roman" panose="02020603050405020304" pitchFamily="18" charset="0"/>
              </a:rPr>
              <a:t> texture di capelli è </a:t>
            </a:r>
            <a:r>
              <a:rPr lang="fr-FR" sz="2100" dirty="0" err="1">
                <a:effectLst/>
                <a:ea typeface="Times New Roman" panose="02020603050405020304" pitchFamily="18" charset="0"/>
                <a:cs typeface="Times New Roman" panose="02020603050405020304" pitchFamily="18" charset="0"/>
              </a:rPr>
              <a:t>inscritta</a:t>
            </a:r>
            <a:r>
              <a:rPr lang="fr-FR" sz="2100" dirty="0">
                <a:effectLst/>
                <a:ea typeface="Times New Roman" panose="02020603050405020304" pitchFamily="18" charset="0"/>
                <a:cs typeface="Times New Roman" panose="02020603050405020304" pitchFamily="18" charset="0"/>
              </a:rPr>
              <a:t> in un </a:t>
            </a:r>
            <a:r>
              <a:rPr lang="fr-FR" sz="2100" dirty="0" err="1">
                <a:effectLst/>
                <a:ea typeface="Times New Roman" panose="02020603050405020304" pitchFamily="18" charset="0"/>
                <a:cs typeface="Times New Roman" panose="02020603050405020304" pitchFamily="18" charset="0"/>
              </a:rPr>
              <a:t>linguaggio</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visivo</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preciso</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trasmesso</a:t>
            </a:r>
            <a:r>
              <a:rPr lang="fr-FR" sz="2100" dirty="0">
                <a:effectLst/>
                <a:ea typeface="Times New Roman" panose="02020603050405020304" pitchFamily="18" charset="0"/>
                <a:cs typeface="Times New Roman" panose="02020603050405020304" pitchFamily="18" charset="0"/>
              </a:rPr>
              <a:t> di </a:t>
            </a:r>
            <a:r>
              <a:rPr lang="fr-FR" sz="2100" dirty="0" err="1">
                <a:effectLst/>
                <a:ea typeface="Times New Roman" panose="02020603050405020304" pitchFamily="18" charset="0"/>
                <a:cs typeface="Times New Roman" panose="02020603050405020304" pitchFamily="18" charset="0"/>
              </a:rPr>
              <a:t>generazione</a:t>
            </a:r>
            <a:r>
              <a:rPr lang="fr-FR" sz="2100" dirty="0">
                <a:effectLst/>
                <a:ea typeface="Times New Roman" panose="02020603050405020304" pitchFamily="18" charset="0"/>
                <a:cs typeface="Times New Roman" panose="02020603050405020304" pitchFamily="18" charset="0"/>
              </a:rPr>
              <a:t> in </a:t>
            </a:r>
            <a:r>
              <a:rPr lang="fr-FR" sz="2100" dirty="0" err="1">
                <a:effectLst/>
                <a:ea typeface="Times New Roman" panose="02020603050405020304" pitchFamily="18" charset="0"/>
                <a:cs typeface="Times New Roman" panose="02020603050405020304" pitchFamily="18" charset="0"/>
              </a:rPr>
              <a:t>generazione</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Queste</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acconciature</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vanno</a:t>
            </a:r>
            <a:r>
              <a:rPr lang="fr-FR" sz="2100" dirty="0">
                <a:effectLst/>
                <a:ea typeface="Times New Roman" panose="02020603050405020304" pitchFamily="18" charset="0"/>
                <a:cs typeface="Times New Roman" panose="02020603050405020304" pitchFamily="18" charset="0"/>
              </a:rPr>
              <a:t> ben </a:t>
            </a:r>
            <a:r>
              <a:rPr lang="fr-FR" sz="2100" dirty="0" err="1">
                <a:effectLst/>
                <a:ea typeface="Times New Roman" panose="02020603050405020304" pitchFamily="18" charset="0"/>
                <a:cs typeface="Times New Roman" panose="02020603050405020304" pitchFamily="18" charset="0"/>
              </a:rPr>
              <a:t>oltre</a:t>
            </a:r>
            <a:r>
              <a:rPr lang="fr-FR" sz="2100" dirty="0">
                <a:effectLst/>
                <a:ea typeface="Times New Roman" panose="02020603050405020304" pitchFamily="18" charset="0"/>
                <a:cs typeface="Times New Roman" panose="02020603050405020304" pitchFamily="18" charset="0"/>
              </a:rPr>
              <a:t> il </a:t>
            </a:r>
            <a:r>
              <a:rPr lang="fr-FR" sz="2100" dirty="0" err="1">
                <a:effectLst/>
                <a:ea typeface="Times New Roman" panose="02020603050405020304" pitchFamily="18" charset="0"/>
                <a:cs typeface="Times New Roman" panose="02020603050405020304" pitchFamily="18" charset="0"/>
              </a:rPr>
              <a:t>regno</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dell'estetica</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incarnano</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uno</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stile</a:t>
            </a:r>
            <a:r>
              <a:rPr lang="fr-FR" sz="2100" dirty="0">
                <a:effectLst/>
                <a:ea typeface="Times New Roman" panose="02020603050405020304" pitchFamily="18" charset="0"/>
                <a:cs typeface="Times New Roman" panose="02020603050405020304" pitchFamily="18" charset="0"/>
              </a:rPr>
              <a:t> di </a:t>
            </a:r>
            <a:r>
              <a:rPr lang="fr-FR" sz="2100" dirty="0" err="1">
                <a:effectLst/>
                <a:ea typeface="Times New Roman" panose="02020603050405020304" pitchFamily="18" charset="0"/>
                <a:cs typeface="Times New Roman" panose="02020603050405020304" pitchFamily="18" charset="0"/>
              </a:rPr>
              <a:t>vita</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rappresentano</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una</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comunità</a:t>
            </a:r>
            <a:r>
              <a:rPr lang="fr-FR" sz="2100" dirty="0">
                <a:effectLst/>
                <a:ea typeface="Times New Roman" panose="02020603050405020304" pitchFamily="18" charset="0"/>
                <a:cs typeface="Times New Roman" panose="02020603050405020304" pitchFamily="18" charset="0"/>
              </a:rPr>
              <a:t> e un </a:t>
            </a:r>
            <a:r>
              <a:rPr lang="fr-FR" sz="2100" dirty="0" err="1">
                <a:effectLst/>
                <a:ea typeface="Times New Roman" panose="02020603050405020304" pitchFamily="18" charset="0"/>
                <a:cs typeface="Times New Roman" panose="02020603050405020304" pitchFamily="18" charset="0"/>
              </a:rPr>
              <a:t>territorio</a:t>
            </a:r>
            <a:r>
              <a:rPr lang="fr-FR" sz="2100" dirty="0">
                <a:effectLst/>
                <a:ea typeface="Times New Roman" panose="02020603050405020304" pitchFamily="18" charset="0"/>
                <a:cs typeface="Times New Roman" panose="02020603050405020304" pitchFamily="18" charset="0"/>
              </a:rPr>
              <a:t>.</a:t>
            </a:r>
            <a:endParaRPr lang="fr-FR" sz="2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fr-FR" sz="2100" dirty="0">
                <a:effectLst/>
                <a:ea typeface="Times New Roman" panose="02020603050405020304" pitchFamily="18" charset="0"/>
                <a:cs typeface="Times New Roman" panose="02020603050405020304" pitchFamily="18" charset="0"/>
              </a:rPr>
              <a:t>Le </a:t>
            </a:r>
            <a:r>
              <a:rPr lang="fr-FR" sz="2100" dirty="0" err="1">
                <a:effectLst/>
                <a:ea typeface="Times New Roman" panose="02020603050405020304" pitchFamily="18" charset="0"/>
                <a:cs typeface="Times New Roman" panose="02020603050405020304" pitchFamily="18" charset="0"/>
              </a:rPr>
              <a:t>tradizioni</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femminili</a:t>
            </a:r>
            <a:r>
              <a:rPr lang="fr-FR" sz="2100" dirty="0">
                <a:effectLst/>
                <a:ea typeface="Times New Roman" panose="02020603050405020304" pitchFamily="18" charset="0"/>
                <a:cs typeface="Times New Roman" panose="02020603050405020304" pitchFamily="18" charset="0"/>
              </a:rPr>
              <a:t> in </a:t>
            </a:r>
            <a:r>
              <a:rPr lang="fr-FR" sz="2100" dirty="0" err="1">
                <a:effectLst/>
                <a:ea typeface="Times New Roman" panose="02020603050405020304" pitchFamily="18" charset="0"/>
                <a:cs typeface="Times New Roman" panose="02020603050405020304" pitchFamily="18" charset="0"/>
              </a:rPr>
              <a:t>fatto</a:t>
            </a:r>
            <a:r>
              <a:rPr lang="fr-FR" sz="2100" dirty="0">
                <a:effectLst/>
                <a:ea typeface="Times New Roman" panose="02020603050405020304" pitchFamily="18" charset="0"/>
                <a:cs typeface="Times New Roman" panose="02020603050405020304" pitchFamily="18" charset="0"/>
              </a:rPr>
              <a:t> di </a:t>
            </a:r>
            <a:r>
              <a:rPr lang="fr-FR" sz="2100" dirty="0" err="1">
                <a:effectLst/>
                <a:ea typeface="Times New Roman" panose="02020603050405020304" pitchFamily="18" charset="0"/>
                <a:cs typeface="Times New Roman" panose="02020603050405020304" pitchFamily="18" charset="0"/>
              </a:rPr>
              <a:t>acconciature</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rivelano</a:t>
            </a:r>
            <a:r>
              <a:rPr lang="fr-FR" sz="2100" dirty="0">
                <a:effectLst/>
                <a:ea typeface="Times New Roman" panose="02020603050405020304" pitchFamily="18" charset="0"/>
                <a:cs typeface="Times New Roman" panose="02020603050405020304" pitchFamily="18" charset="0"/>
              </a:rPr>
              <a:t> non solo la maestria </a:t>
            </a:r>
            <a:r>
              <a:rPr lang="fr-FR" sz="2100" dirty="0" err="1">
                <a:effectLst/>
                <a:ea typeface="Times New Roman" panose="02020603050405020304" pitchFamily="18" charset="0"/>
                <a:cs typeface="Times New Roman" panose="02020603050405020304" pitchFamily="18" charset="0"/>
              </a:rPr>
              <a:t>artigianale</a:t>
            </a:r>
            <a:r>
              <a:rPr lang="fr-FR" sz="2100" dirty="0">
                <a:effectLst/>
                <a:ea typeface="Times New Roman" panose="02020603050405020304" pitchFamily="18" charset="0"/>
                <a:cs typeface="Times New Roman" panose="02020603050405020304" pitchFamily="18" charset="0"/>
              </a:rPr>
              <a:t> delle </a:t>
            </a:r>
            <a:r>
              <a:rPr lang="fr-FR" sz="2100" dirty="0" err="1">
                <a:effectLst/>
                <a:ea typeface="Times New Roman" panose="02020603050405020304" pitchFamily="18" charset="0"/>
                <a:cs typeface="Times New Roman" panose="02020603050405020304" pitchFamily="18" charset="0"/>
              </a:rPr>
              <a:t>stiliste</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spesso</a:t>
            </a:r>
            <a:r>
              <a:rPr lang="fr-FR" sz="2100" dirty="0">
                <a:effectLst/>
                <a:ea typeface="Times New Roman" panose="02020603050405020304" pitchFamily="18" charset="0"/>
                <a:cs typeface="Times New Roman" panose="02020603050405020304" pitchFamily="18" charset="0"/>
              </a:rPr>
              <a:t> donne, ma anche il </a:t>
            </a:r>
            <a:r>
              <a:rPr lang="fr-FR" sz="2100" dirty="0" err="1">
                <a:effectLst/>
                <a:ea typeface="Times New Roman" panose="02020603050405020304" pitchFamily="18" charset="0"/>
                <a:cs typeface="Times New Roman" panose="02020603050405020304" pitchFamily="18" charset="0"/>
              </a:rPr>
              <a:t>valore</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attribuito</a:t>
            </a:r>
            <a:r>
              <a:rPr lang="fr-FR" sz="2100" dirty="0">
                <a:effectLst/>
                <a:ea typeface="Times New Roman" panose="02020603050405020304" pitchFamily="18" charset="0"/>
                <a:cs typeface="Times New Roman" panose="02020603050405020304" pitchFamily="18" charset="0"/>
              </a:rPr>
              <a:t> alla </a:t>
            </a:r>
            <a:r>
              <a:rPr lang="fr-FR" sz="2100" dirty="0" err="1">
                <a:effectLst/>
                <a:ea typeface="Times New Roman" panose="02020603050405020304" pitchFamily="18" charset="0"/>
                <a:cs typeface="Times New Roman" panose="02020603050405020304" pitchFamily="18" charset="0"/>
              </a:rPr>
              <a:t>pazienza</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all'eleganza</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all'attenzione</a:t>
            </a:r>
            <a:r>
              <a:rPr lang="fr-FR" sz="2100" dirty="0">
                <a:effectLst/>
                <a:ea typeface="Times New Roman" panose="02020603050405020304" pitchFamily="18" charset="0"/>
                <a:cs typeface="Times New Roman" panose="02020603050405020304" pitchFamily="18" charset="0"/>
              </a:rPr>
              <a:t> ai </a:t>
            </a:r>
            <a:r>
              <a:rPr lang="fr-FR" sz="2100" dirty="0" err="1">
                <a:effectLst/>
                <a:ea typeface="Times New Roman" panose="02020603050405020304" pitchFamily="18" charset="0"/>
                <a:cs typeface="Times New Roman" panose="02020603050405020304" pitchFamily="18" charset="0"/>
              </a:rPr>
              <a:t>dettagli</a:t>
            </a:r>
            <a:r>
              <a:rPr lang="fr-FR" sz="2100" dirty="0">
                <a:effectLst/>
                <a:ea typeface="Times New Roman" panose="02020603050405020304" pitchFamily="18" charset="0"/>
                <a:cs typeface="Times New Roman" panose="02020603050405020304" pitchFamily="18" charset="0"/>
              </a:rPr>
              <a:t> e alla maestria </a:t>
            </a:r>
            <a:r>
              <a:rPr lang="fr-FR" sz="2100" dirty="0" err="1">
                <a:effectLst/>
                <a:ea typeface="Times New Roman" panose="02020603050405020304" pitchFamily="18" charset="0"/>
                <a:cs typeface="Times New Roman" panose="02020603050405020304" pitchFamily="18" charset="0"/>
              </a:rPr>
              <a:t>tecnica</a:t>
            </a:r>
            <a:r>
              <a:rPr lang="fr-FR" sz="2100" dirty="0">
                <a:effectLst/>
                <a:ea typeface="Times New Roman" panose="02020603050405020304" pitchFamily="18" charset="0"/>
                <a:cs typeface="Times New Roman" panose="02020603050405020304" pitchFamily="18" charset="0"/>
              </a:rPr>
              <a:t>. Si </a:t>
            </a:r>
            <a:r>
              <a:rPr lang="fr-FR" sz="2100" dirty="0" err="1">
                <a:effectLst/>
                <a:ea typeface="Times New Roman" panose="02020603050405020304" pitchFamily="18" charset="0"/>
                <a:cs typeface="Times New Roman" panose="02020603050405020304" pitchFamily="18" charset="0"/>
              </a:rPr>
              <a:t>basano</a:t>
            </a:r>
            <a:r>
              <a:rPr lang="fr-FR" sz="2100" dirty="0">
                <a:effectLst/>
                <a:ea typeface="Times New Roman" panose="02020603050405020304" pitchFamily="18" charset="0"/>
                <a:cs typeface="Times New Roman" panose="02020603050405020304" pitchFamily="18" charset="0"/>
              </a:rPr>
              <a:t> su </a:t>
            </a:r>
            <a:r>
              <a:rPr lang="fr-FR" sz="2100" dirty="0" err="1">
                <a:effectLst/>
                <a:ea typeface="Times New Roman" panose="02020603050405020304" pitchFamily="18" charset="0"/>
                <a:cs typeface="Times New Roman" panose="02020603050405020304" pitchFamily="18" charset="0"/>
              </a:rPr>
              <a:t>una</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competenza</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meticolosa</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frutto</a:t>
            </a:r>
            <a:r>
              <a:rPr lang="fr-FR" sz="2100" dirty="0">
                <a:effectLst/>
                <a:ea typeface="Times New Roman" panose="02020603050405020304" pitchFamily="18" charset="0"/>
                <a:cs typeface="Times New Roman" panose="02020603050405020304" pitchFamily="18" charset="0"/>
              </a:rPr>
              <a:t> di un </a:t>
            </a:r>
            <a:r>
              <a:rPr lang="fr-FR" sz="2100" dirty="0" err="1">
                <a:effectLst/>
                <a:ea typeface="Times New Roman" panose="02020603050405020304" pitchFamily="18" charset="0"/>
                <a:cs typeface="Times New Roman" panose="02020603050405020304" pitchFamily="18" charset="0"/>
              </a:rPr>
              <a:t>lungo</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apprendistato</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che</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contribuisce</a:t>
            </a:r>
            <a:r>
              <a:rPr lang="fr-FR" sz="2100" dirty="0">
                <a:effectLst/>
                <a:ea typeface="Times New Roman" panose="02020603050405020304" pitchFamily="18" charset="0"/>
                <a:cs typeface="Times New Roman" panose="02020603050405020304" pitchFamily="18" charset="0"/>
              </a:rPr>
              <a:t> alla </a:t>
            </a:r>
            <a:r>
              <a:rPr lang="fr-FR" sz="2100" dirty="0" err="1">
                <a:effectLst/>
                <a:ea typeface="Times New Roman" panose="02020603050405020304" pitchFamily="18" charset="0"/>
                <a:cs typeface="Times New Roman" panose="02020603050405020304" pitchFamily="18" charset="0"/>
              </a:rPr>
              <a:t>trasmissione</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intergenerazionale</a:t>
            </a:r>
            <a:r>
              <a:rPr lang="fr-FR" sz="2100" dirty="0">
                <a:effectLst/>
                <a:ea typeface="Times New Roman" panose="02020603050405020304" pitchFamily="18" charset="0"/>
                <a:cs typeface="Times New Roman" panose="02020603050405020304" pitchFamily="18" charset="0"/>
              </a:rPr>
              <a:t> di norme </a:t>
            </a:r>
            <a:r>
              <a:rPr lang="fr-FR" sz="2100" dirty="0" err="1">
                <a:effectLst/>
                <a:ea typeface="Times New Roman" panose="02020603050405020304" pitchFamily="18" charset="0"/>
                <a:cs typeface="Times New Roman" panose="02020603050405020304" pitchFamily="18" charset="0"/>
              </a:rPr>
              <a:t>sociali</a:t>
            </a:r>
            <a:r>
              <a:rPr lang="fr-FR" sz="2100" dirty="0">
                <a:effectLst/>
                <a:ea typeface="Times New Roman" panose="02020603050405020304" pitchFamily="18" charset="0"/>
                <a:cs typeface="Times New Roman" panose="02020603050405020304" pitchFamily="18" charset="0"/>
              </a:rPr>
              <a:t> e </a:t>
            </a:r>
            <a:r>
              <a:rPr lang="fr-FR" sz="2100" dirty="0" err="1">
                <a:effectLst/>
                <a:ea typeface="Times New Roman" panose="02020603050405020304" pitchFamily="18" charset="0"/>
                <a:cs typeface="Times New Roman" panose="02020603050405020304" pitchFamily="18" charset="0"/>
              </a:rPr>
              <a:t>valori</a:t>
            </a:r>
            <a:r>
              <a:rPr lang="fr-FR" sz="2100" dirty="0">
                <a:effectLst/>
                <a:ea typeface="Times New Roman" panose="02020603050405020304" pitchFamily="18" charset="0"/>
                <a:cs typeface="Times New Roman" panose="02020603050405020304" pitchFamily="18" charset="0"/>
              </a:rPr>
              <a:t> </a:t>
            </a:r>
            <a:r>
              <a:rPr lang="fr-FR" sz="2100" dirty="0" err="1">
                <a:effectLst/>
                <a:ea typeface="Times New Roman" panose="02020603050405020304" pitchFamily="18" charset="0"/>
                <a:cs typeface="Times New Roman" panose="02020603050405020304" pitchFamily="18" charset="0"/>
              </a:rPr>
              <a:t>culturali</a:t>
            </a:r>
            <a:r>
              <a:rPr lang="fr-FR" sz="2100" dirty="0">
                <a:effectLst/>
                <a:ea typeface="Times New Roman" panose="02020603050405020304" pitchFamily="18" charset="0"/>
                <a:cs typeface="Times New Roman" panose="02020603050405020304" pitchFamily="18" charset="0"/>
              </a:rPr>
              <a:t>.</a:t>
            </a:r>
            <a:endParaRPr lang="fr-FR" sz="2100" dirty="0">
              <a:effectLst/>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99981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8C652A3-CEB2-57B7-8C4C-B0755F825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224" y="304689"/>
            <a:ext cx="9780494" cy="6178214"/>
          </a:xfrm>
          <a:prstGeom prst="rect">
            <a:avLst/>
          </a:prstGeom>
        </p:spPr>
      </p:pic>
    </p:spTree>
    <p:extLst>
      <p:ext uri="{BB962C8B-B14F-4D97-AF65-F5344CB8AC3E}">
        <p14:creationId xmlns:p14="http://schemas.microsoft.com/office/powerpoint/2010/main" val="249635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39611-BD45-D074-2C7D-6ACF250B7680}"/>
              </a:ext>
            </a:extLst>
          </p:cNvPr>
          <p:cNvSpPr>
            <a:spLocks noGrp="1"/>
          </p:cNvSpPr>
          <p:nvPr>
            <p:ph type="ctrTitle"/>
          </p:nvPr>
        </p:nvSpPr>
        <p:spPr>
          <a:xfrm>
            <a:off x="1342465" y="5298141"/>
            <a:ext cx="9953064" cy="1809096"/>
          </a:xfrm>
        </p:spPr>
        <p:txBody>
          <a:bodyPr>
            <a:noAutofit/>
          </a:bodyPr>
          <a:lstStyle/>
          <a:p>
            <a:pPr lvl="0" algn="l"/>
            <a:br>
              <a:rPr lang="fr-FR" sz="1600" dirty="0">
                <a:latin typeface="+mn-lt"/>
                <a:ea typeface="Times New Roman" panose="02020603050405020304" pitchFamily="18" charset="0"/>
                <a:cs typeface="Times New Roman" panose="02020603050405020304" pitchFamily="18" charset="0"/>
              </a:rPr>
            </a:br>
            <a:br>
              <a:rPr lang="fr-FR" sz="1600" dirty="0">
                <a:latin typeface="+mn-lt"/>
                <a:ea typeface="Times New Roman" panose="02020603050405020304" pitchFamily="18" charset="0"/>
                <a:cs typeface="Times New Roman" panose="02020603050405020304" pitchFamily="18" charset="0"/>
              </a:rPr>
            </a:br>
            <a:r>
              <a:rPr lang="fr-FR" sz="1600" b="1" dirty="0">
                <a:latin typeface="+mn-lt"/>
                <a:ea typeface="Times New Roman" panose="02020603050405020304" pitchFamily="18" charset="0"/>
                <a:cs typeface="Times New Roman" panose="02020603050405020304" pitchFamily="18" charset="0"/>
              </a:rPr>
              <a:t>Les diverses rituels Malgache</a:t>
            </a:r>
            <a:br>
              <a:rPr lang="fr-FR" sz="1600" b="1" dirty="0">
                <a:latin typeface="+mn-lt"/>
                <a:ea typeface="Times New Roman" panose="02020603050405020304" pitchFamily="18" charset="0"/>
                <a:cs typeface="Times New Roman" panose="02020603050405020304" pitchFamily="18" charset="0"/>
              </a:rPr>
            </a:br>
            <a:r>
              <a:rPr lang="fr-FR" sz="1600" b="1" dirty="0">
                <a:latin typeface="+mn-lt"/>
                <a:ea typeface="Times New Roman" panose="02020603050405020304" pitchFamily="18" charset="0"/>
                <a:cs typeface="Times New Roman" panose="02020603050405020304" pitchFamily="18" charset="0"/>
              </a:rPr>
              <a:t>I vari </a:t>
            </a:r>
            <a:r>
              <a:rPr lang="fr-FR" sz="1600" b="1" dirty="0" err="1">
                <a:latin typeface="+mn-lt"/>
                <a:ea typeface="Times New Roman" panose="02020603050405020304" pitchFamily="18" charset="0"/>
                <a:cs typeface="Times New Roman" panose="02020603050405020304" pitchFamily="18" charset="0"/>
              </a:rPr>
              <a:t>rituali</a:t>
            </a:r>
            <a:r>
              <a:rPr lang="fr-FR" sz="1600" b="1" dirty="0">
                <a:latin typeface="+mn-lt"/>
                <a:ea typeface="Times New Roman" panose="02020603050405020304" pitchFamily="18" charset="0"/>
                <a:cs typeface="Times New Roman" panose="02020603050405020304" pitchFamily="18" charset="0"/>
              </a:rPr>
              <a:t> </a:t>
            </a:r>
            <a:r>
              <a:rPr lang="fr-FR" sz="1600" b="1" dirty="0" err="1">
                <a:latin typeface="+mn-lt"/>
                <a:ea typeface="Times New Roman" panose="02020603050405020304" pitchFamily="18" charset="0"/>
                <a:cs typeface="Times New Roman" panose="02020603050405020304" pitchFamily="18" charset="0"/>
              </a:rPr>
              <a:t>malgasci</a:t>
            </a:r>
            <a:br>
              <a:rPr lang="fr-FR" sz="1600" b="1" dirty="0">
                <a:latin typeface="+mn-lt"/>
                <a:ea typeface="Times New Roman" panose="02020603050405020304" pitchFamily="18" charset="0"/>
                <a:cs typeface="Times New Roman" panose="02020603050405020304" pitchFamily="18" charset="0"/>
              </a:rPr>
            </a:br>
            <a:br>
              <a:rPr lang="fr-FR" sz="1600" dirty="0">
                <a:latin typeface="+mn-lt"/>
                <a:ea typeface="Times New Roman" panose="02020603050405020304" pitchFamily="18" charset="0"/>
                <a:cs typeface="Times New Roman" panose="02020603050405020304" pitchFamily="18" charset="0"/>
              </a:rPr>
            </a:br>
            <a:r>
              <a:rPr lang="fr-FR" sz="1600" dirty="0">
                <a:latin typeface="+mn-lt"/>
                <a:ea typeface="Times New Roman" panose="02020603050405020304" pitchFamily="18" charset="0"/>
                <a:cs typeface="Times New Roman" panose="02020603050405020304" pitchFamily="18" charset="0"/>
              </a:rPr>
              <a:t>Les rituels malgaches sont profondément ancrés dans la culture et les traditions de Madagascar, reflétant une riche histoire et une diversité ethnique. L'un des rituels les plus connus est le « </a:t>
            </a:r>
            <a:r>
              <a:rPr lang="fr-FR" sz="1600" b="1" dirty="0" err="1">
                <a:latin typeface="+mn-lt"/>
                <a:ea typeface="Times New Roman" panose="02020603050405020304" pitchFamily="18" charset="0"/>
                <a:cs typeface="Times New Roman" panose="02020603050405020304" pitchFamily="18" charset="0"/>
              </a:rPr>
              <a:t>Famadihana</a:t>
            </a:r>
            <a:r>
              <a:rPr lang="fr-FR" sz="1600" dirty="0">
                <a:latin typeface="+mn-lt"/>
                <a:ea typeface="Times New Roman" panose="02020603050405020304" pitchFamily="18" charset="0"/>
                <a:cs typeface="Times New Roman" panose="02020603050405020304" pitchFamily="18" charset="0"/>
              </a:rPr>
              <a:t> » ou retournement des morts. Ce rite funéraire consiste à exhumer les corps des ancêtres, à les envelopper dans de nouveaux linceuls, puis à les replacer dans leurs tombes après une célébration festive avec de la musique et des danses. Ce rituel symbolise le respect et l'amour pour les ancêtres, renforçant les liens familiaux et communautaires.</a:t>
            </a:r>
            <a:br>
              <a:rPr lang="fr-FR" sz="1600" dirty="0">
                <a:latin typeface="+mn-lt"/>
                <a:ea typeface="Times New Roman" panose="02020603050405020304" pitchFamily="18" charset="0"/>
                <a:cs typeface="Times New Roman" panose="02020603050405020304" pitchFamily="18" charset="0"/>
              </a:rPr>
            </a:br>
            <a:r>
              <a:rPr lang="fr-FR" sz="1600" dirty="0">
                <a:latin typeface="+mn-lt"/>
                <a:ea typeface="Times New Roman" panose="02020603050405020304" pitchFamily="18" charset="0"/>
                <a:cs typeface="Times New Roman" panose="02020603050405020304" pitchFamily="18" charset="0"/>
              </a:rPr>
              <a:t>Le mariage à Madagascar est également un événement empreint de traditions, où les familles jouent un rôle central. Les cérémonies peuvent varier selon les régions et les groupes ethniques, mais elles incluent souvent des bénédictions ancestrales, des échanges de cadeaux et des festins pour célébrer l'union des familles.</a:t>
            </a:r>
            <a:br>
              <a:rPr lang="fr-FR" sz="1600" dirty="0">
                <a:latin typeface="+mn-lt"/>
                <a:ea typeface="Times New Roman" panose="02020603050405020304" pitchFamily="18" charset="0"/>
                <a:cs typeface="Times New Roman" panose="02020603050405020304" pitchFamily="18" charset="0"/>
              </a:rPr>
            </a:br>
            <a:r>
              <a:rPr lang="fr-FR" sz="1600" dirty="0">
                <a:latin typeface="+mn-lt"/>
                <a:ea typeface="Times New Roman" panose="02020603050405020304" pitchFamily="18" charset="0"/>
                <a:cs typeface="Times New Roman" panose="02020603050405020304" pitchFamily="18" charset="0"/>
              </a:rPr>
              <a:t>La naissance est un moment de grande joie et de célébration dans la culture malgache. Des rituels spécifiques, tels que le « </a:t>
            </a:r>
            <a:r>
              <a:rPr lang="fr-FR" sz="1600" b="1" dirty="0" err="1">
                <a:latin typeface="+mn-lt"/>
                <a:ea typeface="Times New Roman" panose="02020603050405020304" pitchFamily="18" charset="0"/>
                <a:cs typeface="Times New Roman" panose="02020603050405020304" pitchFamily="18" charset="0"/>
              </a:rPr>
              <a:t>Joro</a:t>
            </a:r>
            <a:r>
              <a:rPr lang="fr-FR" sz="1600" dirty="0">
                <a:latin typeface="+mn-lt"/>
                <a:ea typeface="Times New Roman" panose="02020603050405020304" pitchFamily="18" charset="0"/>
                <a:cs typeface="Times New Roman" panose="02020603050405020304" pitchFamily="18" charset="0"/>
              </a:rPr>
              <a:t> » pour bénir l'enfant et assurer sa protection, sont pratiqués. Ces cérémonies impliquent souvent des prières, des chants et des offrandes aux ancêtres.</a:t>
            </a:r>
            <a:br>
              <a:rPr lang="fr-FR" sz="1600" dirty="0">
                <a:latin typeface="+mn-lt"/>
                <a:ea typeface="Times New Roman" panose="02020603050405020304" pitchFamily="18" charset="0"/>
                <a:cs typeface="Times New Roman" panose="02020603050405020304" pitchFamily="18" charset="0"/>
              </a:rPr>
            </a:br>
            <a:br>
              <a:rPr lang="fr-FR" sz="1600" dirty="0">
                <a:latin typeface="+mn-lt"/>
                <a:ea typeface="Times New Roman" panose="02020603050405020304" pitchFamily="18" charset="0"/>
                <a:cs typeface="Times New Roman" panose="02020603050405020304" pitchFamily="18" charset="0"/>
              </a:rPr>
            </a:br>
            <a:r>
              <a:rPr lang="fr-FR" sz="1600" dirty="0">
                <a:latin typeface="+mn-lt"/>
                <a:ea typeface="Times New Roman" panose="02020603050405020304" pitchFamily="18" charset="0"/>
                <a:cs typeface="Times New Roman" panose="02020603050405020304" pitchFamily="18" charset="0"/>
              </a:rPr>
              <a:t>Un autre rituel important est le « </a:t>
            </a:r>
            <a:r>
              <a:rPr lang="fr-FR" sz="1600" b="1" dirty="0" err="1">
                <a:latin typeface="+mn-lt"/>
                <a:ea typeface="Times New Roman" panose="02020603050405020304" pitchFamily="18" charset="0"/>
                <a:cs typeface="Times New Roman" panose="02020603050405020304" pitchFamily="18" charset="0"/>
              </a:rPr>
              <a:t>Sambatra</a:t>
            </a:r>
            <a:r>
              <a:rPr lang="fr-FR" sz="1600" dirty="0">
                <a:latin typeface="+mn-lt"/>
                <a:ea typeface="Times New Roman" panose="02020603050405020304" pitchFamily="18" charset="0"/>
                <a:cs typeface="Times New Roman" panose="02020603050405020304" pitchFamily="18" charset="0"/>
              </a:rPr>
              <a:t> », une cérémonie de circoncision collective célébrée par les </a:t>
            </a:r>
            <a:r>
              <a:rPr lang="fr-FR" sz="1600" dirty="0" err="1">
                <a:latin typeface="+mn-lt"/>
                <a:ea typeface="Times New Roman" panose="02020603050405020304" pitchFamily="18" charset="0"/>
                <a:cs typeface="Times New Roman" panose="02020603050405020304" pitchFamily="18" charset="0"/>
              </a:rPr>
              <a:t>Antambahoaka</a:t>
            </a:r>
            <a:r>
              <a:rPr lang="fr-FR" sz="1600" dirty="0">
                <a:latin typeface="+mn-lt"/>
                <a:ea typeface="Times New Roman" panose="02020603050405020304" pitchFamily="18" charset="0"/>
                <a:cs typeface="Times New Roman" panose="02020603050405020304" pitchFamily="18" charset="0"/>
              </a:rPr>
              <a:t> tous les sept ans. C'est une période de festivités marquée par des chants, des danses et des échanges culturels.</a:t>
            </a:r>
            <a:br>
              <a:rPr lang="fr-FR" sz="1600" dirty="0">
                <a:latin typeface="+mn-lt"/>
                <a:ea typeface="Times New Roman" panose="02020603050405020304" pitchFamily="18" charset="0"/>
                <a:cs typeface="Times New Roman" panose="02020603050405020304" pitchFamily="18" charset="0"/>
              </a:rPr>
            </a:br>
            <a:br>
              <a:rPr lang="fr-FR" sz="1600" dirty="0">
                <a:latin typeface="+mn-lt"/>
                <a:ea typeface="Times New Roman" panose="02020603050405020304" pitchFamily="18" charset="0"/>
                <a:cs typeface="Times New Roman" panose="02020603050405020304" pitchFamily="18" charset="0"/>
              </a:rPr>
            </a:br>
            <a:r>
              <a:rPr lang="fr-FR" sz="1600" dirty="0">
                <a:latin typeface="+mn-lt"/>
                <a:ea typeface="Times New Roman" panose="02020603050405020304" pitchFamily="18" charset="0"/>
                <a:cs typeface="Times New Roman" panose="02020603050405020304" pitchFamily="18" charset="0"/>
              </a:rPr>
              <a:t>Le « </a:t>
            </a:r>
            <a:r>
              <a:rPr lang="fr-FR" sz="1600" b="1" dirty="0" err="1">
                <a:latin typeface="+mn-lt"/>
                <a:ea typeface="Times New Roman" panose="02020603050405020304" pitchFamily="18" charset="0"/>
                <a:cs typeface="Times New Roman" panose="02020603050405020304" pitchFamily="18" charset="0"/>
              </a:rPr>
              <a:t>Fitampoha</a:t>
            </a:r>
            <a:r>
              <a:rPr lang="fr-FR" sz="1600" dirty="0">
                <a:latin typeface="+mn-lt"/>
                <a:ea typeface="Times New Roman" panose="02020603050405020304" pitchFamily="18" charset="0"/>
                <a:cs typeface="Times New Roman" panose="02020603050405020304" pitchFamily="18" charset="0"/>
              </a:rPr>
              <a:t> » est un rituel pratiqué par les Sakalava, où des reliques royales sont baignées dans le fleuve, symbolisant la purification et la protection divine. Ce rituel est accompagné de cérémonies et de fêtes.</a:t>
            </a:r>
            <a:br>
              <a:rPr lang="fr-FR" sz="1600" dirty="0">
                <a:latin typeface="+mn-lt"/>
                <a:ea typeface="Times New Roman" panose="02020603050405020304" pitchFamily="18" charset="0"/>
                <a:cs typeface="Times New Roman" panose="02020603050405020304" pitchFamily="18" charset="0"/>
              </a:rPr>
            </a:br>
            <a:r>
              <a:rPr lang="fr-FR" sz="1600" dirty="0">
                <a:latin typeface="+mn-lt"/>
                <a:ea typeface="Times New Roman" panose="02020603050405020304" pitchFamily="18" charset="0"/>
                <a:cs typeface="Times New Roman" panose="02020603050405020304" pitchFamily="18" charset="0"/>
              </a:rPr>
              <a:t>Le « </a:t>
            </a:r>
            <a:r>
              <a:rPr lang="fr-FR" sz="1600" b="1" dirty="0" err="1">
                <a:latin typeface="+mn-lt"/>
                <a:ea typeface="Times New Roman" panose="02020603050405020304" pitchFamily="18" charset="0"/>
                <a:cs typeface="Times New Roman" panose="02020603050405020304" pitchFamily="18" charset="0"/>
              </a:rPr>
              <a:t>Tromba</a:t>
            </a:r>
            <a:r>
              <a:rPr lang="fr-FR" sz="1600" dirty="0">
                <a:latin typeface="+mn-lt"/>
                <a:ea typeface="Times New Roman" panose="02020603050405020304" pitchFamily="18" charset="0"/>
                <a:cs typeface="Times New Roman" panose="02020603050405020304" pitchFamily="18" charset="0"/>
              </a:rPr>
              <a:t> » est un rituel de possession au cours duquel des médiums entrent en transe pour communiquer avec les esprits des ancêtres, apportant des conseils et des bénédictions à la communauté.</a:t>
            </a:r>
            <a:br>
              <a:rPr lang="fr-FR" sz="1600" dirty="0">
                <a:latin typeface="+mn-lt"/>
                <a:ea typeface="Times New Roman" panose="02020603050405020304" pitchFamily="18" charset="0"/>
                <a:cs typeface="Times New Roman" panose="02020603050405020304" pitchFamily="18" charset="0"/>
              </a:rPr>
            </a:br>
            <a:r>
              <a:rPr lang="fr-FR" sz="1600" dirty="0">
                <a:latin typeface="+mn-lt"/>
                <a:ea typeface="Times New Roman" panose="02020603050405020304" pitchFamily="18" charset="0"/>
                <a:cs typeface="Times New Roman" panose="02020603050405020304" pitchFamily="18" charset="0"/>
              </a:rPr>
              <a:t>Les rituels malgaches, souvent liés à la nature et aux ancêtres, jouent un rôle crucial dans la préservation de l'identité culturelle et sociale de Madagascar.</a:t>
            </a:r>
            <a:br>
              <a:rPr lang="fr-FR" sz="1600" dirty="0">
                <a:latin typeface="+mn-lt"/>
                <a:ea typeface="Times New Roman" panose="02020603050405020304" pitchFamily="18" charset="0"/>
                <a:cs typeface="Times New Roman" panose="02020603050405020304" pitchFamily="18" charset="0"/>
              </a:rPr>
            </a:br>
            <a:r>
              <a:rPr lang="fr-FR" sz="1400" dirty="0">
                <a:latin typeface="+mn-lt"/>
              </a:rPr>
              <a:t>.</a:t>
            </a:r>
            <a:br>
              <a:rPr lang="fr-FR" sz="3200" dirty="0">
                <a:latin typeface="+mn-lt"/>
              </a:rPr>
            </a:br>
            <a:br>
              <a:rPr lang="fr-FR" sz="1000" b="1" kern="1800" dirty="0">
                <a:effectLst/>
                <a:latin typeface="+mn-lt"/>
                <a:ea typeface="Times New Roman" panose="02020603050405020304" pitchFamily="18" charset="0"/>
                <a:cs typeface="Times New Roman" panose="02020603050405020304" pitchFamily="18" charset="0"/>
              </a:rPr>
            </a:br>
            <a:br>
              <a:rPr lang="fr-FR" sz="1000" b="1" kern="1800" dirty="0">
                <a:effectLst/>
                <a:latin typeface="+mn-lt"/>
                <a:ea typeface="Times New Roman" panose="02020603050405020304" pitchFamily="18"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endParaRPr lang="fr-FR" sz="3200" dirty="0">
              <a:latin typeface="+mn-lt"/>
            </a:endParaRPr>
          </a:p>
        </p:txBody>
      </p:sp>
    </p:spTree>
    <p:extLst>
      <p:ext uri="{BB962C8B-B14F-4D97-AF65-F5344CB8AC3E}">
        <p14:creationId xmlns:p14="http://schemas.microsoft.com/office/powerpoint/2010/main" val="156227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39611-BD45-D074-2C7D-6ACF250B7680}"/>
              </a:ext>
            </a:extLst>
          </p:cNvPr>
          <p:cNvSpPr>
            <a:spLocks noGrp="1"/>
          </p:cNvSpPr>
          <p:nvPr>
            <p:ph type="ctrTitle"/>
          </p:nvPr>
        </p:nvSpPr>
        <p:spPr>
          <a:xfrm>
            <a:off x="1342465" y="5298141"/>
            <a:ext cx="9872382" cy="1809096"/>
          </a:xfrm>
        </p:spPr>
        <p:txBody>
          <a:bodyPr>
            <a:noAutofit/>
          </a:bodyPr>
          <a:lstStyle/>
          <a:p>
            <a:pPr algn="l"/>
            <a:br>
              <a:rPr lang="fr-FR" sz="1600" dirty="0">
                <a:latin typeface="+mn-lt"/>
                <a:ea typeface="Times New Roman" panose="02020603050405020304" pitchFamily="18" charset="0"/>
                <a:cs typeface="Times New Roman" panose="02020603050405020304" pitchFamily="18" charset="0"/>
              </a:rPr>
            </a:br>
            <a:br>
              <a:rPr lang="fr-FR" sz="1600" dirty="0">
                <a:latin typeface="+mn-lt"/>
                <a:ea typeface="Times New Roman" panose="02020603050405020304" pitchFamily="18" charset="0"/>
                <a:cs typeface="Times New Roman" panose="02020603050405020304" pitchFamily="18" charset="0"/>
              </a:rPr>
            </a:br>
            <a:r>
              <a:rPr lang="fr-FR" sz="1600" b="1" dirty="0">
                <a:latin typeface="+mn-lt"/>
                <a:ea typeface="Times New Roman" panose="02020603050405020304" pitchFamily="18" charset="0"/>
                <a:cs typeface="Times New Roman" panose="02020603050405020304" pitchFamily="18" charset="0"/>
              </a:rPr>
              <a:t>Les diverses rituels Malgache </a:t>
            </a:r>
            <a:br>
              <a:rPr lang="fr-FR" sz="1600" b="1" dirty="0">
                <a:latin typeface="+mn-lt"/>
                <a:ea typeface="Times New Roman" panose="02020603050405020304" pitchFamily="18" charset="0"/>
                <a:cs typeface="Times New Roman" panose="02020603050405020304" pitchFamily="18" charset="0"/>
              </a:rPr>
            </a:br>
            <a:r>
              <a:rPr lang="fr-FR" sz="1600" b="1" dirty="0">
                <a:latin typeface="+mn-lt"/>
                <a:ea typeface="Times New Roman" panose="02020603050405020304" pitchFamily="18" charset="0"/>
                <a:cs typeface="Times New Roman" panose="02020603050405020304" pitchFamily="18" charset="0"/>
              </a:rPr>
              <a:t>I vari </a:t>
            </a:r>
            <a:r>
              <a:rPr lang="fr-FR" sz="1600" b="1" dirty="0" err="1">
                <a:latin typeface="+mn-lt"/>
                <a:ea typeface="Times New Roman" panose="02020603050405020304" pitchFamily="18" charset="0"/>
                <a:cs typeface="Times New Roman" panose="02020603050405020304" pitchFamily="18" charset="0"/>
              </a:rPr>
              <a:t>rituali</a:t>
            </a:r>
            <a:r>
              <a:rPr lang="fr-FR" sz="1600" b="1" dirty="0">
                <a:latin typeface="+mn-lt"/>
                <a:ea typeface="Times New Roman" panose="02020603050405020304" pitchFamily="18" charset="0"/>
                <a:cs typeface="Times New Roman" panose="02020603050405020304" pitchFamily="18" charset="0"/>
              </a:rPr>
              <a:t> </a:t>
            </a:r>
            <a:r>
              <a:rPr lang="fr-FR" sz="1600" b="1" dirty="0" err="1">
                <a:latin typeface="+mn-lt"/>
                <a:ea typeface="Times New Roman" panose="02020603050405020304" pitchFamily="18" charset="0"/>
                <a:cs typeface="Times New Roman" panose="02020603050405020304" pitchFamily="18" charset="0"/>
              </a:rPr>
              <a:t>malgasci</a:t>
            </a:r>
            <a:br>
              <a:rPr lang="fr-FR" sz="1600" b="1" dirty="0">
                <a:latin typeface="+mn-lt"/>
                <a:ea typeface="Times New Roman" panose="02020603050405020304" pitchFamily="18" charset="0"/>
                <a:cs typeface="Times New Roman" panose="02020603050405020304" pitchFamily="18" charset="0"/>
              </a:rPr>
            </a:br>
            <a:br>
              <a:rPr lang="fr-FR" sz="1600" dirty="0">
                <a:latin typeface="+mn-lt"/>
                <a:ea typeface="Times New Roman" panose="02020603050405020304" pitchFamily="18" charset="0"/>
                <a:cs typeface="Times New Roman" panose="02020603050405020304" pitchFamily="18" charset="0"/>
              </a:rPr>
            </a:br>
            <a:r>
              <a:rPr lang="fr-FR" sz="1600" dirty="0">
                <a:latin typeface="+mn-lt"/>
                <a:ea typeface="Times New Roman" panose="02020603050405020304" pitchFamily="18" charset="0"/>
                <a:cs typeface="Times New Roman" panose="02020603050405020304" pitchFamily="18" charset="0"/>
              </a:rPr>
              <a:t>I </a:t>
            </a:r>
            <a:r>
              <a:rPr lang="fr-FR" sz="1600" dirty="0" err="1">
                <a:latin typeface="+mn-lt"/>
                <a:ea typeface="Times New Roman" panose="02020603050405020304" pitchFamily="18" charset="0"/>
                <a:cs typeface="Times New Roman" panose="02020603050405020304" pitchFamily="18" charset="0"/>
              </a:rPr>
              <a:t>rituali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malgasci</a:t>
            </a:r>
            <a:r>
              <a:rPr lang="fr-FR" sz="1600" dirty="0">
                <a:latin typeface="+mn-lt"/>
                <a:ea typeface="Times New Roman" panose="02020603050405020304" pitchFamily="18" charset="0"/>
                <a:cs typeface="Times New Roman" panose="02020603050405020304" pitchFamily="18" charset="0"/>
              </a:rPr>
              <a:t> sono </a:t>
            </a:r>
            <a:r>
              <a:rPr lang="fr-FR" sz="1600" dirty="0" err="1">
                <a:latin typeface="+mn-lt"/>
                <a:ea typeface="Times New Roman" panose="02020603050405020304" pitchFamily="18" charset="0"/>
                <a:cs typeface="Times New Roman" panose="02020603050405020304" pitchFamily="18" charset="0"/>
              </a:rPr>
              <a:t>profondamente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radicati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nella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cultura</a:t>
            </a:r>
            <a:r>
              <a:rPr lang="fr-FR" sz="1600" dirty="0">
                <a:latin typeface="+mn-lt"/>
                <a:ea typeface="Times New Roman" panose="02020603050405020304" pitchFamily="18" charset="0"/>
                <a:cs typeface="Times New Roman" panose="02020603050405020304" pitchFamily="18" charset="0"/>
              </a:rPr>
              <a:t> e </a:t>
            </a:r>
            <a:r>
              <a:rPr lang="fr-FR" sz="1600" dirty="0" err="1">
                <a:latin typeface="+mn-lt"/>
                <a:ea typeface="Times New Roman" panose="02020603050405020304" pitchFamily="18" charset="0"/>
                <a:cs typeface="Times New Roman" panose="02020603050405020304" pitchFamily="18" charset="0"/>
              </a:rPr>
              <a:t>nelle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tradizioni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del</a:t>
            </a:r>
            <a:r>
              <a:rPr lang="fr-FR" sz="1600" dirty="0">
                <a:latin typeface="+mn-lt"/>
                <a:ea typeface="Times New Roman" panose="02020603050405020304" pitchFamily="18" charset="0"/>
                <a:cs typeface="Times New Roman" panose="02020603050405020304" pitchFamily="18" charset="0"/>
              </a:rPr>
              <a:t> Madagascar, </a:t>
            </a:r>
            <a:r>
              <a:rPr lang="fr-FR" sz="1600" dirty="0" err="1">
                <a:latin typeface="+mn-lt"/>
                <a:ea typeface="Times New Roman" panose="02020603050405020304" pitchFamily="18" charset="0"/>
                <a:cs typeface="Times New Roman" panose="02020603050405020304" pitchFamily="18" charset="0"/>
              </a:rPr>
              <a:t>riflettendo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una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ricca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storia</a:t>
            </a:r>
            <a:r>
              <a:rPr lang="fr-FR" sz="1600" dirty="0">
                <a:latin typeface="+mn-lt"/>
                <a:ea typeface="Times New Roman" panose="02020603050405020304" pitchFamily="18" charset="0"/>
                <a:cs typeface="Times New Roman" panose="02020603050405020304" pitchFamily="18" charset="0"/>
              </a:rPr>
              <a:t> e </a:t>
            </a:r>
            <a:r>
              <a:rPr lang="fr-FR" sz="1600" dirty="0" err="1">
                <a:latin typeface="+mn-lt"/>
                <a:ea typeface="Times New Roman" panose="02020603050405020304" pitchFamily="18" charset="0"/>
                <a:cs typeface="Times New Roman" panose="02020603050405020304" pitchFamily="18" charset="0"/>
              </a:rPr>
              <a:t>una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diversità</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etnica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Uno</a:t>
            </a:r>
            <a:r>
              <a:rPr lang="fr-FR" sz="1600" dirty="0">
                <a:latin typeface="+mn-lt"/>
                <a:ea typeface="Times New Roman" panose="02020603050405020304" pitchFamily="18" charset="0"/>
                <a:cs typeface="Times New Roman" panose="02020603050405020304" pitchFamily="18" charset="0"/>
              </a:rPr>
              <a:t> dei </a:t>
            </a:r>
            <a:r>
              <a:rPr lang="fr-FR" sz="1600" dirty="0" err="1">
                <a:latin typeface="+mn-lt"/>
                <a:ea typeface="Times New Roman" panose="02020603050405020304" pitchFamily="18" charset="0"/>
                <a:cs typeface="Times New Roman" panose="02020603050405020304" pitchFamily="18" charset="0"/>
              </a:rPr>
              <a:t>rituali</a:t>
            </a:r>
            <a:r>
              <a:rPr lang="fr-FR" sz="1600" dirty="0">
                <a:latin typeface="+mn-lt"/>
                <a:ea typeface="Times New Roman" panose="02020603050405020304" pitchFamily="18" charset="0"/>
                <a:cs typeface="Times New Roman" panose="02020603050405020304" pitchFamily="18" charset="0"/>
              </a:rPr>
              <a:t> più </a:t>
            </a:r>
            <a:r>
              <a:rPr lang="fr-FR" sz="1600" dirty="0" err="1">
                <a:latin typeface="+mn-lt"/>
                <a:ea typeface="Times New Roman" panose="02020603050405020304" pitchFamily="18" charset="0"/>
                <a:cs typeface="Times New Roman" panose="02020603050405020304" pitchFamily="18" charset="0"/>
              </a:rPr>
              <a:t>noti</a:t>
            </a:r>
            <a:r>
              <a:rPr lang="fr-FR" sz="1600" dirty="0">
                <a:latin typeface="+mn-lt"/>
                <a:ea typeface="Times New Roman" panose="02020603050405020304" pitchFamily="18" charset="0"/>
                <a:cs typeface="Times New Roman" panose="02020603050405020304" pitchFamily="18" charset="0"/>
              </a:rPr>
              <a:t> è il "</a:t>
            </a:r>
            <a:r>
              <a:rPr lang="fr-FR" sz="1600" dirty="0" err="1">
                <a:latin typeface="+mn-lt"/>
                <a:ea typeface="Times New Roman" panose="02020603050405020304" pitchFamily="18" charset="0"/>
                <a:cs typeface="Times New Roman" panose="02020603050405020304" pitchFamily="18" charset="0"/>
              </a:rPr>
              <a:t>famadihana</a:t>
            </a:r>
            <a:r>
              <a:rPr lang="fr-FR" sz="1600" dirty="0">
                <a:latin typeface="+mn-lt"/>
                <a:ea typeface="Times New Roman" panose="02020603050405020304" pitchFamily="18" charset="0"/>
                <a:cs typeface="Times New Roman" panose="02020603050405020304" pitchFamily="18" charset="0"/>
              </a:rPr>
              <a:t>", o </a:t>
            </a:r>
            <a:r>
              <a:rPr lang="fr-FR" sz="1600" dirty="0" err="1">
                <a:latin typeface="+mn-lt"/>
                <a:ea typeface="Times New Roman" panose="02020603050405020304" pitchFamily="18" charset="0"/>
                <a:cs typeface="Times New Roman" panose="02020603050405020304" pitchFamily="18" charset="0"/>
              </a:rPr>
              <a:t>rivoltamento</a:t>
            </a:r>
            <a:r>
              <a:rPr lang="fr-FR" sz="1600" dirty="0">
                <a:latin typeface="+mn-lt"/>
                <a:ea typeface="Times New Roman" panose="02020603050405020304" pitchFamily="18" charset="0"/>
                <a:cs typeface="Times New Roman" panose="02020603050405020304" pitchFamily="18" charset="0"/>
              </a:rPr>
              <a:t> delle </a:t>
            </a:r>
            <a:r>
              <a:rPr lang="fr-FR" sz="1600" dirty="0" err="1">
                <a:latin typeface="+mn-lt"/>
                <a:ea typeface="Times New Roman" panose="02020603050405020304" pitchFamily="18" charset="0"/>
                <a:cs typeface="Times New Roman" panose="02020603050405020304" pitchFamily="18" charset="0"/>
              </a:rPr>
              <a:t>ossa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Questo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rito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funebre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prevede</a:t>
            </a:r>
            <a:r>
              <a:rPr lang="fr-FR" sz="1600" dirty="0">
                <a:latin typeface="+mn-lt"/>
                <a:ea typeface="Times New Roman" panose="02020603050405020304" pitchFamily="18" charset="0"/>
                <a:cs typeface="Times New Roman" panose="02020603050405020304" pitchFamily="18" charset="0"/>
              </a:rPr>
              <a:t> la </a:t>
            </a:r>
            <a:r>
              <a:rPr lang="fr-FR" sz="1600" dirty="0" err="1">
                <a:latin typeface="+mn-lt"/>
                <a:ea typeface="Times New Roman" panose="02020603050405020304" pitchFamily="18" charset="0"/>
                <a:cs typeface="Times New Roman" panose="02020603050405020304" pitchFamily="18" charset="0"/>
              </a:rPr>
              <a:t>riesumazione</a:t>
            </a:r>
            <a:r>
              <a:rPr lang="fr-FR" sz="1600" dirty="0">
                <a:latin typeface="+mn-lt"/>
                <a:ea typeface="Times New Roman" panose="02020603050405020304" pitchFamily="18" charset="0"/>
                <a:cs typeface="Times New Roman" panose="02020603050405020304" pitchFamily="18" charset="0"/>
              </a:rPr>
              <a:t> dei </a:t>
            </a:r>
            <a:r>
              <a:rPr lang="fr-FR" sz="1600" dirty="0" err="1">
                <a:latin typeface="+mn-lt"/>
                <a:ea typeface="Times New Roman" panose="02020603050405020304" pitchFamily="18" charset="0"/>
                <a:cs typeface="Times New Roman" panose="02020603050405020304" pitchFamily="18" charset="0"/>
              </a:rPr>
              <a:t>corpi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degli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antenati</a:t>
            </a:r>
            <a:r>
              <a:rPr lang="fr-FR" sz="1600" dirty="0">
                <a:latin typeface="+mn-lt"/>
                <a:ea typeface="Times New Roman" panose="02020603050405020304" pitchFamily="18" charset="0"/>
                <a:cs typeface="Times New Roman" panose="02020603050405020304" pitchFamily="18" charset="0"/>
              </a:rPr>
              <a:t>, l'</a:t>
            </a:r>
            <a:r>
              <a:rPr lang="fr-FR" sz="1600" dirty="0" err="1">
                <a:latin typeface="+mn-lt"/>
                <a:ea typeface="Times New Roman" panose="02020603050405020304" pitchFamily="18" charset="0"/>
                <a:cs typeface="Times New Roman" panose="02020603050405020304" pitchFamily="18" charset="0"/>
              </a:rPr>
              <a:t>avvolgimento</a:t>
            </a:r>
            <a:r>
              <a:rPr lang="fr-FR" sz="1600" dirty="0">
                <a:latin typeface="+mn-lt"/>
                <a:ea typeface="Times New Roman" panose="02020603050405020304" pitchFamily="18" charset="0"/>
                <a:cs typeface="Times New Roman" panose="02020603050405020304" pitchFamily="18" charset="0"/>
              </a:rPr>
              <a:t> in </a:t>
            </a:r>
            <a:r>
              <a:rPr lang="fr-FR" sz="1600" dirty="0" err="1">
                <a:latin typeface="+mn-lt"/>
                <a:ea typeface="Times New Roman" panose="02020603050405020304" pitchFamily="18" charset="0"/>
                <a:cs typeface="Times New Roman" panose="02020603050405020304" pitchFamily="18" charset="0"/>
              </a:rPr>
              <a:t>nuovi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sudari</a:t>
            </a:r>
            <a:r>
              <a:rPr lang="fr-FR" sz="1600" dirty="0">
                <a:latin typeface="+mn-lt"/>
                <a:ea typeface="Times New Roman" panose="02020603050405020304" pitchFamily="18" charset="0"/>
                <a:cs typeface="Times New Roman" panose="02020603050405020304" pitchFamily="18" charset="0"/>
              </a:rPr>
              <a:t> e il </a:t>
            </a:r>
            <a:r>
              <a:rPr lang="fr-FR" sz="1600" dirty="0" err="1">
                <a:latin typeface="+mn-lt"/>
                <a:ea typeface="Times New Roman" panose="02020603050405020304" pitchFamily="18" charset="0"/>
                <a:cs typeface="Times New Roman" panose="02020603050405020304" pitchFamily="18" charset="0"/>
              </a:rPr>
              <a:t>loro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successivo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rientro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nelle</a:t>
            </a:r>
            <a:r>
              <a:rPr lang="fr-FR" sz="1600" dirty="0">
                <a:latin typeface="+mn-lt"/>
                <a:ea typeface="Times New Roman" panose="02020603050405020304" pitchFamily="18" charset="0"/>
                <a:cs typeface="Times New Roman" panose="02020603050405020304" pitchFamily="18" charset="0"/>
              </a:rPr>
              <a:t> tombe </a:t>
            </a:r>
            <a:r>
              <a:rPr lang="fr-FR" sz="1600" dirty="0" err="1">
                <a:latin typeface="+mn-lt"/>
                <a:ea typeface="Times New Roman" panose="02020603050405020304" pitchFamily="18" charset="0"/>
                <a:cs typeface="Times New Roman" panose="02020603050405020304" pitchFamily="18" charset="0"/>
              </a:rPr>
              <a:t>dopo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una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festosa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celebrazione</a:t>
            </a:r>
            <a:r>
              <a:rPr lang="fr-FR" sz="1600" dirty="0">
                <a:latin typeface="+mn-lt"/>
                <a:ea typeface="Times New Roman" panose="02020603050405020304" pitchFamily="18" charset="0"/>
                <a:cs typeface="Times New Roman" panose="02020603050405020304" pitchFamily="18" charset="0"/>
              </a:rPr>
              <a:t> con </a:t>
            </a:r>
            <a:r>
              <a:rPr lang="fr-FR" sz="1600" dirty="0" err="1">
                <a:latin typeface="+mn-lt"/>
                <a:ea typeface="Times New Roman" panose="02020603050405020304" pitchFamily="18" charset="0"/>
                <a:cs typeface="Times New Roman" panose="02020603050405020304" pitchFamily="18" charset="0"/>
              </a:rPr>
              <a:t>musica</a:t>
            </a:r>
            <a:r>
              <a:rPr lang="fr-FR" sz="1600" dirty="0">
                <a:latin typeface="+mn-lt"/>
                <a:ea typeface="Times New Roman" panose="02020603050405020304" pitchFamily="18" charset="0"/>
                <a:cs typeface="Times New Roman" panose="02020603050405020304" pitchFamily="18" charset="0"/>
              </a:rPr>
              <a:t> e </a:t>
            </a:r>
            <a:r>
              <a:rPr lang="fr-FR" sz="1600" dirty="0" err="1">
                <a:latin typeface="+mn-lt"/>
                <a:ea typeface="Times New Roman" panose="02020603050405020304" pitchFamily="18" charset="0"/>
                <a:cs typeface="Times New Roman" panose="02020603050405020304" pitchFamily="18" charset="0"/>
              </a:rPr>
              <a:t>danze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Questo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rituale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simboleggia</a:t>
            </a:r>
            <a:r>
              <a:rPr lang="fr-FR" sz="1600" dirty="0">
                <a:latin typeface="+mn-lt"/>
                <a:ea typeface="Times New Roman" panose="02020603050405020304" pitchFamily="18" charset="0"/>
                <a:cs typeface="Times New Roman" panose="02020603050405020304" pitchFamily="18" charset="0"/>
              </a:rPr>
              <a:t> il </a:t>
            </a:r>
            <a:r>
              <a:rPr lang="fr-FR" sz="1600" dirty="0" err="1">
                <a:latin typeface="+mn-lt"/>
                <a:ea typeface="Times New Roman" panose="02020603050405020304" pitchFamily="18" charset="0"/>
                <a:cs typeface="Times New Roman" panose="02020603050405020304" pitchFamily="18" charset="0"/>
              </a:rPr>
              <a:t>rispetto</a:t>
            </a:r>
            <a:r>
              <a:rPr lang="fr-FR" sz="1600" dirty="0">
                <a:latin typeface="+mn-lt"/>
                <a:ea typeface="Times New Roman" panose="02020603050405020304" pitchFamily="18" charset="0"/>
                <a:cs typeface="Times New Roman" panose="02020603050405020304" pitchFamily="18" charset="0"/>
              </a:rPr>
              <a:t> e </a:t>
            </a:r>
            <a:r>
              <a:rPr lang="fr-FR" sz="1600" dirty="0" err="1">
                <a:latin typeface="+mn-lt"/>
                <a:ea typeface="Times New Roman" panose="02020603050405020304" pitchFamily="18" charset="0"/>
                <a:cs typeface="Times New Roman" panose="02020603050405020304" pitchFamily="18" charset="0"/>
              </a:rPr>
              <a:t>l'amore</a:t>
            </a:r>
            <a:r>
              <a:rPr lang="fr-FR" sz="1600" dirty="0">
                <a:latin typeface="+mn-lt"/>
                <a:ea typeface="Times New Roman" panose="02020603050405020304" pitchFamily="18" charset="0"/>
                <a:cs typeface="Times New Roman" panose="02020603050405020304" pitchFamily="18" charset="0"/>
              </a:rPr>
              <a:t> per </a:t>
            </a:r>
            <a:r>
              <a:rPr lang="fr-FR" sz="1600" dirty="0" err="1">
                <a:latin typeface="+mn-lt"/>
                <a:ea typeface="Times New Roman" panose="02020603050405020304" pitchFamily="18" charset="0"/>
                <a:cs typeface="Times New Roman" panose="02020603050405020304" pitchFamily="18" charset="0"/>
              </a:rPr>
              <a:t>gli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antenati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rafforzando</a:t>
            </a:r>
            <a:r>
              <a:rPr lang="fr-FR" sz="1600" dirty="0">
                <a:latin typeface="+mn-lt"/>
                <a:ea typeface="Times New Roman" panose="02020603050405020304" pitchFamily="18" charset="0"/>
                <a:cs typeface="Times New Roman" panose="02020603050405020304" pitchFamily="18" charset="0"/>
              </a:rPr>
              <a:t> i </a:t>
            </a:r>
            <a:r>
              <a:rPr lang="fr-FR" sz="1600" dirty="0" err="1">
                <a:latin typeface="+mn-lt"/>
                <a:ea typeface="Times New Roman" panose="02020603050405020304" pitchFamily="18" charset="0"/>
                <a:cs typeface="Times New Roman" panose="02020603050405020304" pitchFamily="18" charset="0"/>
              </a:rPr>
              <a:t>legami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familiari</a:t>
            </a:r>
            <a:r>
              <a:rPr lang="fr-FR" sz="1600" dirty="0">
                <a:latin typeface="+mn-lt"/>
                <a:ea typeface="Times New Roman" panose="02020603050405020304" pitchFamily="18" charset="0"/>
                <a:cs typeface="Times New Roman" panose="02020603050405020304" pitchFamily="18" charset="0"/>
              </a:rPr>
              <a:t> e </a:t>
            </a:r>
            <a:r>
              <a:rPr lang="fr-FR" sz="1600" dirty="0" err="1">
                <a:latin typeface="+mn-lt"/>
                <a:ea typeface="Times New Roman" panose="02020603050405020304" pitchFamily="18" charset="0"/>
                <a:cs typeface="Times New Roman" panose="02020603050405020304" pitchFamily="18" charset="0"/>
              </a:rPr>
              <a:t>comunitari</a:t>
            </a:r>
            <a:r>
              <a:rPr lang="fr-FR" sz="1600" dirty="0">
                <a:latin typeface="+mn-lt"/>
                <a:ea typeface="Times New Roman" panose="02020603050405020304" pitchFamily="18" charset="0"/>
                <a:cs typeface="Times New Roman" panose="02020603050405020304" pitchFamily="18" charset="0"/>
              </a:rPr>
              <a:t>. </a:t>
            </a:r>
            <a:br>
              <a:rPr lang="fr-FR" sz="1600" dirty="0">
                <a:latin typeface="+mn-lt"/>
                <a:ea typeface="Times New Roman" panose="02020603050405020304" pitchFamily="18" charset="0"/>
                <a:cs typeface="Times New Roman" panose="02020603050405020304" pitchFamily="18" charset="0"/>
              </a:rPr>
            </a:br>
            <a:r>
              <a:rPr lang="fr-FR" sz="1600" dirty="0">
                <a:latin typeface="+mn-lt"/>
                <a:ea typeface="Times New Roman" panose="02020603050405020304" pitchFamily="18" charset="0"/>
                <a:cs typeface="Times New Roman" panose="02020603050405020304" pitchFamily="18" charset="0"/>
              </a:rPr>
              <a:t>Anche il </a:t>
            </a:r>
            <a:r>
              <a:rPr lang="fr-FR" sz="1600" dirty="0" err="1">
                <a:latin typeface="+mn-lt"/>
                <a:ea typeface="Times New Roman" panose="02020603050405020304" pitchFamily="18" charset="0"/>
                <a:cs typeface="Times New Roman" panose="02020603050405020304" pitchFamily="18" charset="0"/>
              </a:rPr>
              <a:t>matrimonio</a:t>
            </a:r>
            <a:r>
              <a:rPr lang="fr-FR" sz="1600" dirty="0">
                <a:latin typeface="+mn-lt"/>
                <a:ea typeface="Times New Roman" panose="02020603050405020304" pitchFamily="18" charset="0"/>
                <a:cs typeface="Times New Roman" panose="02020603050405020304" pitchFamily="18" charset="0"/>
              </a:rPr>
              <a:t> in Madagascar è un </a:t>
            </a:r>
            <a:r>
              <a:rPr lang="fr-FR" sz="1600" dirty="0" err="1">
                <a:latin typeface="+mn-lt"/>
                <a:ea typeface="Times New Roman" panose="02020603050405020304" pitchFamily="18" charset="0"/>
                <a:cs typeface="Times New Roman" panose="02020603050405020304" pitchFamily="18" charset="0"/>
              </a:rPr>
              <a:t>evento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ricco</a:t>
            </a:r>
            <a:r>
              <a:rPr lang="fr-FR" sz="1600" dirty="0">
                <a:latin typeface="+mn-lt"/>
                <a:ea typeface="Times New Roman" panose="02020603050405020304" pitchFamily="18" charset="0"/>
                <a:cs typeface="Times New Roman" panose="02020603050405020304" pitchFamily="18" charset="0"/>
              </a:rPr>
              <a:t> di </a:t>
            </a:r>
            <a:r>
              <a:rPr lang="fr-FR" sz="1600" dirty="0" err="1">
                <a:latin typeface="+mn-lt"/>
                <a:ea typeface="Times New Roman" panose="02020603050405020304" pitchFamily="18" charset="0"/>
                <a:cs typeface="Times New Roman" panose="02020603050405020304" pitchFamily="18" charset="0"/>
              </a:rPr>
              <a:t>tradizione</a:t>
            </a:r>
            <a:r>
              <a:rPr lang="fr-FR" sz="1600" dirty="0">
                <a:latin typeface="+mn-lt"/>
                <a:ea typeface="Times New Roman" panose="02020603050405020304" pitchFamily="18" charset="0"/>
                <a:cs typeface="Times New Roman" panose="02020603050405020304" pitchFamily="18" charset="0"/>
              </a:rPr>
              <a:t>, in </a:t>
            </a:r>
            <a:r>
              <a:rPr lang="fr-FR" sz="1600" dirty="0" err="1">
                <a:latin typeface="+mn-lt"/>
                <a:ea typeface="Times New Roman" panose="02020603050405020304" pitchFamily="18" charset="0"/>
                <a:cs typeface="Times New Roman" panose="02020603050405020304" pitchFamily="18" charset="0"/>
              </a:rPr>
              <a:t>cui</a:t>
            </a:r>
            <a:r>
              <a:rPr lang="fr-FR" sz="1600" dirty="0">
                <a:latin typeface="+mn-lt"/>
                <a:ea typeface="Times New Roman" panose="02020603050405020304" pitchFamily="18" charset="0"/>
                <a:cs typeface="Times New Roman" panose="02020603050405020304" pitchFamily="18" charset="0"/>
              </a:rPr>
              <a:t> le </a:t>
            </a:r>
            <a:r>
              <a:rPr lang="fr-FR" sz="1600" dirty="0" err="1">
                <a:latin typeface="+mn-lt"/>
                <a:ea typeface="Times New Roman" panose="02020603050405020304" pitchFamily="18" charset="0"/>
                <a:cs typeface="Times New Roman" panose="02020603050405020304" pitchFamily="18" charset="0"/>
              </a:rPr>
              <a:t>famiglie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svolgono</a:t>
            </a:r>
            <a:r>
              <a:rPr lang="fr-FR" sz="1600" dirty="0">
                <a:latin typeface="+mn-lt"/>
                <a:ea typeface="Times New Roman" panose="02020603050405020304" pitchFamily="18" charset="0"/>
                <a:cs typeface="Times New Roman" panose="02020603050405020304" pitchFamily="18" charset="0"/>
              </a:rPr>
              <a:t> un </a:t>
            </a:r>
            <a:r>
              <a:rPr lang="fr-FR" sz="1600" dirty="0" err="1">
                <a:latin typeface="+mn-lt"/>
                <a:ea typeface="Times New Roman" panose="02020603050405020304" pitchFamily="18" charset="0"/>
                <a:cs typeface="Times New Roman" panose="02020603050405020304" pitchFamily="18" charset="0"/>
              </a:rPr>
              <a:t>ruolo</a:t>
            </a:r>
            <a:r>
              <a:rPr lang="fr-FR" sz="1600" dirty="0">
                <a:latin typeface="+mn-lt"/>
                <a:ea typeface="Times New Roman" panose="02020603050405020304" pitchFamily="18" charset="0"/>
                <a:cs typeface="Times New Roman" panose="02020603050405020304" pitchFamily="18" charset="0"/>
              </a:rPr>
              <a:t> centrale. Le </a:t>
            </a:r>
            <a:r>
              <a:rPr lang="fr-FR" sz="1600" dirty="0" err="1">
                <a:latin typeface="+mn-lt"/>
                <a:ea typeface="Times New Roman" panose="02020603050405020304" pitchFamily="18" charset="0"/>
                <a:cs typeface="Times New Roman" panose="02020603050405020304" pitchFamily="18" charset="0"/>
              </a:rPr>
              <a:t>cerimonie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possono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variare</a:t>
            </a:r>
            <a:r>
              <a:rPr lang="fr-FR" sz="1600" dirty="0">
                <a:latin typeface="+mn-lt"/>
                <a:ea typeface="Times New Roman" panose="02020603050405020304" pitchFamily="18" charset="0"/>
                <a:cs typeface="Times New Roman" panose="02020603050405020304" pitchFamily="18" charset="0"/>
              </a:rPr>
              <a:t> a seconda </a:t>
            </a:r>
            <a:r>
              <a:rPr lang="fr-FR" sz="1600" dirty="0" err="1">
                <a:latin typeface="+mn-lt"/>
                <a:ea typeface="Times New Roman" panose="02020603050405020304" pitchFamily="18" charset="0"/>
                <a:cs typeface="Times New Roman" panose="02020603050405020304" pitchFamily="18" charset="0"/>
              </a:rPr>
              <a:t>della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regione</a:t>
            </a:r>
            <a:r>
              <a:rPr lang="fr-FR" sz="1600" dirty="0">
                <a:latin typeface="+mn-lt"/>
                <a:ea typeface="Times New Roman" panose="02020603050405020304" pitchFamily="18" charset="0"/>
                <a:cs typeface="Times New Roman" panose="02020603050405020304" pitchFamily="18" charset="0"/>
              </a:rPr>
              <a:t> e </a:t>
            </a:r>
            <a:r>
              <a:rPr lang="fr-FR" sz="1600" dirty="0" err="1">
                <a:latin typeface="+mn-lt"/>
                <a:ea typeface="Times New Roman" panose="02020603050405020304" pitchFamily="18" charset="0"/>
                <a:cs typeface="Times New Roman" panose="02020603050405020304" pitchFamily="18" charset="0"/>
              </a:rPr>
              <a:t>del</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gruppo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etnico</a:t>
            </a:r>
            <a:r>
              <a:rPr lang="fr-FR" sz="1600" dirty="0">
                <a:latin typeface="+mn-lt"/>
                <a:ea typeface="Times New Roman" panose="02020603050405020304" pitchFamily="18" charset="0"/>
                <a:cs typeface="Times New Roman" panose="02020603050405020304" pitchFamily="18" charset="0"/>
              </a:rPr>
              <a:t>, ma </a:t>
            </a:r>
            <a:r>
              <a:rPr lang="fr-FR" sz="1600" dirty="0" err="1">
                <a:latin typeface="+mn-lt"/>
                <a:ea typeface="Times New Roman" panose="02020603050405020304" pitchFamily="18" charset="0"/>
                <a:cs typeface="Times New Roman" panose="02020603050405020304" pitchFamily="18" charset="0"/>
              </a:rPr>
              <a:t>spesso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includono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benedizioni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ancestrali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scambi</a:t>
            </a:r>
            <a:r>
              <a:rPr lang="fr-FR" sz="1600" dirty="0">
                <a:latin typeface="+mn-lt"/>
                <a:ea typeface="Times New Roman" panose="02020603050405020304" pitchFamily="18" charset="0"/>
                <a:cs typeface="Times New Roman" panose="02020603050405020304" pitchFamily="18" charset="0"/>
              </a:rPr>
              <a:t> di </a:t>
            </a:r>
            <a:r>
              <a:rPr lang="fr-FR" sz="1600" dirty="0" err="1">
                <a:latin typeface="+mn-lt"/>
                <a:ea typeface="Times New Roman" panose="02020603050405020304" pitchFamily="18" charset="0"/>
                <a:cs typeface="Times New Roman" panose="02020603050405020304" pitchFamily="18" charset="0"/>
              </a:rPr>
              <a:t>doni</a:t>
            </a:r>
            <a:r>
              <a:rPr lang="fr-FR" sz="1600" dirty="0">
                <a:latin typeface="+mn-lt"/>
                <a:ea typeface="Times New Roman" panose="02020603050405020304" pitchFamily="18" charset="0"/>
                <a:cs typeface="Times New Roman" panose="02020603050405020304" pitchFamily="18" charset="0"/>
              </a:rPr>
              <a:t> e </a:t>
            </a:r>
            <a:r>
              <a:rPr lang="fr-FR" sz="1600" dirty="0" err="1">
                <a:latin typeface="+mn-lt"/>
                <a:ea typeface="Times New Roman" panose="02020603050405020304" pitchFamily="18" charset="0"/>
                <a:cs typeface="Times New Roman" panose="02020603050405020304" pitchFamily="18" charset="0"/>
              </a:rPr>
              <a:t>feste</a:t>
            </a:r>
            <a:r>
              <a:rPr lang="fr-FR" sz="1600" dirty="0">
                <a:latin typeface="+mn-lt"/>
                <a:ea typeface="Times New Roman" panose="02020603050405020304" pitchFamily="18" charset="0"/>
                <a:cs typeface="Times New Roman" panose="02020603050405020304" pitchFamily="18" charset="0"/>
              </a:rPr>
              <a:t> per </a:t>
            </a:r>
            <a:r>
              <a:rPr lang="fr-FR" sz="1600" dirty="0" err="1">
                <a:latin typeface="+mn-lt"/>
                <a:ea typeface="Times New Roman" panose="02020603050405020304" pitchFamily="18" charset="0"/>
                <a:cs typeface="Times New Roman" panose="02020603050405020304" pitchFamily="18" charset="0"/>
              </a:rPr>
              <a:t>celebrare</a:t>
            </a:r>
            <a:r>
              <a:rPr lang="fr-FR" sz="1600" dirty="0">
                <a:latin typeface="+mn-lt"/>
                <a:ea typeface="Times New Roman" panose="02020603050405020304" pitchFamily="18" charset="0"/>
                <a:cs typeface="Times New Roman" panose="02020603050405020304" pitchFamily="18" charset="0"/>
              </a:rPr>
              <a:t> l'</a:t>
            </a:r>
            <a:r>
              <a:rPr lang="fr-FR" sz="1600" dirty="0" err="1">
                <a:latin typeface="+mn-lt"/>
                <a:ea typeface="Times New Roman" panose="02020603050405020304" pitchFamily="18" charset="0"/>
                <a:cs typeface="Times New Roman" panose="02020603050405020304" pitchFamily="18" charset="0"/>
              </a:rPr>
              <a:t>unione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familiare</a:t>
            </a:r>
            <a:r>
              <a:rPr lang="fr-FR" sz="1600" dirty="0">
                <a:latin typeface="+mn-lt"/>
                <a:ea typeface="Times New Roman" panose="02020603050405020304" pitchFamily="18" charset="0"/>
                <a:cs typeface="Times New Roman" panose="02020603050405020304" pitchFamily="18" charset="0"/>
              </a:rPr>
              <a:t>.</a:t>
            </a:r>
            <a:br>
              <a:rPr lang="fr-FR" sz="1600" dirty="0">
                <a:latin typeface="+mn-lt"/>
                <a:ea typeface="Times New Roman" panose="02020603050405020304" pitchFamily="18" charset="0"/>
                <a:cs typeface="Times New Roman" panose="02020603050405020304" pitchFamily="18" charset="0"/>
              </a:rPr>
            </a:br>
            <a:br>
              <a:rPr lang="fr-FR" sz="1600" dirty="0">
                <a:latin typeface="+mn-lt"/>
                <a:ea typeface="Times New Roman" panose="02020603050405020304" pitchFamily="18" charset="0"/>
                <a:cs typeface="Times New Roman" panose="02020603050405020304" pitchFamily="18" charset="0"/>
              </a:rPr>
            </a:br>
            <a:r>
              <a:rPr lang="fr-FR" sz="1600" dirty="0">
                <a:latin typeface="+mn-lt"/>
                <a:ea typeface="Times New Roman" panose="02020603050405020304" pitchFamily="18" charset="0"/>
                <a:cs typeface="Times New Roman" panose="02020603050405020304" pitchFamily="18" charset="0"/>
              </a:rPr>
              <a:t>La </a:t>
            </a:r>
            <a:r>
              <a:rPr lang="fr-FR" sz="1600" dirty="0" err="1">
                <a:latin typeface="+mn-lt"/>
                <a:ea typeface="Times New Roman" panose="02020603050405020304" pitchFamily="18" charset="0"/>
                <a:cs typeface="Times New Roman" panose="02020603050405020304" pitchFamily="18" charset="0"/>
              </a:rPr>
              <a:t>nascita</a:t>
            </a:r>
            <a:r>
              <a:rPr lang="fr-FR" sz="1600" dirty="0">
                <a:latin typeface="+mn-lt"/>
                <a:ea typeface="Times New Roman" panose="02020603050405020304" pitchFamily="18" charset="0"/>
                <a:cs typeface="Times New Roman" panose="02020603050405020304" pitchFamily="18" charset="0"/>
              </a:rPr>
              <a:t> è un </a:t>
            </a:r>
            <a:r>
              <a:rPr lang="fr-FR" sz="1600" dirty="0" err="1">
                <a:latin typeface="+mn-lt"/>
                <a:ea typeface="Times New Roman" panose="02020603050405020304" pitchFamily="18" charset="0"/>
                <a:cs typeface="Times New Roman" panose="02020603050405020304" pitchFamily="18" charset="0"/>
              </a:rPr>
              <a:t>momento</a:t>
            </a:r>
            <a:r>
              <a:rPr lang="fr-FR" sz="1600" dirty="0">
                <a:latin typeface="+mn-lt"/>
                <a:ea typeface="Times New Roman" panose="02020603050405020304" pitchFamily="18" charset="0"/>
                <a:cs typeface="Times New Roman" panose="02020603050405020304" pitchFamily="18" charset="0"/>
              </a:rPr>
              <a:t> di grande </a:t>
            </a:r>
            <a:r>
              <a:rPr lang="fr-FR" sz="1600" dirty="0" err="1">
                <a:latin typeface="+mn-lt"/>
                <a:ea typeface="Times New Roman" panose="02020603050405020304" pitchFamily="18" charset="0"/>
                <a:cs typeface="Times New Roman" panose="02020603050405020304" pitchFamily="18" charset="0"/>
              </a:rPr>
              <a:t>gioia</a:t>
            </a:r>
            <a:r>
              <a:rPr lang="fr-FR" sz="1600" dirty="0">
                <a:latin typeface="+mn-lt"/>
                <a:ea typeface="Times New Roman" panose="02020603050405020304" pitchFamily="18" charset="0"/>
                <a:cs typeface="Times New Roman" panose="02020603050405020304" pitchFamily="18" charset="0"/>
              </a:rPr>
              <a:t> e </a:t>
            </a:r>
            <a:r>
              <a:rPr lang="fr-FR" sz="1600" dirty="0" err="1">
                <a:latin typeface="+mn-lt"/>
                <a:ea typeface="Times New Roman" panose="02020603050405020304" pitchFamily="18" charset="0"/>
                <a:cs typeface="Times New Roman" panose="02020603050405020304" pitchFamily="18" charset="0"/>
              </a:rPr>
              <a:t>celebrazione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nella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cultura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malgascia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Vengono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praticati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rituali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specifici</a:t>
            </a:r>
            <a:r>
              <a:rPr lang="fr-FR" sz="1600" dirty="0">
                <a:latin typeface="+mn-lt"/>
                <a:ea typeface="Times New Roman" panose="02020603050405020304" pitchFamily="18" charset="0"/>
                <a:cs typeface="Times New Roman" panose="02020603050405020304" pitchFamily="18" charset="0"/>
              </a:rPr>
              <a:t>, come il "</a:t>
            </a:r>
            <a:r>
              <a:rPr lang="fr-FR" sz="1600" dirty="0" err="1">
                <a:latin typeface="+mn-lt"/>
                <a:ea typeface="Times New Roman" panose="02020603050405020304" pitchFamily="18" charset="0"/>
                <a:cs typeface="Times New Roman" panose="02020603050405020304" pitchFamily="18" charset="0"/>
              </a:rPr>
              <a:t>joro</a:t>
            </a:r>
            <a:r>
              <a:rPr lang="fr-FR" sz="1600" dirty="0">
                <a:latin typeface="+mn-lt"/>
                <a:ea typeface="Times New Roman" panose="02020603050405020304" pitchFamily="18" charset="0"/>
                <a:cs typeface="Times New Roman" panose="02020603050405020304" pitchFamily="18" charset="0"/>
              </a:rPr>
              <a:t>", per </a:t>
            </a:r>
            <a:r>
              <a:rPr lang="fr-FR" sz="1600" dirty="0" err="1">
                <a:latin typeface="+mn-lt"/>
                <a:ea typeface="Times New Roman" panose="02020603050405020304" pitchFamily="18" charset="0"/>
                <a:cs typeface="Times New Roman" panose="02020603050405020304" pitchFamily="18" charset="0"/>
              </a:rPr>
              <a:t>benedire</a:t>
            </a:r>
            <a:r>
              <a:rPr lang="fr-FR" sz="1600" dirty="0">
                <a:latin typeface="+mn-lt"/>
                <a:ea typeface="Times New Roman" panose="02020603050405020304" pitchFamily="18" charset="0"/>
                <a:cs typeface="Times New Roman" panose="02020603050405020304" pitchFamily="18" charset="0"/>
              </a:rPr>
              <a:t> il bambino e </a:t>
            </a:r>
            <a:r>
              <a:rPr lang="fr-FR" sz="1600" dirty="0" err="1">
                <a:latin typeface="+mn-lt"/>
                <a:ea typeface="Times New Roman" panose="02020603050405020304" pitchFamily="18" charset="0"/>
                <a:cs typeface="Times New Roman" panose="02020603050405020304" pitchFamily="18" charset="0"/>
              </a:rPr>
              <a:t>garantirne</a:t>
            </a:r>
            <a:r>
              <a:rPr lang="fr-FR" sz="1600" dirty="0">
                <a:latin typeface="+mn-lt"/>
                <a:ea typeface="Times New Roman" panose="02020603050405020304" pitchFamily="18" charset="0"/>
                <a:cs typeface="Times New Roman" panose="02020603050405020304" pitchFamily="18" charset="0"/>
              </a:rPr>
              <a:t> la </a:t>
            </a:r>
            <a:r>
              <a:rPr lang="fr-FR" sz="1600" dirty="0" err="1">
                <a:latin typeface="+mn-lt"/>
                <a:ea typeface="Times New Roman" panose="02020603050405020304" pitchFamily="18" charset="0"/>
                <a:cs typeface="Times New Roman" panose="02020603050405020304" pitchFamily="18" charset="0"/>
              </a:rPr>
              <a:t>protezione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Queste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cerimonie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spesso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prevedono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preghiere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canti</a:t>
            </a:r>
            <a:r>
              <a:rPr lang="fr-FR" sz="1600" dirty="0">
                <a:latin typeface="+mn-lt"/>
                <a:ea typeface="Times New Roman" panose="02020603050405020304" pitchFamily="18" charset="0"/>
                <a:cs typeface="Times New Roman" panose="02020603050405020304" pitchFamily="18" charset="0"/>
              </a:rPr>
              <a:t> e offerte </a:t>
            </a:r>
            <a:r>
              <a:rPr lang="fr-FR" sz="1600" dirty="0" err="1">
                <a:latin typeface="+mn-lt"/>
                <a:ea typeface="Times New Roman" panose="02020603050405020304" pitchFamily="18" charset="0"/>
                <a:cs typeface="Times New Roman" panose="02020603050405020304" pitchFamily="18" charset="0"/>
              </a:rPr>
              <a:t>agli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antenati</a:t>
            </a:r>
            <a:r>
              <a:rPr lang="fr-FR" sz="1600" dirty="0">
                <a:latin typeface="+mn-lt"/>
                <a:ea typeface="Times New Roman" panose="02020603050405020304" pitchFamily="18" charset="0"/>
                <a:cs typeface="Times New Roman" panose="02020603050405020304" pitchFamily="18" charset="0"/>
              </a:rPr>
              <a:t>.</a:t>
            </a:r>
            <a:br>
              <a:rPr lang="fr-FR" sz="1600" dirty="0">
                <a:latin typeface="+mn-lt"/>
                <a:ea typeface="Times New Roman" panose="02020603050405020304" pitchFamily="18" charset="0"/>
                <a:cs typeface="Times New Roman" panose="02020603050405020304" pitchFamily="18" charset="0"/>
              </a:rPr>
            </a:br>
            <a:r>
              <a:rPr lang="fr-FR" sz="1600" dirty="0">
                <a:latin typeface="+mn-lt"/>
                <a:ea typeface="Times New Roman" panose="02020603050405020304" pitchFamily="18" charset="0"/>
                <a:cs typeface="Times New Roman" panose="02020603050405020304" pitchFamily="18" charset="0"/>
              </a:rPr>
              <a:t>Un </a:t>
            </a:r>
            <a:r>
              <a:rPr lang="fr-FR" sz="1600" dirty="0" err="1">
                <a:latin typeface="+mn-lt"/>
                <a:ea typeface="Times New Roman" panose="02020603050405020304" pitchFamily="18" charset="0"/>
                <a:cs typeface="Times New Roman" panose="02020603050405020304" pitchFamily="18" charset="0"/>
              </a:rPr>
              <a:t>altro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rituale</a:t>
            </a:r>
            <a:r>
              <a:rPr lang="fr-FR" sz="1600" dirty="0">
                <a:latin typeface="+mn-lt"/>
                <a:ea typeface="Times New Roman" panose="02020603050405020304" pitchFamily="18" charset="0"/>
                <a:cs typeface="Times New Roman" panose="02020603050405020304" pitchFamily="18" charset="0"/>
              </a:rPr>
              <a:t> importante è il "</a:t>
            </a:r>
            <a:r>
              <a:rPr lang="fr-FR" sz="1600" dirty="0" err="1">
                <a:latin typeface="+mn-lt"/>
                <a:ea typeface="Times New Roman" panose="02020603050405020304" pitchFamily="18" charset="0"/>
                <a:cs typeface="Times New Roman" panose="02020603050405020304" pitchFamily="18" charset="0"/>
              </a:rPr>
              <a:t>sambatra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una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cerimonia</a:t>
            </a:r>
            <a:r>
              <a:rPr lang="fr-FR" sz="1600" dirty="0">
                <a:latin typeface="+mn-lt"/>
                <a:ea typeface="Times New Roman" panose="02020603050405020304" pitchFamily="18" charset="0"/>
                <a:cs typeface="Times New Roman" panose="02020603050405020304" pitchFamily="18" charset="0"/>
              </a:rPr>
              <a:t> di </a:t>
            </a:r>
            <a:r>
              <a:rPr lang="fr-FR" sz="1600" dirty="0" err="1">
                <a:latin typeface="+mn-lt"/>
                <a:ea typeface="Times New Roman" panose="02020603050405020304" pitchFamily="18" charset="0"/>
                <a:cs typeface="Times New Roman" panose="02020603050405020304" pitchFamily="18" charset="0"/>
              </a:rPr>
              <a:t>circoncisione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collettiva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celebrata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dagli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Antambahoaka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ogni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sette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anni</a:t>
            </a:r>
            <a:r>
              <a:rPr lang="fr-FR" sz="1600" dirty="0">
                <a:latin typeface="+mn-lt"/>
                <a:ea typeface="Times New Roman" panose="02020603050405020304" pitchFamily="18" charset="0"/>
                <a:cs typeface="Times New Roman" panose="02020603050405020304" pitchFamily="18" charset="0"/>
              </a:rPr>
              <a:t>. È un </a:t>
            </a:r>
            <a:r>
              <a:rPr lang="fr-FR" sz="1600" dirty="0" err="1">
                <a:latin typeface="+mn-lt"/>
                <a:ea typeface="Times New Roman" panose="02020603050405020304" pitchFamily="18" charset="0"/>
                <a:cs typeface="Times New Roman" panose="02020603050405020304" pitchFamily="18" charset="0"/>
              </a:rPr>
              <a:t>periodo</a:t>
            </a:r>
            <a:r>
              <a:rPr lang="fr-FR" sz="1600" dirty="0">
                <a:latin typeface="+mn-lt"/>
                <a:ea typeface="Times New Roman" panose="02020603050405020304" pitchFamily="18" charset="0"/>
                <a:cs typeface="Times New Roman" panose="02020603050405020304" pitchFamily="18" charset="0"/>
              </a:rPr>
              <a:t> di </a:t>
            </a:r>
            <a:r>
              <a:rPr lang="fr-FR" sz="1600" dirty="0" err="1">
                <a:latin typeface="+mn-lt"/>
                <a:ea typeface="Times New Roman" panose="02020603050405020304" pitchFamily="18" charset="0"/>
                <a:cs typeface="Times New Roman" panose="02020603050405020304" pitchFamily="18" charset="0"/>
              </a:rPr>
              <a:t>festeggiamenti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caratterizzato</a:t>
            </a:r>
            <a:r>
              <a:rPr lang="fr-FR" sz="1600" dirty="0">
                <a:latin typeface="+mn-lt"/>
                <a:ea typeface="Times New Roman" panose="02020603050405020304" pitchFamily="18" charset="0"/>
                <a:cs typeface="Times New Roman" panose="02020603050405020304" pitchFamily="18" charset="0"/>
              </a:rPr>
              <a:t> da </a:t>
            </a:r>
            <a:r>
              <a:rPr lang="fr-FR" sz="1600" dirty="0" err="1">
                <a:latin typeface="+mn-lt"/>
                <a:ea typeface="Times New Roman" panose="02020603050405020304" pitchFamily="18" charset="0"/>
                <a:cs typeface="Times New Roman" panose="02020603050405020304" pitchFamily="18" charset="0"/>
              </a:rPr>
              <a:t>canti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danze</a:t>
            </a:r>
            <a:r>
              <a:rPr lang="fr-FR" sz="1600" dirty="0">
                <a:latin typeface="+mn-lt"/>
                <a:ea typeface="Times New Roman" panose="02020603050405020304" pitchFamily="18" charset="0"/>
                <a:cs typeface="Times New Roman" panose="02020603050405020304" pitchFamily="18" charset="0"/>
              </a:rPr>
              <a:t> e </a:t>
            </a:r>
            <a:r>
              <a:rPr lang="fr-FR" sz="1600" dirty="0" err="1">
                <a:latin typeface="+mn-lt"/>
                <a:ea typeface="Times New Roman" panose="02020603050405020304" pitchFamily="18" charset="0"/>
                <a:cs typeface="Times New Roman" panose="02020603050405020304" pitchFamily="18" charset="0"/>
              </a:rPr>
              <a:t>scambi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culturali</a:t>
            </a:r>
            <a:r>
              <a:rPr lang="fr-FR" sz="1600" dirty="0">
                <a:latin typeface="+mn-lt"/>
                <a:ea typeface="Times New Roman" panose="02020603050405020304" pitchFamily="18" charset="0"/>
                <a:cs typeface="Times New Roman" panose="02020603050405020304" pitchFamily="18" charset="0"/>
              </a:rPr>
              <a:t>.</a:t>
            </a:r>
            <a:br>
              <a:rPr lang="fr-FR" sz="1600" dirty="0">
                <a:latin typeface="+mn-lt"/>
                <a:ea typeface="Times New Roman" panose="02020603050405020304" pitchFamily="18" charset="0"/>
                <a:cs typeface="Times New Roman" panose="02020603050405020304" pitchFamily="18" charset="0"/>
              </a:rPr>
            </a:br>
            <a:r>
              <a:rPr lang="fr-FR" sz="1600" dirty="0">
                <a:latin typeface="+mn-lt"/>
                <a:ea typeface="Times New Roman" panose="02020603050405020304" pitchFamily="18" charset="0"/>
                <a:cs typeface="Times New Roman" panose="02020603050405020304" pitchFamily="18" charset="0"/>
              </a:rPr>
              <a:t> </a:t>
            </a:r>
            <a:br>
              <a:rPr lang="fr-FR" sz="1600" dirty="0">
                <a:latin typeface="+mn-lt"/>
                <a:ea typeface="Times New Roman" panose="02020603050405020304" pitchFamily="18" charset="0"/>
                <a:cs typeface="Times New Roman" panose="02020603050405020304" pitchFamily="18" charset="0"/>
              </a:rPr>
            </a:br>
            <a:r>
              <a:rPr lang="fr-FR" sz="1600" dirty="0">
                <a:latin typeface="+mn-lt"/>
                <a:ea typeface="Times New Roman" panose="02020603050405020304" pitchFamily="18" charset="0"/>
                <a:cs typeface="Times New Roman" panose="02020603050405020304" pitchFamily="18" charset="0"/>
              </a:rPr>
              <a:t>Il "</a:t>
            </a:r>
            <a:r>
              <a:rPr lang="fr-FR" sz="1600" dirty="0" err="1">
                <a:latin typeface="+mn-lt"/>
                <a:ea typeface="Times New Roman" panose="02020603050405020304" pitchFamily="18" charset="0"/>
                <a:cs typeface="Times New Roman" panose="02020603050405020304" pitchFamily="18" charset="0"/>
              </a:rPr>
              <a:t>fitampoha</a:t>
            </a:r>
            <a:r>
              <a:rPr lang="fr-FR" sz="1600" dirty="0">
                <a:latin typeface="+mn-lt"/>
                <a:ea typeface="Times New Roman" panose="02020603050405020304" pitchFamily="18" charset="0"/>
                <a:cs typeface="Times New Roman" panose="02020603050405020304" pitchFamily="18" charset="0"/>
              </a:rPr>
              <a:t>" è un </a:t>
            </a:r>
            <a:r>
              <a:rPr lang="fr-FR" sz="1600" dirty="0" err="1">
                <a:latin typeface="+mn-lt"/>
                <a:ea typeface="Times New Roman" panose="02020603050405020304" pitchFamily="18" charset="0"/>
                <a:cs typeface="Times New Roman" panose="02020603050405020304" pitchFamily="18" charset="0"/>
              </a:rPr>
              <a:t>rituale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praticato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dai</a:t>
            </a:r>
            <a:r>
              <a:rPr lang="fr-FR" sz="1600" dirty="0">
                <a:latin typeface="+mn-lt"/>
                <a:ea typeface="Times New Roman" panose="02020603050405020304" pitchFamily="18" charset="0"/>
                <a:cs typeface="Times New Roman" panose="02020603050405020304" pitchFamily="18" charset="0"/>
              </a:rPr>
              <a:t> Sakalava, in </a:t>
            </a:r>
            <a:r>
              <a:rPr lang="fr-FR" sz="1600" dirty="0" err="1">
                <a:latin typeface="+mn-lt"/>
                <a:ea typeface="Times New Roman" panose="02020603050405020304" pitchFamily="18" charset="0"/>
                <a:cs typeface="Times New Roman" panose="02020603050405020304" pitchFamily="18" charset="0"/>
              </a:rPr>
              <a:t>cui</a:t>
            </a:r>
            <a:r>
              <a:rPr lang="fr-FR" sz="1600" dirty="0">
                <a:latin typeface="+mn-lt"/>
                <a:ea typeface="Times New Roman" panose="02020603050405020304" pitchFamily="18" charset="0"/>
                <a:cs typeface="Times New Roman" panose="02020603050405020304" pitchFamily="18" charset="0"/>
              </a:rPr>
              <a:t> le </a:t>
            </a:r>
            <a:r>
              <a:rPr lang="fr-FR" sz="1600" dirty="0" err="1">
                <a:latin typeface="+mn-lt"/>
                <a:ea typeface="Times New Roman" panose="02020603050405020304" pitchFamily="18" charset="0"/>
                <a:cs typeface="Times New Roman" panose="02020603050405020304" pitchFamily="18" charset="0"/>
              </a:rPr>
              <a:t>reliquie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reali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vengono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immerse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nel</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fiume</a:t>
            </a:r>
            <a:r>
              <a:rPr lang="fr-FR" sz="1600" dirty="0">
                <a:latin typeface="+mn-lt"/>
                <a:ea typeface="Times New Roman" panose="02020603050405020304" pitchFamily="18" charset="0"/>
                <a:cs typeface="Times New Roman" panose="02020603050405020304" pitchFamily="18" charset="0"/>
              </a:rPr>
              <a:t>, a </a:t>
            </a:r>
            <a:r>
              <a:rPr lang="fr-FR" sz="1600" dirty="0" err="1">
                <a:latin typeface="+mn-lt"/>
                <a:ea typeface="Times New Roman" panose="02020603050405020304" pitchFamily="18" charset="0"/>
                <a:cs typeface="Times New Roman" panose="02020603050405020304" pitchFamily="18" charset="0"/>
              </a:rPr>
              <a:t>simboleggiare</a:t>
            </a:r>
            <a:r>
              <a:rPr lang="fr-FR" sz="1600" dirty="0">
                <a:latin typeface="+mn-lt"/>
                <a:ea typeface="Times New Roman" panose="02020603050405020304" pitchFamily="18" charset="0"/>
                <a:cs typeface="Times New Roman" panose="02020603050405020304" pitchFamily="18" charset="0"/>
              </a:rPr>
              <a:t> la </a:t>
            </a:r>
            <a:r>
              <a:rPr lang="fr-FR" sz="1600" dirty="0" err="1">
                <a:latin typeface="+mn-lt"/>
                <a:ea typeface="Times New Roman" panose="02020603050405020304" pitchFamily="18" charset="0"/>
                <a:cs typeface="Times New Roman" panose="02020603050405020304" pitchFamily="18" charset="0"/>
              </a:rPr>
              <a:t>purificazione</a:t>
            </a:r>
            <a:r>
              <a:rPr lang="fr-FR" sz="1600" dirty="0">
                <a:latin typeface="+mn-lt"/>
                <a:ea typeface="Times New Roman" panose="02020603050405020304" pitchFamily="18" charset="0"/>
                <a:cs typeface="Times New Roman" panose="02020603050405020304" pitchFamily="18" charset="0"/>
              </a:rPr>
              <a:t> e la </a:t>
            </a:r>
            <a:r>
              <a:rPr lang="fr-FR" sz="1600" dirty="0" err="1">
                <a:latin typeface="+mn-lt"/>
                <a:ea typeface="Times New Roman" panose="02020603050405020304" pitchFamily="18" charset="0"/>
                <a:cs typeface="Times New Roman" panose="02020603050405020304" pitchFamily="18" charset="0"/>
              </a:rPr>
              <a:t>protezione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divina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Questo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rituale</a:t>
            </a:r>
            <a:r>
              <a:rPr lang="fr-FR" sz="1600" dirty="0">
                <a:latin typeface="+mn-lt"/>
                <a:ea typeface="Times New Roman" panose="02020603050405020304" pitchFamily="18" charset="0"/>
                <a:cs typeface="Times New Roman" panose="02020603050405020304" pitchFamily="18" charset="0"/>
              </a:rPr>
              <a:t> è </a:t>
            </a:r>
            <a:r>
              <a:rPr lang="fr-FR" sz="1600" dirty="0" err="1">
                <a:latin typeface="+mn-lt"/>
                <a:ea typeface="Times New Roman" panose="02020603050405020304" pitchFamily="18" charset="0"/>
                <a:cs typeface="Times New Roman" panose="02020603050405020304" pitchFamily="18" charset="0"/>
              </a:rPr>
              <a:t>accompagnato</a:t>
            </a:r>
            <a:r>
              <a:rPr lang="fr-FR" sz="1600" dirty="0">
                <a:latin typeface="+mn-lt"/>
                <a:ea typeface="Times New Roman" panose="02020603050405020304" pitchFamily="18" charset="0"/>
                <a:cs typeface="Times New Roman" panose="02020603050405020304" pitchFamily="18" charset="0"/>
              </a:rPr>
              <a:t> da </a:t>
            </a:r>
            <a:r>
              <a:rPr lang="fr-FR" sz="1600" dirty="0" err="1">
                <a:latin typeface="+mn-lt"/>
                <a:ea typeface="Times New Roman" panose="02020603050405020304" pitchFamily="18" charset="0"/>
                <a:cs typeface="Times New Roman" panose="02020603050405020304" pitchFamily="18" charset="0"/>
              </a:rPr>
              <a:t>cerimonie</a:t>
            </a:r>
            <a:r>
              <a:rPr lang="fr-FR" sz="1600" dirty="0">
                <a:latin typeface="+mn-lt"/>
                <a:ea typeface="Times New Roman" panose="02020603050405020304" pitchFamily="18" charset="0"/>
                <a:cs typeface="Times New Roman" panose="02020603050405020304" pitchFamily="18" charset="0"/>
              </a:rPr>
              <a:t> e </a:t>
            </a:r>
            <a:r>
              <a:rPr lang="fr-FR" sz="1600" dirty="0" err="1">
                <a:latin typeface="+mn-lt"/>
                <a:ea typeface="Times New Roman" panose="02020603050405020304" pitchFamily="18" charset="0"/>
                <a:cs typeface="Times New Roman" panose="02020603050405020304" pitchFamily="18" charset="0"/>
              </a:rPr>
              <a:t>celebrazioni</a:t>
            </a:r>
            <a:r>
              <a:rPr lang="fr-FR" sz="1600" dirty="0">
                <a:latin typeface="+mn-lt"/>
                <a:ea typeface="Times New Roman" panose="02020603050405020304" pitchFamily="18" charset="0"/>
                <a:cs typeface="Times New Roman" panose="02020603050405020304" pitchFamily="18" charset="0"/>
              </a:rPr>
              <a:t>.</a:t>
            </a:r>
            <a:br>
              <a:rPr lang="fr-FR" sz="1600" dirty="0">
                <a:latin typeface="+mn-lt"/>
                <a:ea typeface="Times New Roman" panose="02020603050405020304" pitchFamily="18" charset="0"/>
                <a:cs typeface="Times New Roman" panose="02020603050405020304" pitchFamily="18" charset="0"/>
              </a:rPr>
            </a:br>
            <a:r>
              <a:rPr lang="fr-FR" sz="1600" dirty="0">
                <a:latin typeface="+mn-lt"/>
                <a:ea typeface="Times New Roman" panose="02020603050405020304" pitchFamily="18" charset="0"/>
                <a:cs typeface="Times New Roman" panose="02020603050405020304" pitchFamily="18" charset="0"/>
              </a:rPr>
              <a:t>La "</a:t>
            </a:r>
            <a:r>
              <a:rPr lang="fr-FR" sz="1600" dirty="0" err="1">
                <a:latin typeface="+mn-lt"/>
                <a:ea typeface="Times New Roman" panose="02020603050405020304" pitchFamily="18" charset="0"/>
                <a:cs typeface="Times New Roman" panose="02020603050405020304" pitchFamily="18" charset="0"/>
              </a:rPr>
              <a:t>tromba</a:t>
            </a:r>
            <a:r>
              <a:rPr lang="fr-FR" sz="1600" dirty="0">
                <a:latin typeface="+mn-lt"/>
                <a:ea typeface="Times New Roman" panose="02020603050405020304" pitchFamily="18" charset="0"/>
                <a:cs typeface="Times New Roman" panose="02020603050405020304" pitchFamily="18" charset="0"/>
              </a:rPr>
              <a:t>" è un </a:t>
            </a:r>
            <a:r>
              <a:rPr lang="fr-FR" sz="1600" dirty="0" err="1">
                <a:latin typeface="+mn-lt"/>
                <a:ea typeface="Times New Roman" panose="02020603050405020304" pitchFamily="18" charset="0"/>
                <a:cs typeface="Times New Roman" panose="02020603050405020304" pitchFamily="18" charset="0"/>
              </a:rPr>
              <a:t>rituale</a:t>
            </a:r>
            <a:r>
              <a:rPr lang="fr-FR" sz="1600" dirty="0">
                <a:latin typeface="+mn-lt"/>
                <a:ea typeface="Times New Roman" panose="02020603050405020304" pitchFamily="18" charset="0"/>
                <a:cs typeface="Times New Roman" panose="02020603050405020304" pitchFamily="18" charset="0"/>
              </a:rPr>
              <a:t> di </a:t>
            </a:r>
            <a:r>
              <a:rPr lang="fr-FR" sz="1600" dirty="0" err="1">
                <a:latin typeface="+mn-lt"/>
                <a:ea typeface="Times New Roman" panose="02020603050405020304" pitchFamily="18" charset="0"/>
                <a:cs typeface="Times New Roman" panose="02020603050405020304" pitchFamily="18" charset="0"/>
              </a:rPr>
              <a:t>possessione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durante</a:t>
            </a:r>
            <a:r>
              <a:rPr lang="fr-FR" sz="1600" dirty="0">
                <a:latin typeface="+mn-lt"/>
                <a:ea typeface="Times New Roman" panose="02020603050405020304" pitchFamily="18" charset="0"/>
                <a:cs typeface="Times New Roman" panose="02020603050405020304" pitchFamily="18" charset="0"/>
              </a:rPr>
              <a:t> il quale i medium </a:t>
            </a:r>
            <a:r>
              <a:rPr lang="fr-FR" sz="1600" dirty="0" err="1">
                <a:latin typeface="+mn-lt"/>
                <a:ea typeface="Times New Roman" panose="02020603050405020304" pitchFamily="18" charset="0"/>
                <a:cs typeface="Times New Roman" panose="02020603050405020304" pitchFamily="18" charset="0"/>
              </a:rPr>
              <a:t>entrano</a:t>
            </a:r>
            <a:r>
              <a:rPr lang="fr-FR" sz="1600" dirty="0">
                <a:latin typeface="+mn-lt"/>
                <a:ea typeface="Times New Roman" panose="02020603050405020304" pitchFamily="18" charset="0"/>
                <a:cs typeface="Times New Roman" panose="02020603050405020304" pitchFamily="18" charset="0"/>
              </a:rPr>
              <a:t> in trance per </a:t>
            </a:r>
            <a:r>
              <a:rPr lang="fr-FR" sz="1600" dirty="0" err="1">
                <a:latin typeface="+mn-lt"/>
                <a:ea typeface="Times New Roman" panose="02020603050405020304" pitchFamily="18" charset="0"/>
                <a:cs typeface="Times New Roman" panose="02020603050405020304" pitchFamily="18" charset="0"/>
              </a:rPr>
              <a:t>comunicare</a:t>
            </a:r>
            <a:r>
              <a:rPr lang="fr-FR" sz="1600" dirty="0">
                <a:latin typeface="+mn-lt"/>
                <a:ea typeface="Times New Roman" panose="02020603050405020304" pitchFamily="18" charset="0"/>
                <a:cs typeface="Times New Roman" panose="02020603050405020304" pitchFamily="18" charset="0"/>
              </a:rPr>
              <a:t> con </a:t>
            </a:r>
            <a:r>
              <a:rPr lang="fr-FR" sz="1600" dirty="0" err="1">
                <a:latin typeface="+mn-lt"/>
                <a:ea typeface="Times New Roman" panose="02020603050405020304" pitchFamily="18" charset="0"/>
                <a:cs typeface="Times New Roman" panose="02020603050405020304" pitchFamily="18" charset="0"/>
              </a:rPr>
              <a:t>gli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spiriti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degli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antenati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portando</a:t>
            </a:r>
            <a:r>
              <a:rPr lang="fr-FR" sz="1600" dirty="0">
                <a:latin typeface="+mn-lt"/>
                <a:ea typeface="Times New Roman" panose="02020603050405020304" pitchFamily="18" charset="0"/>
                <a:cs typeface="Times New Roman" panose="02020603050405020304" pitchFamily="18" charset="0"/>
              </a:rPr>
              <a:t> guida e </a:t>
            </a:r>
            <a:r>
              <a:rPr lang="fr-FR" sz="1600" dirty="0" err="1">
                <a:latin typeface="+mn-lt"/>
                <a:ea typeface="Times New Roman" panose="02020603050405020304" pitchFamily="18" charset="0"/>
                <a:cs typeface="Times New Roman" panose="02020603050405020304" pitchFamily="18" charset="0"/>
              </a:rPr>
              <a:t>benedizione</a:t>
            </a:r>
            <a:r>
              <a:rPr lang="fr-FR" sz="1600" dirty="0">
                <a:latin typeface="+mn-lt"/>
                <a:ea typeface="Times New Roman" panose="02020603050405020304" pitchFamily="18" charset="0"/>
                <a:cs typeface="Times New Roman" panose="02020603050405020304" pitchFamily="18" charset="0"/>
              </a:rPr>
              <a:t> alla </a:t>
            </a:r>
            <a:r>
              <a:rPr lang="fr-FR" sz="1600" dirty="0" err="1">
                <a:latin typeface="+mn-lt"/>
                <a:ea typeface="Times New Roman" panose="02020603050405020304" pitchFamily="18" charset="0"/>
                <a:cs typeface="Times New Roman" panose="02020603050405020304" pitchFamily="18" charset="0"/>
              </a:rPr>
              <a:t>comunità</a:t>
            </a:r>
            <a:r>
              <a:rPr lang="fr-FR" sz="1600" dirty="0">
                <a:latin typeface="+mn-lt"/>
                <a:ea typeface="Times New Roman" panose="02020603050405020304" pitchFamily="18" charset="0"/>
                <a:cs typeface="Times New Roman" panose="02020603050405020304" pitchFamily="18" charset="0"/>
              </a:rPr>
              <a:t>.</a:t>
            </a:r>
            <a:br>
              <a:rPr lang="fr-FR" sz="1600" dirty="0">
                <a:latin typeface="+mn-lt"/>
                <a:ea typeface="Times New Roman" panose="02020603050405020304" pitchFamily="18" charset="0"/>
                <a:cs typeface="Times New Roman" panose="02020603050405020304" pitchFamily="18" charset="0"/>
              </a:rPr>
            </a:br>
            <a:r>
              <a:rPr lang="fr-FR" sz="1600" dirty="0">
                <a:latin typeface="+mn-lt"/>
                <a:ea typeface="Times New Roman" panose="02020603050405020304" pitchFamily="18" charset="0"/>
                <a:cs typeface="Times New Roman" panose="02020603050405020304" pitchFamily="18" charset="0"/>
              </a:rPr>
              <a:t>I </a:t>
            </a:r>
            <a:r>
              <a:rPr lang="fr-FR" sz="1600" dirty="0" err="1">
                <a:latin typeface="+mn-lt"/>
                <a:ea typeface="Times New Roman" panose="02020603050405020304" pitchFamily="18" charset="0"/>
                <a:cs typeface="Times New Roman" panose="02020603050405020304" pitchFamily="18" charset="0"/>
              </a:rPr>
              <a:t>rituali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malgasci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spesso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legati</a:t>
            </a:r>
            <a:r>
              <a:rPr lang="fr-FR" sz="1600" dirty="0">
                <a:latin typeface="+mn-lt"/>
                <a:ea typeface="Times New Roman" panose="02020603050405020304" pitchFamily="18" charset="0"/>
                <a:cs typeface="Times New Roman" panose="02020603050405020304" pitchFamily="18" charset="0"/>
              </a:rPr>
              <a:t> alla </a:t>
            </a:r>
            <a:r>
              <a:rPr lang="fr-FR" sz="1600" dirty="0" err="1">
                <a:latin typeface="+mn-lt"/>
                <a:ea typeface="Times New Roman" panose="02020603050405020304" pitchFamily="18" charset="0"/>
                <a:cs typeface="Times New Roman" panose="02020603050405020304" pitchFamily="18" charset="0"/>
              </a:rPr>
              <a:t>natura</a:t>
            </a:r>
            <a:r>
              <a:rPr lang="fr-FR" sz="1600" dirty="0">
                <a:latin typeface="+mn-lt"/>
                <a:ea typeface="Times New Roman" panose="02020603050405020304" pitchFamily="18" charset="0"/>
                <a:cs typeface="Times New Roman" panose="02020603050405020304" pitchFamily="18" charset="0"/>
              </a:rPr>
              <a:t> e </a:t>
            </a:r>
            <a:r>
              <a:rPr lang="fr-FR" sz="1600" dirty="0" err="1">
                <a:latin typeface="+mn-lt"/>
                <a:ea typeface="Times New Roman" panose="02020603050405020304" pitchFamily="18" charset="0"/>
                <a:cs typeface="Times New Roman" panose="02020603050405020304" pitchFamily="18" charset="0"/>
              </a:rPr>
              <a:t>agli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antenati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svolgono</a:t>
            </a:r>
            <a:r>
              <a:rPr lang="fr-FR" sz="1600" dirty="0">
                <a:latin typeface="+mn-lt"/>
                <a:ea typeface="Times New Roman" panose="02020603050405020304" pitchFamily="18" charset="0"/>
                <a:cs typeface="Times New Roman" panose="02020603050405020304" pitchFamily="18" charset="0"/>
              </a:rPr>
              <a:t> un </a:t>
            </a:r>
            <a:r>
              <a:rPr lang="fr-FR" sz="1600" dirty="0" err="1">
                <a:latin typeface="+mn-lt"/>
                <a:ea typeface="Times New Roman" panose="02020603050405020304" pitchFamily="18" charset="0"/>
                <a:cs typeface="Times New Roman" panose="02020603050405020304" pitchFamily="18" charset="0"/>
              </a:rPr>
              <a:t>ruolo</a:t>
            </a:r>
            <a:r>
              <a:rPr lang="fr-FR" sz="1600" dirty="0">
                <a:latin typeface="+mn-lt"/>
                <a:ea typeface="Times New Roman" panose="02020603050405020304" pitchFamily="18" charset="0"/>
                <a:cs typeface="Times New Roman" panose="02020603050405020304" pitchFamily="18" charset="0"/>
              </a:rPr>
              <a:t> cruciale </a:t>
            </a:r>
            <a:r>
              <a:rPr lang="fr-FR" sz="1600" dirty="0" err="1">
                <a:latin typeface="+mn-lt"/>
                <a:ea typeface="Times New Roman" panose="02020603050405020304" pitchFamily="18" charset="0"/>
                <a:cs typeface="Times New Roman" panose="02020603050405020304" pitchFamily="18" charset="0"/>
              </a:rPr>
              <a:t>nel</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preservare</a:t>
            </a:r>
            <a:r>
              <a:rPr lang="fr-FR" sz="1600" dirty="0">
                <a:latin typeface="+mn-lt"/>
                <a:ea typeface="Times New Roman" panose="02020603050405020304" pitchFamily="18" charset="0"/>
                <a:cs typeface="Times New Roman" panose="02020603050405020304" pitchFamily="18" charset="0"/>
              </a:rPr>
              <a:t> l'</a:t>
            </a:r>
            <a:r>
              <a:rPr lang="fr-FR" sz="1600" dirty="0" err="1">
                <a:latin typeface="+mn-lt"/>
                <a:ea typeface="Times New Roman" panose="02020603050405020304" pitchFamily="18" charset="0"/>
                <a:cs typeface="Times New Roman" panose="02020603050405020304" pitchFamily="18" charset="0"/>
              </a:rPr>
              <a:t>identità</a:t>
            </a:r>
            <a:r>
              <a:rPr lang="fr-FR" sz="1600" dirty="0">
                <a:latin typeface="+mn-lt"/>
                <a:ea typeface="Times New Roman" panose="02020603050405020304" pitchFamily="18" charset="0"/>
                <a:cs typeface="Times New Roman" panose="02020603050405020304" pitchFamily="18" charset="0"/>
              </a:rPr>
              <a:t> culturale e sociale </a:t>
            </a:r>
            <a:r>
              <a:rPr lang="fr-FR" sz="1600" dirty="0" err="1">
                <a:latin typeface="+mn-lt"/>
                <a:ea typeface="Times New Roman" panose="02020603050405020304" pitchFamily="18" charset="0"/>
                <a:cs typeface="Times New Roman" panose="02020603050405020304" pitchFamily="18" charset="0"/>
              </a:rPr>
              <a:t>del</a:t>
            </a:r>
            <a:r>
              <a:rPr lang="fr-FR" sz="1600" dirty="0">
                <a:latin typeface="+mn-lt"/>
                <a:ea typeface="Times New Roman" panose="02020603050405020304" pitchFamily="18" charset="0"/>
                <a:cs typeface="Times New Roman" panose="02020603050405020304" pitchFamily="18" charset="0"/>
              </a:rPr>
              <a:t> Madagascar.</a:t>
            </a:r>
            <a:br>
              <a:rPr lang="fr-FR" dirty="0"/>
            </a:br>
            <a:br>
              <a:rPr lang="fr-FR" sz="1600" dirty="0">
                <a:latin typeface="+mn-lt"/>
                <a:ea typeface="Times New Roman" panose="02020603050405020304" pitchFamily="18" charset="0"/>
                <a:cs typeface="Times New Roman" panose="02020603050405020304" pitchFamily="18" charset="0"/>
              </a:rPr>
            </a:br>
            <a:r>
              <a:rPr lang="fr-FR" sz="1400" dirty="0">
                <a:latin typeface="+mn-lt"/>
              </a:rPr>
              <a:t>.</a:t>
            </a:r>
            <a:br>
              <a:rPr lang="fr-FR" sz="3200" dirty="0">
                <a:latin typeface="+mn-lt"/>
              </a:rPr>
            </a:br>
            <a:br>
              <a:rPr lang="fr-FR" sz="1000" b="1" kern="1800" dirty="0">
                <a:effectLst/>
                <a:latin typeface="+mn-lt"/>
                <a:ea typeface="Times New Roman" panose="02020603050405020304" pitchFamily="18" charset="0"/>
                <a:cs typeface="Times New Roman" panose="02020603050405020304" pitchFamily="18" charset="0"/>
              </a:rPr>
            </a:br>
            <a:br>
              <a:rPr lang="fr-FR" sz="1000" b="1" kern="1800" dirty="0">
                <a:effectLst/>
                <a:latin typeface="+mn-lt"/>
                <a:ea typeface="Times New Roman" panose="02020603050405020304" pitchFamily="18"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endParaRPr lang="fr-FR" sz="3200" dirty="0">
              <a:latin typeface="+mn-lt"/>
            </a:endParaRPr>
          </a:p>
        </p:txBody>
      </p:sp>
    </p:spTree>
    <p:extLst>
      <p:ext uri="{BB962C8B-B14F-4D97-AF65-F5344CB8AC3E}">
        <p14:creationId xmlns:p14="http://schemas.microsoft.com/office/powerpoint/2010/main" val="9918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39611-BD45-D074-2C7D-6ACF250B7680}"/>
              </a:ext>
            </a:extLst>
          </p:cNvPr>
          <p:cNvSpPr>
            <a:spLocks noGrp="1"/>
          </p:cNvSpPr>
          <p:nvPr>
            <p:ph type="ctrTitle"/>
          </p:nvPr>
        </p:nvSpPr>
        <p:spPr>
          <a:xfrm>
            <a:off x="1113864" y="4706471"/>
            <a:ext cx="10033747" cy="1809096"/>
          </a:xfrm>
        </p:spPr>
        <p:txBody>
          <a:bodyPr>
            <a:noAutofit/>
          </a:bodyPr>
          <a:lstStyle/>
          <a:p>
            <a:pPr algn="l"/>
            <a:r>
              <a:rPr lang="fr-FR" sz="1600" b="1" dirty="0">
                <a:latin typeface="+mn-lt"/>
                <a:ea typeface="Times New Roman" panose="02020603050405020304" pitchFamily="18" charset="0"/>
                <a:cs typeface="Times New Roman" panose="02020603050405020304" pitchFamily="18" charset="0"/>
              </a:rPr>
              <a:t>Hautes-Terres – Merina et Betsileo </a:t>
            </a:r>
            <a:br>
              <a:rPr lang="fr-FR" sz="1600" b="1" dirty="0">
                <a:latin typeface="+mn-lt"/>
                <a:ea typeface="Times New Roman" panose="02020603050405020304" pitchFamily="18" charset="0"/>
                <a:cs typeface="Times New Roman" panose="02020603050405020304" pitchFamily="18" charset="0"/>
              </a:rPr>
            </a:br>
            <a:r>
              <a:rPr lang="fr-FR" sz="1600" b="1" dirty="0" err="1">
                <a:latin typeface="+mn-lt"/>
                <a:ea typeface="Times New Roman" panose="02020603050405020304" pitchFamily="18" charset="0"/>
                <a:cs typeface="Times New Roman" panose="02020603050405020304" pitchFamily="18" charset="0"/>
              </a:rPr>
              <a:t>Altopiani</a:t>
            </a:r>
            <a:r>
              <a:rPr lang="fr-FR" sz="1600" b="1" dirty="0">
                <a:latin typeface="+mn-lt"/>
                <a:ea typeface="Times New Roman" panose="02020603050405020304" pitchFamily="18" charset="0"/>
                <a:cs typeface="Times New Roman" panose="02020603050405020304" pitchFamily="18" charset="0"/>
              </a:rPr>
              <a:t> – Merina e Betsileo</a:t>
            </a:r>
            <a:br>
              <a:rPr lang="fr-FR" sz="1600" b="1" dirty="0">
                <a:latin typeface="+mn-lt"/>
                <a:ea typeface="Times New Roman" panose="02020603050405020304" pitchFamily="18" charset="0"/>
                <a:cs typeface="Times New Roman" panose="02020603050405020304" pitchFamily="18" charset="0"/>
              </a:rPr>
            </a:br>
            <a:br>
              <a:rPr lang="fr-FR" sz="2000" dirty="0"/>
            </a:br>
            <a:r>
              <a:rPr lang="fr-FR" sz="1600" dirty="0">
                <a:latin typeface="+mn-lt"/>
                <a:ea typeface="Times New Roman" panose="02020603050405020304" pitchFamily="18" charset="0"/>
                <a:cs typeface="Times New Roman" panose="02020603050405020304" pitchFamily="18" charset="0"/>
              </a:rPr>
              <a:t>Dans les Hautes-Terres, les communautés Merina et Betsileo privilégient des tresses fines, symétriques, discrètes mais d’une grande précision. Ces coiffures symbolisent l’ordre, la rigueur et la beauté maîtrisée, autant de qualités valorisées dans ces sociétés. Historiquement, certaines formes capillaires étaient réservées aux lignages royaux ou aristocratiques, reflétant la stratification sociale et les codes de prestige. Aujourd’hui encore, ces influences royales persistent dans les coiffures portées lors de cérémonies importantes telles que les mariages, les rites communautaires ou les fêtes traditionnelles. Les ornements perles, étoffes colorées, accessoires renforcent la dimension statutaire et festive de ces coiffures, qui constituent un véritable marqueur identitaire.</a:t>
            </a:r>
            <a:br>
              <a:rPr lang="fr-FR" sz="1600" dirty="0">
                <a:latin typeface="+mn-lt"/>
                <a:ea typeface="Times New Roman" panose="02020603050405020304" pitchFamily="18" charset="0"/>
                <a:cs typeface="Times New Roman" panose="02020603050405020304" pitchFamily="18" charset="0"/>
              </a:rPr>
            </a:br>
            <a:br>
              <a:rPr lang="fr-FR" sz="1600" dirty="0">
                <a:latin typeface="+mn-lt"/>
                <a:ea typeface="Times New Roman" panose="02020603050405020304" pitchFamily="18" charset="0"/>
                <a:cs typeface="Times New Roman" panose="02020603050405020304" pitchFamily="18" charset="0"/>
              </a:rPr>
            </a:br>
            <a:r>
              <a:rPr lang="fr-FR" sz="1600" dirty="0">
                <a:latin typeface="+mn-lt"/>
                <a:ea typeface="Times New Roman" panose="02020603050405020304" pitchFamily="18" charset="0"/>
                <a:cs typeface="Times New Roman" panose="02020603050405020304" pitchFamily="18" charset="0"/>
              </a:rPr>
              <a:t>Nelle Highlands, le </a:t>
            </a:r>
            <a:r>
              <a:rPr lang="fr-FR" sz="1600" dirty="0" err="1">
                <a:latin typeface="+mn-lt"/>
                <a:ea typeface="Times New Roman" panose="02020603050405020304" pitchFamily="18" charset="0"/>
                <a:cs typeface="Times New Roman" panose="02020603050405020304" pitchFamily="18" charset="0"/>
              </a:rPr>
              <a:t>comunità</a:t>
            </a:r>
            <a:r>
              <a:rPr lang="fr-FR" sz="1600" dirty="0">
                <a:latin typeface="+mn-lt"/>
                <a:ea typeface="Times New Roman" panose="02020603050405020304" pitchFamily="18" charset="0"/>
                <a:cs typeface="Times New Roman" panose="02020603050405020304" pitchFamily="18" charset="0"/>
              </a:rPr>
              <a:t> Merina e Betsileo </a:t>
            </a:r>
            <a:r>
              <a:rPr lang="fr-FR" sz="1600" dirty="0" err="1">
                <a:latin typeface="+mn-lt"/>
                <a:ea typeface="Times New Roman" panose="02020603050405020304" pitchFamily="18" charset="0"/>
                <a:cs typeface="Times New Roman" panose="02020603050405020304" pitchFamily="18" charset="0"/>
              </a:rPr>
              <a:t>prediligono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trecce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sottili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simmetriche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discrete</a:t>
            </a:r>
            <a:r>
              <a:rPr lang="fr-FR" sz="1600" dirty="0">
                <a:latin typeface="+mn-lt"/>
                <a:ea typeface="Times New Roman" panose="02020603050405020304" pitchFamily="18" charset="0"/>
                <a:cs typeface="Times New Roman" panose="02020603050405020304" pitchFamily="18" charset="0"/>
              </a:rPr>
              <a:t> ma </a:t>
            </a:r>
            <a:r>
              <a:rPr lang="fr-FR" sz="1600" dirty="0" err="1">
                <a:latin typeface="+mn-lt"/>
                <a:ea typeface="Times New Roman" panose="02020603050405020304" pitchFamily="18" charset="0"/>
                <a:cs typeface="Times New Roman" panose="02020603050405020304" pitchFamily="18" charset="0"/>
              </a:rPr>
              <a:t>estremamente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precise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Queste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acconciature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simboleggiano</a:t>
            </a:r>
            <a:r>
              <a:rPr lang="fr-FR" sz="1600" dirty="0">
                <a:latin typeface="+mn-lt"/>
                <a:ea typeface="Times New Roman" panose="02020603050405020304" pitchFamily="18" charset="0"/>
                <a:cs typeface="Times New Roman" panose="02020603050405020304" pitchFamily="18" charset="0"/>
              </a:rPr>
              <a:t> ordine, </a:t>
            </a:r>
            <a:r>
              <a:rPr lang="fr-FR" sz="1600" dirty="0" err="1">
                <a:latin typeface="+mn-lt"/>
                <a:ea typeface="Times New Roman" panose="02020603050405020304" pitchFamily="18" charset="0"/>
                <a:cs typeface="Times New Roman" panose="02020603050405020304" pitchFamily="18" charset="0"/>
              </a:rPr>
              <a:t>rigore</a:t>
            </a:r>
            <a:r>
              <a:rPr lang="fr-FR" sz="1600" dirty="0">
                <a:latin typeface="+mn-lt"/>
                <a:ea typeface="Times New Roman" panose="02020603050405020304" pitchFamily="18" charset="0"/>
                <a:cs typeface="Times New Roman" panose="02020603050405020304" pitchFamily="18" charset="0"/>
              </a:rPr>
              <a:t> e </a:t>
            </a:r>
            <a:r>
              <a:rPr lang="fr-FR" sz="1600" dirty="0" err="1">
                <a:latin typeface="+mn-lt"/>
                <a:ea typeface="Times New Roman" panose="02020603050405020304" pitchFamily="18" charset="0"/>
                <a:cs typeface="Times New Roman" panose="02020603050405020304" pitchFamily="18" charset="0"/>
              </a:rPr>
              <a:t>bellezza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controllata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qualità</a:t>
            </a:r>
            <a:r>
              <a:rPr lang="fr-FR" sz="1600" dirty="0">
                <a:latin typeface="+mn-lt"/>
                <a:ea typeface="Times New Roman" panose="02020603050405020304" pitchFamily="18" charset="0"/>
                <a:cs typeface="Times New Roman" panose="02020603050405020304" pitchFamily="18" charset="0"/>
              </a:rPr>
              <a:t> molto </a:t>
            </a:r>
            <a:r>
              <a:rPr lang="fr-FR" sz="1600" dirty="0" err="1">
                <a:latin typeface="+mn-lt"/>
                <a:ea typeface="Times New Roman" panose="02020603050405020304" pitchFamily="18" charset="0"/>
                <a:cs typeface="Times New Roman" panose="02020603050405020304" pitchFamily="18" charset="0"/>
              </a:rPr>
              <a:t>apprezzate</a:t>
            </a:r>
            <a:r>
              <a:rPr lang="fr-FR" sz="1600" dirty="0">
                <a:latin typeface="+mn-lt"/>
                <a:ea typeface="Times New Roman" panose="02020603050405020304" pitchFamily="18" charset="0"/>
                <a:cs typeface="Times New Roman" panose="02020603050405020304" pitchFamily="18" charset="0"/>
              </a:rPr>
              <a:t> in </a:t>
            </a:r>
            <a:r>
              <a:rPr lang="fr-FR" sz="1600" dirty="0" err="1">
                <a:latin typeface="+mn-lt"/>
                <a:ea typeface="Times New Roman" panose="02020603050405020304" pitchFamily="18" charset="0"/>
                <a:cs typeface="Times New Roman" panose="02020603050405020304" pitchFamily="18" charset="0"/>
              </a:rPr>
              <a:t>queste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società</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Storicamente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alcune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acconciature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erano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riservate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alle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famiglie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reali</a:t>
            </a:r>
            <a:r>
              <a:rPr lang="fr-FR" sz="1600" dirty="0">
                <a:latin typeface="+mn-lt"/>
                <a:ea typeface="Times New Roman" panose="02020603050405020304" pitchFamily="18" charset="0"/>
                <a:cs typeface="Times New Roman" panose="02020603050405020304" pitchFamily="18" charset="0"/>
              </a:rPr>
              <a:t> o </a:t>
            </a:r>
            <a:r>
              <a:rPr lang="fr-FR" sz="1600" dirty="0" err="1">
                <a:latin typeface="+mn-lt"/>
                <a:ea typeface="Times New Roman" panose="02020603050405020304" pitchFamily="18" charset="0"/>
                <a:cs typeface="Times New Roman" panose="02020603050405020304" pitchFamily="18" charset="0"/>
              </a:rPr>
              <a:t>aristocratiche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riflettendo</a:t>
            </a:r>
            <a:r>
              <a:rPr lang="fr-FR" sz="1600" dirty="0">
                <a:latin typeface="+mn-lt"/>
                <a:ea typeface="Times New Roman" panose="02020603050405020304" pitchFamily="18" charset="0"/>
                <a:cs typeface="Times New Roman" panose="02020603050405020304" pitchFamily="18" charset="0"/>
              </a:rPr>
              <a:t> la </a:t>
            </a:r>
            <a:r>
              <a:rPr lang="fr-FR" sz="1600" dirty="0" err="1">
                <a:latin typeface="+mn-lt"/>
                <a:ea typeface="Times New Roman" panose="02020603050405020304" pitchFamily="18" charset="0"/>
                <a:cs typeface="Times New Roman" panose="02020603050405020304" pitchFamily="18" charset="0"/>
              </a:rPr>
              <a:t>stratificazione</a:t>
            </a:r>
            <a:r>
              <a:rPr lang="fr-FR" sz="1600" dirty="0">
                <a:latin typeface="+mn-lt"/>
                <a:ea typeface="Times New Roman" panose="02020603050405020304" pitchFamily="18" charset="0"/>
                <a:cs typeface="Times New Roman" panose="02020603050405020304" pitchFamily="18" charset="0"/>
              </a:rPr>
              <a:t> sociale e i </a:t>
            </a:r>
            <a:r>
              <a:rPr lang="fr-FR" sz="1600" dirty="0" err="1">
                <a:latin typeface="+mn-lt"/>
                <a:ea typeface="Times New Roman" panose="02020603050405020304" pitchFamily="18" charset="0"/>
                <a:cs typeface="Times New Roman" panose="02020603050405020304" pitchFamily="18" charset="0"/>
              </a:rPr>
              <a:t>codici</a:t>
            </a:r>
            <a:r>
              <a:rPr lang="fr-FR" sz="1600" dirty="0">
                <a:latin typeface="+mn-lt"/>
                <a:ea typeface="Times New Roman" panose="02020603050405020304" pitchFamily="18" charset="0"/>
                <a:cs typeface="Times New Roman" panose="02020603050405020304" pitchFamily="18" charset="0"/>
              </a:rPr>
              <a:t> di </a:t>
            </a:r>
            <a:r>
              <a:rPr lang="fr-FR" sz="1600" dirty="0" err="1">
                <a:latin typeface="+mn-lt"/>
                <a:ea typeface="Times New Roman" panose="02020603050405020304" pitchFamily="18" charset="0"/>
                <a:cs typeface="Times New Roman" panose="02020603050405020304" pitchFamily="18" charset="0"/>
              </a:rPr>
              <a:t>prestigio</a:t>
            </a:r>
            <a:r>
              <a:rPr lang="fr-FR" sz="1600" dirty="0">
                <a:latin typeface="+mn-lt"/>
                <a:ea typeface="Times New Roman" panose="02020603050405020304" pitchFamily="18" charset="0"/>
                <a:cs typeface="Times New Roman" panose="02020603050405020304" pitchFamily="18" charset="0"/>
              </a:rPr>
              <a:t>.</a:t>
            </a:r>
            <a:br>
              <a:rPr lang="fr-FR" sz="1600" dirty="0">
                <a:latin typeface="+mn-lt"/>
                <a:ea typeface="Times New Roman" panose="02020603050405020304" pitchFamily="18" charset="0"/>
                <a:cs typeface="Times New Roman" panose="02020603050405020304" pitchFamily="18" charset="0"/>
              </a:rPr>
            </a:br>
            <a:r>
              <a:rPr lang="fr-FR" sz="1600" dirty="0" err="1">
                <a:latin typeface="+mn-lt"/>
                <a:ea typeface="Times New Roman" panose="02020603050405020304" pitchFamily="18" charset="0"/>
                <a:cs typeface="Times New Roman" panose="02020603050405020304" pitchFamily="18" charset="0"/>
              </a:rPr>
              <a:t>Ancora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oggi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queste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influenze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reali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persistono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nelle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acconciature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indossate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durante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cerimonie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importanti</a:t>
            </a:r>
            <a:r>
              <a:rPr lang="fr-FR" sz="1600" dirty="0">
                <a:latin typeface="+mn-lt"/>
                <a:ea typeface="Times New Roman" panose="02020603050405020304" pitchFamily="18" charset="0"/>
                <a:cs typeface="Times New Roman" panose="02020603050405020304" pitchFamily="18" charset="0"/>
              </a:rPr>
              <a:t> come </a:t>
            </a:r>
            <a:r>
              <a:rPr lang="fr-FR" sz="1600" dirty="0" err="1">
                <a:latin typeface="+mn-lt"/>
                <a:ea typeface="Times New Roman" panose="02020603050405020304" pitchFamily="18" charset="0"/>
                <a:cs typeface="Times New Roman" panose="02020603050405020304" pitchFamily="18" charset="0"/>
              </a:rPr>
              <a:t>matrimoni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riti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comunitari</a:t>
            </a:r>
            <a:r>
              <a:rPr lang="fr-FR" sz="1600" dirty="0">
                <a:latin typeface="+mn-lt"/>
                <a:ea typeface="Times New Roman" panose="02020603050405020304" pitchFamily="18" charset="0"/>
                <a:cs typeface="Times New Roman" panose="02020603050405020304" pitchFamily="18" charset="0"/>
              </a:rPr>
              <a:t> e </a:t>
            </a:r>
            <a:r>
              <a:rPr lang="fr-FR" sz="1600" dirty="0" err="1">
                <a:latin typeface="+mn-lt"/>
                <a:ea typeface="Times New Roman" panose="02020603050405020304" pitchFamily="18" charset="0"/>
                <a:cs typeface="Times New Roman" panose="02020603050405020304" pitchFamily="18" charset="0"/>
              </a:rPr>
              <a:t>feste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tradizionali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Gli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ornamenti</a:t>
            </a:r>
            <a:r>
              <a:rPr lang="fr-FR" sz="1600" dirty="0">
                <a:latin typeface="+mn-lt"/>
                <a:ea typeface="Times New Roman" panose="02020603050405020304" pitchFamily="18" charset="0"/>
                <a:cs typeface="Times New Roman" panose="02020603050405020304" pitchFamily="18" charset="0"/>
              </a:rPr>
              <a:t> di </a:t>
            </a:r>
            <a:r>
              <a:rPr lang="fr-FR" sz="1600" dirty="0" err="1">
                <a:latin typeface="+mn-lt"/>
                <a:ea typeface="Times New Roman" panose="02020603050405020304" pitchFamily="18" charset="0"/>
                <a:cs typeface="Times New Roman" panose="02020603050405020304" pitchFamily="18" charset="0"/>
              </a:rPr>
              <a:t>perline</a:t>
            </a:r>
            <a:r>
              <a:rPr lang="fr-FR" sz="1600" dirty="0">
                <a:latin typeface="+mn-lt"/>
                <a:ea typeface="Times New Roman" panose="02020603050405020304" pitchFamily="18" charset="0"/>
                <a:cs typeface="Times New Roman" panose="02020603050405020304" pitchFamily="18" charset="0"/>
              </a:rPr>
              <a:t>, i </a:t>
            </a:r>
            <a:r>
              <a:rPr lang="fr-FR" sz="1600" dirty="0" err="1">
                <a:latin typeface="+mn-lt"/>
                <a:ea typeface="Times New Roman" panose="02020603050405020304" pitchFamily="18" charset="0"/>
                <a:cs typeface="Times New Roman" panose="02020603050405020304" pitchFamily="18" charset="0"/>
              </a:rPr>
              <a:t>tessuti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colorati</a:t>
            </a:r>
            <a:r>
              <a:rPr lang="fr-FR" sz="1600" dirty="0">
                <a:latin typeface="+mn-lt"/>
                <a:ea typeface="Times New Roman" panose="02020603050405020304" pitchFamily="18" charset="0"/>
                <a:cs typeface="Times New Roman" panose="02020603050405020304" pitchFamily="18" charset="0"/>
              </a:rPr>
              <a:t> e </a:t>
            </a:r>
            <a:r>
              <a:rPr lang="fr-FR" sz="1600" dirty="0" err="1">
                <a:latin typeface="+mn-lt"/>
                <a:ea typeface="Times New Roman" panose="02020603050405020304" pitchFamily="18" charset="0"/>
                <a:cs typeface="Times New Roman" panose="02020603050405020304" pitchFamily="18" charset="0"/>
              </a:rPr>
              <a:t>gli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accessori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rafforzano</a:t>
            </a:r>
            <a:r>
              <a:rPr lang="fr-FR" sz="1600" dirty="0">
                <a:latin typeface="+mn-lt"/>
                <a:ea typeface="Times New Roman" panose="02020603050405020304" pitchFamily="18" charset="0"/>
                <a:cs typeface="Times New Roman" panose="02020603050405020304" pitchFamily="18" charset="0"/>
              </a:rPr>
              <a:t> lo </a:t>
            </a:r>
            <a:r>
              <a:rPr lang="fr-FR" sz="1600" dirty="0" err="1">
                <a:latin typeface="+mn-lt"/>
                <a:ea typeface="Times New Roman" panose="02020603050405020304" pitchFamily="18" charset="0"/>
                <a:cs typeface="Times New Roman" panose="02020603050405020304" pitchFamily="18" charset="0"/>
              </a:rPr>
              <a:t>status</a:t>
            </a:r>
            <a:r>
              <a:rPr lang="fr-FR" sz="1600" dirty="0">
                <a:latin typeface="+mn-lt"/>
                <a:ea typeface="Times New Roman" panose="02020603050405020304" pitchFamily="18" charset="0"/>
                <a:cs typeface="Times New Roman" panose="02020603050405020304" pitchFamily="18" charset="0"/>
              </a:rPr>
              <a:t> e la </a:t>
            </a:r>
            <a:r>
              <a:rPr lang="fr-FR" sz="1600" dirty="0" err="1">
                <a:latin typeface="+mn-lt"/>
                <a:ea typeface="Times New Roman" panose="02020603050405020304" pitchFamily="18" charset="0"/>
                <a:cs typeface="Times New Roman" panose="02020603050405020304" pitchFamily="18" charset="0"/>
              </a:rPr>
              <a:t>dimensione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festosa</a:t>
            </a:r>
            <a:r>
              <a:rPr lang="fr-FR" sz="1600" dirty="0">
                <a:latin typeface="+mn-lt"/>
                <a:ea typeface="Times New Roman" panose="02020603050405020304" pitchFamily="18" charset="0"/>
                <a:cs typeface="Times New Roman" panose="02020603050405020304" pitchFamily="18" charset="0"/>
              </a:rPr>
              <a:t> di </a:t>
            </a:r>
            <a:r>
              <a:rPr lang="fr-FR" sz="1600" dirty="0" err="1">
                <a:latin typeface="+mn-lt"/>
                <a:ea typeface="Times New Roman" panose="02020603050405020304" pitchFamily="18" charset="0"/>
                <a:cs typeface="Times New Roman" panose="02020603050405020304" pitchFamily="18" charset="0"/>
              </a:rPr>
              <a:t>queste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acconciature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che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costituiscono</a:t>
            </a:r>
            <a:r>
              <a:rPr lang="fr-FR" sz="1600" dirty="0">
                <a:latin typeface="+mn-lt"/>
                <a:ea typeface="Times New Roman" panose="02020603050405020304" pitchFamily="18" charset="0"/>
                <a:cs typeface="Times New Roman" panose="02020603050405020304" pitchFamily="18" charset="0"/>
              </a:rPr>
              <a:t> un </a:t>
            </a:r>
            <a:r>
              <a:rPr lang="fr-FR" sz="1600" dirty="0" err="1">
                <a:latin typeface="+mn-lt"/>
                <a:ea typeface="Times New Roman" panose="02020603050405020304" pitchFamily="18" charset="0"/>
                <a:cs typeface="Times New Roman" panose="02020603050405020304" pitchFamily="18" charset="0"/>
              </a:rPr>
              <a:t>vero</a:t>
            </a:r>
            <a:r>
              <a:rPr lang="fr-FR" sz="1600" dirty="0">
                <a:latin typeface="+mn-lt"/>
                <a:ea typeface="Times New Roman" panose="02020603050405020304" pitchFamily="18" charset="0"/>
                <a:cs typeface="Times New Roman" panose="02020603050405020304" pitchFamily="18" charset="0"/>
              </a:rPr>
              <a:t> e proprio segno di </a:t>
            </a:r>
            <a:r>
              <a:rPr lang="fr-FR" sz="1600" dirty="0" err="1">
                <a:latin typeface="+mn-lt"/>
                <a:ea typeface="Times New Roman" panose="02020603050405020304" pitchFamily="18" charset="0"/>
                <a:cs typeface="Times New Roman" panose="02020603050405020304" pitchFamily="18" charset="0"/>
              </a:rPr>
              <a:t>identità</a:t>
            </a:r>
            <a:r>
              <a:rPr lang="fr-FR" sz="1600" dirty="0">
                <a:latin typeface="+mn-lt"/>
                <a:ea typeface="Times New Roman" panose="02020603050405020304" pitchFamily="18" charset="0"/>
                <a:cs typeface="Times New Roman" panose="02020603050405020304" pitchFamily="18" charset="0"/>
              </a:rPr>
              <a:t>.</a:t>
            </a:r>
            <a:br>
              <a:rPr lang="fr-FR" dirty="0"/>
            </a:br>
            <a:br>
              <a:rPr lang="fr-FR" dirty="0"/>
            </a:br>
            <a:br>
              <a:rPr lang="fr-FR" sz="1600" dirty="0">
                <a:latin typeface="+mn-lt"/>
                <a:ea typeface="Times New Roman" panose="02020603050405020304" pitchFamily="18" charset="0"/>
                <a:cs typeface="Times New Roman" panose="02020603050405020304" pitchFamily="18" charset="0"/>
              </a:rPr>
            </a:br>
            <a:r>
              <a:rPr lang="fr-FR" sz="1400" dirty="0">
                <a:latin typeface="+mn-lt"/>
              </a:rPr>
              <a:t>.</a:t>
            </a:r>
            <a:br>
              <a:rPr lang="fr-FR" sz="3200" dirty="0">
                <a:latin typeface="+mn-lt"/>
              </a:rPr>
            </a:br>
            <a:br>
              <a:rPr lang="fr-FR" sz="1000" b="1" kern="1800" dirty="0">
                <a:effectLst/>
                <a:latin typeface="+mn-lt"/>
                <a:ea typeface="Times New Roman" panose="02020603050405020304" pitchFamily="18" charset="0"/>
                <a:cs typeface="Times New Roman" panose="02020603050405020304" pitchFamily="18" charset="0"/>
              </a:rPr>
            </a:br>
            <a:br>
              <a:rPr lang="fr-FR" sz="1000" b="1" kern="1800" dirty="0">
                <a:effectLst/>
                <a:latin typeface="+mn-lt"/>
                <a:ea typeface="Times New Roman" panose="02020603050405020304" pitchFamily="18"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endParaRPr lang="fr-FR" sz="3200" dirty="0">
              <a:latin typeface="+mn-lt"/>
            </a:endParaRPr>
          </a:p>
        </p:txBody>
      </p:sp>
      <p:pic>
        <p:nvPicPr>
          <p:cNvPr id="4" name="Image 3">
            <a:extLst>
              <a:ext uri="{FF2B5EF4-FFF2-40B4-BE49-F238E27FC236}">
                <a16:creationId xmlns:a16="http://schemas.microsoft.com/office/drawing/2014/main" id="{8DA6499E-2DCF-BB4A-E59A-61FE9B0C0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889" y="4383524"/>
            <a:ext cx="3753970" cy="2391338"/>
          </a:xfrm>
          <a:prstGeom prst="rect">
            <a:avLst/>
          </a:prstGeom>
        </p:spPr>
      </p:pic>
      <p:pic>
        <p:nvPicPr>
          <p:cNvPr id="6" name="Image 5">
            <a:extLst>
              <a:ext uri="{FF2B5EF4-FFF2-40B4-BE49-F238E27FC236}">
                <a16:creationId xmlns:a16="http://schemas.microsoft.com/office/drawing/2014/main" id="{BBB81CCF-F18E-21FE-80A2-7AC5ECB2E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223" y="4356629"/>
            <a:ext cx="3866229" cy="2391338"/>
          </a:xfrm>
          <a:prstGeom prst="rect">
            <a:avLst/>
          </a:prstGeom>
        </p:spPr>
      </p:pic>
    </p:spTree>
    <p:extLst>
      <p:ext uri="{BB962C8B-B14F-4D97-AF65-F5344CB8AC3E}">
        <p14:creationId xmlns:p14="http://schemas.microsoft.com/office/powerpoint/2010/main" val="287636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39611-BD45-D074-2C7D-6ACF250B7680}"/>
              </a:ext>
            </a:extLst>
          </p:cNvPr>
          <p:cNvSpPr>
            <a:spLocks noGrp="1"/>
          </p:cNvSpPr>
          <p:nvPr>
            <p:ph type="ctrTitle"/>
          </p:nvPr>
        </p:nvSpPr>
        <p:spPr>
          <a:xfrm>
            <a:off x="1113864" y="4706471"/>
            <a:ext cx="9832041" cy="1809096"/>
          </a:xfrm>
        </p:spPr>
        <p:txBody>
          <a:bodyPr>
            <a:noAutofit/>
          </a:bodyPr>
          <a:lstStyle/>
          <a:p>
            <a:pPr algn="l"/>
            <a:r>
              <a:rPr lang="fr-FR" sz="1600" b="1" dirty="0">
                <a:latin typeface="+mn-lt"/>
                <a:ea typeface="Times New Roman" panose="02020603050405020304" pitchFamily="18" charset="0"/>
                <a:cs typeface="Times New Roman" panose="02020603050405020304" pitchFamily="18" charset="0"/>
              </a:rPr>
              <a:t>Représentations ethnographiques : cartes postales et iconographie coloniale </a:t>
            </a:r>
            <a:br>
              <a:rPr lang="fr-FR" sz="1600" b="1" dirty="0">
                <a:latin typeface="+mn-lt"/>
                <a:ea typeface="Times New Roman" panose="02020603050405020304" pitchFamily="18" charset="0"/>
                <a:cs typeface="Times New Roman" panose="02020603050405020304" pitchFamily="18" charset="0"/>
              </a:rPr>
            </a:br>
            <a:r>
              <a:rPr lang="fr-FR" sz="1600" b="1" dirty="0" err="1">
                <a:latin typeface="+mn-lt"/>
                <a:ea typeface="Times New Roman" panose="02020603050405020304" pitchFamily="18" charset="0"/>
                <a:cs typeface="Times New Roman" panose="02020603050405020304" pitchFamily="18" charset="0"/>
              </a:rPr>
              <a:t>Rappresentazioni</a:t>
            </a:r>
            <a:r>
              <a:rPr lang="fr-FR" sz="1600" b="1" dirty="0">
                <a:latin typeface="+mn-lt"/>
                <a:ea typeface="Times New Roman" panose="02020603050405020304" pitchFamily="18" charset="0"/>
                <a:cs typeface="Times New Roman" panose="02020603050405020304" pitchFamily="18" charset="0"/>
              </a:rPr>
              <a:t> </a:t>
            </a:r>
            <a:r>
              <a:rPr lang="fr-FR" sz="1600" b="1" dirty="0" err="1">
                <a:latin typeface="+mn-lt"/>
                <a:ea typeface="Times New Roman" panose="02020603050405020304" pitchFamily="18" charset="0"/>
                <a:cs typeface="Times New Roman" panose="02020603050405020304" pitchFamily="18" charset="0"/>
              </a:rPr>
              <a:t>etnografiche</a:t>
            </a:r>
            <a:r>
              <a:rPr lang="fr-FR" sz="1600" b="1" dirty="0">
                <a:latin typeface="+mn-lt"/>
                <a:ea typeface="Times New Roman" panose="02020603050405020304" pitchFamily="18" charset="0"/>
                <a:cs typeface="Times New Roman" panose="02020603050405020304" pitchFamily="18" charset="0"/>
              </a:rPr>
              <a:t>: cartoline e </a:t>
            </a:r>
            <a:r>
              <a:rPr lang="fr-FR" sz="1600" b="1" dirty="0" err="1">
                <a:latin typeface="+mn-lt"/>
                <a:ea typeface="Times New Roman" panose="02020603050405020304" pitchFamily="18" charset="0"/>
                <a:cs typeface="Times New Roman" panose="02020603050405020304" pitchFamily="18" charset="0"/>
              </a:rPr>
              <a:t>iconografia</a:t>
            </a:r>
            <a:r>
              <a:rPr lang="fr-FR" sz="1600" b="1" dirty="0">
                <a:latin typeface="+mn-lt"/>
                <a:ea typeface="Times New Roman" panose="02020603050405020304" pitchFamily="18" charset="0"/>
                <a:cs typeface="Times New Roman" panose="02020603050405020304" pitchFamily="18" charset="0"/>
              </a:rPr>
              <a:t> coloniale</a:t>
            </a:r>
            <a:br>
              <a:rPr lang="fr-FR" sz="1600" b="1" dirty="0">
                <a:latin typeface="+mn-lt"/>
                <a:ea typeface="Times New Roman" panose="02020603050405020304" pitchFamily="18" charset="0"/>
                <a:cs typeface="Times New Roman" panose="02020603050405020304" pitchFamily="18" charset="0"/>
              </a:rPr>
            </a:br>
            <a:br>
              <a:rPr lang="fr-FR" sz="1800" dirty="0"/>
            </a:br>
            <a:r>
              <a:rPr lang="fr-FR" sz="1600" dirty="0">
                <a:latin typeface="+mn-lt"/>
                <a:ea typeface="Times New Roman" panose="02020603050405020304" pitchFamily="18" charset="0"/>
                <a:cs typeface="Times New Roman" panose="02020603050405020304" pitchFamily="18" charset="0"/>
              </a:rPr>
              <a:t>Les images évoquées rappellent les portraits ethnographiques des XIXᵉ et début XXᵉ siècles, typiques des anciennes cartes postales coloniales. Sur l’une d’elles, une femme Betsileo est représentée assise, enveloppée dans un tissu clair, dans une mise en scène sobre et largement influencée par l’esthétique coloniale. Sur l’autre, une femme Merina est photographiée de trois quarts, coiffée de tresses tirées vers l’arrière qui dégagent son visage. Ces images, bien que précieuses pour documenter les coiffures traditionnelles, participaient aussi à la construction d’un regard </a:t>
            </a:r>
            <a:r>
              <a:rPr lang="fr-FR" sz="1600" dirty="0" err="1">
                <a:latin typeface="+mn-lt"/>
                <a:ea typeface="Times New Roman" panose="02020603050405020304" pitchFamily="18" charset="0"/>
                <a:cs typeface="Times New Roman" panose="02020603050405020304" pitchFamily="18" charset="0"/>
              </a:rPr>
              <a:t>exotisant</a:t>
            </a:r>
            <a:r>
              <a:rPr lang="fr-FR" sz="1600" dirty="0">
                <a:latin typeface="+mn-lt"/>
                <a:ea typeface="Times New Roman" panose="02020603050405020304" pitchFamily="18" charset="0"/>
                <a:cs typeface="Times New Roman" panose="02020603050405020304" pitchFamily="18" charset="0"/>
              </a:rPr>
              <a:t> et essentialisant sur les populations malgaches.</a:t>
            </a:r>
            <a:br>
              <a:rPr lang="fr-FR" sz="1600" dirty="0">
                <a:latin typeface="+mn-lt"/>
                <a:ea typeface="Times New Roman" panose="02020603050405020304" pitchFamily="18" charset="0"/>
                <a:cs typeface="Times New Roman" panose="02020603050405020304" pitchFamily="18" charset="0"/>
              </a:rPr>
            </a:br>
            <a:br>
              <a:rPr lang="fr-FR" sz="1600" dirty="0">
                <a:latin typeface="+mn-lt"/>
                <a:ea typeface="Times New Roman" panose="02020603050405020304" pitchFamily="18" charset="0"/>
                <a:cs typeface="Times New Roman" panose="02020603050405020304" pitchFamily="18" charset="0"/>
              </a:rPr>
            </a:br>
            <a:r>
              <a:rPr lang="fr-FR" sz="1600" dirty="0">
                <a:latin typeface="+mn-lt"/>
                <a:ea typeface="Times New Roman" panose="02020603050405020304" pitchFamily="18" charset="0"/>
                <a:cs typeface="Times New Roman" panose="02020603050405020304" pitchFamily="18" charset="0"/>
              </a:rPr>
              <a:t>Le </a:t>
            </a:r>
            <a:r>
              <a:rPr lang="fr-FR" sz="1600" dirty="0" err="1">
                <a:latin typeface="+mn-lt"/>
                <a:ea typeface="Times New Roman" panose="02020603050405020304" pitchFamily="18" charset="0"/>
                <a:cs typeface="Times New Roman" panose="02020603050405020304" pitchFamily="18" charset="0"/>
              </a:rPr>
              <a:t>immagini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evocate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ricordano</a:t>
            </a:r>
            <a:r>
              <a:rPr lang="fr-FR" sz="1600" dirty="0">
                <a:latin typeface="+mn-lt"/>
                <a:ea typeface="Times New Roman" panose="02020603050405020304" pitchFamily="18" charset="0"/>
                <a:cs typeface="Times New Roman" panose="02020603050405020304" pitchFamily="18" charset="0"/>
              </a:rPr>
              <a:t> i </a:t>
            </a:r>
            <a:r>
              <a:rPr lang="fr-FR" sz="1600" dirty="0" err="1">
                <a:latin typeface="+mn-lt"/>
                <a:ea typeface="Times New Roman" panose="02020603050405020304" pitchFamily="18" charset="0"/>
                <a:cs typeface="Times New Roman" panose="02020603050405020304" pitchFamily="18" charset="0"/>
              </a:rPr>
              <a:t>ritratti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etnografici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del</a:t>
            </a:r>
            <a:r>
              <a:rPr lang="fr-FR" sz="1600" dirty="0">
                <a:latin typeface="+mn-lt"/>
                <a:ea typeface="Times New Roman" panose="02020603050405020304" pitchFamily="18" charset="0"/>
                <a:cs typeface="Times New Roman" panose="02020603050405020304" pitchFamily="18" charset="0"/>
              </a:rPr>
              <a:t> XIX e </a:t>
            </a:r>
            <a:r>
              <a:rPr lang="fr-FR" sz="1600" dirty="0" err="1">
                <a:latin typeface="+mn-lt"/>
                <a:ea typeface="Times New Roman" panose="02020603050405020304" pitchFamily="18" charset="0"/>
                <a:cs typeface="Times New Roman" panose="02020603050405020304" pitchFamily="18" charset="0"/>
              </a:rPr>
              <a:t>inizio</a:t>
            </a:r>
            <a:r>
              <a:rPr lang="fr-FR" sz="1600" dirty="0">
                <a:latin typeface="+mn-lt"/>
                <a:ea typeface="Times New Roman" panose="02020603050405020304" pitchFamily="18" charset="0"/>
                <a:cs typeface="Times New Roman" panose="02020603050405020304" pitchFamily="18" charset="0"/>
              </a:rPr>
              <a:t> XX </a:t>
            </a:r>
            <a:r>
              <a:rPr lang="fr-FR" sz="1600" dirty="0" err="1">
                <a:latin typeface="+mn-lt"/>
                <a:ea typeface="Times New Roman" panose="02020603050405020304" pitchFamily="18" charset="0"/>
                <a:cs typeface="Times New Roman" panose="02020603050405020304" pitchFamily="18" charset="0"/>
              </a:rPr>
              <a:t>secolo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tipici</a:t>
            </a:r>
            <a:r>
              <a:rPr lang="fr-FR" sz="1600" dirty="0">
                <a:latin typeface="+mn-lt"/>
                <a:ea typeface="Times New Roman" panose="02020603050405020304" pitchFamily="18" charset="0"/>
                <a:cs typeface="Times New Roman" panose="02020603050405020304" pitchFamily="18" charset="0"/>
              </a:rPr>
              <a:t> delle </a:t>
            </a:r>
            <a:r>
              <a:rPr lang="fr-FR" sz="1600" dirty="0" err="1">
                <a:latin typeface="+mn-lt"/>
                <a:ea typeface="Times New Roman" panose="02020603050405020304" pitchFamily="18" charset="0"/>
                <a:cs typeface="Times New Roman" panose="02020603050405020304" pitchFamily="18" charset="0"/>
              </a:rPr>
              <a:t>vecchie</a:t>
            </a:r>
            <a:r>
              <a:rPr lang="fr-FR" sz="1600" dirty="0">
                <a:latin typeface="+mn-lt"/>
                <a:ea typeface="Times New Roman" panose="02020603050405020304" pitchFamily="18" charset="0"/>
                <a:cs typeface="Times New Roman" panose="02020603050405020304" pitchFamily="18" charset="0"/>
              </a:rPr>
              <a:t> cartoline </a:t>
            </a:r>
            <a:r>
              <a:rPr lang="fr-FR" sz="1600" dirty="0" err="1">
                <a:latin typeface="+mn-lt"/>
                <a:ea typeface="Times New Roman" panose="02020603050405020304" pitchFamily="18" charset="0"/>
                <a:cs typeface="Times New Roman" panose="02020603050405020304" pitchFamily="18" charset="0"/>
              </a:rPr>
              <a:t>coloniali</a:t>
            </a:r>
            <a:r>
              <a:rPr lang="fr-FR" sz="1600" dirty="0">
                <a:latin typeface="+mn-lt"/>
                <a:ea typeface="Times New Roman" panose="02020603050405020304" pitchFamily="18" charset="0"/>
                <a:cs typeface="Times New Roman" panose="02020603050405020304" pitchFamily="18" charset="0"/>
              </a:rPr>
              <a:t>. In </a:t>
            </a:r>
            <a:r>
              <a:rPr lang="fr-FR" sz="1600" dirty="0" err="1">
                <a:latin typeface="+mn-lt"/>
                <a:ea typeface="Times New Roman" panose="02020603050405020304" pitchFamily="18" charset="0"/>
                <a:cs typeface="Times New Roman" panose="02020603050405020304" pitchFamily="18" charset="0"/>
              </a:rPr>
              <a:t>una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una</a:t>
            </a:r>
            <a:r>
              <a:rPr lang="fr-FR" sz="1600" dirty="0">
                <a:latin typeface="+mn-lt"/>
                <a:ea typeface="Times New Roman" panose="02020603050405020304" pitchFamily="18" charset="0"/>
                <a:cs typeface="Times New Roman" panose="02020603050405020304" pitchFamily="18" charset="0"/>
              </a:rPr>
              <a:t> donna Betsileo è </a:t>
            </a:r>
            <a:r>
              <a:rPr lang="fr-FR" sz="1600" dirty="0" err="1">
                <a:latin typeface="+mn-lt"/>
                <a:ea typeface="Times New Roman" panose="02020603050405020304" pitchFamily="18" charset="0"/>
                <a:cs typeface="Times New Roman" panose="02020603050405020304" pitchFamily="18" charset="0"/>
              </a:rPr>
              <a:t>raffigurata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seduta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avvolta</a:t>
            </a:r>
            <a:r>
              <a:rPr lang="fr-FR" sz="1600" dirty="0">
                <a:latin typeface="+mn-lt"/>
                <a:ea typeface="Times New Roman" panose="02020603050405020304" pitchFamily="18" charset="0"/>
                <a:cs typeface="Times New Roman" panose="02020603050405020304" pitchFamily="18" charset="0"/>
              </a:rPr>
              <a:t> in un </a:t>
            </a:r>
            <a:r>
              <a:rPr lang="fr-FR" sz="1600" dirty="0" err="1">
                <a:latin typeface="+mn-lt"/>
                <a:ea typeface="Times New Roman" panose="02020603050405020304" pitchFamily="18" charset="0"/>
                <a:cs typeface="Times New Roman" panose="02020603050405020304" pitchFamily="18" charset="0"/>
              </a:rPr>
              <a:t>tessuto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chiaro</a:t>
            </a:r>
            <a:r>
              <a:rPr lang="fr-FR" sz="1600" dirty="0">
                <a:latin typeface="+mn-lt"/>
                <a:ea typeface="Times New Roman" panose="02020603050405020304" pitchFamily="18" charset="0"/>
                <a:cs typeface="Times New Roman" panose="02020603050405020304" pitchFamily="18" charset="0"/>
              </a:rPr>
              <a:t>, in un </a:t>
            </a:r>
            <a:r>
              <a:rPr lang="fr-FR" sz="1600" dirty="0" err="1">
                <a:latin typeface="+mn-lt"/>
                <a:ea typeface="Times New Roman" panose="02020603050405020304" pitchFamily="18" charset="0"/>
                <a:cs typeface="Times New Roman" panose="02020603050405020304" pitchFamily="18" charset="0"/>
              </a:rPr>
              <a:t>ambiente</a:t>
            </a:r>
            <a:r>
              <a:rPr lang="fr-FR" sz="1600" dirty="0">
                <a:latin typeface="+mn-lt"/>
                <a:ea typeface="Times New Roman" panose="02020603050405020304" pitchFamily="18" charset="0"/>
                <a:cs typeface="Times New Roman" panose="02020603050405020304" pitchFamily="18" charset="0"/>
              </a:rPr>
              <a:t> semplice </a:t>
            </a:r>
            <a:r>
              <a:rPr lang="fr-FR" sz="1600" dirty="0" err="1">
                <a:latin typeface="+mn-lt"/>
                <a:ea typeface="Times New Roman" panose="02020603050405020304" pitchFamily="18" charset="0"/>
                <a:cs typeface="Times New Roman" panose="02020603050405020304" pitchFamily="18" charset="0"/>
              </a:rPr>
              <a:t>fortemente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influenzato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dall'estetica</a:t>
            </a:r>
            <a:r>
              <a:rPr lang="fr-FR" sz="1600" dirty="0">
                <a:latin typeface="+mn-lt"/>
                <a:ea typeface="Times New Roman" panose="02020603050405020304" pitchFamily="18" charset="0"/>
                <a:cs typeface="Times New Roman" panose="02020603050405020304" pitchFamily="18" charset="0"/>
              </a:rPr>
              <a:t> coloniale. In </a:t>
            </a:r>
            <a:r>
              <a:rPr lang="fr-FR" sz="1600" dirty="0" err="1">
                <a:latin typeface="+mn-lt"/>
                <a:ea typeface="Times New Roman" panose="02020603050405020304" pitchFamily="18" charset="0"/>
                <a:cs typeface="Times New Roman" panose="02020603050405020304" pitchFamily="18" charset="0"/>
              </a:rPr>
              <a:t>un'altra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una</a:t>
            </a:r>
            <a:r>
              <a:rPr lang="fr-FR" sz="1600" dirty="0">
                <a:latin typeface="+mn-lt"/>
                <a:ea typeface="Times New Roman" panose="02020603050405020304" pitchFamily="18" charset="0"/>
                <a:cs typeface="Times New Roman" panose="02020603050405020304" pitchFamily="18" charset="0"/>
              </a:rPr>
              <a:t> donna Merina è </a:t>
            </a:r>
            <a:r>
              <a:rPr lang="fr-FR" sz="1600" dirty="0" err="1">
                <a:latin typeface="+mn-lt"/>
                <a:ea typeface="Times New Roman" panose="02020603050405020304" pitchFamily="18" charset="0"/>
                <a:cs typeface="Times New Roman" panose="02020603050405020304" pitchFamily="18" charset="0"/>
              </a:rPr>
              <a:t>fotografata</a:t>
            </a:r>
            <a:r>
              <a:rPr lang="fr-FR" sz="1600" dirty="0">
                <a:latin typeface="+mn-lt"/>
                <a:ea typeface="Times New Roman" panose="02020603050405020304" pitchFamily="18" charset="0"/>
                <a:cs typeface="Times New Roman" panose="02020603050405020304" pitchFamily="18" charset="0"/>
              </a:rPr>
              <a:t> di </a:t>
            </a:r>
            <a:r>
              <a:rPr lang="fr-FR" sz="1600" dirty="0" err="1">
                <a:latin typeface="+mn-lt"/>
                <a:ea typeface="Times New Roman" panose="02020603050405020304" pitchFamily="18" charset="0"/>
                <a:cs typeface="Times New Roman" panose="02020603050405020304" pitchFamily="18" charset="0"/>
              </a:rPr>
              <a:t>tre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quarti</a:t>
            </a:r>
            <a:r>
              <a:rPr lang="fr-FR" sz="1600" dirty="0">
                <a:latin typeface="+mn-lt"/>
                <a:ea typeface="Times New Roman" panose="02020603050405020304" pitchFamily="18" charset="0"/>
                <a:cs typeface="Times New Roman" panose="02020603050405020304" pitchFamily="18" charset="0"/>
              </a:rPr>
              <a:t>, con i capelli </a:t>
            </a:r>
            <a:r>
              <a:rPr lang="fr-FR" sz="1600" dirty="0" err="1">
                <a:latin typeface="+mn-lt"/>
                <a:ea typeface="Times New Roman" panose="02020603050405020304" pitchFamily="18" charset="0"/>
                <a:cs typeface="Times New Roman" panose="02020603050405020304" pitchFamily="18" charset="0"/>
              </a:rPr>
              <a:t>intrecciati</a:t>
            </a:r>
            <a:r>
              <a:rPr lang="fr-FR" sz="1600" dirty="0">
                <a:latin typeface="+mn-lt"/>
                <a:ea typeface="Times New Roman" panose="02020603050405020304" pitchFamily="18" charset="0"/>
                <a:cs typeface="Times New Roman" panose="02020603050405020304" pitchFamily="18" charset="0"/>
              </a:rPr>
              <a:t> e </a:t>
            </a:r>
            <a:r>
              <a:rPr lang="fr-FR" sz="1600" dirty="0" err="1">
                <a:latin typeface="+mn-lt"/>
                <a:ea typeface="Times New Roman" panose="02020603050405020304" pitchFamily="18" charset="0"/>
                <a:cs typeface="Times New Roman" panose="02020603050405020304" pitchFamily="18" charset="0"/>
              </a:rPr>
              <a:t>tirati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indietro</a:t>
            </a:r>
            <a:r>
              <a:rPr lang="fr-FR" sz="1600" dirty="0">
                <a:latin typeface="+mn-lt"/>
                <a:ea typeface="Times New Roman" panose="02020603050405020304" pitchFamily="18" charset="0"/>
                <a:cs typeface="Times New Roman" panose="02020603050405020304" pitchFamily="18" charset="0"/>
              </a:rPr>
              <a:t> per </a:t>
            </a:r>
            <a:r>
              <a:rPr lang="fr-FR" sz="1600" dirty="0" err="1">
                <a:latin typeface="+mn-lt"/>
                <a:ea typeface="Times New Roman" panose="02020603050405020304" pitchFamily="18" charset="0"/>
                <a:cs typeface="Times New Roman" panose="02020603050405020304" pitchFamily="18" charset="0"/>
              </a:rPr>
              <a:t>rivelare</a:t>
            </a:r>
            <a:r>
              <a:rPr lang="fr-FR" sz="1600" dirty="0">
                <a:latin typeface="+mn-lt"/>
                <a:ea typeface="Times New Roman" panose="02020603050405020304" pitchFamily="18" charset="0"/>
                <a:cs typeface="Times New Roman" panose="02020603050405020304" pitchFamily="18" charset="0"/>
              </a:rPr>
              <a:t> il </a:t>
            </a:r>
            <a:r>
              <a:rPr lang="fr-FR" sz="1600" dirty="0" err="1">
                <a:latin typeface="+mn-lt"/>
                <a:ea typeface="Times New Roman" panose="02020603050405020304" pitchFamily="18" charset="0"/>
                <a:cs typeface="Times New Roman" panose="02020603050405020304" pitchFamily="18" charset="0"/>
              </a:rPr>
              <a:t>viso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Queste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immagini</a:t>
            </a:r>
            <a:r>
              <a:rPr lang="fr-FR" sz="1600" dirty="0">
                <a:latin typeface="+mn-lt"/>
                <a:ea typeface="Times New Roman" panose="02020603050405020304" pitchFamily="18" charset="0"/>
                <a:cs typeface="Times New Roman" panose="02020603050405020304" pitchFamily="18" charset="0"/>
              </a:rPr>
              <a:t>, pur </a:t>
            </a:r>
            <a:r>
              <a:rPr lang="fr-FR" sz="1600" dirty="0" err="1">
                <a:latin typeface="+mn-lt"/>
                <a:ea typeface="Times New Roman" panose="02020603050405020304" pitchFamily="18" charset="0"/>
                <a:cs typeface="Times New Roman" panose="02020603050405020304" pitchFamily="18" charset="0"/>
              </a:rPr>
              <a:t>essendo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preziose</a:t>
            </a:r>
            <a:r>
              <a:rPr lang="fr-FR" sz="1600" dirty="0">
                <a:latin typeface="+mn-lt"/>
                <a:ea typeface="Times New Roman" panose="02020603050405020304" pitchFamily="18" charset="0"/>
                <a:cs typeface="Times New Roman" panose="02020603050405020304" pitchFamily="18" charset="0"/>
              </a:rPr>
              <a:t> per </a:t>
            </a:r>
            <a:r>
              <a:rPr lang="fr-FR" sz="1600" dirty="0" err="1">
                <a:latin typeface="+mn-lt"/>
                <a:ea typeface="Times New Roman" panose="02020603050405020304" pitchFamily="18" charset="0"/>
                <a:cs typeface="Times New Roman" panose="02020603050405020304" pitchFamily="18" charset="0"/>
              </a:rPr>
              <a:t>documentare</a:t>
            </a:r>
            <a:r>
              <a:rPr lang="fr-FR" sz="1600" dirty="0">
                <a:latin typeface="+mn-lt"/>
                <a:ea typeface="Times New Roman" panose="02020603050405020304" pitchFamily="18" charset="0"/>
                <a:cs typeface="Times New Roman" panose="02020603050405020304" pitchFamily="18" charset="0"/>
              </a:rPr>
              <a:t> le </a:t>
            </a:r>
            <a:r>
              <a:rPr lang="fr-FR" sz="1600" dirty="0" err="1">
                <a:latin typeface="+mn-lt"/>
                <a:ea typeface="Times New Roman" panose="02020603050405020304" pitchFamily="18" charset="0"/>
                <a:cs typeface="Times New Roman" panose="02020603050405020304" pitchFamily="18" charset="0"/>
              </a:rPr>
              <a:t>acconciature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tradizionali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hanno</a:t>
            </a:r>
            <a:r>
              <a:rPr lang="fr-FR" sz="1600" dirty="0">
                <a:latin typeface="+mn-lt"/>
                <a:ea typeface="Times New Roman" panose="02020603050405020304" pitchFamily="18" charset="0"/>
                <a:cs typeface="Times New Roman" panose="02020603050405020304" pitchFamily="18" charset="0"/>
              </a:rPr>
              <a:t> anche </a:t>
            </a:r>
            <a:r>
              <a:rPr lang="fr-FR" sz="1600" dirty="0" err="1">
                <a:latin typeface="+mn-lt"/>
                <a:ea typeface="Times New Roman" panose="02020603050405020304" pitchFamily="18" charset="0"/>
                <a:cs typeface="Times New Roman" panose="02020603050405020304" pitchFamily="18" charset="0"/>
              </a:rPr>
              <a:t>contribuito</a:t>
            </a:r>
            <a:r>
              <a:rPr lang="fr-FR" sz="1600" dirty="0">
                <a:latin typeface="+mn-lt"/>
                <a:ea typeface="Times New Roman" panose="02020603050405020304" pitchFamily="18" charset="0"/>
                <a:cs typeface="Times New Roman" panose="02020603050405020304" pitchFamily="18" charset="0"/>
              </a:rPr>
              <a:t> alla </a:t>
            </a:r>
            <a:r>
              <a:rPr lang="fr-FR" sz="1600" dirty="0" err="1">
                <a:latin typeface="+mn-lt"/>
                <a:ea typeface="Times New Roman" panose="02020603050405020304" pitchFamily="18" charset="0"/>
                <a:cs typeface="Times New Roman" panose="02020603050405020304" pitchFamily="18" charset="0"/>
              </a:rPr>
              <a:t>costruzione</a:t>
            </a:r>
            <a:r>
              <a:rPr lang="fr-FR" sz="1600" dirty="0">
                <a:latin typeface="+mn-lt"/>
                <a:ea typeface="Times New Roman" panose="02020603050405020304" pitchFamily="18" charset="0"/>
                <a:cs typeface="Times New Roman" panose="02020603050405020304" pitchFamily="18" charset="0"/>
              </a:rPr>
              <a:t> di </a:t>
            </a:r>
            <a:r>
              <a:rPr lang="fr-FR" sz="1600" dirty="0" err="1">
                <a:latin typeface="+mn-lt"/>
                <a:ea typeface="Times New Roman" panose="02020603050405020304" pitchFamily="18" charset="0"/>
                <a:cs typeface="Times New Roman" panose="02020603050405020304" pitchFamily="18" charset="0"/>
              </a:rPr>
              <a:t>una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visione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esoticizzante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ed</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essenzializzante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del</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popolo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malgascio</a:t>
            </a:r>
            <a:r>
              <a:rPr lang="fr-FR" sz="1600" dirty="0">
                <a:latin typeface="+mn-lt"/>
                <a:ea typeface="Times New Roman" panose="02020603050405020304" pitchFamily="18" charset="0"/>
                <a:cs typeface="Times New Roman" panose="02020603050405020304" pitchFamily="18" charset="0"/>
              </a:rPr>
              <a:t>.</a:t>
            </a:r>
            <a:br>
              <a:rPr lang="fr-FR" dirty="0"/>
            </a:br>
            <a:r>
              <a:rPr lang="fr-FR" sz="1600" dirty="0">
                <a:latin typeface="+mn-lt"/>
                <a:ea typeface="Times New Roman" panose="02020603050405020304" pitchFamily="18" charset="0"/>
                <a:cs typeface="Times New Roman" panose="02020603050405020304" pitchFamily="18" charset="0"/>
              </a:rPr>
              <a:t>.</a:t>
            </a:r>
            <a:br>
              <a:rPr lang="fr-FR" dirty="0"/>
            </a:br>
            <a:br>
              <a:rPr lang="fr-FR" dirty="0"/>
            </a:br>
            <a:br>
              <a:rPr lang="fr-FR" sz="1600" dirty="0">
                <a:latin typeface="+mn-lt"/>
                <a:ea typeface="Times New Roman" panose="02020603050405020304" pitchFamily="18" charset="0"/>
                <a:cs typeface="Times New Roman" panose="02020603050405020304" pitchFamily="18" charset="0"/>
              </a:rPr>
            </a:br>
            <a:r>
              <a:rPr lang="fr-FR" sz="1400" dirty="0">
                <a:latin typeface="+mn-lt"/>
              </a:rPr>
              <a:t>.</a:t>
            </a:r>
            <a:br>
              <a:rPr lang="fr-FR" sz="3200" dirty="0">
                <a:latin typeface="+mn-lt"/>
              </a:rPr>
            </a:br>
            <a:br>
              <a:rPr lang="fr-FR" sz="1000" b="1" kern="1800" dirty="0">
                <a:effectLst/>
                <a:latin typeface="+mn-lt"/>
                <a:ea typeface="Times New Roman" panose="02020603050405020304" pitchFamily="18" charset="0"/>
                <a:cs typeface="Times New Roman" panose="02020603050405020304" pitchFamily="18" charset="0"/>
              </a:rPr>
            </a:br>
            <a:br>
              <a:rPr lang="fr-FR" sz="1000" b="1" kern="1800" dirty="0">
                <a:effectLst/>
                <a:latin typeface="+mn-lt"/>
                <a:ea typeface="Times New Roman" panose="02020603050405020304" pitchFamily="18"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endParaRPr lang="fr-FR" sz="3200" dirty="0">
              <a:latin typeface="+mn-lt"/>
            </a:endParaRPr>
          </a:p>
        </p:txBody>
      </p:sp>
      <p:pic>
        <p:nvPicPr>
          <p:cNvPr id="7" name="Image 6">
            <a:extLst>
              <a:ext uri="{FF2B5EF4-FFF2-40B4-BE49-F238E27FC236}">
                <a16:creationId xmlns:a16="http://schemas.microsoft.com/office/drawing/2014/main" id="{E9C98428-DF4E-BCA9-F0F2-F8B107354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9562" y="3953435"/>
            <a:ext cx="1798086" cy="2777285"/>
          </a:xfrm>
          <a:prstGeom prst="rect">
            <a:avLst/>
          </a:prstGeom>
        </p:spPr>
      </p:pic>
      <p:pic>
        <p:nvPicPr>
          <p:cNvPr id="8" name="Image 7">
            <a:extLst>
              <a:ext uri="{FF2B5EF4-FFF2-40B4-BE49-F238E27FC236}">
                <a16:creationId xmlns:a16="http://schemas.microsoft.com/office/drawing/2014/main" id="{47155AF1-C9F0-1E8B-D5D8-1F2FFCAE0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0366" y="3953434"/>
            <a:ext cx="1731760" cy="2777285"/>
          </a:xfrm>
          <a:prstGeom prst="rect">
            <a:avLst/>
          </a:prstGeom>
        </p:spPr>
      </p:pic>
    </p:spTree>
    <p:extLst>
      <p:ext uri="{BB962C8B-B14F-4D97-AF65-F5344CB8AC3E}">
        <p14:creationId xmlns:p14="http://schemas.microsoft.com/office/powerpoint/2010/main" val="331078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39611-BD45-D074-2C7D-6ACF250B7680}"/>
              </a:ext>
            </a:extLst>
          </p:cNvPr>
          <p:cNvSpPr>
            <a:spLocks noGrp="1"/>
          </p:cNvSpPr>
          <p:nvPr>
            <p:ph type="ctrTitle"/>
          </p:nvPr>
        </p:nvSpPr>
        <p:spPr>
          <a:xfrm>
            <a:off x="1033182" y="4921623"/>
            <a:ext cx="9858935" cy="1809096"/>
          </a:xfrm>
        </p:spPr>
        <p:txBody>
          <a:bodyPr>
            <a:noAutofit/>
          </a:bodyPr>
          <a:lstStyle/>
          <a:p>
            <a:pPr algn="l"/>
            <a:br>
              <a:rPr lang="fr-FR" sz="1600" b="1" dirty="0">
                <a:latin typeface="+mn-lt"/>
                <a:ea typeface="Times New Roman" panose="02020603050405020304" pitchFamily="18" charset="0"/>
                <a:cs typeface="Times New Roman" panose="02020603050405020304" pitchFamily="18" charset="0"/>
              </a:rPr>
            </a:br>
            <a:br>
              <a:rPr lang="fr-FR" sz="1800" dirty="0"/>
            </a:br>
            <a:r>
              <a:rPr lang="fr-FR" sz="1600" b="1" dirty="0">
                <a:latin typeface="+mn-lt"/>
                <a:ea typeface="Times New Roman" panose="02020603050405020304" pitchFamily="18" charset="0"/>
                <a:cs typeface="Times New Roman" panose="02020603050405020304" pitchFamily="18" charset="0"/>
              </a:rPr>
              <a:t>Côte Est – Betsimisaraka : une esthétique inspirée de la mer </a:t>
            </a:r>
            <a:br>
              <a:rPr lang="fr-FR" sz="1600" b="1" dirty="0">
                <a:latin typeface="+mn-lt"/>
                <a:ea typeface="Times New Roman" panose="02020603050405020304" pitchFamily="18" charset="0"/>
                <a:cs typeface="Times New Roman" panose="02020603050405020304" pitchFamily="18" charset="0"/>
              </a:rPr>
            </a:br>
            <a:r>
              <a:rPr lang="fr-FR" sz="1600" b="1" dirty="0">
                <a:latin typeface="+mn-lt"/>
                <a:ea typeface="Times New Roman" panose="02020603050405020304" pitchFamily="18" charset="0"/>
                <a:cs typeface="Times New Roman" panose="02020603050405020304" pitchFamily="18" charset="0"/>
              </a:rPr>
              <a:t>East </a:t>
            </a:r>
            <a:r>
              <a:rPr lang="fr-FR" sz="1600" b="1" dirty="0" err="1">
                <a:latin typeface="+mn-lt"/>
                <a:ea typeface="Times New Roman" panose="02020603050405020304" pitchFamily="18" charset="0"/>
                <a:cs typeface="Times New Roman" panose="02020603050405020304" pitchFamily="18" charset="0"/>
              </a:rPr>
              <a:t>Coast</a:t>
            </a:r>
            <a:r>
              <a:rPr lang="fr-FR" sz="1600" b="1" dirty="0">
                <a:latin typeface="+mn-lt"/>
                <a:ea typeface="Times New Roman" panose="02020603050405020304" pitchFamily="18" charset="0"/>
                <a:cs typeface="Times New Roman" panose="02020603050405020304" pitchFamily="18" charset="0"/>
              </a:rPr>
              <a:t> – Betsimisaraka: </a:t>
            </a:r>
            <a:r>
              <a:rPr lang="fr-FR" sz="1600" b="1" dirty="0" err="1">
                <a:latin typeface="+mn-lt"/>
                <a:ea typeface="Times New Roman" panose="02020603050405020304" pitchFamily="18" charset="0"/>
                <a:cs typeface="Times New Roman" panose="02020603050405020304" pitchFamily="18" charset="0"/>
              </a:rPr>
              <a:t>un’estetica</a:t>
            </a:r>
            <a:r>
              <a:rPr lang="fr-FR" sz="1600" b="1" dirty="0">
                <a:latin typeface="+mn-lt"/>
                <a:ea typeface="Times New Roman" panose="02020603050405020304" pitchFamily="18" charset="0"/>
                <a:cs typeface="Times New Roman" panose="02020603050405020304" pitchFamily="18" charset="0"/>
              </a:rPr>
              <a:t> </a:t>
            </a:r>
            <a:r>
              <a:rPr lang="fr-FR" sz="1600" b="1" dirty="0" err="1">
                <a:latin typeface="+mn-lt"/>
                <a:ea typeface="Times New Roman" panose="02020603050405020304" pitchFamily="18" charset="0"/>
                <a:cs typeface="Times New Roman" panose="02020603050405020304" pitchFamily="18" charset="0"/>
              </a:rPr>
              <a:t>ispirata</a:t>
            </a:r>
            <a:r>
              <a:rPr lang="fr-FR" sz="1600" b="1" dirty="0">
                <a:latin typeface="+mn-lt"/>
                <a:ea typeface="Times New Roman" panose="02020603050405020304" pitchFamily="18" charset="0"/>
                <a:cs typeface="Times New Roman" panose="02020603050405020304" pitchFamily="18" charset="0"/>
              </a:rPr>
              <a:t> al mare</a:t>
            </a:r>
            <a:br>
              <a:rPr lang="fr-FR" dirty="0"/>
            </a:br>
            <a:r>
              <a:rPr lang="fr-FR" sz="1800" b="1" dirty="0"/>
              <a:t> </a:t>
            </a:r>
            <a:br>
              <a:rPr lang="fr-FR" dirty="0"/>
            </a:br>
            <a:r>
              <a:rPr lang="fr-FR" sz="1600" dirty="0">
                <a:latin typeface="+mn-lt"/>
                <a:ea typeface="Times New Roman" panose="02020603050405020304" pitchFamily="18" charset="0"/>
                <a:cs typeface="Times New Roman" panose="02020603050405020304" pitchFamily="18" charset="0"/>
              </a:rPr>
              <a:t>Sur la Côte Est, les coiffures des femmes Betsimisaraka se caractérisent par leur volume, leur complexité et leur dimension profondément symbolique. Les motifs tressés évoquent les formes végétales de la forêt tropicale lianes, feuilles entremêlées — mais également la mer omniprésente dans le quotidien des communautés littorales. Ces coiffures traduisent la vigueur des vagues, la continuité des courants et le lien spirituel avec l’environnement marin. Elles expriment ainsi une vision du monde où la nature et l’identité culturelle sont intimement liées.</a:t>
            </a:r>
            <a:br>
              <a:rPr lang="fr-FR" sz="1600" dirty="0">
                <a:latin typeface="+mn-lt"/>
                <a:ea typeface="Times New Roman" panose="02020603050405020304" pitchFamily="18" charset="0"/>
                <a:cs typeface="Times New Roman" panose="02020603050405020304" pitchFamily="18" charset="0"/>
              </a:rPr>
            </a:br>
            <a:br>
              <a:rPr lang="fr-FR" sz="1600" dirty="0">
                <a:latin typeface="+mn-lt"/>
                <a:ea typeface="Times New Roman" panose="02020603050405020304" pitchFamily="18" charset="0"/>
                <a:cs typeface="Times New Roman" panose="02020603050405020304" pitchFamily="18" charset="0"/>
              </a:rPr>
            </a:br>
            <a:r>
              <a:rPr lang="fr-FR" sz="1600" dirty="0">
                <a:latin typeface="+mn-lt"/>
                <a:ea typeface="Times New Roman" panose="02020603050405020304" pitchFamily="18" charset="0"/>
                <a:cs typeface="Times New Roman" panose="02020603050405020304" pitchFamily="18" charset="0"/>
              </a:rPr>
              <a:t>Sulla </a:t>
            </a:r>
            <a:r>
              <a:rPr lang="fr-FR" sz="1600" dirty="0" err="1">
                <a:latin typeface="+mn-lt"/>
                <a:ea typeface="Times New Roman" panose="02020603050405020304" pitchFamily="18" charset="0"/>
                <a:cs typeface="Times New Roman" panose="02020603050405020304" pitchFamily="18" charset="0"/>
              </a:rPr>
              <a:t>costa</a:t>
            </a:r>
            <a:r>
              <a:rPr lang="fr-FR" sz="1600" dirty="0">
                <a:latin typeface="+mn-lt"/>
                <a:ea typeface="Times New Roman" panose="02020603050405020304" pitchFamily="18" charset="0"/>
                <a:cs typeface="Times New Roman" panose="02020603050405020304" pitchFamily="18" charset="0"/>
              </a:rPr>
              <a:t> orientale, le </a:t>
            </a:r>
            <a:r>
              <a:rPr lang="fr-FR" sz="1600" dirty="0" err="1">
                <a:latin typeface="+mn-lt"/>
                <a:ea typeface="Times New Roman" panose="02020603050405020304" pitchFamily="18" charset="0"/>
                <a:cs typeface="Times New Roman" panose="02020603050405020304" pitchFamily="18" charset="0"/>
              </a:rPr>
              <a:t>acconciature</a:t>
            </a:r>
            <a:r>
              <a:rPr lang="fr-FR" sz="1600" dirty="0">
                <a:latin typeface="+mn-lt"/>
                <a:ea typeface="Times New Roman" panose="02020603050405020304" pitchFamily="18" charset="0"/>
                <a:cs typeface="Times New Roman" panose="02020603050405020304" pitchFamily="18" charset="0"/>
              </a:rPr>
              <a:t> delle donne Betsimisaraka sono </a:t>
            </a:r>
            <a:r>
              <a:rPr lang="fr-FR" sz="1600" dirty="0" err="1">
                <a:latin typeface="+mn-lt"/>
                <a:ea typeface="Times New Roman" panose="02020603050405020304" pitchFamily="18" charset="0"/>
                <a:cs typeface="Times New Roman" panose="02020603050405020304" pitchFamily="18" charset="0"/>
              </a:rPr>
              <a:t>caratterizzate</a:t>
            </a:r>
            <a:r>
              <a:rPr lang="fr-FR" sz="1600" dirty="0">
                <a:latin typeface="+mn-lt"/>
                <a:ea typeface="Times New Roman" panose="02020603050405020304" pitchFamily="18" charset="0"/>
                <a:cs typeface="Times New Roman" panose="02020603050405020304" pitchFamily="18" charset="0"/>
              </a:rPr>
              <a:t> dal volume, dalla </a:t>
            </a:r>
            <a:r>
              <a:rPr lang="fr-FR" sz="1600" dirty="0" err="1">
                <a:latin typeface="+mn-lt"/>
                <a:ea typeface="Times New Roman" panose="02020603050405020304" pitchFamily="18" charset="0"/>
                <a:cs typeface="Times New Roman" panose="02020603050405020304" pitchFamily="18" charset="0"/>
              </a:rPr>
              <a:t>complessità</a:t>
            </a:r>
            <a:r>
              <a:rPr lang="fr-FR" sz="1600" dirty="0">
                <a:latin typeface="+mn-lt"/>
                <a:ea typeface="Times New Roman" panose="02020603050405020304" pitchFamily="18" charset="0"/>
                <a:cs typeface="Times New Roman" panose="02020603050405020304" pitchFamily="18" charset="0"/>
              </a:rPr>
              <a:t> e dalla </a:t>
            </a:r>
            <a:r>
              <a:rPr lang="fr-FR" sz="1600" dirty="0" err="1">
                <a:latin typeface="+mn-lt"/>
                <a:ea typeface="Times New Roman" panose="02020603050405020304" pitchFamily="18" charset="0"/>
                <a:cs typeface="Times New Roman" panose="02020603050405020304" pitchFamily="18" charset="0"/>
              </a:rPr>
              <a:t>profonda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dimensione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simbolica</a:t>
            </a:r>
            <a:r>
              <a:rPr lang="fr-FR" sz="1600" dirty="0">
                <a:latin typeface="+mn-lt"/>
                <a:ea typeface="Times New Roman" panose="02020603050405020304" pitchFamily="18" charset="0"/>
                <a:cs typeface="Times New Roman" panose="02020603050405020304" pitchFamily="18" charset="0"/>
              </a:rPr>
              <a:t>. I </a:t>
            </a:r>
            <a:r>
              <a:rPr lang="fr-FR" sz="1600" dirty="0" err="1">
                <a:latin typeface="+mn-lt"/>
                <a:ea typeface="Times New Roman" panose="02020603050405020304" pitchFamily="18" charset="0"/>
                <a:cs typeface="Times New Roman" panose="02020603050405020304" pitchFamily="18" charset="0"/>
              </a:rPr>
              <a:t>motivi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intrecciati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evocano</a:t>
            </a:r>
            <a:r>
              <a:rPr lang="fr-FR" sz="1600" dirty="0">
                <a:latin typeface="+mn-lt"/>
                <a:ea typeface="Times New Roman" panose="02020603050405020304" pitchFamily="18" charset="0"/>
                <a:cs typeface="Times New Roman" panose="02020603050405020304" pitchFamily="18" charset="0"/>
              </a:rPr>
              <a:t> le forme </a:t>
            </a:r>
            <a:r>
              <a:rPr lang="fr-FR" sz="1600" dirty="0" err="1">
                <a:latin typeface="+mn-lt"/>
                <a:ea typeface="Times New Roman" panose="02020603050405020304" pitchFamily="18" charset="0"/>
                <a:cs typeface="Times New Roman" panose="02020603050405020304" pitchFamily="18" charset="0"/>
              </a:rPr>
              <a:t>vegetali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della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foresta</a:t>
            </a:r>
            <a:r>
              <a:rPr lang="fr-FR" sz="1600" dirty="0">
                <a:latin typeface="+mn-lt"/>
                <a:ea typeface="Times New Roman" panose="02020603050405020304" pitchFamily="18" charset="0"/>
                <a:cs typeface="Times New Roman" panose="02020603050405020304" pitchFamily="18" charset="0"/>
              </a:rPr>
              <a:t> pluviale – </a:t>
            </a:r>
            <a:r>
              <a:rPr lang="fr-FR" sz="1600" dirty="0" err="1">
                <a:latin typeface="+mn-lt"/>
                <a:ea typeface="Times New Roman" panose="02020603050405020304" pitchFamily="18" charset="0"/>
                <a:cs typeface="Times New Roman" panose="02020603050405020304" pitchFamily="18" charset="0"/>
              </a:rPr>
              <a:t>viticci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foglie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intrecciate</a:t>
            </a:r>
            <a:r>
              <a:rPr lang="fr-FR" sz="1600" dirty="0">
                <a:latin typeface="+mn-lt"/>
                <a:ea typeface="Times New Roman" panose="02020603050405020304" pitchFamily="18" charset="0"/>
                <a:cs typeface="Times New Roman" panose="02020603050405020304" pitchFamily="18" charset="0"/>
              </a:rPr>
              <a:t> – ma anche il mare, </a:t>
            </a:r>
            <a:r>
              <a:rPr lang="fr-FR" sz="1600" dirty="0" err="1">
                <a:latin typeface="+mn-lt"/>
                <a:ea typeface="Times New Roman" panose="02020603050405020304" pitchFamily="18" charset="0"/>
                <a:cs typeface="Times New Roman" panose="02020603050405020304" pitchFamily="18" charset="0"/>
              </a:rPr>
              <a:t>onnipresente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nella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vita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quotidiana</a:t>
            </a:r>
            <a:r>
              <a:rPr lang="fr-FR" sz="1600" dirty="0">
                <a:latin typeface="+mn-lt"/>
                <a:ea typeface="Times New Roman" panose="02020603050405020304" pitchFamily="18" charset="0"/>
                <a:cs typeface="Times New Roman" panose="02020603050405020304" pitchFamily="18" charset="0"/>
              </a:rPr>
              <a:t> delle </a:t>
            </a:r>
            <a:r>
              <a:rPr lang="fr-FR" sz="1600" dirty="0" err="1">
                <a:latin typeface="+mn-lt"/>
                <a:ea typeface="Times New Roman" panose="02020603050405020304" pitchFamily="18" charset="0"/>
                <a:cs typeface="Times New Roman" panose="02020603050405020304" pitchFamily="18" charset="0"/>
              </a:rPr>
              <a:t>comunità</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costiere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Queste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acconciature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riflettono</a:t>
            </a:r>
            <a:r>
              <a:rPr lang="fr-FR" sz="1600" dirty="0">
                <a:latin typeface="+mn-lt"/>
                <a:ea typeface="Times New Roman" panose="02020603050405020304" pitchFamily="18" charset="0"/>
                <a:cs typeface="Times New Roman" panose="02020603050405020304" pitchFamily="18" charset="0"/>
              </a:rPr>
              <a:t> la </a:t>
            </a:r>
            <a:r>
              <a:rPr lang="fr-FR" sz="1600" dirty="0" err="1">
                <a:latin typeface="+mn-lt"/>
                <a:ea typeface="Times New Roman" panose="02020603050405020304" pitchFamily="18" charset="0"/>
                <a:cs typeface="Times New Roman" panose="02020603050405020304" pitchFamily="18" charset="0"/>
              </a:rPr>
              <a:t>potenza</a:t>
            </a:r>
            <a:r>
              <a:rPr lang="fr-FR" sz="1600" dirty="0">
                <a:latin typeface="+mn-lt"/>
                <a:ea typeface="Times New Roman" panose="02020603050405020304" pitchFamily="18" charset="0"/>
                <a:cs typeface="Times New Roman" panose="02020603050405020304" pitchFamily="18" charset="0"/>
              </a:rPr>
              <a:t> delle onde, la </a:t>
            </a:r>
            <a:r>
              <a:rPr lang="fr-FR" sz="1600" dirty="0" err="1">
                <a:latin typeface="+mn-lt"/>
                <a:ea typeface="Times New Roman" panose="02020603050405020304" pitchFamily="18" charset="0"/>
                <a:cs typeface="Times New Roman" panose="02020603050405020304" pitchFamily="18" charset="0"/>
              </a:rPr>
              <a:t>continuità</a:t>
            </a:r>
            <a:r>
              <a:rPr lang="fr-FR" sz="1600" dirty="0">
                <a:latin typeface="+mn-lt"/>
                <a:ea typeface="Times New Roman" panose="02020603050405020304" pitchFamily="18" charset="0"/>
                <a:cs typeface="Times New Roman" panose="02020603050405020304" pitchFamily="18" charset="0"/>
              </a:rPr>
              <a:t> delle </a:t>
            </a:r>
            <a:r>
              <a:rPr lang="fr-FR" sz="1600" dirty="0" err="1">
                <a:latin typeface="+mn-lt"/>
                <a:ea typeface="Times New Roman" panose="02020603050405020304" pitchFamily="18" charset="0"/>
                <a:cs typeface="Times New Roman" panose="02020603050405020304" pitchFamily="18" charset="0"/>
              </a:rPr>
              <a:t>correnti</a:t>
            </a:r>
            <a:r>
              <a:rPr lang="fr-FR" sz="1600" dirty="0">
                <a:latin typeface="+mn-lt"/>
                <a:ea typeface="Times New Roman" panose="02020603050405020304" pitchFamily="18" charset="0"/>
                <a:cs typeface="Times New Roman" panose="02020603050405020304" pitchFamily="18" charset="0"/>
              </a:rPr>
              <a:t> e il </a:t>
            </a:r>
            <a:r>
              <a:rPr lang="fr-FR" sz="1600" dirty="0" err="1">
                <a:latin typeface="+mn-lt"/>
                <a:ea typeface="Times New Roman" panose="02020603050405020304" pitchFamily="18" charset="0"/>
                <a:cs typeface="Times New Roman" panose="02020603050405020304" pitchFamily="18" charset="0"/>
              </a:rPr>
              <a:t>legame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spirituale</a:t>
            </a:r>
            <a:r>
              <a:rPr lang="fr-FR" sz="1600" dirty="0">
                <a:latin typeface="+mn-lt"/>
                <a:ea typeface="Times New Roman" panose="02020603050405020304" pitchFamily="18" charset="0"/>
                <a:cs typeface="Times New Roman" panose="02020603050405020304" pitchFamily="18" charset="0"/>
              </a:rPr>
              <a:t> con l'</a:t>
            </a:r>
            <a:r>
              <a:rPr lang="fr-FR" sz="1600" dirty="0" err="1">
                <a:latin typeface="+mn-lt"/>
                <a:ea typeface="Times New Roman" panose="02020603050405020304" pitchFamily="18" charset="0"/>
                <a:cs typeface="Times New Roman" panose="02020603050405020304" pitchFamily="18" charset="0"/>
              </a:rPr>
              <a:t>ambiente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marino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Esprimono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così</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una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visione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del</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mondo</a:t>
            </a:r>
            <a:r>
              <a:rPr lang="fr-FR" sz="1600" dirty="0">
                <a:latin typeface="+mn-lt"/>
                <a:ea typeface="Times New Roman" panose="02020603050405020304" pitchFamily="18" charset="0"/>
                <a:cs typeface="Times New Roman" panose="02020603050405020304" pitchFamily="18" charset="0"/>
              </a:rPr>
              <a:t> in </a:t>
            </a:r>
            <a:r>
              <a:rPr lang="fr-FR" sz="1600" dirty="0" err="1">
                <a:latin typeface="+mn-lt"/>
                <a:ea typeface="Times New Roman" panose="02020603050405020304" pitchFamily="18" charset="0"/>
                <a:cs typeface="Times New Roman" panose="02020603050405020304" pitchFamily="18" charset="0"/>
              </a:rPr>
              <a:t>cui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natura</a:t>
            </a:r>
            <a:r>
              <a:rPr lang="fr-FR" sz="1600" dirty="0">
                <a:latin typeface="+mn-lt"/>
                <a:ea typeface="Times New Roman" panose="02020603050405020304" pitchFamily="18" charset="0"/>
                <a:cs typeface="Times New Roman" panose="02020603050405020304" pitchFamily="18" charset="0"/>
              </a:rPr>
              <a:t> e </a:t>
            </a:r>
            <a:r>
              <a:rPr lang="fr-FR" sz="1600" dirty="0" err="1">
                <a:latin typeface="+mn-lt"/>
                <a:ea typeface="Times New Roman" panose="02020603050405020304" pitchFamily="18" charset="0"/>
                <a:cs typeface="Times New Roman" panose="02020603050405020304" pitchFamily="18" charset="0"/>
              </a:rPr>
              <a:t>identità</a:t>
            </a:r>
            <a:r>
              <a:rPr lang="fr-FR" sz="1600" dirty="0">
                <a:latin typeface="+mn-lt"/>
                <a:ea typeface="Times New Roman" panose="02020603050405020304" pitchFamily="18" charset="0"/>
                <a:cs typeface="Times New Roman" panose="02020603050405020304" pitchFamily="18" charset="0"/>
              </a:rPr>
              <a:t> culturale sono </a:t>
            </a:r>
            <a:r>
              <a:rPr lang="fr-FR" sz="1600" dirty="0" err="1">
                <a:latin typeface="+mn-lt"/>
                <a:ea typeface="Times New Roman" panose="02020603050405020304" pitchFamily="18" charset="0"/>
                <a:cs typeface="Times New Roman" panose="02020603050405020304" pitchFamily="18" charset="0"/>
              </a:rPr>
              <a:t>intimamente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legate</a:t>
            </a:r>
            <a:r>
              <a:rPr lang="fr-FR" sz="1600" dirty="0">
                <a:latin typeface="+mn-lt"/>
                <a:ea typeface="Times New Roman" panose="02020603050405020304" pitchFamily="18" charset="0"/>
                <a:cs typeface="Times New Roman" panose="02020603050405020304" pitchFamily="18" charset="0"/>
              </a:rPr>
              <a:t>.</a:t>
            </a:r>
            <a:br>
              <a:rPr lang="fr-FR" dirty="0"/>
            </a:br>
            <a:br>
              <a:rPr lang="fr-FR" dirty="0"/>
            </a:br>
            <a:r>
              <a:rPr lang="fr-FR" sz="1600" dirty="0">
                <a:latin typeface="+mn-lt"/>
                <a:ea typeface="Times New Roman" panose="02020603050405020304" pitchFamily="18" charset="0"/>
                <a:cs typeface="Times New Roman" panose="02020603050405020304" pitchFamily="18" charset="0"/>
              </a:rPr>
              <a:t>.</a:t>
            </a:r>
            <a:br>
              <a:rPr lang="fr-FR" dirty="0"/>
            </a:br>
            <a:br>
              <a:rPr lang="fr-FR" dirty="0"/>
            </a:br>
            <a:br>
              <a:rPr lang="fr-FR" sz="1600" dirty="0">
                <a:latin typeface="+mn-lt"/>
                <a:ea typeface="Times New Roman" panose="02020603050405020304" pitchFamily="18" charset="0"/>
                <a:cs typeface="Times New Roman" panose="02020603050405020304" pitchFamily="18" charset="0"/>
              </a:rPr>
            </a:br>
            <a:r>
              <a:rPr lang="fr-FR" sz="1400" dirty="0">
                <a:latin typeface="+mn-lt"/>
              </a:rPr>
              <a:t>.</a:t>
            </a:r>
            <a:br>
              <a:rPr lang="fr-FR" sz="3200" dirty="0">
                <a:latin typeface="+mn-lt"/>
              </a:rPr>
            </a:br>
            <a:br>
              <a:rPr lang="fr-FR" sz="1000" b="1" kern="1800" dirty="0">
                <a:effectLst/>
                <a:latin typeface="+mn-lt"/>
                <a:ea typeface="Times New Roman" panose="02020603050405020304" pitchFamily="18" charset="0"/>
                <a:cs typeface="Times New Roman" panose="02020603050405020304" pitchFamily="18" charset="0"/>
              </a:rPr>
            </a:br>
            <a:br>
              <a:rPr lang="fr-FR" sz="1000" b="1" kern="1800" dirty="0">
                <a:effectLst/>
                <a:latin typeface="+mn-lt"/>
                <a:ea typeface="Times New Roman" panose="02020603050405020304" pitchFamily="18"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endParaRPr lang="fr-FR" sz="3200" dirty="0">
              <a:latin typeface="+mn-lt"/>
            </a:endParaRPr>
          </a:p>
        </p:txBody>
      </p:sp>
      <p:pic>
        <p:nvPicPr>
          <p:cNvPr id="3" name="Image 2">
            <a:extLst>
              <a:ext uri="{FF2B5EF4-FFF2-40B4-BE49-F238E27FC236}">
                <a16:creationId xmlns:a16="http://schemas.microsoft.com/office/drawing/2014/main" id="{EAA847E0-2333-FA19-C942-94950558B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661" y="3496235"/>
            <a:ext cx="2010571" cy="3301719"/>
          </a:xfrm>
          <a:prstGeom prst="rect">
            <a:avLst/>
          </a:prstGeom>
        </p:spPr>
      </p:pic>
      <p:pic>
        <p:nvPicPr>
          <p:cNvPr id="4" name="Image 3">
            <a:extLst>
              <a:ext uri="{FF2B5EF4-FFF2-40B4-BE49-F238E27FC236}">
                <a16:creationId xmlns:a16="http://schemas.microsoft.com/office/drawing/2014/main" id="{4940A55E-F6D4-E60A-2B33-36D7C23C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120" y="3496235"/>
            <a:ext cx="2112091" cy="3301719"/>
          </a:xfrm>
          <a:prstGeom prst="rect">
            <a:avLst/>
          </a:prstGeom>
        </p:spPr>
      </p:pic>
    </p:spTree>
    <p:extLst>
      <p:ext uri="{BB962C8B-B14F-4D97-AF65-F5344CB8AC3E}">
        <p14:creationId xmlns:p14="http://schemas.microsoft.com/office/powerpoint/2010/main" val="390528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39611-BD45-D074-2C7D-6ACF250B7680}"/>
              </a:ext>
            </a:extLst>
          </p:cNvPr>
          <p:cNvSpPr>
            <a:spLocks noGrp="1"/>
          </p:cNvSpPr>
          <p:nvPr>
            <p:ph type="ctrTitle"/>
          </p:nvPr>
        </p:nvSpPr>
        <p:spPr>
          <a:xfrm>
            <a:off x="1019735" y="5048904"/>
            <a:ext cx="9858935" cy="1809096"/>
          </a:xfrm>
        </p:spPr>
        <p:txBody>
          <a:bodyPr>
            <a:noAutofit/>
          </a:bodyPr>
          <a:lstStyle/>
          <a:p>
            <a:pPr algn="l"/>
            <a:br>
              <a:rPr lang="fr-FR" sz="1600" b="1" dirty="0">
                <a:latin typeface="+mn-lt"/>
                <a:ea typeface="Times New Roman" panose="02020603050405020304" pitchFamily="18" charset="0"/>
                <a:cs typeface="Times New Roman" panose="02020603050405020304" pitchFamily="18" charset="0"/>
              </a:rPr>
            </a:br>
            <a:br>
              <a:rPr lang="fr-FR" sz="1800" dirty="0"/>
            </a:br>
            <a:br>
              <a:rPr lang="fr-FR" dirty="0"/>
            </a:br>
            <a:r>
              <a:rPr lang="fr-FR" sz="1800" b="1" dirty="0"/>
              <a:t> </a:t>
            </a:r>
            <a:br>
              <a:rPr lang="fr-FR" dirty="0"/>
            </a:br>
            <a:r>
              <a:rPr lang="fr-FR" sz="1600" b="1" dirty="0">
                <a:latin typeface="+mn-lt"/>
                <a:ea typeface="Times New Roman" panose="02020603050405020304" pitchFamily="18" charset="0"/>
                <a:cs typeface="Times New Roman" panose="02020603050405020304" pitchFamily="18" charset="0"/>
              </a:rPr>
              <a:t>Côte Ouest – Sakalava : chignons sculptés et mémoire de la mer</a:t>
            </a:r>
            <a:br>
              <a:rPr lang="fr-FR" sz="1600" b="1" dirty="0">
                <a:latin typeface="+mn-lt"/>
                <a:ea typeface="Times New Roman" panose="02020603050405020304" pitchFamily="18" charset="0"/>
                <a:cs typeface="Times New Roman" panose="02020603050405020304" pitchFamily="18" charset="0"/>
              </a:rPr>
            </a:br>
            <a:r>
              <a:rPr lang="fr-FR" sz="1600" b="1" dirty="0">
                <a:latin typeface="+mn-lt"/>
                <a:ea typeface="Times New Roman" panose="02020603050405020304" pitchFamily="18" charset="0"/>
                <a:cs typeface="Times New Roman" panose="02020603050405020304" pitchFamily="18" charset="0"/>
              </a:rPr>
              <a:t>Costa Occidentale – Sakalava: Chignon </a:t>
            </a:r>
            <a:r>
              <a:rPr lang="fr-FR" sz="1600" b="1" dirty="0" err="1">
                <a:latin typeface="+mn-lt"/>
                <a:ea typeface="Times New Roman" panose="02020603050405020304" pitchFamily="18" charset="0"/>
                <a:cs typeface="Times New Roman" panose="02020603050405020304" pitchFamily="18" charset="0"/>
              </a:rPr>
              <a:t>scolpiti</a:t>
            </a:r>
            <a:r>
              <a:rPr lang="fr-FR" sz="1600" b="1" dirty="0">
                <a:latin typeface="+mn-lt"/>
                <a:ea typeface="Times New Roman" panose="02020603050405020304" pitchFamily="18" charset="0"/>
                <a:cs typeface="Times New Roman" panose="02020603050405020304" pitchFamily="18" charset="0"/>
              </a:rPr>
              <a:t> e </a:t>
            </a:r>
            <a:r>
              <a:rPr lang="fr-FR" sz="1600" b="1" dirty="0" err="1">
                <a:latin typeface="+mn-lt"/>
                <a:ea typeface="Times New Roman" panose="02020603050405020304" pitchFamily="18" charset="0"/>
                <a:cs typeface="Times New Roman" panose="02020603050405020304" pitchFamily="18" charset="0"/>
              </a:rPr>
              <a:t>ricordo</a:t>
            </a:r>
            <a:r>
              <a:rPr lang="fr-FR" sz="1600" b="1" dirty="0">
                <a:latin typeface="+mn-lt"/>
                <a:ea typeface="Times New Roman" panose="02020603050405020304" pitchFamily="18" charset="0"/>
                <a:cs typeface="Times New Roman" panose="02020603050405020304" pitchFamily="18" charset="0"/>
              </a:rPr>
              <a:t> </a:t>
            </a:r>
            <a:r>
              <a:rPr lang="fr-FR" sz="1600" b="1" dirty="0" err="1">
                <a:latin typeface="+mn-lt"/>
                <a:ea typeface="Times New Roman" panose="02020603050405020304" pitchFamily="18" charset="0"/>
                <a:cs typeface="Times New Roman" panose="02020603050405020304" pitchFamily="18" charset="0"/>
              </a:rPr>
              <a:t>del</a:t>
            </a:r>
            <a:r>
              <a:rPr lang="fr-FR" sz="1600" b="1" dirty="0">
                <a:latin typeface="+mn-lt"/>
                <a:ea typeface="Times New Roman" panose="02020603050405020304" pitchFamily="18" charset="0"/>
                <a:cs typeface="Times New Roman" panose="02020603050405020304" pitchFamily="18" charset="0"/>
              </a:rPr>
              <a:t> mare</a:t>
            </a:r>
            <a:br>
              <a:rPr lang="fr-FR" sz="1600" b="1" dirty="0">
                <a:latin typeface="+mn-lt"/>
                <a:ea typeface="Times New Roman" panose="02020603050405020304" pitchFamily="18" charset="0"/>
                <a:cs typeface="Times New Roman" panose="02020603050405020304" pitchFamily="18" charset="0"/>
              </a:rPr>
            </a:br>
            <a:br>
              <a:rPr lang="fr-FR" sz="2000" dirty="0"/>
            </a:br>
            <a:r>
              <a:rPr lang="fr-FR" sz="1600" dirty="0">
                <a:latin typeface="+mn-lt"/>
                <a:ea typeface="Times New Roman" panose="02020603050405020304" pitchFamily="18" charset="0"/>
                <a:cs typeface="Times New Roman" panose="02020603050405020304" pitchFamily="18" charset="0"/>
              </a:rPr>
              <a:t>Dans la région ouest, les Sakalava associent souvent leurs pratiques capillaires à leur héritage rituel et royal. Les chignons sculptés, façonnés avec une grande précision, constituent des marqueurs de statut social et de légitimité culturelle. Les ornements — coquillages, perles, éléments naturels — renforcent la dimension spirituelle de ces coiffures.</a:t>
            </a:r>
            <a:br>
              <a:rPr lang="fr-FR" sz="1600" dirty="0">
                <a:latin typeface="+mn-lt"/>
                <a:ea typeface="Times New Roman" panose="02020603050405020304" pitchFamily="18" charset="0"/>
                <a:cs typeface="Times New Roman" panose="02020603050405020304" pitchFamily="18" charset="0"/>
              </a:rPr>
            </a:br>
            <a:r>
              <a:rPr lang="fr-FR" sz="1600" dirty="0">
                <a:latin typeface="+mn-lt"/>
                <a:ea typeface="Times New Roman" panose="02020603050405020304" pitchFamily="18" charset="0"/>
                <a:cs typeface="Times New Roman" panose="02020603050405020304" pitchFamily="18" charset="0"/>
              </a:rPr>
              <a:t>Chez les Sakalava, peuple à moitié pêcheurs et éleveurs de zébus, vivant sur la rive de Belo-sur-</a:t>
            </a:r>
            <a:r>
              <a:rPr lang="fr-FR" sz="1600" dirty="0" err="1">
                <a:latin typeface="+mn-lt"/>
                <a:ea typeface="Times New Roman" panose="02020603050405020304" pitchFamily="18" charset="0"/>
                <a:cs typeface="Times New Roman" panose="02020603050405020304" pitchFamily="18" charset="0"/>
              </a:rPr>
              <a:t>Tsiribihina</a:t>
            </a:r>
            <a:r>
              <a:rPr lang="fr-FR" sz="1600" dirty="0">
                <a:latin typeface="+mn-lt"/>
                <a:ea typeface="Times New Roman" panose="02020603050405020304" pitchFamily="18" charset="0"/>
                <a:cs typeface="Times New Roman" panose="02020603050405020304" pitchFamily="18" charset="0"/>
              </a:rPr>
              <a:t>, qui lui a une superficie d’environ 8000km, les coiffures privilégient un équilibre entre fonctionnalité et esthétique. Les coquillages insérés dans les tresses ou les chignons constituent non seulement des décorations, mais aussi des narrations silencieuses, évoquant la vie maritime, les ancêtres et les traditions communautaires.</a:t>
            </a:r>
            <a:br>
              <a:rPr lang="fr-FR" sz="1600" dirty="0">
                <a:latin typeface="+mn-lt"/>
                <a:ea typeface="Times New Roman" panose="02020603050405020304" pitchFamily="18" charset="0"/>
                <a:cs typeface="Times New Roman" panose="02020603050405020304" pitchFamily="18" charset="0"/>
              </a:rPr>
            </a:br>
            <a:br>
              <a:rPr lang="fr-FR" sz="1600" dirty="0">
                <a:latin typeface="+mn-lt"/>
                <a:ea typeface="Times New Roman" panose="02020603050405020304" pitchFamily="18" charset="0"/>
                <a:cs typeface="Times New Roman" panose="02020603050405020304" pitchFamily="18" charset="0"/>
              </a:rPr>
            </a:br>
            <a:r>
              <a:rPr lang="fr-FR" sz="1600" dirty="0" err="1">
                <a:latin typeface="+mn-lt"/>
                <a:ea typeface="Times New Roman" panose="02020603050405020304" pitchFamily="18" charset="0"/>
                <a:cs typeface="Times New Roman" panose="02020603050405020304" pitchFamily="18" charset="0"/>
              </a:rPr>
              <a:t>Nella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regione</a:t>
            </a:r>
            <a:r>
              <a:rPr lang="fr-FR" sz="1600" dirty="0">
                <a:latin typeface="+mn-lt"/>
                <a:ea typeface="Times New Roman" panose="02020603050405020304" pitchFamily="18" charset="0"/>
                <a:cs typeface="Times New Roman" panose="02020603050405020304" pitchFamily="18" charset="0"/>
              </a:rPr>
              <a:t> occidentale, i Sakalava </a:t>
            </a:r>
            <a:r>
              <a:rPr lang="fr-FR" sz="1600" dirty="0" err="1">
                <a:latin typeface="+mn-lt"/>
                <a:ea typeface="Times New Roman" panose="02020603050405020304" pitchFamily="18" charset="0"/>
                <a:cs typeface="Times New Roman" panose="02020603050405020304" pitchFamily="18" charset="0"/>
              </a:rPr>
              <a:t>spesso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collegano</a:t>
            </a:r>
            <a:r>
              <a:rPr lang="fr-FR" sz="1600" dirty="0">
                <a:latin typeface="+mn-lt"/>
                <a:ea typeface="Times New Roman" panose="02020603050405020304" pitchFamily="18" charset="0"/>
                <a:cs typeface="Times New Roman" panose="02020603050405020304" pitchFamily="18" charset="0"/>
              </a:rPr>
              <a:t> le </a:t>
            </a:r>
            <a:r>
              <a:rPr lang="fr-FR" sz="1600" dirty="0" err="1">
                <a:latin typeface="+mn-lt"/>
                <a:ea typeface="Times New Roman" panose="02020603050405020304" pitchFamily="18" charset="0"/>
                <a:cs typeface="Times New Roman" panose="02020603050405020304" pitchFamily="18" charset="0"/>
              </a:rPr>
              <a:t>loro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pratiche</a:t>
            </a:r>
            <a:r>
              <a:rPr lang="fr-FR" sz="1600" dirty="0">
                <a:latin typeface="+mn-lt"/>
                <a:ea typeface="Times New Roman" panose="02020603050405020304" pitchFamily="18" charset="0"/>
                <a:cs typeface="Times New Roman" panose="02020603050405020304" pitchFamily="18" charset="0"/>
              </a:rPr>
              <a:t> di </a:t>
            </a:r>
            <a:r>
              <a:rPr lang="fr-FR" sz="1600" dirty="0" err="1">
                <a:latin typeface="+mn-lt"/>
                <a:ea typeface="Times New Roman" panose="02020603050405020304" pitchFamily="18" charset="0"/>
                <a:cs typeface="Times New Roman" panose="02020603050405020304" pitchFamily="18" charset="0"/>
              </a:rPr>
              <a:t>acconciatura</a:t>
            </a:r>
            <a:r>
              <a:rPr lang="fr-FR" sz="1600" dirty="0">
                <a:latin typeface="+mn-lt"/>
                <a:ea typeface="Times New Roman" panose="02020603050405020304" pitchFamily="18" charset="0"/>
                <a:cs typeface="Times New Roman" panose="02020603050405020304" pitchFamily="18" charset="0"/>
              </a:rPr>
              <a:t> ai </a:t>
            </a:r>
            <a:r>
              <a:rPr lang="fr-FR" sz="1600" dirty="0" err="1">
                <a:latin typeface="+mn-lt"/>
                <a:ea typeface="Times New Roman" panose="02020603050405020304" pitchFamily="18" charset="0"/>
                <a:cs typeface="Times New Roman" panose="02020603050405020304" pitchFamily="18" charset="0"/>
              </a:rPr>
              <a:t>loro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rituali</a:t>
            </a:r>
            <a:r>
              <a:rPr lang="fr-FR" sz="1600" dirty="0">
                <a:latin typeface="+mn-lt"/>
                <a:ea typeface="Times New Roman" panose="02020603050405020304" pitchFamily="18" charset="0"/>
                <a:cs typeface="Times New Roman" panose="02020603050405020304" pitchFamily="18" charset="0"/>
              </a:rPr>
              <a:t> e al </a:t>
            </a:r>
            <a:r>
              <a:rPr lang="fr-FR" sz="1600" dirty="0" err="1">
                <a:latin typeface="+mn-lt"/>
                <a:ea typeface="Times New Roman" panose="02020603050405020304" pitchFamily="18" charset="0"/>
                <a:cs typeface="Times New Roman" panose="02020603050405020304" pitchFamily="18" charset="0"/>
              </a:rPr>
              <a:t>retaggio</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reale</a:t>
            </a:r>
            <a:r>
              <a:rPr lang="fr-FR" sz="1600" dirty="0">
                <a:latin typeface="+mn-lt"/>
                <a:ea typeface="Times New Roman" panose="02020603050405020304" pitchFamily="18" charset="0"/>
                <a:cs typeface="Times New Roman" panose="02020603050405020304" pitchFamily="18" charset="0"/>
              </a:rPr>
              <a:t>. Chignon </a:t>
            </a:r>
            <a:r>
              <a:rPr lang="fr-FR" sz="1600" dirty="0" err="1">
                <a:latin typeface="+mn-lt"/>
                <a:ea typeface="Times New Roman" panose="02020603050405020304" pitchFamily="18" charset="0"/>
                <a:cs typeface="Times New Roman" panose="02020603050405020304" pitchFamily="18" charset="0"/>
              </a:rPr>
              <a:t>scolpiti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realizzati</a:t>
            </a:r>
            <a:r>
              <a:rPr lang="fr-FR" sz="1600" dirty="0">
                <a:latin typeface="+mn-lt"/>
                <a:ea typeface="Times New Roman" panose="02020603050405020304" pitchFamily="18" charset="0"/>
                <a:cs typeface="Times New Roman" panose="02020603050405020304" pitchFamily="18" charset="0"/>
              </a:rPr>
              <a:t> con grande </a:t>
            </a:r>
            <a:r>
              <a:rPr lang="fr-FR" sz="1600" dirty="0" err="1">
                <a:latin typeface="+mn-lt"/>
                <a:ea typeface="Times New Roman" panose="02020603050405020304" pitchFamily="18" charset="0"/>
                <a:cs typeface="Times New Roman" panose="02020603050405020304" pitchFamily="18" charset="0"/>
              </a:rPr>
              <a:t>precisione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fungono</a:t>
            </a:r>
            <a:r>
              <a:rPr lang="fr-FR" sz="1600" dirty="0">
                <a:latin typeface="+mn-lt"/>
                <a:ea typeface="Times New Roman" panose="02020603050405020304" pitchFamily="18" charset="0"/>
                <a:cs typeface="Times New Roman" panose="02020603050405020304" pitchFamily="18" charset="0"/>
              </a:rPr>
              <a:t> da </a:t>
            </a:r>
            <a:r>
              <a:rPr lang="fr-FR" sz="1600" dirty="0" err="1">
                <a:latin typeface="+mn-lt"/>
                <a:ea typeface="Times New Roman" panose="02020603050405020304" pitchFamily="18" charset="0"/>
                <a:cs typeface="Times New Roman" panose="02020603050405020304" pitchFamily="18" charset="0"/>
              </a:rPr>
              <a:t>indicatori</a:t>
            </a:r>
            <a:r>
              <a:rPr lang="fr-FR" sz="1600" dirty="0">
                <a:latin typeface="+mn-lt"/>
                <a:ea typeface="Times New Roman" panose="02020603050405020304" pitchFamily="18" charset="0"/>
                <a:cs typeface="Times New Roman" panose="02020603050405020304" pitchFamily="18" charset="0"/>
              </a:rPr>
              <a:t> di </a:t>
            </a:r>
            <a:r>
              <a:rPr lang="fr-FR" sz="1600" dirty="0" err="1">
                <a:latin typeface="+mn-lt"/>
                <a:ea typeface="Times New Roman" panose="02020603050405020304" pitchFamily="18" charset="0"/>
                <a:cs typeface="Times New Roman" panose="02020603050405020304" pitchFamily="18" charset="0"/>
              </a:rPr>
              <a:t>status</a:t>
            </a:r>
            <a:r>
              <a:rPr lang="fr-FR" sz="1600" dirty="0">
                <a:latin typeface="+mn-lt"/>
                <a:ea typeface="Times New Roman" panose="02020603050405020304" pitchFamily="18" charset="0"/>
                <a:cs typeface="Times New Roman" panose="02020603050405020304" pitchFamily="18" charset="0"/>
              </a:rPr>
              <a:t> sociale e </a:t>
            </a:r>
            <a:r>
              <a:rPr lang="fr-FR" sz="1600" dirty="0" err="1">
                <a:latin typeface="+mn-lt"/>
                <a:ea typeface="Times New Roman" panose="02020603050405020304" pitchFamily="18" charset="0"/>
                <a:cs typeface="Times New Roman" panose="02020603050405020304" pitchFamily="18" charset="0"/>
              </a:rPr>
              <a:t>legittimità</a:t>
            </a:r>
            <a:r>
              <a:rPr lang="fr-FR" sz="1600" dirty="0">
                <a:latin typeface="+mn-lt"/>
                <a:ea typeface="Times New Roman" panose="02020603050405020304" pitchFamily="18" charset="0"/>
                <a:cs typeface="Times New Roman" panose="02020603050405020304" pitchFamily="18" charset="0"/>
              </a:rPr>
              <a:t> culturale. </a:t>
            </a:r>
            <a:r>
              <a:rPr lang="fr-FR" sz="1600" dirty="0" err="1">
                <a:latin typeface="+mn-lt"/>
                <a:ea typeface="Times New Roman" panose="02020603050405020304" pitchFamily="18" charset="0"/>
                <a:cs typeface="Times New Roman" panose="02020603050405020304" pitchFamily="18" charset="0"/>
              </a:rPr>
              <a:t>Ornamenti</a:t>
            </a:r>
            <a:r>
              <a:rPr lang="fr-FR" sz="1600" dirty="0">
                <a:latin typeface="+mn-lt"/>
                <a:ea typeface="Times New Roman" panose="02020603050405020304" pitchFamily="18" charset="0"/>
                <a:cs typeface="Times New Roman" panose="02020603050405020304" pitchFamily="18" charset="0"/>
              </a:rPr>
              <a:t> – conchiglie, </a:t>
            </a:r>
            <a:r>
              <a:rPr lang="fr-FR" sz="1600" dirty="0" err="1">
                <a:latin typeface="+mn-lt"/>
                <a:ea typeface="Times New Roman" panose="02020603050405020304" pitchFamily="18" charset="0"/>
                <a:cs typeface="Times New Roman" panose="02020603050405020304" pitchFamily="18" charset="0"/>
              </a:rPr>
              <a:t>perline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elementi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naturali</a:t>
            </a:r>
            <a:r>
              <a:rPr lang="fr-FR" sz="1600" dirty="0">
                <a:latin typeface="+mn-lt"/>
                <a:ea typeface="Times New Roman" panose="02020603050405020304" pitchFamily="18" charset="0"/>
                <a:cs typeface="Times New Roman" panose="02020603050405020304" pitchFamily="18" charset="0"/>
              </a:rPr>
              <a:t> – </a:t>
            </a:r>
            <a:r>
              <a:rPr lang="fr-FR" sz="1600" dirty="0" err="1">
                <a:latin typeface="+mn-lt"/>
                <a:ea typeface="Times New Roman" panose="02020603050405020304" pitchFamily="18" charset="0"/>
                <a:cs typeface="Times New Roman" panose="02020603050405020304" pitchFamily="18" charset="0"/>
              </a:rPr>
              <a:t>rafforzano</a:t>
            </a:r>
            <a:r>
              <a:rPr lang="fr-FR" sz="1600" dirty="0">
                <a:latin typeface="+mn-lt"/>
                <a:ea typeface="Times New Roman" panose="02020603050405020304" pitchFamily="18" charset="0"/>
                <a:cs typeface="Times New Roman" panose="02020603050405020304" pitchFamily="18" charset="0"/>
              </a:rPr>
              <a:t> la </a:t>
            </a:r>
            <a:r>
              <a:rPr lang="fr-FR" sz="1600" dirty="0" err="1">
                <a:latin typeface="+mn-lt"/>
                <a:ea typeface="Times New Roman" panose="02020603050405020304" pitchFamily="18" charset="0"/>
                <a:cs typeface="Times New Roman" panose="02020603050405020304" pitchFamily="18" charset="0"/>
              </a:rPr>
              <a:t>dimensione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spirituale</a:t>
            </a:r>
            <a:r>
              <a:rPr lang="fr-FR" sz="1600" dirty="0">
                <a:latin typeface="+mn-lt"/>
                <a:ea typeface="Times New Roman" panose="02020603050405020304" pitchFamily="18" charset="0"/>
                <a:cs typeface="Times New Roman" panose="02020603050405020304" pitchFamily="18" charset="0"/>
              </a:rPr>
              <a:t> di </a:t>
            </a:r>
            <a:r>
              <a:rPr lang="fr-FR" sz="1600" dirty="0" err="1">
                <a:latin typeface="+mn-lt"/>
                <a:ea typeface="Times New Roman" panose="02020603050405020304" pitchFamily="18" charset="0"/>
                <a:cs typeface="Times New Roman" panose="02020603050405020304" pitchFamily="18" charset="0"/>
              </a:rPr>
              <a:t>queste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acconciature</a:t>
            </a:r>
            <a:r>
              <a:rPr lang="fr-FR" sz="1600" dirty="0">
                <a:latin typeface="+mn-lt"/>
                <a:ea typeface="Times New Roman" panose="02020603050405020304" pitchFamily="18" charset="0"/>
                <a:cs typeface="Times New Roman" panose="02020603050405020304" pitchFamily="18" charset="0"/>
              </a:rPr>
              <a:t>.</a:t>
            </a:r>
            <a:br>
              <a:rPr lang="fr-FR" sz="1600" dirty="0">
                <a:latin typeface="+mn-lt"/>
                <a:ea typeface="Times New Roman" panose="02020603050405020304" pitchFamily="18" charset="0"/>
                <a:cs typeface="Times New Roman" panose="02020603050405020304" pitchFamily="18" charset="0"/>
              </a:rPr>
            </a:br>
            <a:r>
              <a:rPr lang="fr-FR" sz="1600" dirty="0">
                <a:latin typeface="+mn-lt"/>
                <a:ea typeface="Times New Roman" panose="02020603050405020304" pitchFamily="18" charset="0"/>
                <a:cs typeface="Times New Roman" panose="02020603050405020304" pitchFamily="18" charset="0"/>
              </a:rPr>
              <a:t>Tra i Sakalava, un </a:t>
            </a:r>
            <a:r>
              <a:rPr lang="fr-FR" sz="1600" dirty="0" err="1">
                <a:latin typeface="+mn-lt"/>
                <a:ea typeface="Times New Roman" panose="02020603050405020304" pitchFamily="18" charset="0"/>
                <a:cs typeface="Times New Roman" panose="02020603050405020304" pitchFamily="18" charset="0"/>
              </a:rPr>
              <a:t>popolo</a:t>
            </a:r>
            <a:r>
              <a:rPr lang="fr-FR" sz="1600" dirty="0">
                <a:latin typeface="+mn-lt"/>
                <a:ea typeface="Times New Roman" panose="02020603050405020304" pitchFamily="18" charset="0"/>
                <a:cs typeface="Times New Roman" panose="02020603050405020304" pitchFamily="18" charset="0"/>
              </a:rPr>
              <a:t> di </a:t>
            </a:r>
            <a:r>
              <a:rPr lang="fr-FR" sz="1600" dirty="0" err="1">
                <a:latin typeface="+mn-lt"/>
                <a:ea typeface="Times New Roman" panose="02020603050405020304" pitchFamily="18" charset="0"/>
                <a:cs typeface="Times New Roman" panose="02020603050405020304" pitchFamily="18" charset="0"/>
              </a:rPr>
              <a:t>pescatori</a:t>
            </a:r>
            <a:r>
              <a:rPr lang="fr-FR" sz="1600" dirty="0">
                <a:latin typeface="+mn-lt"/>
                <a:ea typeface="Times New Roman" panose="02020603050405020304" pitchFamily="18" charset="0"/>
                <a:cs typeface="Times New Roman" panose="02020603050405020304" pitchFamily="18" charset="0"/>
              </a:rPr>
              <a:t> e </a:t>
            </a:r>
            <a:r>
              <a:rPr lang="fr-FR" sz="1600" dirty="0" err="1">
                <a:latin typeface="+mn-lt"/>
                <a:ea typeface="Times New Roman" panose="02020603050405020304" pitchFamily="18" charset="0"/>
                <a:cs typeface="Times New Roman" panose="02020603050405020304" pitchFamily="18" charset="0"/>
              </a:rPr>
              <a:t>pastori</a:t>
            </a:r>
            <a:r>
              <a:rPr lang="fr-FR" sz="1600" dirty="0">
                <a:latin typeface="+mn-lt"/>
                <a:ea typeface="Times New Roman" panose="02020603050405020304" pitchFamily="18" charset="0"/>
                <a:cs typeface="Times New Roman" panose="02020603050405020304" pitchFamily="18" charset="0"/>
              </a:rPr>
              <a:t> di </a:t>
            </a:r>
            <a:r>
              <a:rPr lang="fr-FR" sz="1600" dirty="0" err="1">
                <a:latin typeface="+mn-lt"/>
                <a:ea typeface="Times New Roman" panose="02020603050405020304" pitchFamily="18" charset="0"/>
                <a:cs typeface="Times New Roman" panose="02020603050405020304" pitchFamily="18" charset="0"/>
              </a:rPr>
              <a:t>zebù</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che</a:t>
            </a:r>
            <a:r>
              <a:rPr lang="fr-FR" sz="1600" dirty="0">
                <a:latin typeface="+mn-lt"/>
                <a:ea typeface="Times New Roman" panose="02020603050405020304" pitchFamily="18" charset="0"/>
                <a:cs typeface="Times New Roman" panose="02020603050405020304" pitchFamily="18" charset="0"/>
              </a:rPr>
              <a:t> vive </a:t>
            </a:r>
            <a:r>
              <a:rPr lang="fr-FR" sz="1600" dirty="0" err="1">
                <a:latin typeface="+mn-lt"/>
                <a:ea typeface="Times New Roman" panose="02020603050405020304" pitchFamily="18" charset="0"/>
                <a:cs typeface="Times New Roman" panose="02020603050405020304" pitchFamily="18" charset="0"/>
              </a:rPr>
              <a:t>sulle</a:t>
            </a:r>
            <a:r>
              <a:rPr lang="fr-FR" sz="1600" dirty="0">
                <a:latin typeface="+mn-lt"/>
                <a:ea typeface="Times New Roman" panose="02020603050405020304" pitchFamily="18" charset="0"/>
                <a:cs typeface="Times New Roman" panose="02020603050405020304" pitchFamily="18" charset="0"/>
              </a:rPr>
              <a:t> rive </a:t>
            </a:r>
            <a:r>
              <a:rPr lang="fr-FR" sz="1600" dirty="0" err="1">
                <a:latin typeface="+mn-lt"/>
                <a:ea typeface="Times New Roman" panose="02020603050405020304" pitchFamily="18" charset="0"/>
                <a:cs typeface="Times New Roman" panose="02020603050405020304" pitchFamily="18" charset="0"/>
              </a:rPr>
              <a:t>del</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fiume</a:t>
            </a:r>
            <a:r>
              <a:rPr lang="fr-FR" sz="1600" dirty="0">
                <a:latin typeface="+mn-lt"/>
                <a:ea typeface="Times New Roman" panose="02020603050405020304" pitchFamily="18" charset="0"/>
                <a:cs typeface="Times New Roman" panose="02020603050405020304" pitchFamily="18" charset="0"/>
              </a:rPr>
              <a:t> Belo-sur-</a:t>
            </a:r>
            <a:r>
              <a:rPr lang="fr-FR" sz="1600" dirty="0" err="1">
                <a:latin typeface="+mn-lt"/>
                <a:ea typeface="Times New Roman" panose="02020603050405020304" pitchFamily="18" charset="0"/>
                <a:cs typeface="Times New Roman" panose="02020603050405020304" pitchFamily="18" charset="0"/>
              </a:rPr>
              <a:t>Tsiribihina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che</a:t>
            </a:r>
            <a:r>
              <a:rPr lang="fr-FR" sz="1600" dirty="0">
                <a:latin typeface="+mn-lt"/>
                <a:ea typeface="Times New Roman" panose="02020603050405020304" pitchFamily="18" charset="0"/>
                <a:cs typeface="Times New Roman" panose="02020603050405020304" pitchFamily="18" charset="0"/>
              </a:rPr>
              <a:t> si </a:t>
            </a:r>
            <a:r>
              <a:rPr lang="fr-FR" sz="1600" dirty="0" err="1">
                <a:latin typeface="+mn-lt"/>
                <a:ea typeface="Times New Roman" panose="02020603050405020304" pitchFamily="18" charset="0"/>
                <a:cs typeface="Times New Roman" panose="02020603050405020304" pitchFamily="18" charset="0"/>
              </a:rPr>
              <a:t>estende</a:t>
            </a:r>
            <a:r>
              <a:rPr lang="fr-FR" sz="1600" dirty="0">
                <a:latin typeface="+mn-lt"/>
                <a:ea typeface="Times New Roman" panose="02020603050405020304" pitchFamily="18" charset="0"/>
                <a:cs typeface="Times New Roman" panose="02020603050405020304" pitchFamily="18" charset="0"/>
              </a:rPr>
              <a:t> su </a:t>
            </a:r>
            <a:r>
              <a:rPr lang="fr-FR" sz="1600" dirty="0" err="1">
                <a:latin typeface="+mn-lt"/>
                <a:ea typeface="Times New Roman" panose="02020603050405020304" pitchFamily="18" charset="0"/>
                <a:cs typeface="Times New Roman" panose="02020603050405020304" pitchFamily="18" charset="0"/>
              </a:rPr>
              <a:t>un'area</a:t>
            </a:r>
            <a:r>
              <a:rPr lang="fr-FR" sz="1600" dirty="0">
                <a:latin typeface="+mn-lt"/>
                <a:ea typeface="Times New Roman" panose="02020603050405020304" pitchFamily="18" charset="0"/>
                <a:cs typeface="Times New Roman" panose="02020603050405020304" pitchFamily="18" charset="0"/>
              </a:rPr>
              <a:t> di circa 8.000 km², le </a:t>
            </a:r>
            <a:r>
              <a:rPr lang="fr-FR" sz="1600" dirty="0" err="1">
                <a:latin typeface="+mn-lt"/>
                <a:ea typeface="Times New Roman" panose="02020603050405020304" pitchFamily="18" charset="0"/>
                <a:cs typeface="Times New Roman" panose="02020603050405020304" pitchFamily="18" charset="0"/>
              </a:rPr>
              <a:t>acconciature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enfatizzano</a:t>
            </a:r>
            <a:r>
              <a:rPr lang="fr-FR" sz="1600" dirty="0">
                <a:latin typeface="+mn-lt"/>
                <a:ea typeface="Times New Roman" panose="02020603050405020304" pitchFamily="18" charset="0"/>
                <a:cs typeface="Times New Roman" panose="02020603050405020304" pitchFamily="18" charset="0"/>
              </a:rPr>
              <a:t> l'</a:t>
            </a:r>
            <a:r>
              <a:rPr lang="fr-FR" sz="1600" dirty="0" err="1">
                <a:latin typeface="+mn-lt"/>
                <a:ea typeface="Times New Roman" panose="02020603050405020304" pitchFamily="18" charset="0"/>
                <a:cs typeface="Times New Roman" panose="02020603050405020304" pitchFamily="18" charset="0"/>
              </a:rPr>
              <a:t>equilibrio</a:t>
            </a:r>
            <a:r>
              <a:rPr lang="fr-FR" sz="1600" dirty="0">
                <a:latin typeface="+mn-lt"/>
                <a:ea typeface="Times New Roman" panose="02020603050405020304" pitchFamily="18" charset="0"/>
                <a:cs typeface="Times New Roman" panose="02020603050405020304" pitchFamily="18" charset="0"/>
              </a:rPr>
              <a:t> tra </a:t>
            </a:r>
            <a:r>
              <a:rPr lang="fr-FR" sz="1600" dirty="0" err="1">
                <a:latin typeface="+mn-lt"/>
                <a:ea typeface="Times New Roman" panose="02020603050405020304" pitchFamily="18" charset="0"/>
                <a:cs typeface="Times New Roman" panose="02020603050405020304" pitchFamily="18" charset="0"/>
              </a:rPr>
              <a:t>funzionalità</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ed</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estetica</a:t>
            </a:r>
            <a:r>
              <a:rPr lang="fr-FR" sz="1600" dirty="0">
                <a:latin typeface="+mn-lt"/>
                <a:ea typeface="Times New Roman" panose="02020603050405020304" pitchFamily="18" charset="0"/>
                <a:cs typeface="Times New Roman" panose="02020603050405020304" pitchFamily="18" charset="0"/>
              </a:rPr>
              <a:t>. Le conchiglie </a:t>
            </a:r>
            <a:r>
              <a:rPr lang="fr-FR" sz="1600" dirty="0" err="1">
                <a:latin typeface="+mn-lt"/>
                <a:ea typeface="Times New Roman" panose="02020603050405020304" pitchFamily="18" charset="0"/>
                <a:cs typeface="Times New Roman" panose="02020603050405020304" pitchFamily="18" charset="0"/>
              </a:rPr>
              <a:t>inserite</a:t>
            </a:r>
            <a:r>
              <a:rPr lang="fr-FR" sz="1600" dirty="0">
                <a:latin typeface="+mn-lt"/>
                <a:ea typeface="Times New Roman" panose="02020603050405020304" pitchFamily="18" charset="0"/>
                <a:cs typeface="Times New Roman" panose="02020603050405020304" pitchFamily="18" charset="0"/>
              </a:rPr>
              <a:t> in </a:t>
            </a:r>
            <a:r>
              <a:rPr lang="fr-FR" sz="1600" dirty="0" err="1">
                <a:latin typeface="+mn-lt"/>
                <a:ea typeface="Times New Roman" panose="02020603050405020304" pitchFamily="18" charset="0"/>
                <a:cs typeface="Times New Roman" panose="02020603050405020304" pitchFamily="18" charset="0"/>
              </a:rPr>
              <a:t>trecce</a:t>
            </a:r>
            <a:r>
              <a:rPr lang="fr-FR" sz="1600" dirty="0">
                <a:latin typeface="+mn-lt"/>
                <a:ea typeface="Times New Roman" panose="02020603050405020304" pitchFamily="18" charset="0"/>
                <a:cs typeface="Times New Roman" panose="02020603050405020304" pitchFamily="18" charset="0"/>
              </a:rPr>
              <a:t> o chignon </a:t>
            </a:r>
            <a:r>
              <a:rPr lang="fr-FR" sz="1600" dirty="0" err="1">
                <a:latin typeface="+mn-lt"/>
                <a:ea typeface="Times New Roman" panose="02020603050405020304" pitchFamily="18" charset="0"/>
                <a:cs typeface="Times New Roman" panose="02020603050405020304" pitchFamily="18" charset="0"/>
              </a:rPr>
              <a:t>fungono</a:t>
            </a:r>
            <a:r>
              <a:rPr lang="fr-FR" sz="1600" dirty="0">
                <a:latin typeface="+mn-lt"/>
                <a:ea typeface="Times New Roman" panose="02020603050405020304" pitchFamily="18" charset="0"/>
                <a:cs typeface="Times New Roman" panose="02020603050405020304" pitchFamily="18" charset="0"/>
              </a:rPr>
              <a:t> non solo da </a:t>
            </a:r>
            <a:r>
              <a:rPr lang="fr-FR" sz="1600" dirty="0" err="1">
                <a:latin typeface="+mn-lt"/>
                <a:ea typeface="Times New Roman" panose="02020603050405020304" pitchFamily="18" charset="0"/>
                <a:cs typeface="Times New Roman" panose="02020603050405020304" pitchFamily="18" charset="0"/>
              </a:rPr>
              <a:t>decorazione</a:t>
            </a:r>
            <a:r>
              <a:rPr lang="fr-FR" sz="1600" dirty="0">
                <a:latin typeface="+mn-lt"/>
                <a:ea typeface="Times New Roman" panose="02020603050405020304" pitchFamily="18" charset="0"/>
                <a:cs typeface="Times New Roman" panose="02020603050405020304" pitchFamily="18" charset="0"/>
              </a:rPr>
              <a:t>, ma anche da </a:t>
            </a:r>
            <a:r>
              <a:rPr lang="fr-FR" sz="1600" dirty="0" err="1">
                <a:latin typeface="+mn-lt"/>
                <a:ea typeface="Times New Roman" panose="02020603050405020304" pitchFamily="18" charset="0"/>
                <a:cs typeface="Times New Roman" panose="02020603050405020304" pitchFamily="18" charset="0"/>
              </a:rPr>
              <a:t>narrazioni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silenziose</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evocando</a:t>
            </a:r>
            <a:r>
              <a:rPr lang="fr-FR" sz="1600" dirty="0">
                <a:latin typeface="+mn-lt"/>
                <a:ea typeface="Times New Roman" panose="02020603050405020304" pitchFamily="18" charset="0"/>
                <a:cs typeface="Times New Roman" panose="02020603050405020304" pitchFamily="18" charset="0"/>
              </a:rPr>
              <a:t> la </a:t>
            </a:r>
            <a:r>
              <a:rPr lang="fr-FR" sz="1600" dirty="0" err="1">
                <a:latin typeface="+mn-lt"/>
                <a:ea typeface="Times New Roman" panose="02020603050405020304" pitchFamily="18" charset="0"/>
                <a:cs typeface="Times New Roman" panose="02020603050405020304" pitchFamily="18" charset="0"/>
              </a:rPr>
              <a:t>vita</a:t>
            </a:r>
            <a:r>
              <a:rPr lang="fr-FR" sz="1600" dirty="0">
                <a:latin typeface="+mn-lt"/>
                <a:ea typeface="Times New Roman" panose="02020603050405020304" pitchFamily="18" charset="0"/>
                <a:cs typeface="Times New Roman" panose="02020603050405020304" pitchFamily="18" charset="0"/>
              </a:rPr>
              <a:t> marinara, </a:t>
            </a:r>
            <a:r>
              <a:rPr lang="fr-FR" sz="1600" dirty="0" err="1">
                <a:latin typeface="+mn-lt"/>
                <a:ea typeface="Times New Roman" panose="02020603050405020304" pitchFamily="18" charset="0"/>
                <a:cs typeface="Times New Roman" panose="02020603050405020304" pitchFamily="18" charset="0"/>
              </a:rPr>
              <a:t>gli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antenati</a:t>
            </a:r>
            <a:r>
              <a:rPr lang="fr-FR" sz="1600" dirty="0">
                <a:latin typeface="+mn-lt"/>
                <a:ea typeface="Times New Roman" panose="02020603050405020304" pitchFamily="18" charset="0"/>
                <a:cs typeface="Times New Roman" panose="02020603050405020304" pitchFamily="18" charset="0"/>
              </a:rPr>
              <a:t> e le </a:t>
            </a:r>
            <a:r>
              <a:rPr lang="fr-FR" sz="1600" dirty="0" err="1">
                <a:latin typeface="+mn-lt"/>
                <a:ea typeface="Times New Roman" panose="02020603050405020304" pitchFamily="18" charset="0"/>
                <a:cs typeface="Times New Roman" panose="02020603050405020304" pitchFamily="18" charset="0"/>
              </a:rPr>
              <a:t>tradizioni</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della</a:t>
            </a:r>
            <a:r>
              <a:rPr lang="fr-FR" sz="1600" dirty="0">
                <a:latin typeface="+mn-lt"/>
                <a:ea typeface="Times New Roman" panose="02020603050405020304" pitchFamily="18" charset="0"/>
                <a:cs typeface="Times New Roman" panose="02020603050405020304" pitchFamily="18" charset="0"/>
              </a:rPr>
              <a:t> </a:t>
            </a:r>
            <a:r>
              <a:rPr lang="fr-FR" sz="1600" dirty="0" err="1">
                <a:latin typeface="+mn-lt"/>
                <a:ea typeface="Times New Roman" panose="02020603050405020304" pitchFamily="18" charset="0"/>
                <a:cs typeface="Times New Roman" panose="02020603050405020304" pitchFamily="18" charset="0"/>
              </a:rPr>
              <a:t>comunità</a:t>
            </a:r>
            <a:r>
              <a:rPr lang="fr-FR" sz="1600" dirty="0">
                <a:latin typeface="+mn-lt"/>
                <a:ea typeface="Times New Roman" panose="02020603050405020304" pitchFamily="18" charset="0"/>
                <a:cs typeface="Times New Roman" panose="02020603050405020304" pitchFamily="18" charset="0"/>
              </a:rPr>
              <a:t>.</a:t>
            </a:r>
            <a:br>
              <a:rPr lang="fr-FR" dirty="0"/>
            </a:br>
            <a:br>
              <a:rPr lang="fr-FR" sz="2000" dirty="0"/>
            </a:br>
            <a:br>
              <a:rPr lang="fr-FR" dirty="0"/>
            </a:br>
            <a:br>
              <a:rPr lang="fr-FR" sz="1600" dirty="0">
                <a:latin typeface="+mn-lt"/>
                <a:ea typeface="Times New Roman" panose="02020603050405020304" pitchFamily="18" charset="0"/>
                <a:cs typeface="Times New Roman" panose="02020603050405020304" pitchFamily="18" charset="0"/>
              </a:rPr>
            </a:br>
            <a:r>
              <a:rPr lang="fr-FR" sz="1400" dirty="0">
                <a:latin typeface="+mn-lt"/>
              </a:rPr>
              <a:t>.</a:t>
            </a:r>
            <a:br>
              <a:rPr lang="fr-FR" sz="3200" dirty="0">
                <a:latin typeface="+mn-lt"/>
              </a:rPr>
            </a:br>
            <a:br>
              <a:rPr lang="fr-FR" sz="1000" b="1" kern="1800" dirty="0">
                <a:effectLst/>
                <a:latin typeface="+mn-lt"/>
                <a:ea typeface="Times New Roman" panose="02020603050405020304" pitchFamily="18" charset="0"/>
                <a:cs typeface="Times New Roman" panose="02020603050405020304" pitchFamily="18" charset="0"/>
              </a:rPr>
            </a:br>
            <a:br>
              <a:rPr lang="fr-FR" sz="1000" b="1" kern="1800" dirty="0">
                <a:effectLst/>
                <a:latin typeface="+mn-lt"/>
                <a:ea typeface="Times New Roman" panose="02020603050405020304" pitchFamily="18"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br>
              <a:rPr lang="fr-FR" sz="1000" dirty="0">
                <a:effectLst/>
                <a:latin typeface="+mn-lt"/>
                <a:ea typeface="Calibri" panose="020F0502020204030204" pitchFamily="34" charset="0"/>
                <a:cs typeface="Times New Roman" panose="02020603050405020304" pitchFamily="18" charset="0"/>
              </a:rPr>
            </a:br>
            <a:endParaRPr lang="fr-FR" sz="3200" dirty="0">
              <a:latin typeface="+mn-lt"/>
            </a:endParaRPr>
          </a:p>
        </p:txBody>
      </p:sp>
      <p:pic>
        <p:nvPicPr>
          <p:cNvPr id="5" name="Image 4">
            <a:extLst>
              <a:ext uri="{FF2B5EF4-FFF2-40B4-BE49-F238E27FC236}">
                <a16:creationId xmlns:a16="http://schemas.microsoft.com/office/drawing/2014/main" id="{B0A70088-C839-A290-C25E-C12671D2C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522" y="4191933"/>
            <a:ext cx="1688725" cy="2635558"/>
          </a:xfrm>
          <a:prstGeom prst="rect">
            <a:avLst/>
          </a:prstGeom>
        </p:spPr>
      </p:pic>
      <p:pic>
        <p:nvPicPr>
          <p:cNvPr id="6" name="Image 5">
            <a:extLst>
              <a:ext uri="{FF2B5EF4-FFF2-40B4-BE49-F238E27FC236}">
                <a16:creationId xmlns:a16="http://schemas.microsoft.com/office/drawing/2014/main" id="{5DB6D74B-87FD-A563-F3C3-5ABC7EF6E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2031" y="4191933"/>
            <a:ext cx="4038815" cy="2615956"/>
          </a:xfrm>
          <a:prstGeom prst="rect">
            <a:avLst/>
          </a:prstGeom>
        </p:spPr>
      </p:pic>
    </p:spTree>
    <p:extLst>
      <p:ext uri="{BB962C8B-B14F-4D97-AF65-F5344CB8AC3E}">
        <p14:creationId xmlns:p14="http://schemas.microsoft.com/office/powerpoint/2010/main" val="42080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3557</Words>
  <Application>Microsoft Macintosh PowerPoint</Application>
  <PresentationFormat>Widescreen</PresentationFormat>
  <Paragraphs>18</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Calibri Light</vt:lpstr>
      <vt:lpstr>Times New Roman</vt:lpstr>
      <vt:lpstr>Thème Office</vt:lpstr>
      <vt:lpstr>       Corps et Mémoire :  récits visuels autour des coiffures et des rituels féminins à Madagascar    </vt:lpstr>
      <vt:lpstr> Corps et Mémoire :  récits visuels autour des coiffures et des rituels féminins à Madagascar   Les coiffures traditionnelles malgaches (Malagasy) constituent un patrimoine culturel d’une grande richesse, révélateur de l’histoire, de l’organisation sociale et des systèmes symboliques propres aux différentes régions de Madagascar. À travers ces formes capillaires, ce sont des récits identitaires, des pratiques rituelles et des gestes ancestraux qui se perpétuent. Chaque tresse, chaque ornement et chaque texture capillaire s’inscrit dans un langage visuel précis, transmis de génération en génération. Ces coiffures dépassent largement le domaine de l’esthétique : elles incarnent une manière d’habiter son corps, sa communauté et son territoire. Les traditions capillaires féminines révèlent non seulement l’habileté artisanale des stylistes souvent des femmes mais aussi la valeur accordée à la patience, à l’élégance, à l’attention aux détails et à la maîtrise technique. Elles mobilisent un savoir-faire minutieux, résultat d’un long apprentissage qui participe à la transmission intergénérationnelle des normes sociales et des valeurs culturelles.     </vt:lpstr>
      <vt:lpstr>Presentazione standard di PowerPoint</vt:lpstr>
      <vt:lpstr>  Les diverses rituels Malgache I vari rituali malgasci  Les rituels malgaches sont profondément ancrés dans la culture et les traditions de Madagascar, reflétant une riche histoire et une diversité ethnique. L'un des rituels les plus connus est le « Famadihana » ou retournement des morts. Ce rite funéraire consiste à exhumer les corps des ancêtres, à les envelopper dans de nouveaux linceuls, puis à les replacer dans leurs tombes après une célébration festive avec de la musique et des danses. Ce rituel symbolise le respect et l'amour pour les ancêtres, renforçant les liens familiaux et communautaires. Le mariage à Madagascar est également un événement empreint de traditions, où les familles jouent un rôle central. Les cérémonies peuvent varier selon les régions et les groupes ethniques, mais elles incluent souvent des bénédictions ancestrales, des échanges de cadeaux et des festins pour célébrer l'union des familles. La naissance est un moment de grande joie et de célébration dans la culture malgache. Des rituels spécifiques, tels que le « Joro » pour bénir l'enfant et assurer sa protection, sont pratiqués. Ces cérémonies impliquent souvent des prières, des chants et des offrandes aux ancêtres.  Un autre rituel important est le « Sambatra », une cérémonie de circoncision collective célébrée par les Antambahoaka tous les sept ans. C'est une période de festivités marquée par des chants, des danses et des échanges culturels.  Le « Fitampoha » est un rituel pratiqué par les Sakalava, où des reliques royales sont baignées dans le fleuve, symbolisant la purification et la protection divine. Ce rituel est accompagné de cérémonies et de fêtes. Le « Tromba » est un rituel de possession au cours duquel des médiums entrent en transe pour communiquer avec les esprits des ancêtres, apportant des conseils et des bénédictions à la communauté. Les rituels malgaches, souvent liés à la nature et aux ancêtres, jouent un rôle crucial dans la préservation de l'identité culturelle et sociale de Madagascar. .     </vt:lpstr>
      <vt:lpstr>  Les diverses rituels Malgache  I vari rituali malgasci  I rituali malgasci sono profondamente radicati nella cultura e nelle tradizioni del Madagascar, riflettendo una ricca storia e una diversità etnica. Uno dei rituali più noti è il "famadihana", o rivoltamento delle ossa. Questo rito funebre prevede la riesumazione dei corpi degli antenati, l'avvolgimento in nuovi sudari e il loro successivo rientro nelle tombe dopo una festosa celebrazione con musica e danze. Questo rituale simboleggia il rispetto e l'amore per gli antenati, rafforzando i legami familiari e comunitari.  Anche il matrimonio in Madagascar è un evento ricco di tradizione, in cui le famiglie svolgono un ruolo centrale. Le cerimonie possono variare a seconda della regione e del gruppo etnico, ma spesso includono benedizioni ancestrali, scambi di doni e feste per celebrare l'unione familiare.  La nascita è un momento di grande gioia e celebrazione nella cultura malgascia. Vengono praticati rituali specifici, come il "joro", per benedire il bambino e garantirne la protezione. Queste cerimonie spesso prevedono preghiere, canti e offerte agli antenati. Un altro rituale importante è il "sambatra", una cerimonia di circoncisione collettiva celebrata dagli Antambahoaka ogni sette anni. È un periodo di festeggiamenti caratterizzato da canti, danze e scambi culturali.   Il "fitampoha" è un rituale praticato dai Sakalava, in cui le reliquie reali vengono immerse nel fiume, a simboleggiare la purificazione e la protezione divina. Questo rituale è accompagnato da cerimonie e celebrazioni. La "tromba" è un rituale di possessione durante il quale i medium entrano in trance per comunicare con gli spiriti degli antenati, portando guida e benedizione alla comunità. I rituali malgasci, spesso legati alla natura e agli antenati, svolgono un ruolo cruciale nel preservare l'identità culturale e sociale del Madagascar.  .     </vt:lpstr>
      <vt:lpstr>Hautes-Terres – Merina et Betsileo  Altopiani – Merina e Betsileo  Dans les Hautes-Terres, les communautés Merina et Betsileo privilégient des tresses fines, symétriques, discrètes mais d’une grande précision. Ces coiffures symbolisent l’ordre, la rigueur et la beauté maîtrisée, autant de qualités valorisées dans ces sociétés. Historiquement, certaines formes capillaires étaient réservées aux lignages royaux ou aristocratiques, reflétant la stratification sociale et les codes de prestige. Aujourd’hui encore, ces influences royales persistent dans les coiffures portées lors de cérémonies importantes telles que les mariages, les rites communautaires ou les fêtes traditionnelles. Les ornements perles, étoffes colorées, accessoires renforcent la dimension statutaire et festive de ces coiffures, qui constituent un véritable marqueur identitaire.  Nelle Highlands, le comunità Merina e Betsileo prediligono trecce sottili, simmetriche, discrete ma estremamente precise. Queste acconciature simboleggiano ordine, rigore e bellezza controllata, qualità molto apprezzate in queste società. Storicamente, alcune acconciature erano riservate alle famiglie reali o aristocratiche, riflettendo la stratificazione sociale e i codici di prestigio. Ancora oggi, queste influenze reali persistono nelle acconciature indossate durante cerimonie importanti come matrimoni, riti comunitari e feste tradizionali. Gli ornamenti di perline, i tessuti colorati e gli accessori rafforzano lo status e la dimensione festosa di queste acconciature, che costituiscono un vero e proprio segno di identità.   .     </vt:lpstr>
      <vt:lpstr>Représentations ethnographiques : cartes postales et iconographie coloniale  Rappresentazioni etnografiche: cartoline e iconografia coloniale  Les images évoquées rappellent les portraits ethnographiques des XIXᵉ et début XXᵉ siècles, typiques des anciennes cartes postales coloniales. Sur l’une d’elles, une femme Betsileo est représentée assise, enveloppée dans un tissu clair, dans une mise en scène sobre et largement influencée par l’esthétique coloniale. Sur l’autre, une femme Merina est photographiée de trois quarts, coiffée de tresses tirées vers l’arrière qui dégagent son visage. Ces images, bien que précieuses pour documenter les coiffures traditionnelles, participaient aussi à la construction d’un regard exotisant et essentialisant sur les populations malgaches.  Le immagini evocate ricordano i ritratti etnografici del XIX e inizio XX secolo, tipici delle vecchie cartoline coloniali. In una, una donna Betsileo è raffigurata seduta, avvolta in un tessuto chiaro, in un ambiente semplice fortemente influenzato dall'estetica coloniale. In un'altra, una donna Merina è fotografata di tre quarti, con i capelli intrecciati e tirati indietro per rivelare il viso. Queste immagini, pur essendo preziose per documentare le acconciature tradizionali, hanno anche contribuito alla costruzione di una visione esoticizzante ed essenzializzante del popolo malgascio. .   .     </vt:lpstr>
      <vt:lpstr>  Côte Est – Betsimisaraka : une esthétique inspirée de la mer  East Coast – Betsimisaraka: un’estetica ispirata al mare   Sur la Côte Est, les coiffures des femmes Betsimisaraka se caractérisent par leur volume, leur complexité et leur dimension profondément symbolique. Les motifs tressés évoquent les formes végétales de la forêt tropicale lianes, feuilles entremêlées — mais également la mer omniprésente dans le quotidien des communautés littorales. Ces coiffures traduisent la vigueur des vagues, la continuité des courants et le lien spirituel avec l’environnement marin. Elles expriment ainsi une vision du monde où la nature et l’identité culturelle sont intimement liées.  Sulla costa orientale, le acconciature delle donne Betsimisaraka sono caratterizzate dal volume, dalla complessità e dalla profonda dimensione simbolica. I motivi intrecciati evocano le forme vegetali della foresta pluviale – viticci, foglie intrecciate – ma anche il mare, onnipresente nella vita quotidiana delle comunità costiere. Queste acconciature riflettono la potenza delle onde, la continuità delle correnti e il legame spirituale con l'ambiente marino. Esprimono così una visione del mondo in cui natura e identità culturale sono intimamente legate.  .   .     </vt:lpstr>
      <vt:lpstr>     Côte Ouest – Sakalava : chignons sculptés et mémoire de la mer Costa Occidentale – Sakalava: Chignon scolpiti e ricordo del mare  Dans la région ouest, les Sakalava associent souvent leurs pratiques capillaires à leur héritage rituel et royal. Les chignons sculptés, façonnés avec une grande précision, constituent des marqueurs de statut social et de légitimité culturelle. Les ornements — coquillages, perles, éléments naturels — renforcent la dimension spirituelle de ces coiffures. Chez les Sakalava, peuple à moitié pêcheurs et éleveurs de zébus, vivant sur la rive de Belo-sur-Tsiribihina, qui lui a une superficie d’environ 8000km, les coiffures privilégient un équilibre entre fonctionnalité et esthétique. Les coquillages insérés dans les tresses ou les chignons constituent non seulement des décorations, mais aussi des narrations silencieuses, évoquant la vie maritime, les ancêtres et les traditions communautaires.  Nella regione occidentale, i Sakalava spesso collegano le loro pratiche di acconciatura ai loro rituali e al retaggio reale. Chignon scolpiti, realizzati con grande precisione, fungono da indicatori di status sociale e legittimità culturale. Ornamenti – conchiglie, perline, elementi naturali – rafforzano la dimensione spirituale di queste acconciature. Tra i Sakalava, un popolo di pescatori e pastori di zebù che vive sulle rive del fiume Belo-sur-Tsiribihina, che si estende su un'area di circa 8.000 km², le acconciature enfatizzano l'equilibrio tra funzionalità ed estetica. Le conchiglie inserite in trecce o chignon fungono non solo da decorazione, ma anche da narrazioni silenziose, evocando la vita marinara, gli antenati e le tradizioni della comunità.    .     </vt:lpstr>
      <vt:lpstr>Sud – Antandroy, Mahafaly et Vezo : sobriété et symbolisme rituel  Sud – Antandroy, Mahafaly e Vezo: sobrietà e simbolismo rituale  Dans le Sud, notamment parmi les communautés Antandroy et Mahafaly, les coiffures adoptent des formes plus épurées, parfois minimalistes, mais fortement chargées de sens. Elles interviennent particulièrement dans les rites de passage, lorsque la coiffure devient un marqueur de transformation sociale : passage à l’âge adulte, nouvelle position dans le groupe familial, moment de reconnaissance de la maturité et de la responsabilité. Les cheveux tressés ou ornés d’éléments naturels s’inscrivent alors dans un langage rituel où chaque motif renvoie à une signification spirituelle ou communautaire.  Nel Sud, in particolare tra le comunità Antandroy e Mahafaly, le acconciature assumono forme più semplici, a volte minimaliste, ma sono comunque ricche di significato. Svolgono un ruolo significativo nei riti di passaggio, dove le acconciature diventano indicatori di trasformazione sociale: il passaggio all'età adulta, una nuova posizione all'interno del gruppo familiare e il riconoscimento di maturità e responsabilità. I ​​capelli intrecciati o adornati con elementi naturali diventano quindi parte di un linguaggio rituale in cui ogni motivo rimanda a un significato spirituale o comunitario.    .     </vt:lpstr>
      <vt:lpstr>  Nord – Antakarana : géométrie, ornementation et transmission sociale Nord – Antakarana: geometria, ornamentazione e trasmissione sociale  Au nord de Madagascar, les femmes Antakarana élaborent des coiffures géométriques et raffinées, intégrant souvent perles, coquillages ou fleurs. Ces coiffures jouent un rôle dans la communication sociale : elles renseignent sur l’âge, le statut matrimonial ou l’appartenance ethnique. Elles incarnent également une forme d’expression personnelle, dont les codes évoluent tout en conservant des ancrages traditionnels solides. Le cas particulier des coiffures portées en période de deuil traverse toutes les régions. Les cheveux laissés détachés, dépourvus d’ornements, expriment la vulnérabilité, la douleur et le retrait temporaire des obligations sociales. Ce geste simple matérialise la rupture symbolique vécue lors du décès et témoigne de l’importance des liens familiaux et des rituels de deuil dans la société malgache.  Nel Madagascar settentrionale, le donne Antakarana creano acconciature geometriche intricate e raffinate, spesso incorporando perline, conchiglie o fiori. Queste acconciature svolgono un ruolo nella comunicazione sociale: indicano età, stato civile o appartenenza etnica. Incarnano anche una forma di espressione personale, i cui codici si evolvono pur mantenendo forti radici tradizionali. La pratica specifica di indossare acconciature particolari durante i periodi di lutto è comune in tutte le regioni. I capelli sciolti e senza ornamenti esprimono vulnerabilità, dolore e un temporaneo allontanamento dagli obblighi sociali. Questo semplice gesto incarna la rottura simbolica vissuta al momento della morte e testimonia l'importanza dei legami familiari e dei rituali del lutto nella società malgascia. .   .     </vt:lpstr>
      <vt:lpstr>L’influence coloniale : entre documentation et mise en scène  L'influenza coloniale: tra documentazione e messa in scena  Les cartes postales coloniales ont joué un rôle ambivalent. Elles ont certes documenté des coiffures aujourd’hui parfois disparues, mais elles ont également participé à la construction d’un imaginaire exotisant. Les photographes mettaient en scène les sujets, figeant les femmes dans des rôles préfabriqués visant à satisfaire le regard colonial. Ces images, signées et datées, servaient autant de preuves d’“authenticité” que de supports de diffusion d’un discours hiérarchisant les cultures.  Le cartoline coloniali hanno svolto un ruolo ambivalente. Pur documentando certamente acconciature oggi in parte scomparse, hanno anche contribuito alla costruzione di un immaginario esotizzato. I fotografi hanno messo in scena i loro soggetti, congelando le donne in ruoli prefabbricati, pensati per soddisfare lo sguardo coloniale. Queste immagini firmate e datate fungevano sia da prova di "autenticità" sia da veicolo per la diffusione di un discorso che gerarchizzava le culture.  .   .     </vt:lpstr>
      <vt:lpstr> Vers une réappropriation contemporaine  Verso una riappropriazione contemporanea  Aujourd’hui, l’image de la femme malgache se redéfinit à travers un mouvement de réappropriation culturelle. Les coiffures traditionnelles ne sont plus considérées comme des vestiges d’un passé figé, mais comme des marqueurs identitaires réactualisés. Les femmes malgaches (Malagasy) mobilisent ces héritages pour affirmer leur place dans la société contemporaine, pour résister aux représentations réductrices héritées de la période coloniale et pour revitaliser les mémoires collectives.  Oggi, l'immagine delle donne malgasce viene ridefinita attraverso un movimento di riappropriazione culturale. Le acconciature tradizionali non sono più viste come reliquie di un passato congelato, ma come rivitalizzati simboli di identità. Le donne malgasce stanno mobilitando queste eredità per affermare il loro posto nella società contemporanea, per resistere alle rappresentazioni riduttive ereditate dal periodo coloniale e per rivitalizzare la memoria collettiva.   .   .     </vt:lpstr>
      <vt:lpstr>    Interprétation / Interpretazione  Les coiffures féminines malgaches (Malagasy) apparaissent comme un véritable “Texte corporel”, où le cheveu devient un vecteur de mémoire et de communication sociale. Leur diversité illustre la mosaïque culturelle du pays, tandis que leur persistance témoigne de la force des traditions. L’analyse iconographique, en particulier des archives coloniales, révèle le décalage entre l’intention documentaire d’alors et la richesse vécue des pratiques culturelles. Aujourd’hui, la réappropriation de ces coiffures n’est pas seulement esthétique : elle constitue un acte politique et identitaire, un moyen de renverser l’héritage du regard colonial et de refonder une narration proprement malgache, ancrée dans la dignité, la créativité et la continuité des savoirs.  Le acconciature delle donne malgasce appaiono come un vero e proprio "corpo di testo", dove i capelli diventano veicolo di memoria e comunicazione sociale. La loro diversità illustra il mosaico culturale del Paese, mentre la loro persistenza testimonia la forza delle tradizioni. L'analisi iconografica, in particolare degli archivi coloniali, rivela il divario tra l'intento documentario dell'epoca e la ricchezza vissuta delle pratiche culturali. Oggi, la riappropriazione di queste acconciature non è meramente estetica: costituisce un atto politico e identitario, un mezzo per ribaltare l'eredità dello sguardo coloniale e stabilire una narrazione distintamente malgascia, radicata nella dignità, nella creatività e nella continuità del sapere.   .   .     </vt:lpstr>
      <vt:lpstr>   Conclusion / Conclusione  L’étude des coiffures féminines malgaches (Malagasy) révèle la profondeur d’un système symbolique dans lequel le corps devient un espace d’inscription culturelle. Ces pratiques capillaires, loin d’être de simples éléments esthétiques, possèdent une dimension sociale, politique et spirituelle majeure. Elles articulent des savoirs ancestraux, des normes communautaires et des récits identitaires propres à chaque région de Madagascar. Les images coloniales ont certes contribué à une vision partielle et orientée de ces cultures, mais elles ont aussi permis la conservation visuelle de traditions aujourd’hui réinvesties par les Malgaches eux-mêmes. En réinterprétant ces coiffures, les femmes affirment une identité plurielle, résiliente et dynamique : elles transforment ainsi un héritage autrefois figé par le regard colonial en un langage vivant, porteur de fierté et de continuité culturelle.  Lo studio delle acconciature delle donne malgasce rivela la profondità di un sistema simbolico in cui il corpo diventa uno spazio di identificazione culturale. Queste pratiche di acconciature, lungi dall'essere meri elementi estetici, possiedono un'importante dimensione sociale, politica e spirituale. Esse articolano conoscenze ancestrali, norme comunitarie e narrazioni identitarie specifiche di ogni regione del Madagascar. Se da un lato le immagini coloniali hanno certamente contribuito a una visione parziale e parziale di queste culture, dall'altro hanno anche permesso la conservazione visiva di tradizioni che ora vengono reinterpretate dagli stessi malgasci.  Reinterpretando queste acconciature, le donne affermano un'identità plurale, resiliente e dinamica: trasformano così un patrimonio un tempo congelato dallo sguardo coloniale in un linguaggio vivo, portatore di orgoglio e continuità culturale.  .   .     </vt:lpstr>
      <vt:lpstr>    Grazie per l'attenzione .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Corps et Mémoire :  récits visuels autour des coiffures et des rituels féminins à Madagascar</dc:title>
  <dc:creator>WILLISON Rakotondrazafy</dc:creator>
  <cp:lastModifiedBy>maddalena carli</cp:lastModifiedBy>
  <cp:revision>2</cp:revision>
  <dcterms:created xsi:type="dcterms:W3CDTF">2025-11-24T07:10:58Z</dcterms:created>
  <dcterms:modified xsi:type="dcterms:W3CDTF">2025-11-24T08:57:43Z</dcterms:modified>
</cp:coreProperties>
</file>