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handoutMasterIdLst>
    <p:handoutMasterId r:id="rId21"/>
  </p:handoutMasterIdLst>
  <p:sldIdLst>
    <p:sldId id="256" r:id="rId2"/>
    <p:sldId id="284" r:id="rId3"/>
    <p:sldId id="258" r:id="rId4"/>
    <p:sldId id="259" r:id="rId5"/>
    <p:sldId id="289" r:id="rId6"/>
    <p:sldId id="260" r:id="rId7"/>
    <p:sldId id="285" r:id="rId8"/>
    <p:sldId id="286" r:id="rId9"/>
    <p:sldId id="287" r:id="rId10"/>
    <p:sldId id="288" r:id="rId11"/>
    <p:sldId id="261" r:id="rId12"/>
    <p:sldId id="262" r:id="rId13"/>
    <p:sldId id="263" r:id="rId14"/>
    <p:sldId id="264" r:id="rId15"/>
    <p:sldId id="265" r:id="rId16"/>
    <p:sldId id="266" r:id="rId17"/>
    <p:sldId id="268" r:id="rId18"/>
    <p:sldId id="267" r:id="rId19"/>
    <p:sldId id="269" r:id="rId2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2" d="100"/>
          <a:sy n="112" d="100"/>
        </p:scale>
        <p:origin x="47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73F5978-52D5-4B40-91FD-82B4F32DDCFF}" type="datetimeFigureOut">
              <a:rPr lang="it-IT" smtClean="0"/>
              <a:t>13/10/2020</a:t>
            </a:fld>
            <a:endParaRPr lang="it-IT"/>
          </a:p>
        </p:txBody>
      </p:sp>
      <p:sp>
        <p:nvSpPr>
          <p:cNvPr id="4" name="Segnaposto piè di pagina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DCEA2CD-0E1E-45B9-B5BB-0FE5BA8FAD82}" type="slidenum">
              <a:rPr lang="it-IT" smtClean="0"/>
              <a:t>‹N›</a:t>
            </a:fld>
            <a:endParaRPr lang="it-IT"/>
          </a:p>
        </p:txBody>
      </p:sp>
    </p:spTree>
    <p:extLst>
      <p:ext uri="{BB962C8B-B14F-4D97-AF65-F5344CB8AC3E}">
        <p14:creationId xmlns:p14="http://schemas.microsoft.com/office/powerpoint/2010/main" val="8288259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13/10/2020</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687634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13/10/2020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904150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13/10/2020</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6611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13/10/2020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249147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13/10/2020</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82715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13/10/2020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408338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13/10/2020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072746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13/10/2020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620290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13/10/2020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905432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13/10/2020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577661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76DFC76-EF54-468A-9123-6A8C4BD7C376}" type="datetimeFigureOut">
              <a:rPr lang="it-IT" smtClean="0"/>
              <a:t>13/10/2020</a:t>
            </a:fld>
            <a:endParaRPr lang="it-IT"/>
          </a:p>
        </p:txBody>
      </p:sp>
      <p:sp>
        <p:nvSpPr>
          <p:cNvPr id="6" name="Footer Placeholder 5"/>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339583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76DFC76-EF54-468A-9123-6A8C4BD7C376}" type="datetimeFigureOut">
              <a:rPr lang="it-IT" smtClean="0"/>
              <a:t>13/10/2020</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342016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576DFC76-EF54-468A-9123-6A8C4BD7C376}" type="datetimeFigureOut">
              <a:rPr lang="it-IT" smtClean="0"/>
              <a:t>13/10/2020</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970971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DFC76-EF54-468A-9123-6A8C4BD7C376}" type="datetimeFigureOut">
              <a:rPr lang="it-IT" smtClean="0"/>
              <a:t>13/10/2020</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32377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13/10/2020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11869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13/10/2020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944791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76DFC76-EF54-468A-9123-6A8C4BD7C376}" type="datetimeFigureOut">
              <a:rPr lang="it-IT" smtClean="0"/>
              <a:t>13/10/2020</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2C759DE-5437-45D1-A900-3F16E680A49D}" type="slidenum">
              <a:rPr lang="it-IT" smtClean="0"/>
              <a:t>‹N›</a:t>
            </a:fld>
            <a:endParaRPr lang="it-IT"/>
          </a:p>
        </p:txBody>
      </p:sp>
    </p:spTree>
    <p:extLst>
      <p:ext uri="{BB962C8B-B14F-4D97-AF65-F5344CB8AC3E}">
        <p14:creationId xmlns:p14="http://schemas.microsoft.com/office/powerpoint/2010/main" val="83019240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6900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xmlns="" id="{9C06F9F3-4769-44FE-AD83-2A27C4C635E2}"/>
              </a:ext>
            </a:extLst>
          </p:cNvPr>
          <p:cNvSpPr>
            <a:spLocks noGrp="1"/>
          </p:cNvSpPr>
          <p:nvPr>
            <p:ph type="subTitle" idx="1"/>
          </p:nvPr>
        </p:nvSpPr>
        <p:spPr>
          <a:xfrm>
            <a:off x="2337753" y="1881810"/>
            <a:ext cx="8915399" cy="2849216"/>
          </a:xfrm>
        </p:spPr>
        <p:txBody>
          <a:bodyPr>
            <a:normAutofit/>
          </a:bodyPr>
          <a:lstStyle/>
          <a:p>
            <a:pPr algn="ctr"/>
            <a:r>
              <a:rPr lang="it-IT" sz="5200" b="1" dirty="0">
                <a:solidFill>
                  <a:schemeClr val="accent2">
                    <a:lumMod val="75000"/>
                  </a:schemeClr>
                </a:solidFill>
                <a:latin typeface="Times New Roman" panose="02020603050405020304" pitchFamily="18" charset="0"/>
                <a:cs typeface="Times New Roman" panose="02020603050405020304" pitchFamily="18" charset="0"/>
              </a:rPr>
              <a:t>Corso di Diritto della Navigazione e dei Trasporti</a:t>
            </a:r>
          </a:p>
          <a:p>
            <a:pPr algn="ctr"/>
            <a:r>
              <a:rPr lang="it-IT" sz="3600" b="1" dirty="0">
                <a:solidFill>
                  <a:schemeClr val="accent2">
                    <a:lumMod val="75000"/>
                  </a:schemeClr>
                </a:solidFill>
                <a:latin typeface="Times New Roman" panose="02020603050405020304" pitchFamily="18" charset="0"/>
                <a:cs typeface="Times New Roman" panose="02020603050405020304" pitchFamily="18" charset="0"/>
              </a:rPr>
              <a:t>Anno accademico 2020-2021</a:t>
            </a:r>
            <a:endParaRPr lang="it-IT" sz="36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6" name="CasellaDiTesto 5">
            <a:extLst>
              <a:ext uri="{FF2B5EF4-FFF2-40B4-BE49-F238E27FC236}">
                <a16:creationId xmlns:a16="http://schemas.microsoft.com/office/drawing/2014/main" xmlns="" id="{646B091C-5E9F-4BF7-A3CF-1A7B6AD4EEE0}"/>
              </a:ext>
            </a:extLst>
          </p:cNvPr>
          <p:cNvSpPr txBox="1"/>
          <p:nvPr/>
        </p:nvSpPr>
        <p:spPr>
          <a:xfrm>
            <a:off x="7484012" y="5669281"/>
            <a:ext cx="4403187" cy="584775"/>
          </a:xfrm>
          <a:prstGeom prst="rect">
            <a:avLst/>
          </a:prstGeom>
          <a:noFill/>
        </p:spPr>
        <p:txBody>
          <a:bodyPr wrap="square" rtlCol="0">
            <a:spAutoFit/>
          </a:bodyPr>
          <a:lstStyle/>
          <a:p>
            <a:pPr algn="ctr"/>
            <a:r>
              <a:rPr lang="it-IT" sz="3200" b="1" i="1" dirty="0">
                <a:solidFill>
                  <a:schemeClr val="accent2">
                    <a:lumMod val="75000"/>
                  </a:schemeClr>
                </a:solidFill>
                <a:latin typeface="Times New Roman" panose="02020603050405020304" pitchFamily="18" charset="0"/>
                <a:cs typeface="Times New Roman" panose="02020603050405020304" pitchFamily="18" charset="0"/>
              </a:rPr>
              <a:t>Prof. Massimiliano Musi </a:t>
            </a:r>
          </a:p>
        </p:txBody>
      </p:sp>
      <p:pic>
        <p:nvPicPr>
          <p:cNvPr id="5" name="Picture 2" descr="C:\Users\PBell\Desktop\teramo.jpg">
            <a:extLst>
              <a:ext uri="{FF2B5EF4-FFF2-40B4-BE49-F238E27FC236}">
                <a16:creationId xmlns:a16="http://schemas.microsoft.com/office/drawing/2014/main" xmlns="" id="{7E258CBC-6195-4CE6-9738-289565DB8D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219" y="351381"/>
            <a:ext cx="3175068" cy="1649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3981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PBell\Desktop\teramo.jpg">
            <a:extLst>
              <a:ext uri="{FF2B5EF4-FFF2-40B4-BE49-F238E27FC236}">
                <a16:creationId xmlns:a16="http://schemas.microsoft.com/office/drawing/2014/main" xmlns="" id="{85835F6F-1CCD-4A49-86EE-4E08FBDCC9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tangolo con angoli arrotondati 5">
            <a:extLst>
              <a:ext uri="{FF2B5EF4-FFF2-40B4-BE49-F238E27FC236}">
                <a16:creationId xmlns:a16="http://schemas.microsoft.com/office/drawing/2014/main" xmlns="" id="{F31B8E91-0F3B-44CB-8479-6CC1E7861D6A}"/>
              </a:ext>
            </a:extLst>
          </p:cNvPr>
          <p:cNvSpPr/>
          <p:nvPr/>
        </p:nvSpPr>
        <p:spPr>
          <a:xfrm>
            <a:off x="7208797" y="252405"/>
            <a:ext cx="4625771" cy="3192545"/>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a:solidFill>
                  <a:schemeClr val="tx1"/>
                </a:solidFill>
                <a:latin typeface="Times New Roman" panose="02020603050405020304" pitchFamily="18" charset="0"/>
                <a:cs typeface="Times New Roman" panose="02020603050405020304" pitchFamily="18" charset="0"/>
              </a:rPr>
              <a:t>L’art</a:t>
            </a:r>
            <a:r>
              <a:rPr lang="en-US" sz="1600" b="1" dirty="0">
                <a:solidFill>
                  <a:schemeClr val="tx1"/>
                </a:solidFill>
                <a:latin typeface="Times New Roman" panose="02020603050405020304" pitchFamily="18" charset="0"/>
                <a:cs typeface="Times New Roman" panose="02020603050405020304" pitchFamily="18" charset="0"/>
              </a:rPr>
              <a:t> 2(4) </a:t>
            </a:r>
            <a:r>
              <a:rPr lang="en-US" sz="1600" b="1" dirty="0" err="1">
                <a:solidFill>
                  <a:schemeClr val="tx1"/>
                </a:solidFill>
                <a:latin typeface="Times New Roman" panose="02020603050405020304" pitchFamily="18" charset="0"/>
                <a:cs typeface="Times New Roman" panose="02020603050405020304" pitchFamily="18" charset="0"/>
              </a:rPr>
              <a:t>della</a:t>
            </a:r>
            <a:r>
              <a:rPr lang="en-US" sz="1600" b="1" dirty="0">
                <a:solidFill>
                  <a:schemeClr val="tx1"/>
                </a:solidFill>
                <a:latin typeface="Times New Roman" panose="02020603050405020304" pitchFamily="18" charset="0"/>
                <a:cs typeface="Times New Roman" panose="02020603050405020304" pitchFamily="18" charset="0"/>
              </a:rPr>
              <a:t> International Convention for the Prevention of Pollution from Ship (</a:t>
            </a:r>
            <a:r>
              <a:rPr lang="en-US" sz="1600" b="1" dirty="0" err="1">
                <a:solidFill>
                  <a:schemeClr val="tx1"/>
                </a:solidFill>
                <a:latin typeface="Times New Roman" panose="02020603050405020304" pitchFamily="18" charset="0"/>
                <a:cs typeface="Times New Roman" panose="02020603050405020304" pitchFamily="18" charset="0"/>
              </a:rPr>
              <a:t>Convenzione</a:t>
            </a:r>
            <a:r>
              <a:rPr lang="en-US" sz="1600" b="1" dirty="0">
                <a:solidFill>
                  <a:schemeClr val="tx1"/>
                </a:solidFill>
                <a:latin typeface="Times New Roman" panose="02020603050405020304" pitchFamily="18" charset="0"/>
                <a:cs typeface="Times New Roman" panose="02020603050405020304" pitchFamily="18" charset="0"/>
              </a:rPr>
              <a:t> MARPOL, </a:t>
            </a:r>
            <a:r>
              <a:rPr lang="en-US" sz="1600" b="1" dirty="0" err="1">
                <a:solidFill>
                  <a:schemeClr val="tx1"/>
                </a:solidFill>
                <a:latin typeface="Times New Roman" panose="02020603050405020304" pitchFamily="18" charset="0"/>
                <a:cs typeface="Times New Roman" panose="02020603050405020304" pitchFamily="18" charset="0"/>
              </a:rPr>
              <a:t>adottata</a:t>
            </a:r>
            <a:r>
              <a:rPr lang="en-US" sz="1600" b="1" dirty="0">
                <a:solidFill>
                  <a:schemeClr val="tx1"/>
                </a:solidFill>
                <a:latin typeface="Times New Roman" panose="02020603050405020304" pitchFamily="18" charset="0"/>
                <a:cs typeface="Times New Roman" panose="02020603050405020304" pitchFamily="18" charset="0"/>
              </a:rPr>
              <a:t> </a:t>
            </a:r>
            <a:r>
              <a:rPr lang="en-US" sz="1600" b="1" dirty="0" err="1">
                <a:solidFill>
                  <a:schemeClr val="tx1"/>
                </a:solidFill>
                <a:latin typeface="Times New Roman" panose="02020603050405020304" pitchFamily="18" charset="0"/>
                <a:cs typeface="Times New Roman" panose="02020603050405020304" pitchFamily="18" charset="0"/>
              </a:rPr>
              <a:t>il</a:t>
            </a:r>
            <a:r>
              <a:rPr lang="en-US" sz="1600" b="1" dirty="0">
                <a:solidFill>
                  <a:schemeClr val="tx1"/>
                </a:solidFill>
                <a:latin typeface="Times New Roman" panose="02020603050405020304" pitchFamily="18" charset="0"/>
                <a:cs typeface="Times New Roman" panose="02020603050405020304" pitchFamily="18" charset="0"/>
              </a:rPr>
              <a:t> 2 </a:t>
            </a:r>
            <a:r>
              <a:rPr lang="en-US" sz="1600" b="1" dirty="0" err="1">
                <a:solidFill>
                  <a:schemeClr val="tx1"/>
                </a:solidFill>
                <a:latin typeface="Times New Roman" panose="02020603050405020304" pitchFamily="18" charset="0"/>
                <a:cs typeface="Times New Roman" panose="02020603050405020304" pitchFamily="18" charset="0"/>
              </a:rPr>
              <a:t>novembre</a:t>
            </a:r>
            <a:r>
              <a:rPr lang="en-US" sz="1600" b="1" dirty="0">
                <a:solidFill>
                  <a:schemeClr val="tx1"/>
                </a:solidFill>
                <a:latin typeface="Times New Roman" panose="02020603050405020304" pitchFamily="18" charset="0"/>
                <a:cs typeface="Times New Roman" panose="02020603050405020304" pitchFamily="18" charset="0"/>
              </a:rPr>
              <a:t> 1973 e </a:t>
            </a:r>
            <a:r>
              <a:rPr lang="en-US" sz="1600" b="1" dirty="0" err="1">
                <a:solidFill>
                  <a:schemeClr val="tx1"/>
                </a:solidFill>
                <a:latin typeface="Times New Roman" panose="02020603050405020304" pitchFamily="18" charset="0"/>
                <a:cs typeface="Times New Roman" panose="02020603050405020304" pitchFamily="18" charset="0"/>
              </a:rPr>
              <a:t>modificata</a:t>
            </a:r>
            <a:r>
              <a:rPr lang="en-US" sz="1600" b="1" dirty="0">
                <a:solidFill>
                  <a:schemeClr val="tx1"/>
                </a:solidFill>
                <a:latin typeface="Times New Roman" panose="02020603050405020304" pitchFamily="18" charset="0"/>
                <a:cs typeface="Times New Roman" panose="02020603050405020304" pitchFamily="18" charset="0"/>
              </a:rPr>
              <a:t> </a:t>
            </a:r>
            <a:r>
              <a:rPr lang="en-US" sz="1600" b="1" dirty="0" err="1">
                <a:solidFill>
                  <a:schemeClr val="tx1"/>
                </a:solidFill>
                <a:latin typeface="Times New Roman" panose="02020603050405020304" pitchFamily="18" charset="0"/>
                <a:cs typeface="Times New Roman" panose="02020603050405020304" pitchFamily="18" charset="0"/>
              </a:rPr>
              <a:t>dai</a:t>
            </a:r>
            <a:r>
              <a:rPr lang="en-US" sz="1600" b="1" dirty="0">
                <a:solidFill>
                  <a:schemeClr val="tx1"/>
                </a:solidFill>
                <a:latin typeface="Times New Roman" panose="02020603050405020304" pitchFamily="18" charset="0"/>
                <a:cs typeface="Times New Roman" panose="02020603050405020304" pitchFamily="18" charset="0"/>
              </a:rPr>
              <a:t> </a:t>
            </a:r>
            <a:r>
              <a:rPr lang="en-US" sz="1600" b="1" dirty="0" err="1">
                <a:solidFill>
                  <a:schemeClr val="tx1"/>
                </a:solidFill>
                <a:latin typeface="Times New Roman" panose="02020603050405020304" pitchFamily="18" charset="0"/>
                <a:cs typeface="Times New Roman" panose="02020603050405020304" pitchFamily="18" charset="0"/>
              </a:rPr>
              <a:t>Protocolli</a:t>
            </a:r>
            <a:r>
              <a:rPr lang="en-US" sz="1600" b="1" dirty="0">
                <a:solidFill>
                  <a:schemeClr val="tx1"/>
                </a:solidFill>
                <a:latin typeface="Times New Roman" panose="02020603050405020304" pitchFamily="18" charset="0"/>
                <a:cs typeface="Times New Roman" panose="02020603050405020304" pitchFamily="18" charset="0"/>
              </a:rPr>
              <a:t> del 1978 e del 1997): </a:t>
            </a:r>
            <a:r>
              <a:rPr lang="en-US" sz="1600" i="1" dirty="0">
                <a:solidFill>
                  <a:schemeClr val="tx1"/>
                </a:solidFill>
                <a:latin typeface="Times New Roman" panose="02020603050405020304" pitchFamily="18" charset="0"/>
                <a:cs typeface="Times New Roman" panose="02020603050405020304" pitchFamily="18" charset="0"/>
              </a:rPr>
              <a:t>“Ship means a vessel of any type whatsoever operating in the marine environment and includes hydrofoil boats, air-cushion vehicles, submersibles, floating craft and fixed or floating platforms”</a:t>
            </a:r>
          </a:p>
          <a:p>
            <a:pPr algn="ctr"/>
            <a:endParaRPr lang="en-US" sz="1600" b="1" dirty="0">
              <a:solidFill>
                <a:schemeClr val="tx1"/>
              </a:solidFill>
              <a:latin typeface="Times New Roman" panose="02020603050405020304" pitchFamily="18" charset="0"/>
              <a:cs typeface="Times New Roman" panose="02020603050405020304" pitchFamily="18" charset="0"/>
            </a:endParaRPr>
          </a:p>
        </p:txBody>
      </p:sp>
      <p:sp>
        <p:nvSpPr>
          <p:cNvPr id="7" name="Rettangolo con angoli arrotondati 6">
            <a:extLst>
              <a:ext uri="{FF2B5EF4-FFF2-40B4-BE49-F238E27FC236}">
                <a16:creationId xmlns:a16="http://schemas.microsoft.com/office/drawing/2014/main" xmlns="" id="{D022082E-8FAC-4CBB-9293-537AA8C667C2}"/>
              </a:ext>
            </a:extLst>
          </p:cNvPr>
          <p:cNvSpPr/>
          <p:nvPr/>
        </p:nvSpPr>
        <p:spPr>
          <a:xfrm>
            <a:off x="342992" y="1560460"/>
            <a:ext cx="4329401" cy="1813239"/>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Qualificazione dei particolari tipi di unità galleggianti come una nave </a:t>
            </a:r>
            <a:endParaRPr lang="it-IT" sz="2800" dirty="0">
              <a:solidFill>
                <a:schemeClr val="tx1"/>
              </a:solidFill>
              <a:latin typeface="Times New Roman" panose="02020603050405020304" pitchFamily="18" charset="0"/>
              <a:cs typeface="Times New Roman" panose="02020603050405020304" pitchFamily="18" charset="0"/>
            </a:endParaRPr>
          </a:p>
        </p:txBody>
      </p:sp>
      <p:sp>
        <p:nvSpPr>
          <p:cNvPr id="8" name="Freccia a destra 7">
            <a:extLst>
              <a:ext uri="{FF2B5EF4-FFF2-40B4-BE49-F238E27FC236}">
                <a16:creationId xmlns:a16="http://schemas.microsoft.com/office/drawing/2014/main" xmlns="" id="{346463E7-041A-420D-9FF2-4C292D13F9DA}"/>
              </a:ext>
            </a:extLst>
          </p:cNvPr>
          <p:cNvSpPr/>
          <p:nvPr/>
        </p:nvSpPr>
        <p:spPr>
          <a:xfrm>
            <a:off x="5011299" y="1668387"/>
            <a:ext cx="1696278" cy="583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con angoli arrotondati 8">
            <a:extLst>
              <a:ext uri="{FF2B5EF4-FFF2-40B4-BE49-F238E27FC236}">
                <a16:creationId xmlns:a16="http://schemas.microsoft.com/office/drawing/2014/main" xmlns="" id="{F2454A8B-9649-426A-90D2-692BAA0C0B02}"/>
              </a:ext>
            </a:extLst>
          </p:cNvPr>
          <p:cNvSpPr/>
          <p:nvPr/>
        </p:nvSpPr>
        <p:spPr>
          <a:xfrm>
            <a:off x="377900" y="4387015"/>
            <a:ext cx="5931725" cy="2253216"/>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a:solidFill>
                  <a:schemeClr val="tx1"/>
                </a:solidFill>
                <a:latin typeface="Times New Roman" panose="02020603050405020304" pitchFamily="18" charset="0"/>
                <a:cs typeface="Times New Roman" panose="02020603050405020304" pitchFamily="18" charset="0"/>
              </a:rPr>
              <a:t>L’art</a:t>
            </a:r>
            <a:r>
              <a:rPr lang="en-US" sz="1600" b="1" dirty="0">
                <a:solidFill>
                  <a:schemeClr val="tx1"/>
                </a:solidFill>
                <a:latin typeface="Times New Roman" panose="02020603050405020304" pitchFamily="18" charset="0"/>
                <a:cs typeface="Times New Roman" panose="02020603050405020304" pitchFamily="18" charset="0"/>
              </a:rPr>
              <a:t>. 1(f) </a:t>
            </a:r>
            <a:r>
              <a:rPr lang="en-US" sz="1600" b="1" dirty="0" err="1">
                <a:solidFill>
                  <a:schemeClr val="tx1"/>
                </a:solidFill>
                <a:latin typeface="Times New Roman" panose="02020603050405020304" pitchFamily="18" charset="0"/>
                <a:cs typeface="Times New Roman" panose="02020603050405020304" pitchFamily="18" charset="0"/>
              </a:rPr>
              <a:t>della</a:t>
            </a:r>
            <a:r>
              <a:rPr lang="en-US" sz="1600" b="1" dirty="0">
                <a:solidFill>
                  <a:schemeClr val="tx1"/>
                </a:solidFill>
                <a:latin typeface="Times New Roman" panose="02020603050405020304" pitchFamily="18" charset="0"/>
                <a:cs typeface="Times New Roman" panose="02020603050405020304" pitchFamily="18" charset="0"/>
              </a:rPr>
              <a:t> Convention on the International Maritime Satellite Organization (INMARSAT) del 1979: </a:t>
            </a:r>
            <a:r>
              <a:rPr lang="en-US" sz="1600" i="1" dirty="0">
                <a:solidFill>
                  <a:schemeClr val="tx1"/>
                </a:solidFill>
                <a:latin typeface="Times New Roman" panose="02020603050405020304" pitchFamily="18" charset="0"/>
                <a:cs typeface="Times New Roman" panose="02020603050405020304" pitchFamily="18" charset="0"/>
              </a:rPr>
              <a:t>“Ship means a vessel of any type operating in the marine environment. It includes inter alia hydrofoil boats, air-cushion vehicles, submersibles, floating craft and platforms not permanently moored”</a:t>
            </a:r>
          </a:p>
        </p:txBody>
      </p:sp>
      <p:sp>
        <p:nvSpPr>
          <p:cNvPr id="10" name="Freccia in giù 9">
            <a:extLst>
              <a:ext uri="{FF2B5EF4-FFF2-40B4-BE49-F238E27FC236}">
                <a16:creationId xmlns:a16="http://schemas.microsoft.com/office/drawing/2014/main" xmlns="" id="{0C5EA60A-CC7B-4558-B827-792963D51FD0}"/>
              </a:ext>
            </a:extLst>
          </p:cNvPr>
          <p:cNvSpPr/>
          <p:nvPr/>
        </p:nvSpPr>
        <p:spPr>
          <a:xfrm>
            <a:off x="2209518" y="3643084"/>
            <a:ext cx="596348" cy="5976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con angoli arrotondati 10">
            <a:extLst>
              <a:ext uri="{FF2B5EF4-FFF2-40B4-BE49-F238E27FC236}">
                <a16:creationId xmlns:a16="http://schemas.microsoft.com/office/drawing/2014/main" xmlns="" id="{D3D44816-694C-4075-A280-155F4C98CA32}"/>
              </a:ext>
            </a:extLst>
          </p:cNvPr>
          <p:cNvSpPr/>
          <p:nvPr/>
        </p:nvSpPr>
        <p:spPr>
          <a:xfrm>
            <a:off x="7275067" y="4072414"/>
            <a:ext cx="4827122" cy="2567817"/>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tx1"/>
                </a:solidFill>
                <a:latin typeface="Times New Roman" panose="02020603050405020304" pitchFamily="18" charset="0"/>
                <a:cs typeface="Times New Roman" panose="02020603050405020304" pitchFamily="18" charset="0"/>
              </a:rPr>
              <a:t>L’art</a:t>
            </a:r>
            <a:r>
              <a:rPr lang="en-US" b="1" dirty="0">
                <a:solidFill>
                  <a:schemeClr val="tx1"/>
                </a:solidFill>
                <a:latin typeface="Times New Roman" panose="02020603050405020304" pitchFamily="18" charset="0"/>
                <a:cs typeface="Times New Roman" panose="02020603050405020304" pitchFamily="18" charset="0"/>
              </a:rPr>
              <a:t>. 2 (9) </a:t>
            </a:r>
            <a:r>
              <a:rPr lang="en-US" b="1" dirty="0" err="1">
                <a:solidFill>
                  <a:schemeClr val="tx1"/>
                </a:solidFill>
                <a:latin typeface="Times New Roman" panose="02020603050405020304" pitchFamily="18" charset="0"/>
                <a:cs typeface="Times New Roman" panose="02020603050405020304" pitchFamily="18" charset="0"/>
              </a:rPr>
              <a:t>della</a:t>
            </a:r>
            <a:r>
              <a:rPr lang="en-US" b="1" dirty="0">
                <a:solidFill>
                  <a:schemeClr val="tx1"/>
                </a:solidFill>
                <a:latin typeface="Times New Roman" panose="02020603050405020304" pitchFamily="18" charset="0"/>
                <a:cs typeface="Times New Roman" panose="02020603050405020304" pitchFamily="18" charset="0"/>
              </a:rPr>
              <a:t> Anti-Fouling System Convention del 2001 </a:t>
            </a:r>
            <a:r>
              <a:rPr lang="en-US" b="1" dirty="0" err="1">
                <a:solidFill>
                  <a:schemeClr val="tx1"/>
                </a:solidFill>
                <a:latin typeface="Times New Roman" panose="02020603050405020304" pitchFamily="18" charset="0"/>
                <a:cs typeface="Times New Roman" panose="02020603050405020304" pitchFamily="18" charset="0"/>
              </a:rPr>
              <a:t>recita</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testualmente</a:t>
            </a:r>
            <a:r>
              <a:rPr lang="en-US" b="1" dirty="0">
                <a:solidFill>
                  <a:schemeClr val="tx1"/>
                </a:solidFill>
                <a:latin typeface="Times New Roman" panose="02020603050405020304" pitchFamily="18" charset="0"/>
                <a:cs typeface="Times New Roman" panose="02020603050405020304" pitchFamily="18" charset="0"/>
              </a:rPr>
              <a:t>: </a:t>
            </a:r>
            <a:r>
              <a:rPr lang="en-US" i="1" dirty="0">
                <a:solidFill>
                  <a:schemeClr val="tx1"/>
                </a:solidFill>
                <a:latin typeface="Times New Roman" panose="02020603050405020304" pitchFamily="18" charset="0"/>
                <a:cs typeface="Times New Roman" panose="02020603050405020304" pitchFamily="18" charset="0"/>
              </a:rPr>
              <a:t>“Ship means a vessel of any type whatsoever operating in the marine environment and includes hydrofoil boats, air-cushion vehicles, submersibles, floating craft, fixed or floating platforms, floating storage units (FSUs) and floating production storage and offloading units (FPSOs)”.</a:t>
            </a:r>
          </a:p>
        </p:txBody>
      </p:sp>
      <p:cxnSp>
        <p:nvCxnSpPr>
          <p:cNvPr id="13" name="Connettore 2 12">
            <a:extLst>
              <a:ext uri="{FF2B5EF4-FFF2-40B4-BE49-F238E27FC236}">
                <a16:creationId xmlns:a16="http://schemas.microsoft.com/office/drawing/2014/main" xmlns="" id="{9BC38E99-D863-4BE8-BABF-E0A636F28999}"/>
              </a:ext>
            </a:extLst>
          </p:cNvPr>
          <p:cNvCxnSpPr>
            <a:cxnSpLocks/>
          </p:cNvCxnSpPr>
          <p:nvPr/>
        </p:nvCxnSpPr>
        <p:spPr>
          <a:xfrm>
            <a:off x="4847101" y="2684847"/>
            <a:ext cx="2361696" cy="186473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9192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xmlns="" id="{2B33C503-7868-4134-AB1C-B14E4EBAEE04}"/>
              </a:ext>
            </a:extLst>
          </p:cNvPr>
          <p:cNvSpPr>
            <a:spLocks noGrp="1"/>
          </p:cNvSpPr>
          <p:nvPr>
            <p:ph type="title"/>
          </p:nvPr>
        </p:nvSpPr>
        <p:spPr>
          <a:xfrm>
            <a:off x="2624118" y="216384"/>
            <a:ext cx="8912225" cy="1281112"/>
          </a:xfrm>
        </p:spPr>
        <p:txBody>
          <a:bodyPr>
            <a:noAutofit/>
          </a:bodyPr>
          <a:lstStyle/>
          <a:p>
            <a:pPr algn="ctr"/>
            <a:r>
              <a:rPr lang="it-IT" sz="4000" b="1" dirty="0">
                <a:latin typeface="Times New Roman" panose="02020603050405020304" pitchFamily="18" charset="0"/>
                <a:cs typeface="Times New Roman" panose="02020603050405020304" pitchFamily="18" charset="0"/>
              </a:rPr>
              <a:t>La disciplina del Diritto della Navigazione</a:t>
            </a:r>
          </a:p>
        </p:txBody>
      </p:sp>
      <p:pic>
        <p:nvPicPr>
          <p:cNvPr id="4" name="Picture 2" descr="C:\Users\PBell\Desktop\teramo.jpg">
            <a:extLst>
              <a:ext uri="{FF2B5EF4-FFF2-40B4-BE49-F238E27FC236}">
                <a16:creationId xmlns:a16="http://schemas.microsoft.com/office/drawing/2014/main" xmlns="" id="{EE403E17-64CA-40A7-84DD-0CE248C508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672C8642-3C7B-4832-B942-9200D58B40E6}"/>
              </a:ext>
            </a:extLst>
          </p:cNvPr>
          <p:cNvSpPr/>
          <p:nvPr/>
        </p:nvSpPr>
        <p:spPr>
          <a:xfrm>
            <a:off x="1501009" y="1842438"/>
            <a:ext cx="3925584" cy="1110306"/>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b="1" dirty="0">
                <a:solidFill>
                  <a:schemeClr val="tx1"/>
                </a:solidFill>
                <a:latin typeface="Times New Roman" panose="02020603050405020304" pitchFamily="18" charset="0"/>
                <a:cs typeface="Times New Roman" panose="02020603050405020304" pitchFamily="18" charset="0"/>
              </a:rPr>
              <a:t>AEROMOBILE </a:t>
            </a:r>
            <a:endParaRPr lang="it-IT" sz="4000" dirty="0">
              <a:solidFill>
                <a:schemeClr val="tx1"/>
              </a:solidFill>
              <a:latin typeface="Times New Roman" panose="02020603050405020304" pitchFamily="18" charset="0"/>
              <a:cs typeface="Times New Roman" panose="02020603050405020304" pitchFamily="18" charset="0"/>
            </a:endParaRPr>
          </a:p>
        </p:txBody>
      </p:sp>
      <p:sp>
        <p:nvSpPr>
          <p:cNvPr id="6" name="Rettangolo con angoli arrotondati 5">
            <a:extLst>
              <a:ext uri="{FF2B5EF4-FFF2-40B4-BE49-F238E27FC236}">
                <a16:creationId xmlns:a16="http://schemas.microsoft.com/office/drawing/2014/main" xmlns="" id="{788623AE-0C9E-477B-AF90-F4A54EA8B392}"/>
              </a:ext>
            </a:extLst>
          </p:cNvPr>
          <p:cNvSpPr/>
          <p:nvPr/>
        </p:nvSpPr>
        <p:spPr>
          <a:xfrm>
            <a:off x="8002787" y="1645436"/>
            <a:ext cx="3405622" cy="1635623"/>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Times New Roman" panose="02020603050405020304" pitchFamily="18" charset="0"/>
                <a:cs typeface="Times New Roman" panose="02020603050405020304" pitchFamily="18" charset="0"/>
              </a:rPr>
              <a:t>L’</a:t>
            </a:r>
            <a:r>
              <a:rPr lang="it-IT" b="1" dirty="0">
                <a:solidFill>
                  <a:schemeClr val="tx1"/>
                </a:solidFill>
                <a:latin typeface="Times New Roman" panose="02020603050405020304" pitchFamily="18" charset="0"/>
                <a:cs typeface="Times New Roman" panose="02020603050405020304" pitchFamily="18" charset="0"/>
              </a:rPr>
              <a:t>aeromobile</a:t>
            </a:r>
            <a:r>
              <a:rPr lang="it-IT" dirty="0">
                <a:solidFill>
                  <a:schemeClr val="tx1"/>
                </a:solidFill>
                <a:latin typeface="Times New Roman" panose="02020603050405020304" pitchFamily="18" charset="0"/>
                <a:cs typeface="Times New Roman" panose="02020603050405020304" pitchFamily="18" charset="0"/>
              </a:rPr>
              <a:t> è </a:t>
            </a:r>
            <a:r>
              <a:rPr lang="it-IT" i="1" dirty="0">
                <a:solidFill>
                  <a:schemeClr val="tx1"/>
                </a:solidFill>
                <a:latin typeface="Times New Roman" panose="02020603050405020304" pitchFamily="18" charset="0"/>
                <a:cs typeface="Times New Roman" panose="02020603050405020304" pitchFamily="18" charset="0"/>
              </a:rPr>
              <a:t>«ogni macchina destinata al trasporto per aria di persone o cose»</a:t>
            </a:r>
          </a:p>
        </p:txBody>
      </p:sp>
      <p:sp>
        <p:nvSpPr>
          <p:cNvPr id="7" name="Freccia a destra 6">
            <a:extLst>
              <a:ext uri="{FF2B5EF4-FFF2-40B4-BE49-F238E27FC236}">
                <a16:creationId xmlns:a16="http://schemas.microsoft.com/office/drawing/2014/main" xmlns="" id="{3AE00A7E-5FD0-4406-ACDF-332B0024AAD7}"/>
              </a:ext>
            </a:extLst>
          </p:cNvPr>
          <p:cNvSpPr/>
          <p:nvPr/>
        </p:nvSpPr>
        <p:spPr>
          <a:xfrm>
            <a:off x="5903250" y="2106043"/>
            <a:ext cx="1696278" cy="583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con angoli arrotondati 7">
            <a:extLst>
              <a:ext uri="{FF2B5EF4-FFF2-40B4-BE49-F238E27FC236}">
                <a16:creationId xmlns:a16="http://schemas.microsoft.com/office/drawing/2014/main" xmlns="" id="{1B955471-C52B-4C61-87B8-CAA4C7C58250}"/>
              </a:ext>
            </a:extLst>
          </p:cNvPr>
          <p:cNvSpPr/>
          <p:nvPr/>
        </p:nvSpPr>
        <p:spPr>
          <a:xfrm>
            <a:off x="1360470" y="4591941"/>
            <a:ext cx="3925584" cy="1635623"/>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Riforma del 2007, i </a:t>
            </a:r>
            <a:r>
              <a:rPr lang="it-IT" b="1" i="1" dirty="0">
                <a:solidFill>
                  <a:schemeClr val="tx1"/>
                </a:solidFill>
                <a:latin typeface="Times New Roman" panose="02020603050405020304" pitchFamily="18" charset="0"/>
                <a:cs typeface="Times New Roman" panose="02020603050405020304" pitchFamily="18" charset="0"/>
              </a:rPr>
              <a:t>mezzi a pilotaggio remoto</a:t>
            </a:r>
            <a:r>
              <a:rPr lang="it-IT" i="1" dirty="0">
                <a:solidFill>
                  <a:schemeClr val="tx1"/>
                </a:solidFill>
                <a:latin typeface="Times New Roman" panose="02020603050405020304" pitchFamily="18" charset="0"/>
                <a:cs typeface="Times New Roman" panose="02020603050405020304" pitchFamily="18" charset="0"/>
              </a:rPr>
              <a:t> (</a:t>
            </a:r>
            <a:r>
              <a:rPr lang="it-IT" i="1" dirty="0" err="1">
                <a:solidFill>
                  <a:schemeClr val="tx1"/>
                </a:solidFill>
                <a:latin typeface="Times New Roman" panose="02020603050405020304" pitchFamily="18" charset="0"/>
                <a:cs typeface="Times New Roman" panose="02020603050405020304" pitchFamily="18" charset="0"/>
              </a:rPr>
              <a:t>Unmanned</a:t>
            </a:r>
            <a:r>
              <a:rPr lang="it-IT" i="1" dirty="0">
                <a:solidFill>
                  <a:schemeClr val="tx1"/>
                </a:solidFill>
                <a:latin typeface="Times New Roman" panose="02020603050405020304" pitchFamily="18" charset="0"/>
                <a:cs typeface="Times New Roman" panose="02020603050405020304" pitchFamily="18" charset="0"/>
              </a:rPr>
              <a:t> </a:t>
            </a:r>
            <a:r>
              <a:rPr lang="it-IT" i="1" dirty="0" err="1">
                <a:solidFill>
                  <a:schemeClr val="tx1"/>
                </a:solidFill>
                <a:latin typeface="Times New Roman" panose="02020603050405020304" pitchFamily="18" charset="0"/>
                <a:cs typeface="Times New Roman" panose="02020603050405020304" pitchFamily="18" charset="0"/>
              </a:rPr>
              <a:t>Aerial</a:t>
            </a:r>
            <a:r>
              <a:rPr lang="it-IT" i="1" dirty="0">
                <a:solidFill>
                  <a:schemeClr val="tx1"/>
                </a:solidFill>
                <a:latin typeface="Times New Roman" panose="02020603050405020304" pitchFamily="18" charset="0"/>
                <a:cs typeface="Times New Roman" panose="02020603050405020304" pitchFamily="18" charset="0"/>
              </a:rPr>
              <a:t> </a:t>
            </a:r>
            <a:r>
              <a:rPr lang="it-IT" i="1" dirty="0" err="1">
                <a:solidFill>
                  <a:schemeClr val="tx1"/>
                </a:solidFill>
                <a:latin typeface="Times New Roman" panose="02020603050405020304" pitchFamily="18" charset="0"/>
                <a:cs typeface="Times New Roman" panose="02020603050405020304" pitchFamily="18" charset="0"/>
              </a:rPr>
              <a:t>Vehicle</a:t>
            </a:r>
            <a:r>
              <a:rPr lang="it-IT" i="1" dirty="0">
                <a:solidFill>
                  <a:schemeClr val="tx1"/>
                </a:solidFill>
                <a:latin typeface="Times New Roman" panose="02020603050405020304" pitchFamily="18" charset="0"/>
                <a:cs typeface="Times New Roman" panose="02020603050405020304" pitchFamily="18" charset="0"/>
              </a:rPr>
              <a:t>) sono equiparati agli aeromobili </a:t>
            </a:r>
          </a:p>
        </p:txBody>
      </p:sp>
      <p:sp>
        <p:nvSpPr>
          <p:cNvPr id="9" name="Freccia in giù 8">
            <a:extLst>
              <a:ext uri="{FF2B5EF4-FFF2-40B4-BE49-F238E27FC236}">
                <a16:creationId xmlns:a16="http://schemas.microsoft.com/office/drawing/2014/main" xmlns="" id="{AEF182DD-88AA-459B-9926-8837A99DBF7B}"/>
              </a:ext>
            </a:extLst>
          </p:cNvPr>
          <p:cNvSpPr/>
          <p:nvPr/>
        </p:nvSpPr>
        <p:spPr>
          <a:xfrm>
            <a:off x="3165627" y="3297686"/>
            <a:ext cx="596348" cy="9983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0" name="Connettore 2 9">
            <a:extLst>
              <a:ext uri="{FF2B5EF4-FFF2-40B4-BE49-F238E27FC236}">
                <a16:creationId xmlns:a16="http://schemas.microsoft.com/office/drawing/2014/main" xmlns="" id="{201A6574-1F55-464F-AB96-E634C4F95BF2}"/>
              </a:ext>
            </a:extLst>
          </p:cNvPr>
          <p:cNvCxnSpPr/>
          <p:nvPr/>
        </p:nvCxnSpPr>
        <p:spPr>
          <a:xfrm>
            <a:off x="5426593" y="3115085"/>
            <a:ext cx="2663685" cy="159978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1" name="Rettangolo con angoli arrotondati 10">
            <a:extLst>
              <a:ext uri="{FF2B5EF4-FFF2-40B4-BE49-F238E27FC236}">
                <a16:creationId xmlns:a16="http://schemas.microsoft.com/office/drawing/2014/main" xmlns="" id="{8C03C728-BA57-4766-B884-AED27FA5072B}"/>
              </a:ext>
            </a:extLst>
          </p:cNvPr>
          <p:cNvSpPr/>
          <p:nvPr/>
        </p:nvSpPr>
        <p:spPr>
          <a:xfrm>
            <a:off x="8130721" y="4714869"/>
            <a:ext cx="3405622" cy="1635623"/>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i="1" dirty="0">
                <a:solidFill>
                  <a:schemeClr val="tx1"/>
                </a:solidFill>
                <a:latin typeface="Times New Roman" panose="02020603050405020304" pitchFamily="18" charset="0"/>
                <a:cs typeface="Times New Roman" panose="02020603050405020304" pitchFamily="18" charset="0"/>
              </a:rPr>
              <a:t>Apparecchi per il volo da diporto o sportivo</a:t>
            </a:r>
            <a:endParaRPr lang="it-IT"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9734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xmlns="" id="{8387A7FB-527D-41E1-9096-8D3D144EA998}"/>
              </a:ext>
            </a:extLst>
          </p:cNvPr>
          <p:cNvSpPr>
            <a:spLocks noGrp="1"/>
          </p:cNvSpPr>
          <p:nvPr>
            <p:ph type="title"/>
          </p:nvPr>
        </p:nvSpPr>
        <p:spPr>
          <a:xfrm>
            <a:off x="2624118" y="120305"/>
            <a:ext cx="8912225" cy="1281112"/>
          </a:xfrm>
        </p:spPr>
        <p:txBody>
          <a:bodyPr>
            <a:noAutofit/>
          </a:bodyPr>
          <a:lstStyle/>
          <a:p>
            <a:pPr algn="ctr"/>
            <a:r>
              <a:rPr lang="it-IT" sz="4000" b="1" dirty="0">
                <a:latin typeface="Times New Roman" panose="02020603050405020304" pitchFamily="18" charset="0"/>
                <a:cs typeface="Times New Roman" panose="02020603050405020304" pitchFamily="18" charset="0"/>
              </a:rPr>
              <a:t>La disciplina del Diritto della Navigazione</a:t>
            </a:r>
          </a:p>
        </p:txBody>
      </p:sp>
      <p:pic>
        <p:nvPicPr>
          <p:cNvPr id="4" name="Picture 2" descr="C:\Users\PBell\Desktop\teramo.jpg">
            <a:extLst>
              <a:ext uri="{FF2B5EF4-FFF2-40B4-BE49-F238E27FC236}">
                <a16:creationId xmlns:a16="http://schemas.microsoft.com/office/drawing/2014/main" xmlns="" id="{036F8921-7CE3-47AE-95BA-787AA9C922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FB9F2065-B991-4E4B-BAAC-526D358B3B48}"/>
              </a:ext>
            </a:extLst>
          </p:cNvPr>
          <p:cNvSpPr/>
          <p:nvPr/>
        </p:nvSpPr>
        <p:spPr>
          <a:xfrm>
            <a:off x="904661" y="1619241"/>
            <a:ext cx="4747219" cy="2252068"/>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La nave e l’aeromobile sono ricomprese nel </a:t>
            </a:r>
            <a:r>
              <a:rPr lang="it-IT" sz="2800" i="1" dirty="0" err="1">
                <a:solidFill>
                  <a:schemeClr val="tx1"/>
                </a:solidFill>
                <a:latin typeface="Times New Roman" panose="02020603050405020304" pitchFamily="18" charset="0"/>
                <a:cs typeface="Times New Roman" panose="02020603050405020304" pitchFamily="18" charset="0"/>
              </a:rPr>
              <a:t>genus</a:t>
            </a:r>
            <a:r>
              <a:rPr lang="it-IT" sz="2800" i="1" dirty="0">
                <a:solidFill>
                  <a:schemeClr val="tx1"/>
                </a:solidFill>
                <a:latin typeface="Times New Roman" panose="02020603050405020304" pitchFamily="18" charset="0"/>
                <a:cs typeface="Times New Roman" panose="02020603050405020304" pitchFamily="18" charset="0"/>
              </a:rPr>
              <a:t> </a:t>
            </a:r>
            <a:r>
              <a:rPr lang="it-IT" sz="2800" dirty="0">
                <a:solidFill>
                  <a:schemeClr val="tx1"/>
                </a:solidFill>
                <a:latin typeface="Times New Roman" panose="02020603050405020304" pitchFamily="18" charset="0"/>
                <a:cs typeface="Times New Roman" panose="02020603050405020304" pitchFamily="18" charset="0"/>
              </a:rPr>
              <a:t>delle </a:t>
            </a:r>
            <a:r>
              <a:rPr lang="it-IT" sz="2800" b="1" i="1" dirty="0">
                <a:solidFill>
                  <a:schemeClr val="tx1"/>
                </a:solidFill>
                <a:latin typeface="Times New Roman" panose="02020603050405020304" pitchFamily="18" charset="0"/>
                <a:cs typeface="Times New Roman" panose="02020603050405020304" pitchFamily="18" charset="0"/>
              </a:rPr>
              <a:t>res </a:t>
            </a:r>
            <a:r>
              <a:rPr lang="it-IT" sz="2800" b="1" i="1" dirty="0" err="1">
                <a:solidFill>
                  <a:schemeClr val="tx1"/>
                </a:solidFill>
                <a:latin typeface="Times New Roman" panose="02020603050405020304" pitchFamily="18" charset="0"/>
                <a:cs typeface="Times New Roman" panose="02020603050405020304" pitchFamily="18" charset="0"/>
              </a:rPr>
              <a:t>compositae</a:t>
            </a:r>
            <a:endParaRPr lang="it-IT" sz="2800" dirty="0">
              <a:solidFill>
                <a:schemeClr val="tx1"/>
              </a:solidFill>
              <a:latin typeface="Times New Roman" panose="02020603050405020304" pitchFamily="18" charset="0"/>
              <a:cs typeface="Times New Roman" panose="02020603050405020304" pitchFamily="18" charset="0"/>
            </a:endParaRPr>
          </a:p>
        </p:txBody>
      </p:sp>
      <p:sp>
        <p:nvSpPr>
          <p:cNvPr id="7" name="Rettangolo con angoli arrotondati 6">
            <a:extLst>
              <a:ext uri="{FF2B5EF4-FFF2-40B4-BE49-F238E27FC236}">
                <a16:creationId xmlns:a16="http://schemas.microsoft.com/office/drawing/2014/main" xmlns="" id="{30231F53-E58A-447A-BAC8-25397E63D317}"/>
              </a:ext>
            </a:extLst>
          </p:cNvPr>
          <p:cNvSpPr/>
          <p:nvPr/>
        </p:nvSpPr>
        <p:spPr>
          <a:xfrm>
            <a:off x="7080230" y="2302966"/>
            <a:ext cx="4747219" cy="2252068"/>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Rappresentano delle «entità» autonome rispetto alle singole parti che le costituiscono</a:t>
            </a:r>
            <a:r>
              <a:rPr lang="it-IT" sz="2800" b="1" dirty="0">
                <a:solidFill>
                  <a:schemeClr val="tx1"/>
                </a:solidFill>
                <a:latin typeface="Times New Roman" panose="02020603050405020304" pitchFamily="18" charset="0"/>
                <a:cs typeface="Times New Roman" panose="02020603050405020304" pitchFamily="18" charset="0"/>
              </a:rPr>
              <a:t> </a:t>
            </a:r>
            <a:endParaRPr lang="it-IT" sz="2800" dirty="0">
              <a:solidFill>
                <a:schemeClr val="tx1"/>
              </a:solidFill>
              <a:latin typeface="Times New Roman" panose="02020603050405020304" pitchFamily="18" charset="0"/>
              <a:cs typeface="Times New Roman" panose="02020603050405020304" pitchFamily="18" charset="0"/>
            </a:endParaRPr>
          </a:p>
        </p:txBody>
      </p:sp>
      <p:sp>
        <p:nvSpPr>
          <p:cNvPr id="8" name="Rettangolo con angoli arrotondati 7">
            <a:extLst>
              <a:ext uri="{FF2B5EF4-FFF2-40B4-BE49-F238E27FC236}">
                <a16:creationId xmlns:a16="http://schemas.microsoft.com/office/drawing/2014/main" xmlns="" id="{DF062561-C587-4138-9B2F-8D9F3005B2ED}"/>
              </a:ext>
            </a:extLst>
          </p:cNvPr>
          <p:cNvSpPr/>
          <p:nvPr/>
        </p:nvSpPr>
        <p:spPr>
          <a:xfrm>
            <a:off x="1988616" y="4918600"/>
            <a:ext cx="7697587" cy="1601271"/>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Nave e aeromobile sono costituiti da più </a:t>
            </a:r>
            <a:r>
              <a:rPr lang="it-IT" sz="2800" u="sng" dirty="0">
                <a:solidFill>
                  <a:schemeClr val="tx1"/>
                </a:solidFill>
                <a:latin typeface="Times New Roman" panose="02020603050405020304" pitchFamily="18" charset="0"/>
                <a:cs typeface="Times New Roman" panose="02020603050405020304" pitchFamily="18" charset="0"/>
              </a:rPr>
              <a:t>elementi semplici tra loro collegati e con destinazione comune</a:t>
            </a:r>
            <a:endParaRPr lang="it-IT" sz="2800" dirty="0">
              <a:solidFill>
                <a:schemeClr val="tx1"/>
              </a:solidFill>
              <a:latin typeface="Times New Roman" panose="02020603050405020304" pitchFamily="18" charset="0"/>
              <a:cs typeface="Times New Roman" panose="02020603050405020304" pitchFamily="18" charset="0"/>
            </a:endParaRPr>
          </a:p>
        </p:txBody>
      </p:sp>
      <p:sp>
        <p:nvSpPr>
          <p:cNvPr id="6" name="Freccia circolare in giù 5">
            <a:extLst>
              <a:ext uri="{FF2B5EF4-FFF2-40B4-BE49-F238E27FC236}">
                <a16:creationId xmlns:a16="http://schemas.microsoft.com/office/drawing/2014/main" xmlns="" id="{6E572E98-9FDB-40D1-80E6-A11CF4184DB5}"/>
              </a:ext>
            </a:extLst>
          </p:cNvPr>
          <p:cNvSpPr/>
          <p:nvPr/>
        </p:nvSpPr>
        <p:spPr>
          <a:xfrm>
            <a:off x="5651880" y="1523162"/>
            <a:ext cx="1822346" cy="779804"/>
          </a:xfrm>
          <a:prstGeom prst="curvedDownArrow">
            <a:avLst>
              <a:gd name="adj1" fmla="val 28346"/>
              <a:gd name="adj2" fmla="val 50000"/>
              <a:gd name="adj3" fmla="val 487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Freccia circolare a destra 8">
            <a:extLst>
              <a:ext uri="{FF2B5EF4-FFF2-40B4-BE49-F238E27FC236}">
                <a16:creationId xmlns:a16="http://schemas.microsoft.com/office/drawing/2014/main" xmlns="" id="{3B54024A-8AAB-4582-BD10-77F1CB51849D}"/>
              </a:ext>
            </a:extLst>
          </p:cNvPr>
          <p:cNvSpPr/>
          <p:nvPr/>
        </p:nvSpPr>
        <p:spPr>
          <a:xfrm>
            <a:off x="1041298" y="3871309"/>
            <a:ext cx="901148" cy="1866882"/>
          </a:xfrm>
          <a:prstGeom prst="curvedRightArrow">
            <a:avLst>
              <a:gd name="adj1" fmla="val 25000"/>
              <a:gd name="adj2" fmla="val 50000"/>
              <a:gd name="adj3" fmla="val 573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4171400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xmlns="" id="{01586C1F-6717-4EA7-B5A5-5EE9A831F343}"/>
              </a:ext>
            </a:extLst>
          </p:cNvPr>
          <p:cNvSpPr>
            <a:spLocks noGrp="1"/>
          </p:cNvSpPr>
          <p:nvPr>
            <p:ph type="title"/>
          </p:nvPr>
        </p:nvSpPr>
        <p:spPr>
          <a:xfrm>
            <a:off x="2624118" y="216384"/>
            <a:ext cx="8912225" cy="1281112"/>
          </a:xfrm>
        </p:spPr>
        <p:txBody>
          <a:bodyPr>
            <a:noAutofit/>
          </a:bodyPr>
          <a:lstStyle/>
          <a:p>
            <a:pPr algn="ctr"/>
            <a:r>
              <a:rPr lang="it-IT" sz="4000" b="1" dirty="0">
                <a:latin typeface="Times New Roman" panose="02020603050405020304" pitchFamily="18" charset="0"/>
                <a:cs typeface="Times New Roman" panose="02020603050405020304" pitchFamily="18" charset="0"/>
              </a:rPr>
              <a:t>La disciplina del Diritto della Navigazione</a:t>
            </a:r>
          </a:p>
        </p:txBody>
      </p:sp>
      <p:pic>
        <p:nvPicPr>
          <p:cNvPr id="4" name="Picture 2" descr="C:\Users\PBell\Desktop\teramo.jpg">
            <a:extLst>
              <a:ext uri="{FF2B5EF4-FFF2-40B4-BE49-F238E27FC236}">
                <a16:creationId xmlns:a16="http://schemas.microsoft.com/office/drawing/2014/main" xmlns="" id="{983A7B3C-AF51-40AB-B930-6A21435F95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2AD2CCA2-DF90-45FB-952A-FAA4CA4F22F3}"/>
              </a:ext>
            </a:extLst>
          </p:cNvPr>
          <p:cNvSpPr/>
          <p:nvPr/>
        </p:nvSpPr>
        <p:spPr>
          <a:xfrm>
            <a:off x="2955235" y="1789845"/>
            <a:ext cx="6042992" cy="1110306"/>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PARTI COSTITUTIVE </a:t>
            </a:r>
            <a:endParaRPr lang="it-IT" sz="3200" dirty="0">
              <a:solidFill>
                <a:schemeClr val="tx1"/>
              </a:solidFill>
              <a:latin typeface="Times New Roman" panose="02020603050405020304" pitchFamily="18" charset="0"/>
              <a:cs typeface="Times New Roman" panose="02020603050405020304" pitchFamily="18" charset="0"/>
            </a:endParaRPr>
          </a:p>
        </p:txBody>
      </p:sp>
      <p:sp>
        <p:nvSpPr>
          <p:cNvPr id="6" name="Rettangolo con angoli arrotondati 5">
            <a:extLst>
              <a:ext uri="{FF2B5EF4-FFF2-40B4-BE49-F238E27FC236}">
                <a16:creationId xmlns:a16="http://schemas.microsoft.com/office/drawing/2014/main" xmlns="" id="{86B2AA23-85FD-4015-9282-F8A88B082CB5}"/>
              </a:ext>
            </a:extLst>
          </p:cNvPr>
          <p:cNvSpPr/>
          <p:nvPr/>
        </p:nvSpPr>
        <p:spPr>
          <a:xfrm>
            <a:off x="1501009" y="3987666"/>
            <a:ext cx="2480218" cy="1015064"/>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Separabili</a:t>
            </a:r>
          </a:p>
        </p:txBody>
      </p:sp>
      <p:sp>
        <p:nvSpPr>
          <p:cNvPr id="7" name="Rettangolo con angoli arrotondati 6">
            <a:extLst>
              <a:ext uri="{FF2B5EF4-FFF2-40B4-BE49-F238E27FC236}">
                <a16:creationId xmlns:a16="http://schemas.microsoft.com/office/drawing/2014/main" xmlns="" id="{F54A99B5-FAC4-4F38-8ADE-C1A8065BB133}"/>
              </a:ext>
            </a:extLst>
          </p:cNvPr>
          <p:cNvSpPr/>
          <p:nvPr/>
        </p:nvSpPr>
        <p:spPr>
          <a:xfrm>
            <a:off x="7263074" y="3903584"/>
            <a:ext cx="2807695" cy="98524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Inseparabili</a:t>
            </a:r>
          </a:p>
        </p:txBody>
      </p:sp>
      <p:cxnSp>
        <p:nvCxnSpPr>
          <p:cNvPr id="9" name="Connettore a gomito 8">
            <a:extLst>
              <a:ext uri="{FF2B5EF4-FFF2-40B4-BE49-F238E27FC236}">
                <a16:creationId xmlns:a16="http://schemas.microsoft.com/office/drawing/2014/main" xmlns="" id="{212992A5-C27B-477C-9E09-CD57D196C66E}"/>
              </a:ext>
            </a:extLst>
          </p:cNvPr>
          <p:cNvCxnSpPr/>
          <p:nvPr/>
        </p:nvCxnSpPr>
        <p:spPr>
          <a:xfrm rot="5400000">
            <a:off x="3205474" y="2917019"/>
            <a:ext cx="896598" cy="862861"/>
          </a:xfrm>
          <a:prstGeom prst="bentConnector3">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1" name="Connettore a gomito 10">
            <a:extLst>
              <a:ext uri="{FF2B5EF4-FFF2-40B4-BE49-F238E27FC236}">
                <a16:creationId xmlns:a16="http://schemas.microsoft.com/office/drawing/2014/main" xmlns="" id="{53460914-E6E0-490D-BAE5-295FACB871B2}"/>
              </a:ext>
            </a:extLst>
          </p:cNvPr>
          <p:cNvCxnSpPr>
            <a:cxnSpLocks/>
          </p:cNvCxnSpPr>
          <p:nvPr/>
        </p:nvCxnSpPr>
        <p:spPr>
          <a:xfrm rot="16200000" flipH="1">
            <a:off x="7798843" y="2939647"/>
            <a:ext cx="888017" cy="848141"/>
          </a:xfrm>
          <a:prstGeom prst="bentConnector3">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5" name="Connettore 2 14">
            <a:extLst>
              <a:ext uri="{FF2B5EF4-FFF2-40B4-BE49-F238E27FC236}">
                <a16:creationId xmlns:a16="http://schemas.microsoft.com/office/drawing/2014/main" xmlns="" id="{CDB26B6D-D726-40E7-9CFD-0810346822A1}"/>
              </a:ext>
            </a:extLst>
          </p:cNvPr>
          <p:cNvCxnSpPr/>
          <p:nvPr/>
        </p:nvCxnSpPr>
        <p:spPr>
          <a:xfrm flipH="1">
            <a:off x="7606746" y="4984691"/>
            <a:ext cx="424070" cy="56984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Connettore 2 16">
            <a:extLst>
              <a:ext uri="{FF2B5EF4-FFF2-40B4-BE49-F238E27FC236}">
                <a16:creationId xmlns:a16="http://schemas.microsoft.com/office/drawing/2014/main" xmlns="" id="{47ACCE9A-FF94-4764-85CE-5E5B509333C0}"/>
              </a:ext>
            </a:extLst>
          </p:cNvPr>
          <p:cNvCxnSpPr>
            <a:cxnSpLocks/>
          </p:cNvCxnSpPr>
          <p:nvPr/>
        </p:nvCxnSpPr>
        <p:spPr>
          <a:xfrm>
            <a:off x="9236765" y="4984691"/>
            <a:ext cx="397565" cy="56984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3" name="Rettangolo con angoli arrotondati 22">
            <a:extLst>
              <a:ext uri="{FF2B5EF4-FFF2-40B4-BE49-F238E27FC236}">
                <a16:creationId xmlns:a16="http://schemas.microsoft.com/office/drawing/2014/main" xmlns="" id="{4E6C5DB1-5ECC-4BA8-9D4B-1F66D3ADEE37}"/>
              </a:ext>
            </a:extLst>
          </p:cNvPr>
          <p:cNvSpPr/>
          <p:nvPr/>
        </p:nvSpPr>
        <p:spPr>
          <a:xfrm>
            <a:off x="5881900" y="5612130"/>
            <a:ext cx="1936881" cy="896599"/>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Principali</a:t>
            </a:r>
          </a:p>
        </p:txBody>
      </p:sp>
      <p:sp>
        <p:nvSpPr>
          <p:cNvPr id="24" name="Rettangolo con angoli arrotondati 23">
            <a:extLst>
              <a:ext uri="{FF2B5EF4-FFF2-40B4-BE49-F238E27FC236}">
                <a16:creationId xmlns:a16="http://schemas.microsoft.com/office/drawing/2014/main" xmlns="" id="{75FDD0CC-1A13-44B0-910F-ECA5F386EAC4}"/>
              </a:ext>
            </a:extLst>
          </p:cNvPr>
          <p:cNvSpPr/>
          <p:nvPr/>
        </p:nvSpPr>
        <p:spPr>
          <a:xfrm>
            <a:off x="9599462" y="5612129"/>
            <a:ext cx="1936881" cy="896600"/>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Accessorie</a:t>
            </a:r>
          </a:p>
        </p:txBody>
      </p:sp>
    </p:spTree>
    <p:extLst>
      <p:ext uri="{BB962C8B-B14F-4D97-AF65-F5344CB8AC3E}">
        <p14:creationId xmlns:p14="http://schemas.microsoft.com/office/powerpoint/2010/main" val="928305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xmlns="" id="{DA4CF09F-A4D2-4A61-BBB0-542477613EB1}"/>
              </a:ext>
            </a:extLst>
          </p:cNvPr>
          <p:cNvSpPr>
            <a:spLocks noGrp="1"/>
          </p:cNvSpPr>
          <p:nvPr>
            <p:ph type="title"/>
          </p:nvPr>
        </p:nvSpPr>
        <p:spPr>
          <a:xfrm>
            <a:off x="2624118" y="216384"/>
            <a:ext cx="8912225" cy="1281112"/>
          </a:xfrm>
        </p:spPr>
        <p:txBody>
          <a:bodyPr>
            <a:noAutofit/>
          </a:bodyPr>
          <a:lstStyle/>
          <a:p>
            <a:pPr algn="ctr"/>
            <a:r>
              <a:rPr lang="it-IT" sz="4000" b="1" dirty="0">
                <a:latin typeface="Times New Roman" panose="02020603050405020304" pitchFamily="18" charset="0"/>
                <a:cs typeface="Times New Roman" panose="02020603050405020304" pitchFamily="18" charset="0"/>
              </a:rPr>
              <a:t>La disciplina del Diritto della Navigazione</a:t>
            </a:r>
          </a:p>
        </p:txBody>
      </p:sp>
      <p:pic>
        <p:nvPicPr>
          <p:cNvPr id="4" name="Picture 2" descr="C:\Users\PBell\Desktop\teramo.jpg">
            <a:extLst>
              <a:ext uri="{FF2B5EF4-FFF2-40B4-BE49-F238E27FC236}">
                <a16:creationId xmlns:a16="http://schemas.microsoft.com/office/drawing/2014/main" xmlns="" id="{403AC93E-DCBA-4F16-A4AA-4916EDB461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B46A6528-3AAA-4411-BE46-528CF4644735}"/>
              </a:ext>
            </a:extLst>
          </p:cNvPr>
          <p:cNvSpPr/>
          <p:nvPr/>
        </p:nvSpPr>
        <p:spPr>
          <a:xfrm>
            <a:off x="3327626" y="1665884"/>
            <a:ext cx="6505193" cy="1110306"/>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PERTINENZE </a:t>
            </a:r>
            <a:r>
              <a:rPr lang="it-IT" sz="3200" dirty="0">
                <a:solidFill>
                  <a:schemeClr val="tx1"/>
                </a:solidFill>
                <a:latin typeface="Times New Roman" panose="02020603050405020304" pitchFamily="18" charset="0"/>
                <a:cs typeface="Times New Roman" panose="02020603050405020304" pitchFamily="18" charset="0"/>
              </a:rPr>
              <a:t>della nave e dell’aeromobile</a:t>
            </a:r>
            <a:r>
              <a:rPr lang="it-IT" sz="3200" b="1" dirty="0">
                <a:solidFill>
                  <a:schemeClr val="tx1"/>
                </a:solidFill>
                <a:latin typeface="Times New Roman" panose="02020603050405020304" pitchFamily="18" charset="0"/>
                <a:cs typeface="Times New Roman" panose="02020603050405020304" pitchFamily="18" charset="0"/>
              </a:rPr>
              <a:t> </a:t>
            </a:r>
            <a:endParaRPr lang="it-IT" sz="3200" dirty="0">
              <a:solidFill>
                <a:schemeClr val="tx1"/>
              </a:solidFill>
              <a:latin typeface="Times New Roman" panose="02020603050405020304" pitchFamily="18" charset="0"/>
              <a:cs typeface="Times New Roman" panose="02020603050405020304" pitchFamily="18" charset="0"/>
            </a:endParaRPr>
          </a:p>
        </p:txBody>
      </p:sp>
      <p:sp>
        <p:nvSpPr>
          <p:cNvPr id="6" name="Rettangolo con angoli arrotondati 5">
            <a:extLst>
              <a:ext uri="{FF2B5EF4-FFF2-40B4-BE49-F238E27FC236}">
                <a16:creationId xmlns:a16="http://schemas.microsoft.com/office/drawing/2014/main" xmlns="" id="{E135F0AD-313E-49F5-9D6A-4848DEB2B720}"/>
              </a:ext>
            </a:extLst>
          </p:cNvPr>
          <p:cNvSpPr/>
          <p:nvPr/>
        </p:nvSpPr>
        <p:spPr>
          <a:xfrm>
            <a:off x="829585" y="3743621"/>
            <a:ext cx="3210557" cy="1912864"/>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u="sng" dirty="0">
                <a:solidFill>
                  <a:schemeClr val="tx1"/>
                </a:solidFill>
                <a:latin typeface="Times New Roman" panose="02020603050405020304" pitchFamily="18" charset="0"/>
                <a:cs typeface="Times New Roman" panose="02020603050405020304" pitchFamily="18" charset="0"/>
              </a:rPr>
              <a:t>La «cosa principale»</a:t>
            </a:r>
            <a:r>
              <a:rPr lang="it-IT" sz="2000" dirty="0">
                <a:solidFill>
                  <a:schemeClr val="tx1"/>
                </a:solidFill>
                <a:latin typeface="Times New Roman" panose="02020603050405020304" pitchFamily="18" charset="0"/>
                <a:cs typeface="Times New Roman" panose="02020603050405020304" pitchFamily="18" charset="0"/>
              </a:rPr>
              <a:t>, quale la nave o l’aeromobile, </a:t>
            </a:r>
            <a:r>
              <a:rPr lang="it-IT" sz="2000" u="sng" dirty="0">
                <a:solidFill>
                  <a:schemeClr val="tx1"/>
                </a:solidFill>
                <a:latin typeface="Times New Roman" panose="02020603050405020304" pitchFamily="18" charset="0"/>
                <a:cs typeface="Times New Roman" panose="02020603050405020304" pitchFamily="18" charset="0"/>
              </a:rPr>
              <a:t>sussiste anche in loro mancanza</a:t>
            </a:r>
          </a:p>
        </p:txBody>
      </p:sp>
      <p:sp>
        <p:nvSpPr>
          <p:cNvPr id="7" name="Rettangolo con angoli arrotondati 6">
            <a:extLst>
              <a:ext uri="{FF2B5EF4-FFF2-40B4-BE49-F238E27FC236}">
                <a16:creationId xmlns:a16="http://schemas.microsoft.com/office/drawing/2014/main" xmlns="" id="{4436D18E-F0FF-403A-B93B-4F0AC7FB1616}"/>
              </a:ext>
            </a:extLst>
          </p:cNvPr>
          <p:cNvSpPr/>
          <p:nvPr/>
        </p:nvSpPr>
        <p:spPr>
          <a:xfrm>
            <a:off x="5441739" y="4020875"/>
            <a:ext cx="2944045" cy="1912864"/>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u="sng" dirty="0">
                <a:solidFill>
                  <a:schemeClr val="tx1"/>
                </a:solidFill>
                <a:latin typeface="Times New Roman" panose="02020603050405020304" pitchFamily="18" charset="0"/>
                <a:cs typeface="Times New Roman" panose="02020603050405020304" pitchFamily="18" charset="0"/>
              </a:rPr>
              <a:t>Rientrano nella definizione di pertinenza contenuta nel codice civile, art. 817</a:t>
            </a:r>
          </a:p>
        </p:txBody>
      </p:sp>
      <p:sp>
        <p:nvSpPr>
          <p:cNvPr id="8" name="Rettangolo con angoli arrotondati 7">
            <a:extLst>
              <a:ext uri="{FF2B5EF4-FFF2-40B4-BE49-F238E27FC236}">
                <a16:creationId xmlns:a16="http://schemas.microsoft.com/office/drawing/2014/main" xmlns="" id="{31D98086-74E1-4D59-9504-6AC57A7796F2}"/>
              </a:ext>
            </a:extLst>
          </p:cNvPr>
          <p:cNvSpPr/>
          <p:nvPr/>
        </p:nvSpPr>
        <p:spPr>
          <a:xfrm>
            <a:off x="9666938" y="4642496"/>
            <a:ext cx="2443611" cy="128111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Times New Roman" panose="02020603050405020304" pitchFamily="18" charset="0"/>
                <a:cs typeface="Times New Roman" panose="02020603050405020304" pitchFamily="18" charset="0"/>
              </a:rPr>
              <a:t>Cosa destinata in modo durevole a servizio od ornamento della bene principale </a:t>
            </a:r>
          </a:p>
        </p:txBody>
      </p:sp>
      <p:sp>
        <p:nvSpPr>
          <p:cNvPr id="11" name="Freccia a destra 10">
            <a:extLst>
              <a:ext uri="{FF2B5EF4-FFF2-40B4-BE49-F238E27FC236}">
                <a16:creationId xmlns:a16="http://schemas.microsoft.com/office/drawing/2014/main" xmlns="" id="{0BD33A8A-6ED1-45F2-BD02-E233DB1C68F5}"/>
              </a:ext>
            </a:extLst>
          </p:cNvPr>
          <p:cNvSpPr/>
          <p:nvPr/>
        </p:nvSpPr>
        <p:spPr>
          <a:xfrm>
            <a:off x="4134603" y="4422719"/>
            <a:ext cx="1143637" cy="5545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a destra 11">
            <a:extLst>
              <a:ext uri="{FF2B5EF4-FFF2-40B4-BE49-F238E27FC236}">
                <a16:creationId xmlns:a16="http://schemas.microsoft.com/office/drawing/2014/main" xmlns="" id="{14BBC512-6941-4D1A-BEDD-6A1EC6A218CC}"/>
              </a:ext>
            </a:extLst>
          </p:cNvPr>
          <p:cNvSpPr/>
          <p:nvPr/>
        </p:nvSpPr>
        <p:spPr>
          <a:xfrm>
            <a:off x="8549283" y="4961319"/>
            <a:ext cx="954156" cy="5545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Freccia circolare in giù 1">
            <a:extLst>
              <a:ext uri="{FF2B5EF4-FFF2-40B4-BE49-F238E27FC236}">
                <a16:creationId xmlns:a16="http://schemas.microsoft.com/office/drawing/2014/main" xmlns="" id="{A481A0F1-C892-4C6C-9DB1-73C0D14ED36E}"/>
              </a:ext>
            </a:extLst>
          </p:cNvPr>
          <p:cNvSpPr/>
          <p:nvPr/>
        </p:nvSpPr>
        <p:spPr>
          <a:xfrm rot="19507312" flipH="1">
            <a:off x="1794348" y="2568153"/>
            <a:ext cx="1659539" cy="874644"/>
          </a:xfrm>
          <a:prstGeom prst="curvedDownArrow">
            <a:avLst>
              <a:gd name="adj1" fmla="val 25000"/>
              <a:gd name="adj2" fmla="val 50000"/>
              <a:gd name="adj3" fmla="val 635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4109858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xmlns="" id="{5E561D36-B7CB-4535-BE63-2DDC385591DE}"/>
              </a:ext>
            </a:extLst>
          </p:cNvPr>
          <p:cNvSpPr>
            <a:spLocks noGrp="1"/>
          </p:cNvSpPr>
          <p:nvPr>
            <p:ph type="title"/>
          </p:nvPr>
        </p:nvSpPr>
        <p:spPr>
          <a:xfrm>
            <a:off x="2624118" y="216384"/>
            <a:ext cx="8912225" cy="1281112"/>
          </a:xfrm>
        </p:spPr>
        <p:txBody>
          <a:bodyPr>
            <a:noAutofit/>
          </a:bodyPr>
          <a:lstStyle/>
          <a:p>
            <a:pPr algn="ctr"/>
            <a:r>
              <a:rPr lang="it-IT" sz="4000" b="1" dirty="0">
                <a:latin typeface="Times New Roman" panose="02020603050405020304" pitchFamily="18" charset="0"/>
                <a:cs typeface="Times New Roman" panose="02020603050405020304" pitchFamily="18" charset="0"/>
              </a:rPr>
              <a:t>La disciplina del Diritto della Navigazione</a:t>
            </a:r>
          </a:p>
        </p:txBody>
      </p:sp>
      <p:pic>
        <p:nvPicPr>
          <p:cNvPr id="4" name="Picture 2" descr="C:\Users\PBell\Desktop\teramo.jpg">
            <a:extLst>
              <a:ext uri="{FF2B5EF4-FFF2-40B4-BE49-F238E27FC236}">
                <a16:creationId xmlns:a16="http://schemas.microsoft.com/office/drawing/2014/main" xmlns="" id="{BE2DCA26-C06D-4065-93B0-DF6F152CBD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14133E80-B1F2-4A82-AE9A-5E7DAAB08909}"/>
              </a:ext>
            </a:extLst>
          </p:cNvPr>
          <p:cNvSpPr/>
          <p:nvPr/>
        </p:nvSpPr>
        <p:spPr>
          <a:xfrm>
            <a:off x="3048001" y="1794946"/>
            <a:ext cx="6647512" cy="1180630"/>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La nave e l’aeromobile sono </a:t>
            </a:r>
            <a:r>
              <a:rPr lang="it-IT" sz="3200" b="1" u="sng" dirty="0">
                <a:solidFill>
                  <a:schemeClr val="tx1"/>
                </a:solidFill>
                <a:latin typeface="Times New Roman" panose="02020603050405020304" pitchFamily="18" charset="0"/>
                <a:cs typeface="Times New Roman" panose="02020603050405020304" pitchFamily="18" charset="0"/>
              </a:rPr>
              <a:t>beni mobili registrati </a:t>
            </a:r>
            <a:endParaRPr lang="it-IT" sz="3200" u="sng" dirty="0">
              <a:solidFill>
                <a:schemeClr val="tx1"/>
              </a:solidFill>
              <a:latin typeface="Times New Roman" panose="02020603050405020304" pitchFamily="18" charset="0"/>
              <a:cs typeface="Times New Roman" panose="02020603050405020304" pitchFamily="18" charset="0"/>
            </a:endParaRPr>
          </a:p>
        </p:txBody>
      </p:sp>
      <p:sp>
        <p:nvSpPr>
          <p:cNvPr id="6" name="Rettangolo con angoli arrotondati 5">
            <a:extLst>
              <a:ext uri="{FF2B5EF4-FFF2-40B4-BE49-F238E27FC236}">
                <a16:creationId xmlns:a16="http://schemas.microsoft.com/office/drawing/2014/main" xmlns="" id="{524D09E6-C0E0-4727-8F7B-E1F0C3262F90}"/>
              </a:ext>
            </a:extLst>
          </p:cNvPr>
          <p:cNvSpPr/>
          <p:nvPr/>
        </p:nvSpPr>
        <p:spPr>
          <a:xfrm>
            <a:off x="1377899" y="3952749"/>
            <a:ext cx="2480218" cy="128111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Art. 245 del Codice della Navigazione</a:t>
            </a:r>
            <a:r>
              <a:rPr lang="it-IT" sz="2800" b="1" dirty="0">
                <a:solidFill>
                  <a:schemeClr val="tx1"/>
                </a:solidFill>
                <a:latin typeface="Times New Roman" panose="02020603050405020304" pitchFamily="18" charset="0"/>
                <a:cs typeface="Times New Roman" panose="02020603050405020304" pitchFamily="18" charset="0"/>
              </a:rPr>
              <a:t> </a:t>
            </a:r>
          </a:p>
        </p:txBody>
      </p:sp>
      <p:sp>
        <p:nvSpPr>
          <p:cNvPr id="7" name="Rettangolo con angoli arrotondati 6">
            <a:extLst>
              <a:ext uri="{FF2B5EF4-FFF2-40B4-BE49-F238E27FC236}">
                <a16:creationId xmlns:a16="http://schemas.microsoft.com/office/drawing/2014/main" xmlns="" id="{D3D618E0-80D1-437E-93DF-399FE2C15E66}"/>
              </a:ext>
            </a:extLst>
          </p:cNvPr>
          <p:cNvSpPr/>
          <p:nvPr/>
        </p:nvSpPr>
        <p:spPr>
          <a:xfrm>
            <a:off x="9056125" y="4140708"/>
            <a:ext cx="2480218" cy="128111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Art. 861 del Codice della Navigazione</a:t>
            </a:r>
            <a:r>
              <a:rPr lang="it-IT" sz="2800" b="1" dirty="0">
                <a:solidFill>
                  <a:schemeClr val="tx1"/>
                </a:solidFill>
                <a:latin typeface="Times New Roman" panose="02020603050405020304" pitchFamily="18" charset="0"/>
                <a:cs typeface="Times New Roman" panose="02020603050405020304" pitchFamily="18" charset="0"/>
              </a:rPr>
              <a:t> </a:t>
            </a:r>
          </a:p>
        </p:txBody>
      </p:sp>
      <p:sp>
        <p:nvSpPr>
          <p:cNvPr id="8" name="Rettangolo con angoli arrotondati 7">
            <a:extLst>
              <a:ext uri="{FF2B5EF4-FFF2-40B4-BE49-F238E27FC236}">
                <a16:creationId xmlns:a16="http://schemas.microsoft.com/office/drawing/2014/main" xmlns="" id="{71855782-61FD-45B3-9183-F3542D6D429A}"/>
              </a:ext>
            </a:extLst>
          </p:cNvPr>
          <p:cNvSpPr/>
          <p:nvPr/>
        </p:nvSpPr>
        <p:spPr>
          <a:xfrm>
            <a:off x="347846" y="5421820"/>
            <a:ext cx="7470937" cy="128111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Times New Roman" panose="02020603050405020304" pitchFamily="18" charset="0"/>
                <a:cs typeface="Times New Roman" panose="02020603050405020304" pitchFamily="18" charset="0"/>
              </a:rPr>
              <a:t>I natanti da diporto risultano una eccezione al regime di iscrizione obbligatoria ai pubblici registri. La loro facoltativa iscrizione li assoggetta al differente regime delle imbarcazioni da diporto.</a:t>
            </a:r>
          </a:p>
        </p:txBody>
      </p:sp>
      <p:cxnSp>
        <p:nvCxnSpPr>
          <p:cNvPr id="10" name="Connettore 2 9">
            <a:extLst>
              <a:ext uri="{FF2B5EF4-FFF2-40B4-BE49-F238E27FC236}">
                <a16:creationId xmlns:a16="http://schemas.microsoft.com/office/drawing/2014/main" xmlns="" id="{92C51E80-3498-4846-B25D-50A6B3FC2287}"/>
              </a:ext>
            </a:extLst>
          </p:cNvPr>
          <p:cNvCxnSpPr>
            <a:cxnSpLocks/>
          </p:cNvCxnSpPr>
          <p:nvPr/>
        </p:nvCxnSpPr>
        <p:spPr>
          <a:xfrm flipH="1">
            <a:off x="2648872" y="3061252"/>
            <a:ext cx="1240110" cy="70353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a:extLst>
              <a:ext uri="{FF2B5EF4-FFF2-40B4-BE49-F238E27FC236}">
                <a16:creationId xmlns:a16="http://schemas.microsoft.com/office/drawing/2014/main" xmlns="" id="{3226740A-4A04-43D9-9766-9AB88F6BB6FE}"/>
              </a:ext>
            </a:extLst>
          </p:cNvPr>
          <p:cNvCxnSpPr/>
          <p:nvPr/>
        </p:nvCxnSpPr>
        <p:spPr>
          <a:xfrm>
            <a:off x="9056125" y="3083432"/>
            <a:ext cx="940904" cy="94942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 name="Freccia circolare a destra 1">
            <a:extLst>
              <a:ext uri="{FF2B5EF4-FFF2-40B4-BE49-F238E27FC236}">
                <a16:creationId xmlns:a16="http://schemas.microsoft.com/office/drawing/2014/main" xmlns="" id="{CE11DAC0-7AE8-4801-95DB-94CF5C025B1B}"/>
              </a:ext>
            </a:extLst>
          </p:cNvPr>
          <p:cNvSpPr/>
          <p:nvPr/>
        </p:nvSpPr>
        <p:spPr>
          <a:xfrm rot="1608516">
            <a:off x="731731" y="4793962"/>
            <a:ext cx="603300" cy="879798"/>
          </a:xfrm>
          <a:prstGeom prst="curvedRightArrow">
            <a:avLst>
              <a:gd name="adj1" fmla="val 25000"/>
              <a:gd name="adj2" fmla="val 50000"/>
              <a:gd name="adj3" fmla="val 585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141193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F530B05-55BB-4A87-A33B-8A341545FC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45400E8B-0D9D-4420-9569-0C38A100214D}"/>
              </a:ext>
            </a:extLst>
          </p:cNvPr>
          <p:cNvSpPr>
            <a:spLocks noGrp="1"/>
          </p:cNvSpPr>
          <p:nvPr>
            <p:ph type="title"/>
          </p:nvPr>
        </p:nvSpPr>
        <p:spPr>
          <a:xfrm>
            <a:off x="2624118" y="216384"/>
            <a:ext cx="8912225" cy="1281112"/>
          </a:xfrm>
        </p:spPr>
        <p:txBody>
          <a:bodyPr>
            <a:noAutofit/>
          </a:bodyPr>
          <a:lstStyle/>
          <a:p>
            <a:pPr algn="ctr"/>
            <a:r>
              <a:rPr lang="it-IT" sz="4000" b="1" dirty="0">
                <a:latin typeface="Times New Roman" panose="02020603050405020304" pitchFamily="18" charset="0"/>
                <a:cs typeface="Times New Roman" panose="02020603050405020304" pitchFamily="18" charset="0"/>
              </a:rPr>
              <a:t>La disciplina del Diritto della Navigazione</a:t>
            </a:r>
          </a:p>
        </p:txBody>
      </p:sp>
      <p:sp>
        <p:nvSpPr>
          <p:cNvPr id="5" name="Rettangolo con angoli arrotondati 4">
            <a:extLst>
              <a:ext uri="{FF2B5EF4-FFF2-40B4-BE49-F238E27FC236}">
                <a16:creationId xmlns:a16="http://schemas.microsoft.com/office/drawing/2014/main" xmlns="" id="{2C69DB9B-C6F6-4CB4-BB86-06522CE32F22}"/>
              </a:ext>
            </a:extLst>
          </p:cNvPr>
          <p:cNvSpPr/>
          <p:nvPr/>
        </p:nvSpPr>
        <p:spPr>
          <a:xfrm>
            <a:off x="904431" y="1986638"/>
            <a:ext cx="4697818" cy="203493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La nave e l’aeromobile sono </a:t>
            </a:r>
            <a:r>
              <a:rPr lang="it-IT" sz="3200" b="1" u="sng" dirty="0">
                <a:solidFill>
                  <a:schemeClr val="tx1"/>
                </a:solidFill>
                <a:latin typeface="Times New Roman" panose="02020603050405020304" pitchFamily="18" charset="0"/>
                <a:cs typeface="Times New Roman" panose="02020603050405020304" pitchFamily="18" charset="0"/>
              </a:rPr>
              <a:t>beni mobili registrati </a:t>
            </a:r>
            <a:endParaRPr lang="it-IT" sz="3200" u="sng" dirty="0">
              <a:solidFill>
                <a:schemeClr val="tx1"/>
              </a:solidFill>
              <a:latin typeface="Times New Roman" panose="02020603050405020304" pitchFamily="18" charset="0"/>
              <a:cs typeface="Times New Roman" panose="02020603050405020304" pitchFamily="18" charset="0"/>
            </a:endParaRPr>
          </a:p>
        </p:txBody>
      </p:sp>
      <p:sp>
        <p:nvSpPr>
          <p:cNvPr id="6" name="Freccia a destra 5">
            <a:extLst>
              <a:ext uri="{FF2B5EF4-FFF2-40B4-BE49-F238E27FC236}">
                <a16:creationId xmlns:a16="http://schemas.microsoft.com/office/drawing/2014/main" xmlns="" id="{38D7537F-517A-40AC-A6DC-9CC44C3FEAAD}"/>
              </a:ext>
            </a:extLst>
          </p:cNvPr>
          <p:cNvSpPr/>
          <p:nvPr/>
        </p:nvSpPr>
        <p:spPr>
          <a:xfrm>
            <a:off x="5897217" y="3554431"/>
            <a:ext cx="1736035" cy="4671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con angoli arrotondati 6">
            <a:extLst>
              <a:ext uri="{FF2B5EF4-FFF2-40B4-BE49-F238E27FC236}">
                <a16:creationId xmlns:a16="http://schemas.microsoft.com/office/drawing/2014/main" xmlns="" id="{ECA0BED1-8415-4E96-BC0F-69718AEE0DDD}"/>
              </a:ext>
            </a:extLst>
          </p:cNvPr>
          <p:cNvSpPr/>
          <p:nvPr/>
        </p:nvSpPr>
        <p:spPr>
          <a:xfrm>
            <a:off x="7928221" y="3207701"/>
            <a:ext cx="3210557" cy="1912864"/>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Con riferimento al regime di circolazione, risulta </a:t>
            </a:r>
            <a:r>
              <a:rPr lang="it-IT" sz="2000" u="sng" dirty="0">
                <a:solidFill>
                  <a:schemeClr val="tx1"/>
                </a:solidFill>
                <a:latin typeface="Times New Roman" panose="02020603050405020304" pitchFamily="18" charset="0"/>
                <a:cs typeface="Times New Roman" panose="02020603050405020304" pitchFamily="18" charset="0"/>
              </a:rPr>
              <a:t>escluso il principio del «possesso vale titolo».</a:t>
            </a:r>
          </a:p>
        </p:txBody>
      </p:sp>
      <p:pic>
        <p:nvPicPr>
          <p:cNvPr id="8" name="Picture 2" descr="Risultati immagini per nave">
            <a:extLst>
              <a:ext uri="{FF2B5EF4-FFF2-40B4-BE49-F238E27FC236}">
                <a16:creationId xmlns:a16="http://schemas.microsoft.com/office/drawing/2014/main" xmlns="" id="{6D5B3F42-0FFC-4EA1-A7E0-461FE5CD7A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1009" y="4776796"/>
            <a:ext cx="3210556" cy="17430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9" name="Picture 4" descr="Risultati immagini per aeromobile">
            <a:extLst>
              <a:ext uri="{FF2B5EF4-FFF2-40B4-BE49-F238E27FC236}">
                <a16:creationId xmlns:a16="http://schemas.microsoft.com/office/drawing/2014/main" xmlns="" id="{3F983A86-1D82-4B9F-967A-8DD098806B7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64837" y="1570281"/>
            <a:ext cx="3209925" cy="14192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1567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C583E21B-8ACD-4EAB-B49D-EED4F7109C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A8F95160-1111-4E77-8A7A-28F8ACCE1043}"/>
              </a:ext>
            </a:extLst>
          </p:cNvPr>
          <p:cNvSpPr>
            <a:spLocks noGrp="1"/>
          </p:cNvSpPr>
          <p:nvPr>
            <p:ph type="title"/>
          </p:nvPr>
        </p:nvSpPr>
        <p:spPr>
          <a:xfrm>
            <a:off x="2624118" y="216384"/>
            <a:ext cx="8912225" cy="1281112"/>
          </a:xfrm>
        </p:spPr>
        <p:txBody>
          <a:bodyPr>
            <a:noAutofit/>
          </a:bodyPr>
          <a:lstStyle/>
          <a:p>
            <a:pPr algn="ctr"/>
            <a:r>
              <a:rPr lang="it-IT" sz="4000" b="1" dirty="0">
                <a:latin typeface="Times New Roman" panose="02020603050405020304" pitchFamily="18" charset="0"/>
                <a:cs typeface="Times New Roman" panose="02020603050405020304" pitchFamily="18" charset="0"/>
              </a:rPr>
              <a:t>La disciplina del Diritto della Navigazione</a:t>
            </a:r>
          </a:p>
        </p:txBody>
      </p:sp>
      <p:sp>
        <p:nvSpPr>
          <p:cNvPr id="5" name="Rettangolo con angoli arrotondati 4">
            <a:extLst>
              <a:ext uri="{FF2B5EF4-FFF2-40B4-BE49-F238E27FC236}">
                <a16:creationId xmlns:a16="http://schemas.microsoft.com/office/drawing/2014/main" xmlns="" id="{E991AF2D-DBD4-4CC7-985E-86D94C575309}"/>
              </a:ext>
            </a:extLst>
          </p:cNvPr>
          <p:cNvSpPr/>
          <p:nvPr/>
        </p:nvSpPr>
        <p:spPr>
          <a:xfrm>
            <a:off x="937684" y="1993729"/>
            <a:ext cx="4697818" cy="115226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Ambito della navigazione per acqua</a:t>
            </a:r>
          </a:p>
        </p:txBody>
      </p:sp>
      <p:sp>
        <p:nvSpPr>
          <p:cNvPr id="6" name="Rettangolo con angoli arrotondati 5">
            <a:extLst>
              <a:ext uri="{FF2B5EF4-FFF2-40B4-BE49-F238E27FC236}">
                <a16:creationId xmlns:a16="http://schemas.microsoft.com/office/drawing/2014/main" xmlns="" id="{D127FD49-7DCE-4592-9CDA-0827046BCC59}"/>
              </a:ext>
            </a:extLst>
          </p:cNvPr>
          <p:cNvSpPr/>
          <p:nvPr/>
        </p:nvSpPr>
        <p:spPr>
          <a:xfrm>
            <a:off x="1235741" y="4813198"/>
            <a:ext cx="7082271" cy="145067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u="sng" dirty="0">
                <a:solidFill>
                  <a:schemeClr val="tx1"/>
                </a:solidFill>
                <a:latin typeface="Times New Roman" panose="02020603050405020304" pitchFamily="18" charset="0"/>
                <a:cs typeface="Times New Roman" panose="02020603050405020304" pitchFamily="18" charset="0"/>
              </a:rPr>
              <a:t>Esclusione</a:t>
            </a:r>
            <a:r>
              <a:rPr lang="it-IT" dirty="0">
                <a:solidFill>
                  <a:schemeClr val="tx1"/>
                </a:solidFill>
                <a:latin typeface="Times New Roman" panose="02020603050405020304" pitchFamily="18" charset="0"/>
                <a:cs typeface="Times New Roman" panose="02020603050405020304" pitchFamily="18" charset="0"/>
              </a:rPr>
              <a:t> dall’applicazione del codice: </a:t>
            </a:r>
            <a:r>
              <a:rPr lang="it-IT" u="sng" dirty="0">
                <a:solidFill>
                  <a:schemeClr val="tx1"/>
                </a:solidFill>
                <a:latin typeface="Times New Roman" panose="02020603050405020304" pitchFamily="18" charset="0"/>
                <a:cs typeface="Times New Roman" panose="02020603050405020304" pitchFamily="18" charset="0"/>
              </a:rPr>
              <a:t>le navi da guerra</a:t>
            </a:r>
            <a:r>
              <a:rPr lang="it-IT" dirty="0">
                <a:solidFill>
                  <a:schemeClr val="tx1"/>
                </a:solidFill>
                <a:latin typeface="Times New Roman" panose="02020603050405020304" pitchFamily="18" charset="0"/>
                <a:cs typeface="Times New Roman" panose="02020603050405020304" pitchFamily="18" charset="0"/>
              </a:rPr>
              <a:t> e le </a:t>
            </a:r>
            <a:r>
              <a:rPr lang="it-IT" u="sng" dirty="0">
                <a:solidFill>
                  <a:schemeClr val="tx1"/>
                </a:solidFill>
                <a:latin typeface="Times New Roman" panose="02020603050405020304" pitchFamily="18" charset="0"/>
                <a:cs typeface="Times New Roman" panose="02020603050405020304" pitchFamily="18" charset="0"/>
              </a:rPr>
              <a:t>navi il cui esercizio è assunto dallo Stato stesso</a:t>
            </a:r>
          </a:p>
        </p:txBody>
      </p:sp>
      <p:sp>
        <p:nvSpPr>
          <p:cNvPr id="7" name="Freccia in giù 6">
            <a:extLst>
              <a:ext uri="{FF2B5EF4-FFF2-40B4-BE49-F238E27FC236}">
                <a16:creationId xmlns:a16="http://schemas.microsoft.com/office/drawing/2014/main" xmlns="" id="{5319802D-96D0-444B-8E01-768AD5AD9FF8}"/>
              </a:ext>
            </a:extLst>
          </p:cNvPr>
          <p:cNvSpPr/>
          <p:nvPr/>
        </p:nvSpPr>
        <p:spPr>
          <a:xfrm>
            <a:off x="3011452" y="3442630"/>
            <a:ext cx="569843" cy="11522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con angoli arrotondati 8">
            <a:extLst>
              <a:ext uri="{FF2B5EF4-FFF2-40B4-BE49-F238E27FC236}">
                <a16:creationId xmlns:a16="http://schemas.microsoft.com/office/drawing/2014/main" xmlns="" id="{C621EE0F-642D-4934-9297-35D8C7D0292C}"/>
              </a:ext>
            </a:extLst>
          </p:cNvPr>
          <p:cNvSpPr/>
          <p:nvPr/>
        </p:nvSpPr>
        <p:spPr>
          <a:xfrm>
            <a:off x="8163339" y="1832483"/>
            <a:ext cx="3373004" cy="2266121"/>
          </a:xfrm>
          <a:prstGeom prst="roundRect">
            <a:avLst/>
          </a:prstGeom>
          <a:solidFill>
            <a:schemeClr val="bg1"/>
          </a:solid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Le Convenzioni di diritto uniforme escludono dalla loro applicazione aeromobili  di Stato, militari e di polizia</a:t>
            </a:r>
            <a:endParaRPr lang="it-IT" sz="2000" u="sng" dirty="0">
              <a:solidFill>
                <a:schemeClr val="tx1"/>
              </a:solidFill>
              <a:latin typeface="Times New Roman" panose="02020603050405020304" pitchFamily="18" charset="0"/>
              <a:cs typeface="Times New Roman" panose="02020603050405020304" pitchFamily="18" charset="0"/>
            </a:endParaRPr>
          </a:p>
        </p:txBody>
      </p:sp>
      <p:pic>
        <p:nvPicPr>
          <p:cNvPr id="8" name="Picture 2" descr="Risultati immagini per documento disegno stilizzato">
            <a:extLst>
              <a:ext uri="{FF2B5EF4-FFF2-40B4-BE49-F238E27FC236}">
                <a16:creationId xmlns:a16="http://schemas.microsoft.com/office/drawing/2014/main" xmlns="" id="{C544BA70-7DDA-498B-9BB9-EF338B801A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6436" y="4301069"/>
            <a:ext cx="3004848" cy="226612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76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4A23079E-7A04-48CE-9916-36836C0A1B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DF261971-B00A-461E-9CC6-B58214803888}"/>
              </a:ext>
            </a:extLst>
          </p:cNvPr>
          <p:cNvSpPr>
            <a:spLocks noGrp="1"/>
          </p:cNvSpPr>
          <p:nvPr>
            <p:ph type="title"/>
          </p:nvPr>
        </p:nvSpPr>
        <p:spPr>
          <a:xfrm>
            <a:off x="2624118" y="277256"/>
            <a:ext cx="8912225" cy="1281112"/>
          </a:xfrm>
        </p:spPr>
        <p:txBody>
          <a:bodyPr>
            <a:noAutofit/>
          </a:bodyPr>
          <a:lstStyle/>
          <a:p>
            <a:pPr algn="ctr"/>
            <a:r>
              <a:rPr lang="it-IT" sz="4000" b="1" dirty="0">
                <a:latin typeface="Times New Roman" panose="02020603050405020304" pitchFamily="18" charset="0"/>
                <a:cs typeface="Times New Roman" panose="02020603050405020304" pitchFamily="18" charset="0"/>
              </a:rPr>
              <a:t>La disciplina del Diritto della Navigazione</a:t>
            </a:r>
          </a:p>
        </p:txBody>
      </p:sp>
      <p:sp>
        <p:nvSpPr>
          <p:cNvPr id="5" name="Rettangolo con angoli arrotondati 4">
            <a:extLst>
              <a:ext uri="{FF2B5EF4-FFF2-40B4-BE49-F238E27FC236}">
                <a16:creationId xmlns:a16="http://schemas.microsoft.com/office/drawing/2014/main" xmlns="" id="{D887E685-7BDE-4EBC-9454-CA8578B4141B}"/>
              </a:ext>
            </a:extLst>
          </p:cNvPr>
          <p:cNvSpPr/>
          <p:nvPr/>
        </p:nvSpPr>
        <p:spPr>
          <a:xfrm>
            <a:off x="937684" y="1993729"/>
            <a:ext cx="4697818" cy="115226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Articolo 748 del Codice della Navigazione</a:t>
            </a:r>
          </a:p>
        </p:txBody>
      </p:sp>
      <p:sp>
        <p:nvSpPr>
          <p:cNvPr id="6" name="Rettangolo con angoli arrotondati 5">
            <a:extLst>
              <a:ext uri="{FF2B5EF4-FFF2-40B4-BE49-F238E27FC236}">
                <a16:creationId xmlns:a16="http://schemas.microsoft.com/office/drawing/2014/main" xmlns="" id="{5552E5CA-1895-4331-90B0-E7C27609A925}"/>
              </a:ext>
            </a:extLst>
          </p:cNvPr>
          <p:cNvSpPr/>
          <p:nvPr/>
        </p:nvSpPr>
        <p:spPr>
          <a:xfrm>
            <a:off x="8325786" y="1850310"/>
            <a:ext cx="3210557" cy="1152265"/>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Ambito aereonautico</a:t>
            </a:r>
            <a:endParaRPr lang="it-IT" sz="2400" u="sng" dirty="0">
              <a:solidFill>
                <a:schemeClr val="tx1"/>
              </a:solidFill>
              <a:latin typeface="Times New Roman" panose="02020603050405020304" pitchFamily="18" charset="0"/>
              <a:cs typeface="Times New Roman" panose="02020603050405020304" pitchFamily="18" charset="0"/>
            </a:endParaRPr>
          </a:p>
        </p:txBody>
      </p:sp>
      <p:sp>
        <p:nvSpPr>
          <p:cNvPr id="7" name="Freccia a destra 6">
            <a:extLst>
              <a:ext uri="{FF2B5EF4-FFF2-40B4-BE49-F238E27FC236}">
                <a16:creationId xmlns:a16="http://schemas.microsoft.com/office/drawing/2014/main" xmlns="" id="{E2A6A78D-7EAD-48F5-8B25-464A75722B75}"/>
              </a:ext>
            </a:extLst>
          </p:cNvPr>
          <p:cNvSpPr/>
          <p:nvPr/>
        </p:nvSpPr>
        <p:spPr>
          <a:xfrm>
            <a:off x="6112626" y="2192872"/>
            <a:ext cx="1736035" cy="4671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Freccia in giù 1">
            <a:extLst>
              <a:ext uri="{FF2B5EF4-FFF2-40B4-BE49-F238E27FC236}">
                <a16:creationId xmlns:a16="http://schemas.microsoft.com/office/drawing/2014/main" xmlns="" id="{B12B97B4-8C94-466B-B02C-3DB7516C49F0}"/>
              </a:ext>
            </a:extLst>
          </p:cNvPr>
          <p:cNvSpPr/>
          <p:nvPr/>
        </p:nvSpPr>
        <p:spPr>
          <a:xfrm>
            <a:off x="3001671" y="3318712"/>
            <a:ext cx="569843" cy="14179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con angoli arrotondati 7">
            <a:extLst>
              <a:ext uri="{FF2B5EF4-FFF2-40B4-BE49-F238E27FC236}">
                <a16:creationId xmlns:a16="http://schemas.microsoft.com/office/drawing/2014/main" xmlns="" id="{073F2FDF-1D50-4D90-92CF-F01ABEF758B6}"/>
              </a:ext>
            </a:extLst>
          </p:cNvPr>
          <p:cNvSpPr/>
          <p:nvPr/>
        </p:nvSpPr>
        <p:spPr>
          <a:xfrm>
            <a:off x="377900" y="5069199"/>
            <a:ext cx="7082271" cy="145067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u="sng" dirty="0">
                <a:solidFill>
                  <a:schemeClr val="tx1"/>
                </a:solidFill>
                <a:latin typeface="Times New Roman" panose="02020603050405020304" pitchFamily="18" charset="0"/>
                <a:cs typeface="Times New Roman" panose="02020603050405020304" pitchFamily="18" charset="0"/>
              </a:rPr>
              <a:t>Esclusione</a:t>
            </a:r>
            <a:r>
              <a:rPr lang="it-IT" dirty="0">
                <a:solidFill>
                  <a:schemeClr val="tx1"/>
                </a:solidFill>
                <a:latin typeface="Times New Roman" panose="02020603050405020304" pitchFamily="18" charset="0"/>
                <a:cs typeface="Times New Roman" panose="02020603050405020304" pitchFamily="18" charset="0"/>
              </a:rPr>
              <a:t> dall’applicazione del codice di </a:t>
            </a:r>
            <a:r>
              <a:rPr lang="it-IT" u="sng" dirty="0">
                <a:solidFill>
                  <a:schemeClr val="tx1"/>
                </a:solidFill>
                <a:latin typeface="Times New Roman" panose="02020603050405020304" pitchFamily="18" charset="0"/>
                <a:cs typeface="Times New Roman" panose="02020603050405020304" pitchFamily="18" charset="0"/>
              </a:rPr>
              <a:t>aeromobili militari, di dogana, delle Forze di Polizia dello Stato e del Corpo Nazionale dei vigili del fuoco, inoltre, di aeromobili equiparati a quelli di Stato che risultano utilizzati da soggetti pubblici o privati che svolgono attività per la tutela della sicurezza nazionale</a:t>
            </a:r>
          </a:p>
        </p:txBody>
      </p:sp>
      <p:sp>
        <p:nvSpPr>
          <p:cNvPr id="9" name="Rettangolo con angoli arrotondati 8">
            <a:extLst>
              <a:ext uri="{FF2B5EF4-FFF2-40B4-BE49-F238E27FC236}">
                <a16:creationId xmlns:a16="http://schemas.microsoft.com/office/drawing/2014/main" xmlns="" id="{7F1792FD-0D9E-491B-941E-FDBA2C507428}"/>
              </a:ext>
            </a:extLst>
          </p:cNvPr>
          <p:cNvSpPr/>
          <p:nvPr/>
        </p:nvSpPr>
        <p:spPr>
          <a:xfrm>
            <a:off x="9173384" y="3603634"/>
            <a:ext cx="2640716" cy="2266121"/>
          </a:xfrm>
          <a:prstGeom prst="roundRect">
            <a:avLst/>
          </a:prstGeom>
          <a:solidFill>
            <a:schemeClr val="bg1"/>
          </a:solid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Le Convenzioni di diritto uniforme escludono dalla loro applicazione aeromobili di Stato, militari e di polizia</a:t>
            </a:r>
            <a:endParaRPr lang="it-IT" sz="2000" u="sng" dirty="0">
              <a:solidFill>
                <a:schemeClr val="tx1"/>
              </a:solidFill>
              <a:latin typeface="Times New Roman" panose="02020603050405020304" pitchFamily="18" charset="0"/>
              <a:cs typeface="Times New Roman" panose="02020603050405020304" pitchFamily="18" charset="0"/>
            </a:endParaRPr>
          </a:p>
        </p:txBody>
      </p:sp>
      <p:pic>
        <p:nvPicPr>
          <p:cNvPr id="10" name="Picture 2" descr="Risultati immagini per documento disegno stilizzato">
            <a:extLst>
              <a:ext uri="{FF2B5EF4-FFF2-40B4-BE49-F238E27FC236}">
                <a16:creationId xmlns:a16="http://schemas.microsoft.com/office/drawing/2014/main" xmlns="" id="{CB316ACC-7CAB-4FC1-B5EE-4300C9718E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6237" y="3199570"/>
            <a:ext cx="3004848" cy="186085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4915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2033EB37-68AF-4F74-B888-90DAA08FBC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00DC4A91-389E-4AD3-8B12-226C74BD6FAD}"/>
              </a:ext>
            </a:extLst>
          </p:cNvPr>
          <p:cNvSpPr>
            <a:spLocks noGrp="1"/>
          </p:cNvSpPr>
          <p:nvPr>
            <p:ph type="title"/>
          </p:nvPr>
        </p:nvSpPr>
        <p:spPr>
          <a:xfrm>
            <a:off x="2624118" y="216384"/>
            <a:ext cx="8912225" cy="1281112"/>
          </a:xfrm>
        </p:spPr>
        <p:txBody>
          <a:bodyPr>
            <a:noAutofit/>
          </a:bodyPr>
          <a:lstStyle/>
          <a:p>
            <a:pPr algn="ctr"/>
            <a:r>
              <a:rPr lang="it-IT" sz="4000" b="1" dirty="0">
                <a:latin typeface="Times New Roman" panose="02020603050405020304" pitchFamily="18" charset="0"/>
                <a:cs typeface="Times New Roman" panose="02020603050405020304" pitchFamily="18" charset="0"/>
              </a:rPr>
              <a:t>La disciplina del Diritto della Navigazione</a:t>
            </a:r>
          </a:p>
        </p:txBody>
      </p:sp>
      <p:sp>
        <p:nvSpPr>
          <p:cNvPr id="5" name="Rettangolo con angoli arrotondati 4">
            <a:extLst>
              <a:ext uri="{FF2B5EF4-FFF2-40B4-BE49-F238E27FC236}">
                <a16:creationId xmlns:a16="http://schemas.microsoft.com/office/drawing/2014/main" xmlns="" id="{48D74912-E0A5-4B7F-8309-75BEB0AE2C2E}"/>
              </a:ext>
            </a:extLst>
          </p:cNvPr>
          <p:cNvSpPr/>
          <p:nvPr/>
        </p:nvSpPr>
        <p:spPr>
          <a:xfrm>
            <a:off x="1030760" y="1642433"/>
            <a:ext cx="4697818" cy="157700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Mezzi aerospaziali </a:t>
            </a:r>
            <a:r>
              <a:rPr lang="it-IT" sz="3200" dirty="0">
                <a:solidFill>
                  <a:schemeClr val="tx1"/>
                </a:solidFill>
                <a:latin typeface="Times New Roman" panose="02020603050405020304" pitchFamily="18" charset="0"/>
                <a:cs typeface="Times New Roman" panose="02020603050405020304" pitchFamily="18" charset="0"/>
              </a:rPr>
              <a:t>(esclusi dalla nozione di aeromobili)</a:t>
            </a:r>
            <a:r>
              <a:rPr lang="it-IT" sz="3200" b="1" dirty="0">
                <a:solidFill>
                  <a:schemeClr val="tx1"/>
                </a:solidFill>
                <a:latin typeface="Times New Roman" panose="02020603050405020304" pitchFamily="18" charset="0"/>
                <a:cs typeface="Times New Roman" panose="02020603050405020304" pitchFamily="18" charset="0"/>
              </a:rPr>
              <a:t> </a:t>
            </a:r>
          </a:p>
        </p:txBody>
      </p:sp>
      <p:sp>
        <p:nvSpPr>
          <p:cNvPr id="6" name="Rettangolo con angoli arrotondati 5">
            <a:extLst>
              <a:ext uri="{FF2B5EF4-FFF2-40B4-BE49-F238E27FC236}">
                <a16:creationId xmlns:a16="http://schemas.microsoft.com/office/drawing/2014/main" xmlns="" id="{2848AD61-0E7E-4E7B-A07D-D19F70272E0A}"/>
              </a:ext>
            </a:extLst>
          </p:cNvPr>
          <p:cNvSpPr/>
          <p:nvPr/>
        </p:nvSpPr>
        <p:spPr>
          <a:xfrm>
            <a:off x="2186662" y="3846394"/>
            <a:ext cx="3210557" cy="2536160"/>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Convenzione di diritto uniforme </a:t>
            </a:r>
            <a:r>
              <a:rPr lang="it-IT" sz="2400" i="1" dirty="0">
                <a:solidFill>
                  <a:schemeClr val="tx1"/>
                </a:solidFill>
                <a:latin typeface="Times New Roman" panose="02020603050405020304" pitchFamily="18" charset="0"/>
                <a:cs typeface="Times New Roman" panose="02020603050405020304" pitchFamily="18" charset="0"/>
              </a:rPr>
              <a:t>ad hoc </a:t>
            </a:r>
            <a:r>
              <a:rPr lang="it-IT" sz="2400" dirty="0">
                <a:solidFill>
                  <a:schemeClr val="tx1"/>
                </a:solidFill>
                <a:latin typeface="Times New Roman" panose="02020603050405020304" pitchFamily="18" charset="0"/>
                <a:cs typeface="Times New Roman" panose="02020603050405020304" pitchFamily="18" charset="0"/>
              </a:rPr>
              <a:t>– </a:t>
            </a:r>
            <a:r>
              <a:rPr lang="it-IT" sz="2400" u="sng" dirty="0">
                <a:solidFill>
                  <a:schemeClr val="tx1"/>
                </a:solidFill>
                <a:latin typeface="Times New Roman" panose="02020603050405020304" pitchFamily="18" charset="0"/>
                <a:cs typeface="Times New Roman" panose="02020603050405020304" pitchFamily="18" charset="0"/>
              </a:rPr>
              <a:t>Convenzione di Londra Mosca e Washington del 29 marzo 1972  </a:t>
            </a:r>
          </a:p>
        </p:txBody>
      </p:sp>
      <p:cxnSp>
        <p:nvCxnSpPr>
          <p:cNvPr id="7" name="Connettore 2 6">
            <a:extLst>
              <a:ext uri="{FF2B5EF4-FFF2-40B4-BE49-F238E27FC236}">
                <a16:creationId xmlns:a16="http://schemas.microsoft.com/office/drawing/2014/main" xmlns="" id="{18834871-76D1-49C6-9345-3D96323F4954}"/>
              </a:ext>
            </a:extLst>
          </p:cNvPr>
          <p:cNvCxnSpPr/>
          <p:nvPr/>
        </p:nvCxnSpPr>
        <p:spPr>
          <a:xfrm flipV="1">
            <a:off x="5600257" y="3423845"/>
            <a:ext cx="1577009" cy="922424"/>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a:extLst>
              <a:ext uri="{FF2B5EF4-FFF2-40B4-BE49-F238E27FC236}">
                <a16:creationId xmlns:a16="http://schemas.microsoft.com/office/drawing/2014/main" xmlns="" id="{AD32C3C5-45FD-41A7-8876-02F8B0700044}"/>
              </a:ext>
            </a:extLst>
          </p:cNvPr>
          <p:cNvCxnSpPr>
            <a:cxnSpLocks/>
          </p:cNvCxnSpPr>
          <p:nvPr/>
        </p:nvCxnSpPr>
        <p:spPr>
          <a:xfrm>
            <a:off x="5600257" y="5215567"/>
            <a:ext cx="1740612" cy="605654"/>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2" name="Rettangolo con angoli arrotondati 11">
            <a:extLst>
              <a:ext uri="{FF2B5EF4-FFF2-40B4-BE49-F238E27FC236}">
                <a16:creationId xmlns:a16="http://schemas.microsoft.com/office/drawing/2014/main" xmlns="" id="{0A81E93C-A3B3-4348-8411-3A81BD098BBC}"/>
              </a:ext>
            </a:extLst>
          </p:cNvPr>
          <p:cNvSpPr/>
          <p:nvPr/>
        </p:nvSpPr>
        <p:spPr>
          <a:xfrm>
            <a:off x="7500730" y="2267704"/>
            <a:ext cx="3899049" cy="1578690"/>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Obbligo risarcitorio di carattere assoluto a carico dello Stato di lancio</a:t>
            </a:r>
            <a:endParaRPr lang="it-IT" sz="2400" u="sng" dirty="0">
              <a:solidFill>
                <a:schemeClr val="tx1"/>
              </a:solidFill>
              <a:latin typeface="Times New Roman" panose="02020603050405020304" pitchFamily="18" charset="0"/>
              <a:cs typeface="Times New Roman" panose="02020603050405020304" pitchFamily="18" charset="0"/>
            </a:endParaRPr>
          </a:p>
        </p:txBody>
      </p:sp>
      <p:sp>
        <p:nvSpPr>
          <p:cNvPr id="13" name="Rettangolo con angoli arrotondati 12">
            <a:extLst>
              <a:ext uri="{FF2B5EF4-FFF2-40B4-BE49-F238E27FC236}">
                <a16:creationId xmlns:a16="http://schemas.microsoft.com/office/drawing/2014/main" xmlns="" id="{17233A8F-6BD7-4702-8DC8-D7C06FEF4063}"/>
              </a:ext>
            </a:extLst>
          </p:cNvPr>
          <p:cNvSpPr/>
          <p:nvPr/>
        </p:nvSpPr>
        <p:spPr>
          <a:xfrm>
            <a:off x="7505916" y="5062926"/>
            <a:ext cx="3893863" cy="1578690"/>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Nozione di «oggetto spaziale»</a:t>
            </a:r>
            <a:endParaRPr lang="it-IT" sz="2400" u="sn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85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Bell\Desktop\teramo.jpg">
            <a:extLst>
              <a:ext uri="{FF2B5EF4-FFF2-40B4-BE49-F238E27FC236}">
                <a16:creationId xmlns:a16="http://schemas.microsoft.com/office/drawing/2014/main" xmlns="" id="{6E53ECA1-CC0E-4EC8-B3CE-497C4308C5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a:extLst>
              <a:ext uri="{FF2B5EF4-FFF2-40B4-BE49-F238E27FC236}">
                <a16:creationId xmlns:a16="http://schemas.microsoft.com/office/drawing/2014/main" xmlns="" id="{DA73AEB0-A0D3-4325-BE02-A0CCB243F637}"/>
              </a:ext>
            </a:extLst>
          </p:cNvPr>
          <p:cNvSpPr>
            <a:spLocks noGrp="1"/>
          </p:cNvSpPr>
          <p:nvPr>
            <p:ph type="title"/>
          </p:nvPr>
        </p:nvSpPr>
        <p:spPr>
          <a:xfrm>
            <a:off x="2790184" y="259981"/>
            <a:ext cx="7305161" cy="796376"/>
          </a:xfrm>
        </p:spPr>
        <p:txBody>
          <a:bodyPr>
            <a:noAutofit/>
          </a:bodyPr>
          <a:lstStyle/>
          <a:p>
            <a:pPr algn="ctr"/>
            <a:r>
              <a:rPr lang="it-IT" sz="4000" b="1" dirty="0">
                <a:latin typeface="Times New Roman" panose="02020603050405020304" pitchFamily="18" charset="0"/>
                <a:cs typeface="Times New Roman" panose="02020603050405020304" pitchFamily="18" charset="0"/>
              </a:rPr>
              <a:t>Programma</a:t>
            </a:r>
          </a:p>
        </p:txBody>
      </p:sp>
      <p:sp>
        <p:nvSpPr>
          <p:cNvPr id="6" name="CasellaDiTesto 5"/>
          <p:cNvSpPr txBox="1"/>
          <p:nvPr/>
        </p:nvSpPr>
        <p:spPr>
          <a:xfrm>
            <a:off x="1394688" y="2244436"/>
            <a:ext cx="9642767" cy="1384995"/>
          </a:xfrm>
          <a:prstGeom prst="rect">
            <a:avLst/>
          </a:prstGeom>
          <a:noFill/>
          <a:ln>
            <a:solidFill>
              <a:schemeClr val="accent1"/>
            </a:solidFill>
          </a:ln>
        </p:spPr>
        <p:txBody>
          <a:bodyPr wrap="square" rtlCol="0">
            <a:spAutoFit/>
          </a:bodyPr>
          <a:lstStyle/>
          <a:p>
            <a:pPr algn="ctr"/>
            <a:r>
              <a:rPr lang="it-IT" sz="2800" dirty="0">
                <a:latin typeface="Times New Roman" panose="02020603050405020304" pitchFamily="18" charset="0"/>
                <a:cs typeface="Times New Roman" panose="02020603050405020304" pitchFamily="18" charset="0"/>
              </a:rPr>
              <a:t>Capitolo II – La disciplina della navigazione e dei trasporti</a:t>
            </a:r>
          </a:p>
          <a:p>
            <a:pPr algn="ctr"/>
            <a:endParaRPr lang="it-IT" sz="2800" dirty="0">
              <a:latin typeface="Times New Roman" panose="02020603050405020304" pitchFamily="18" charset="0"/>
              <a:cs typeface="Times New Roman" panose="02020603050405020304" pitchFamily="18" charset="0"/>
            </a:endParaRPr>
          </a:p>
          <a:p>
            <a:pPr marL="285750" indent="-285750" algn="ctr">
              <a:buFontTx/>
              <a:buChar char="-"/>
            </a:pPr>
            <a:r>
              <a:rPr lang="it-IT" sz="2800" dirty="0" smtClean="0">
                <a:latin typeface="Times New Roman" panose="02020603050405020304" pitchFamily="18" charset="0"/>
                <a:cs typeface="Times New Roman" panose="02020603050405020304" pitchFamily="18" charset="0"/>
              </a:rPr>
              <a:t>La nave e l’aeromobile</a:t>
            </a:r>
            <a:endParaRPr lang="it-IT"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8246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13633D14-B63F-467D-B3EE-5249BABEDC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65AF7E07-EF4A-401B-BD28-8AE20D23075C}"/>
              </a:ext>
            </a:extLst>
          </p:cNvPr>
          <p:cNvSpPr>
            <a:spLocks noGrp="1"/>
          </p:cNvSpPr>
          <p:nvPr>
            <p:ph type="title"/>
          </p:nvPr>
        </p:nvSpPr>
        <p:spPr>
          <a:xfrm>
            <a:off x="2624118" y="172626"/>
            <a:ext cx="8912225" cy="1281112"/>
          </a:xfrm>
        </p:spPr>
        <p:txBody>
          <a:bodyPr>
            <a:noAutofit/>
          </a:bodyPr>
          <a:lstStyle/>
          <a:p>
            <a:pPr algn="ctr"/>
            <a:r>
              <a:rPr lang="it-IT" sz="4000" b="1" dirty="0">
                <a:latin typeface="Times New Roman" panose="02020603050405020304" pitchFamily="18" charset="0"/>
                <a:cs typeface="Times New Roman" panose="02020603050405020304" pitchFamily="18" charset="0"/>
              </a:rPr>
              <a:t>La disciplina del Diritto della Navigazione</a:t>
            </a:r>
          </a:p>
        </p:txBody>
      </p:sp>
      <p:sp>
        <p:nvSpPr>
          <p:cNvPr id="5" name="Rettangolo con angoli arrotondati 4">
            <a:extLst>
              <a:ext uri="{FF2B5EF4-FFF2-40B4-BE49-F238E27FC236}">
                <a16:creationId xmlns:a16="http://schemas.microsoft.com/office/drawing/2014/main" xmlns="" id="{1D1FDD6C-592C-4184-8B28-A86B228EDFA8}"/>
              </a:ext>
            </a:extLst>
          </p:cNvPr>
          <p:cNvSpPr/>
          <p:nvPr/>
        </p:nvSpPr>
        <p:spPr>
          <a:xfrm>
            <a:off x="1539103" y="5814828"/>
            <a:ext cx="2831678" cy="906100"/>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Times New Roman" panose="02020603050405020304" pitchFamily="18" charset="0"/>
                <a:cs typeface="Times New Roman" panose="02020603050405020304" pitchFamily="18" charset="0"/>
              </a:rPr>
              <a:t>Art. 136, Codice della Navigazione </a:t>
            </a:r>
          </a:p>
        </p:txBody>
      </p:sp>
      <p:sp>
        <p:nvSpPr>
          <p:cNvPr id="6" name="Rettangolo con angoli arrotondati 5">
            <a:extLst>
              <a:ext uri="{FF2B5EF4-FFF2-40B4-BE49-F238E27FC236}">
                <a16:creationId xmlns:a16="http://schemas.microsoft.com/office/drawing/2014/main" xmlns="" id="{6DF1A523-B713-4BC1-975A-E6A23803BEF6}"/>
              </a:ext>
            </a:extLst>
          </p:cNvPr>
          <p:cNvSpPr/>
          <p:nvPr/>
        </p:nvSpPr>
        <p:spPr>
          <a:xfrm>
            <a:off x="2954942" y="1611087"/>
            <a:ext cx="7262191" cy="1110306"/>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b="1" dirty="0">
                <a:solidFill>
                  <a:schemeClr val="tx1"/>
                </a:solidFill>
                <a:latin typeface="Times New Roman" panose="02020603050405020304" pitchFamily="18" charset="0"/>
                <a:cs typeface="Times New Roman" panose="02020603050405020304" pitchFamily="18" charset="0"/>
              </a:rPr>
              <a:t>I veicoli tipici della navigazione</a:t>
            </a:r>
            <a:endParaRPr lang="it-IT" sz="4000" dirty="0">
              <a:solidFill>
                <a:schemeClr val="tx1"/>
              </a:solidFill>
              <a:latin typeface="Times New Roman" panose="02020603050405020304" pitchFamily="18" charset="0"/>
              <a:cs typeface="Times New Roman" panose="02020603050405020304" pitchFamily="18" charset="0"/>
            </a:endParaRPr>
          </a:p>
        </p:txBody>
      </p:sp>
      <p:sp>
        <p:nvSpPr>
          <p:cNvPr id="8" name="Rettangolo con angoli arrotondati 7">
            <a:extLst>
              <a:ext uri="{FF2B5EF4-FFF2-40B4-BE49-F238E27FC236}">
                <a16:creationId xmlns:a16="http://schemas.microsoft.com/office/drawing/2014/main" xmlns="" id="{A5CC88EC-0C84-4344-BDA8-ED2297E0768A}"/>
              </a:ext>
            </a:extLst>
          </p:cNvPr>
          <p:cNvSpPr/>
          <p:nvPr/>
        </p:nvSpPr>
        <p:spPr>
          <a:xfrm>
            <a:off x="3758362" y="4075079"/>
            <a:ext cx="1772278" cy="906100"/>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Nave</a:t>
            </a:r>
            <a:r>
              <a:rPr lang="it-IT" sz="2400" dirty="0">
                <a:solidFill>
                  <a:schemeClr val="tx1"/>
                </a:solidFill>
                <a:latin typeface="Times New Roman" panose="02020603050405020304" pitchFamily="18" charset="0"/>
                <a:cs typeface="Times New Roman" panose="02020603050405020304" pitchFamily="18" charset="0"/>
              </a:rPr>
              <a:t> </a:t>
            </a:r>
          </a:p>
        </p:txBody>
      </p:sp>
      <p:sp>
        <p:nvSpPr>
          <p:cNvPr id="9" name="Rettangolo con angoli arrotondati 8">
            <a:extLst>
              <a:ext uri="{FF2B5EF4-FFF2-40B4-BE49-F238E27FC236}">
                <a16:creationId xmlns:a16="http://schemas.microsoft.com/office/drawing/2014/main" xmlns="" id="{018C758A-0DFA-4B97-B4A2-3BC43DB3EB61}"/>
              </a:ext>
            </a:extLst>
          </p:cNvPr>
          <p:cNvSpPr/>
          <p:nvPr/>
        </p:nvSpPr>
        <p:spPr>
          <a:xfrm>
            <a:off x="7095082" y="4168764"/>
            <a:ext cx="2439787" cy="906100"/>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Aeromobile</a:t>
            </a:r>
            <a:r>
              <a:rPr lang="it-IT" sz="2400" dirty="0">
                <a:solidFill>
                  <a:schemeClr val="tx1"/>
                </a:solidFill>
                <a:latin typeface="Times New Roman" panose="02020603050405020304" pitchFamily="18" charset="0"/>
                <a:cs typeface="Times New Roman" panose="02020603050405020304" pitchFamily="18" charset="0"/>
              </a:rPr>
              <a:t> </a:t>
            </a:r>
          </a:p>
        </p:txBody>
      </p:sp>
      <p:cxnSp>
        <p:nvCxnSpPr>
          <p:cNvPr id="13" name="Connettore 2 12">
            <a:extLst>
              <a:ext uri="{FF2B5EF4-FFF2-40B4-BE49-F238E27FC236}">
                <a16:creationId xmlns:a16="http://schemas.microsoft.com/office/drawing/2014/main" xmlns="" id="{326AE32E-383A-4D3E-8D11-819C65073BB4}"/>
              </a:ext>
            </a:extLst>
          </p:cNvPr>
          <p:cNvCxnSpPr>
            <a:cxnSpLocks/>
          </p:cNvCxnSpPr>
          <p:nvPr/>
        </p:nvCxnSpPr>
        <p:spPr>
          <a:xfrm flipH="1">
            <a:off x="4830032" y="3238597"/>
            <a:ext cx="551535" cy="79309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a:extLst>
              <a:ext uri="{FF2B5EF4-FFF2-40B4-BE49-F238E27FC236}">
                <a16:creationId xmlns:a16="http://schemas.microsoft.com/office/drawing/2014/main" xmlns="" id="{B246EA6A-A331-4914-9965-2DE3D5678F56}"/>
              </a:ext>
            </a:extLst>
          </p:cNvPr>
          <p:cNvCxnSpPr>
            <a:cxnSpLocks/>
          </p:cNvCxnSpPr>
          <p:nvPr/>
        </p:nvCxnSpPr>
        <p:spPr>
          <a:xfrm>
            <a:off x="7547500" y="3309331"/>
            <a:ext cx="463639" cy="78519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5" name="Rettangolo con angoli arrotondati 34">
            <a:extLst>
              <a:ext uri="{FF2B5EF4-FFF2-40B4-BE49-F238E27FC236}">
                <a16:creationId xmlns:a16="http://schemas.microsoft.com/office/drawing/2014/main" xmlns="" id="{F2060F2E-0ACA-4FCB-98C0-8686652779F2}"/>
              </a:ext>
            </a:extLst>
          </p:cNvPr>
          <p:cNvSpPr/>
          <p:nvPr/>
        </p:nvSpPr>
        <p:spPr>
          <a:xfrm>
            <a:off x="8813155" y="5814828"/>
            <a:ext cx="2970204" cy="906100"/>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Times New Roman" panose="02020603050405020304" pitchFamily="18" charset="0"/>
                <a:cs typeface="Times New Roman" panose="02020603050405020304" pitchFamily="18" charset="0"/>
              </a:rPr>
              <a:t>Art. 743, Codice della Navigazione </a:t>
            </a:r>
          </a:p>
        </p:txBody>
      </p:sp>
      <p:cxnSp>
        <p:nvCxnSpPr>
          <p:cNvPr id="42" name="Connettore diritto 41">
            <a:extLst>
              <a:ext uri="{FF2B5EF4-FFF2-40B4-BE49-F238E27FC236}">
                <a16:creationId xmlns:a16="http://schemas.microsoft.com/office/drawing/2014/main" xmlns="" id="{C6BFDEA6-A255-4D91-9F0C-B3F6C60EA23B}"/>
              </a:ext>
            </a:extLst>
          </p:cNvPr>
          <p:cNvCxnSpPr/>
          <p:nvPr/>
        </p:nvCxnSpPr>
        <p:spPr>
          <a:xfrm flipH="1">
            <a:off x="2954942" y="4956313"/>
            <a:ext cx="755374"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4" name="Connettore 2 43">
            <a:extLst>
              <a:ext uri="{FF2B5EF4-FFF2-40B4-BE49-F238E27FC236}">
                <a16:creationId xmlns:a16="http://schemas.microsoft.com/office/drawing/2014/main" xmlns="" id="{4B6BCD19-E664-4111-89BA-E600FFDDEDE5}"/>
              </a:ext>
            </a:extLst>
          </p:cNvPr>
          <p:cNvCxnSpPr/>
          <p:nvPr/>
        </p:nvCxnSpPr>
        <p:spPr>
          <a:xfrm>
            <a:off x="2954942" y="4956313"/>
            <a:ext cx="0" cy="66572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45" name="Connettore diritto 44">
            <a:extLst>
              <a:ext uri="{FF2B5EF4-FFF2-40B4-BE49-F238E27FC236}">
                <a16:creationId xmlns:a16="http://schemas.microsoft.com/office/drawing/2014/main" xmlns="" id="{1584CC2F-C238-43D0-A214-29637EAAA7A8}"/>
              </a:ext>
            </a:extLst>
          </p:cNvPr>
          <p:cNvCxnSpPr/>
          <p:nvPr/>
        </p:nvCxnSpPr>
        <p:spPr>
          <a:xfrm flipH="1">
            <a:off x="9534869" y="4981179"/>
            <a:ext cx="755374"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6" name="Connettore 2 45">
            <a:extLst>
              <a:ext uri="{FF2B5EF4-FFF2-40B4-BE49-F238E27FC236}">
                <a16:creationId xmlns:a16="http://schemas.microsoft.com/office/drawing/2014/main" xmlns="" id="{A1292301-CF47-4B03-B806-405ADC1DBC41}"/>
              </a:ext>
            </a:extLst>
          </p:cNvPr>
          <p:cNvCxnSpPr/>
          <p:nvPr/>
        </p:nvCxnSpPr>
        <p:spPr>
          <a:xfrm>
            <a:off x="10298257" y="5074863"/>
            <a:ext cx="0" cy="66572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pic>
        <p:nvPicPr>
          <p:cNvPr id="9218" name="Picture 2" descr="Risultati immagini per nave">
            <a:extLst>
              <a:ext uri="{FF2B5EF4-FFF2-40B4-BE49-F238E27FC236}">
                <a16:creationId xmlns:a16="http://schemas.microsoft.com/office/drawing/2014/main" xmlns="" id="{257066CA-8A6F-4D23-AD7B-3619519FB3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605" y="2522678"/>
            <a:ext cx="2628900" cy="17430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9220" name="Picture 4" descr="Risultati immagini per aeromobile">
            <a:extLst>
              <a:ext uri="{FF2B5EF4-FFF2-40B4-BE49-F238E27FC236}">
                <a16:creationId xmlns:a16="http://schemas.microsoft.com/office/drawing/2014/main" xmlns="" id="{8AC6C1A2-57FE-4C2D-A0C0-5CE433C8F7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93294" y="2599718"/>
            <a:ext cx="3209925" cy="14192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26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xmlns="" id="{A7DE1745-62DB-49F9-9A80-52EFB54DAD20}"/>
              </a:ext>
            </a:extLst>
          </p:cNvPr>
          <p:cNvSpPr>
            <a:spLocks noGrp="1"/>
          </p:cNvSpPr>
          <p:nvPr>
            <p:ph type="title"/>
          </p:nvPr>
        </p:nvSpPr>
        <p:spPr>
          <a:xfrm>
            <a:off x="2703631" y="132674"/>
            <a:ext cx="8912225" cy="1281112"/>
          </a:xfrm>
        </p:spPr>
        <p:txBody>
          <a:bodyPr>
            <a:noAutofit/>
          </a:bodyPr>
          <a:lstStyle/>
          <a:p>
            <a:pPr algn="ctr"/>
            <a:r>
              <a:rPr lang="it-IT" sz="4000" b="1" dirty="0">
                <a:latin typeface="Times New Roman" panose="02020603050405020304" pitchFamily="18" charset="0"/>
                <a:cs typeface="Times New Roman" panose="02020603050405020304" pitchFamily="18" charset="0"/>
              </a:rPr>
              <a:t>La disciplina del Diritto della Navigazione</a:t>
            </a:r>
          </a:p>
        </p:txBody>
      </p:sp>
      <p:pic>
        <p:nvPicPr>
          <p:cNvPr id="5" name="Picture 2" descr="C:\Users\PBell\Desktop\teramo.jpg">
            <a:extLst>
              <a:ext uri="{FF2B5EF4-FFF2-40B4-BE49-F238E27FC236}">
                <a16:creationId xmlns:a16="http://schemas.microsoft.com/office/drawing/2014/main" xmlns="" id="{85835F6F-1CCD-4A49-86EE-4E08FBDCC9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tangolo con angoli arrotondati 5">
            <a:extLst>
              <a:ext uri="{FF2B5EF4-FFF2-40B4-BE49-F238E27FC236}">
                <a16:creationId xmlns:a16="http://schemas.microsoft.com/office/drawing/2014/main" xmlns="" id="{F31B8E91-0F3B-44CB-8479-6CC1E7861D6A}"/>
              </a:ext>
            </a:extLst>
          </p:cNvPr>
          <p:cNvSpPr/>
          <p:nvPr/>
        </p:nvSpPr>
        <p:spPr>
          <a:xfrm>
            <a:off x="7069598" y="1413786"/>
            <a:ext cx="4625771" cy="3192545"/>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latin typeface="Times New Roman" panose="02020603050405020304" pitchFamily="18" charset="0"/>
                <a:cs typeface="Times New Roman" panose="02020603050405020304" pitchFamily="18" charset="0"/>
              </a:rPr>
              <a:t>La </a:t>
            </a:r>
            <a:r>
              <a:rPr lang="it-IT" sz="1600" b="1" dirty="0">
                <a:solidFill>
                  <a:schemeClr val="tx1"/>
                </a:solidFill>
                <a:latin typeface="Times New Roman" panose="02020603050405020304" pitchFamily="18" charset="0"/>
                <a:cs typeface="Times New Roman" panose="02020603050405020304" pitchFamily="18" charset="0"/>
              </a:rPr>
              <a:t>nave</a:t>
            </a:r>
            <a:r>
              <a:rPr lang="it-IT" sz="1600" dirty="0">
                <a:solidFill>
                  <a:schemeClr val="tx1"/>
                </a:solidFill>
                <a:latin typeface="Times New Roman" panose="02020603050405020304" pitchFamily="18" charset="0"/>
                <a:cs typeface="Times New Roman" panose="02020603050405020304" pitchFamily="18" charset="0"/>
              </a:rPr>
              <a:t> è </a:t>
            </a:r>
            <a:r>
              <a:rPr lang="it-IT" sz="1600" i="1" dirty="0">
                <a:solidFill>
                  <a:schemeClr val="tx1"/>
                </a:solidFill>
                <a:latin typeface="Times New Roman" panose="02020603050405020304" pitchFamily="18" charset="0"/>
                <a:cs typeface="Times New Roman" panose="02020603050405020304" pitchFamily="18" charset="0"/>
              </a:rPr>
              <a:t>«qualsiasi costruzione destinata al trasporto per acqua, anche a scopo di rimorchio, di pesca, di diporto, o ad altro </a:t>
            </a:r>
            <a:r>
              <a:rPr lang="it-IT" sz="1600" i="1" dirty="0">
                <a:solidFill>
                  <a:schemeClr val="accent1">
                    <a:lumMod val="50000"/>
                  </a:schemeClr>
                </a:solidFill>
                <a:latin typeface="Times New Roman" panose="02020603050405020304" pitchFamily="18" charset="0"/>
                <a:cs typeface="Times New Roman" panose="02020603050405020304" pitchFamily="18" charset="0"/>
              </a:rPr>
              <a:t>scopo. Le navi si distinguono in maggiori e minori. Sono maggiori le navi alturiere; sono minori le navi costiere, quelle del servizio marittimo dei porti e le navi addette alla navigazione interna.</a:t>
            </a:r>
            <a:br>
              <a:rPr lang="it-IT" sz="1600" i="1" dirty="0">
                <a:solidFill>
                  <a:schemeClr val="accent1">
                    <a:lumMod val="50000"/>
                  </a:schemeClr>
                </a:solidFill>
                <a:latin typeface="Times New Roman" panose="02020603050405020304" pitchFamily="18" charset="0"/>
                <a:cs typeface="Times New Roman" panose="02020603050405020304" pitchFamily="18" charset="0"/>
              </a:rPr>
            </a:br>
            <a:r>
              <a:rPr lang="it-IT" sz="1600" i="1" dirty="0">
                <a:solidFill>
                  <a:schemeClr val="accent1">
                    <a:lumMod val="50000"/>
                  </a:schemeClr>
                </a:solidFill>
                <a:latin typeface="Times New Roman" panose="02020603050405020304" pitchFamily="18" charset="0"/>
                <a:cs typeface="Times New Roman" panose="02020603050405020304" pitchFamily="18" charset="0"/>
              </a:rPr>
              <a:t>Le disposizioni che riguardano le navi si applicano, in quanto non sia diversamente disposto, anche ai galleggianti mobili adibiti a qualsiasi servizio attinente alla navigazione o al traffico in acque marittime o interne». </a:t>
            </a:r>
          </a:p>
        </p:txBody>
      </p:sp>
      <p:sp>
        <p:nvSpPr>
          <p:cNvPr id="7" name="Rettangolo con angoli arrotondati 6">
            <a:extLst>
              <a:ext uri="{FF2B5EF4-FFF2-40B4-BE49-F238E27FC236}">
                <a16:creationId xmlns:a16="http://schemas.microsoft.com/office/drawing/2014/main" xmlns="" id="{D022082E-8FAC-4CBB-9293-537AA8C667C2}"/>
              </a:ext>
            </a:extLst>
          </p:cNvPr>
          <p:cNvSpPr/>
          <p:nvPr/>
        </p:nvSpPr>
        <p:spPr>
          <a:xfrm>
            <a:off x="1371224" y="1787528"/>
            <a:ext cx="3196716" cy="1110306"/>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b="1" dirty="0">
                <a:solidFill>
                  <a:schemeClr val="tx1"/>
                </a:solidFill>
                <a:latin typeface="Times New Roman" panose="02020603050405020304" pitchFamily="18" charset="0"/>
                <a:cs typeface="Times New Roman" panose="02020603050405020304" pitchFamily="18" charset="0"/>
              </a:rPr>
              <a:t>NAVE </a:t>
            </a:r>
            <a:endParaRPr lang="it-IT" sz="4000" dirty="0">
              <a:solidFill>
                <a:schemeClr val="tx1"/>
              </a:solidFill>
              <a:latin typeface="Times New Roman" panose="02020603050405020304" pitchFamily="18" charset="0"/>
              <a:cs typeface="Times New Roman" panose="02020603050405020304" pitchFamily="18" charset="0"/>
            </a:endParaRPr>
          </a:p>
        </p:txBody>
      </p:sp>
      <p:sp>
        <p:nvSpPr>
          <p:cNvPr id="8" name="Freccia a destra 7">
            <a:extLst>
              <a:ext uri="{FF2B5EF4-FFF2-40B4-BE49-F238E27FC236}">
                <a16:creationId xmlns:a16="http://schemas.microsoft.com/office/drawing/2014/main" xmlns="" id="{346463E7-041A-420D-9FF2-4C292D13F9DA}"/>
              </a:ext>
            </a:extLst>
          </p:cNvPr>
          <p:cNvSpPr/>
          <p:nvPr/>
        </p:nvSpPr>
        <p:spPr>
          <a:xfrm>
            <a:off x="5092456" y="2051133"/>
            <a:ext cx="1696278" cy="583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con angoli arrotondati 8">
            <a:extLst>
              <a:ext uri="{FF2B5EF4-FFF2-40B4-BE49-F238E27FC236}">
                <a16:creationId xmlns:a16="http://schemas.microsoft.com/office/drawing/2014/main" xmlns="" id="{F2454A8B-9649-426A-90D2-692BAA0C0B02}"/>
              </a:ext>
            </a:extLst>
          </p:cNvPr>
          <p:cNvSpPr/>
          <p:nvPr/>
        </p:nvSpPr>
        <p:spPr>
          <a:xfrm>
            <a:off x="1266771" y="4628639"/>
            <a:ext cx="3405622" cy="1635623"/>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i="1" dirty="0">
                <a:solidFill>
                  <a:schemeClr val="tx1"/>
                </a:solidFill>
                <a:latin typeface="Times New Roman" panose="02020603050405020304" pitchFamily="18" charset="0"/>
                <a:cs typeface="Times New Roman" panose="02020603050405020304" pitchFamily="18" charset="0"/>
              </a:rPr>
              <a:t>Galleggianti</a:t>
            </a:r>
            <a:r>
              <a:rPr lang="it-IT" i="1" dirty="0">
                <a:solidFill>
                  <a:schemeClr val="tx1"/>
                </a:solidFill>
                <a:latin typeface="Times New Roman" panose="02020603050405020304" pitchFamily="18" charset="0"/>
                <a:cs typeface="Times New Roman" panose="02020603050405020304" pitchFamily="18" charset="0"/>
              </a:rPr>
              <a:t>, «adibiti a qualsiasi servizio attinente alla navigazione o al traffico in acque marittime o interne». </a:t>
            </a:r>
          </a:p>
        </p:txBody>
      </p:sp>
      <p:sp>
        <p:nvSpPr>
          <p:cNvPr id="10" name="Freccia in giù 9">
            <a:extLst>
              <a:ext uri="{FF2B5EF4-FFF2-40B4-BE49-F238E27FC236}">
                <a16:creationId xmlns:a16="http://schemas.microsoft.com/office/drawing/2014/main" xmlns="" id="{0C5EA60A-CC7B-4558-B827-792963D51FD0}"/>
              </a:ext>
            </a:extLst>
          </p:cNvPr>
          <p:cNvSpPr/>
          <p:nvPr/>
        </p:nvSpPr>
        <p:spPr>
          <a:xfrm>
            <a:off x="2671408" y="3271576"/>
            <a:ext cx="596348" cy="9983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con angoli arrotondati 10">
            <a:extLst>
              <a:ext uri="{FF2B5EF4-FFF2-40B4-BE49-F238E27FC236}">
                <a16:creationId xmlns:a16="http://schemas.microsoft.com/office/drawing/2014/main" xmlns="" id="{D3D44816-694C-4075-A280-155F4C98CA32}"/>
              </a:ext>
            </a:extLst>
          </p:cNvPr>
          <p:cNvSpPr/>
          <p:nvPr/>
        </p:nvSpPr>
        <p:spPr>
          <a:xfrm>
            <a:off x="6788734" y="5009322"/>
            <a:ext cx="4025040" cy="1635623"/>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i="1" dirty="0" err="1">
                <a:solidFill>
                  <a:schemeClr val="tx1"/>
                </a:solidFill>
                <a:latin typeface="Times New Roman" panose="02020603050405020304" pitchFamily="18" charset="0"/>
                <a:cs typeface="Times New Roman" panose="02020603050405020304" pitchFamily="18" charset="0"/>
              </a:rPr>
              <a:t>Aeroscafi</a:t>
            </a:r>
            <a:r>
              <a:rPr lang="it-IT" b="1" i="1" dirty="0">
                <a:solidFill>
                  <a:schemeClr val="tx1"/>
                </a:solidFill>
                <a:latin typeface="Times New Roman" panose="02020603050405020304" pitchFamily="18" charset="0"/>
                <a:cs typeface="Times New Roman" panose="02020603050405020304" pitchFamily="18" charset="0"/>
              </a:rPr>
              <a:t> (hovercraft)</a:t>
            </a:r>
            <a:r>
              <a:rPr lang="it-IT" i="1" dirty="0">
                <a:solidFill>
                  <a:schemeClr val="tx1"/>
                </a:solidFill>
                <a:latin typeface="Times New Roman" panose="02020603050405020304" pitchFamily="18" charset="0"/>
                <a:cs typeface="Times New Roman" panose="02020603050405020304" pitchFamily="18" charset="0"/>
              </a:rPr>
              <a:t>, individuazione come tipo specifico di nave </a:t>
            </a:r>
            <a:r>
              <a:rPr lang="it-IT" dirty="0">
                <a:solidFill>
                  <a:schemeClr val="tx1"/>
                </a:solidFill>
                <a:latin typeface="Times New Roman" panose="02020603050405020304" pitchFamily="18" charset="0"/>
                <a:cs typeface="Times New Roman" panose="02020603050405020304" pitchFamily="18" charset="0"/>
              </a:rPr>
              <a:t>(ai sensi del d.P.R. n. 435 del 1991</a:t>
            </a:r>
            <a:r>
              <a:rPr lang="it-IT" i="1" dirty="0">
                <a:solidFill>
                  <a:schemeClr val="tx1"/>
                </a:solidFill>
                <a:latin typeface="Times New Roman" panose="02020603050405020304" pitchFamily="18" charset="0"/>
                <a:cs typeface="Times New Roman" panose="02020603050405020304" pitchFamily="18" charset="0"/>
              </a:rPr>
              <a:t>.</a:t>
            </a:r>
          </a:p>
        </p:txBody>
      </p:sp>
      <p:cxnSp>
        <p:nvCxnSpPr>
          <p:cNvPr id="13" name="Connettore 2 12">
            <a:extLst>
              <a:ext uri="{FF2B5EF4-FFF2-40B4-BE49-F238E27FC236}">
                <a16:creationId xmlns:a16="http://schemas.microsoft.com/office/drawing/2014/main" xmlns="" id="{9BC38E99-D863-4BE8-BABF-E0A636F28999}"/>
              </a:ext>
            </a:extLst>
          </p:cNvPr>
          <p:cNvCxnSpPr>
            <a:cxnSpLocks/>
          </p:cNvCxnSpPr>
          <p:nvPr/>
        </p:nvCxnSpPr>
        <p:spPr>
          <a:xfrm>
            <a:off x="4427038" y="3144591"/>
            <a:ext cx="2361696" cy="186473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7109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xmlns="" id="{A7DE1745-62DB-49F9-9A80-52EFB54DAD20}"/>
              </a:ext>
            </a:extLst>
          </p:cNvPr>
          <p:cNvSpPr>
            <a:spLocks noGrp="1"/>
          </p:cNvSpPr>
          <p:nvPr>
            <p:ph type="title"/>
          </p:nvPr>
        </p:nvSpPr>
        <p:spPr>
          <a:xfrm>
            <a:off x="2703631" y="132674"/>
            <a:ext cx="8912225" cy="1281112"/>
          </a:xfrm>
        </p:spPr>
        <p:txBody>
          <a:bodyPr>
            <a:noAutofit/>
          </a:bodyPr>
          <a:lstStyle/>
          <a:p>
            <a:pPr algn="ctr"/>
            <a:r>
              <a:rPr lang="it-IT" sz="4000" b="1" dirty="0">
                <a:latin typeface="Times New Roman" panose="02020603050405020304" pitchFamily="18" charset="0"/>
                <a:cs typeface="Times New Roman" panose="02020603050405020304" pitchFamily="18" charset="0"/>
              </a:rPr>
              <a:t>La disciplina del Diritto della Navigazione</a:t>
            </a:r>
          </a:p>
        </p:txBody>
      </p:sp>
      <p:pic>
        <p:nvPicPr>
          <p:cNvPr id="5" name="Picture 2" descr="C:\Users\PBell\Desktop\teramo.jpg">
            <a:extLst>
              <a:ext uri="{FF2B5EF4-FFF2-40B4-BE49-F238E27FC236}">
                <a16:creationId xmlns:a16="http://schemas.microsoft.com/office/drawing/2014/main" xmlns="" id="{85835F6F-1CCD-4A49-86EE-4E08FBDCC9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tangolo con angoli arrotondati 5">
            <a:extLst>
              <a:ext uri="{FF2B5EF4-FFF2-40B4-BE49-F238E27FC236}">
                <a16:creationId xmlns:a16="http://schemas.microsoft.com/office/drawing/2014/main" xmlns="" id="{F31B8E91-0F3B-44CB-8479-6CC1E7861D6A}"/>
              </a:ext>
            </a:extLst>
          </p:cNvPr>
          <p:cNvSpPr/>
          <p:nvPr/>
        </p:nvSpPr>
        <p:spPr>
          <a:xfrm>
            <a:off x="7159743" y="1497496"/>
            <a:ext cx="4625771" cy="3192545"/>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1">
                    <a:lumMod val="50000"/>
                  </a:schemeClr>
                </a:solidFill>
                <a:latin typeface="Times New Roman" panose="02020603050405020304" pitchFamily="18" charset="0"/>
                <a:cs typeface="Times New Roman" panose="02020603050405020304" pitchFamily="18" charset="0"/>
              </a:rPr>
              <a:t>CMI INTERNATIONAL WORKING GROUP POSITION PAPER ON UNMANNED SHIPS AND THE INTERNATIONAL REGULATORY FRAMEWORK :</a:t>
            </a:r>
            <a:r>
              <a:rPr lang="en-US" i="1" dirty="0">
                <a:solidFill>
                  <a:schemeClr val="accent1">
                    <a:lumMod val="50000"/>
                  </a:schemeClr>
                </a:solidFill>
                <a:latin typeface="Times New Roman" panose="02020603050405020304" pitchFamily="18" charset="0"/>
                <a:cs typeface="Times New Roman" panose="02020603050405020304" pitchFamily="18" charset="0"/>
              </a:rPr>
              <a:t>“Unmanned ships are those which are capable of controlled movement on the water in the absence of any onboard crew” </a:t>
            </a:r>
            <a:endParaRPr lang="it-IT" i="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7" name="Rettangolo con angoli arrotondati 6">
            <a:extLst>
              <a:ext uri="{FF2B5EF4-FFF2-40B4-BE49-F238E27FC236}">
                <a16:creationId xmlns:a16="http://schemas.microsoft.com/office/drawing/2014/main" xmlns="" id="{D022082E-8FAC-4CBB-9293-537AA8C667C2}"/>
              </a:ext>
            </a:extLst>
          </p:cNvPr>
          <p:cNvSpPr/>
          <p:nvPr/>
        </p:nvSpPr>
        <p:spPr>
          <a:xfrm>
            <a:off x="920651" y="1725717"/>
            <a:ext cx="3196716" cy="128111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i="1" dirty="0">
                <a:solidFill>
                  <a:schemeClr val="tx1"/>
                </a:solidFill>
                <a:latin typeface="Times New Roman" panose="02020603050405020304" pitchFamily="18" charset="0"/>
                <a:cs typeface="Times New Roman" panose="02020603050405020304" pitchFamily="18" charset="0"/>
              </a:rPr>
              <a:t>«</a:t>
            </a:r>
            <a:r>
              <a:rPr lang="it-IT" sz="4000" i="1" dirty="0" err="1">
                <a:solidFill>
                  <a:schemeClr val="tx1"/>
                </a:solidFill>
                <a:latin typeface="Times New Roman" panose="02020603050405020304" pitchFamily="18" charset="0"/>
                <a:cs typeface="Times New Roman" panose="02020603050405020304" pitchFamily="18" charset="0"/>
              </a:rPr>
              <a:t>Unmanned</a:t>
            </a:r>
            <a:r>
              <a:rPr lang="it-IT" sz="4000" i="1" dirty="0">
                <a:solidFill>
                  <a:schemeClr val="tx1"/>
                </a:solidFill>
                <a:latin typeface="Times New Roman" panose="02020603050405020304" pitchFamily="18" charset="0"/>
                <a:cs typeface="Times New Roman" panose="02020603050405020304" pitchFamily="18" charset="0"/>
              </a:rPr>
              <a:t> </a:t>
            </a:r>
            <a:r>
              <a:rPr lang="it-IT" sz="4000" i="1" dirty="0" err="1">
                <a:solidFill>
                  <a:schemeClr val="tx1"/>
                </a:solidFill>
                <a:latin typeface="Times New Roman" panose="02020603050405020304" pitchFamily="18" charset="0"/>
                <a:cs typeface="Times New Roman" panose="02020603050405020304" pitchFamily="18" charset="0"/>
              </a:rPr>
              <a:t>ships</a:t>
            </a:r>
            <a:r>
              <a:rPr lang="it-IT" sz="4000" i="1" dirty="0">
                <a:solidFill>
                  <a:schemeClr val="tx1"/>
                </a:solidFill>
                <a:latin typeface="Times New Roman" panose="02020603050405020304" pitchFamily="18" charset="0"/>
                <a:cs typeface="Times New Roman" panose="02020603050405020304" pitchFamily="18" charset="0"/>
              </a:rPr>
              <a:t>»</a:t>
            </a:r>
          </a:p>
        </p:txBody>
      </p:sp>
      <p:sp>
        <p:nvSpPr>
          <p:cNvPr id="8" name="Freccia a destra 7">
            <a:extLst>
              <a:ext uri="{FF2B5EF4-FFF2-40B4-BE49-F238E27FC236}">
                <a16:creationId xmlns:a16="http://schemas.microsoft.com/office/drawing/2014/main" xmlns="" id="{346463E7-041A-420D-9FF2-4C292D13F9DA}"/>
              </a:ext>
            </a:extLst>
          </p:cNvPr>
          <p:cNvSpPr/>
          <p:nvPr/>
        </p:nvSpPr>
        <p:spPr>
          <a:xfrm>
            <a:off x="5092456" y="2051133"/>
            <a:ext cx="1696278" cy="583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in giù 9">
            <a:extLst>
              <a:ext uri="{FF2B5EF4-FFF2-40B4-BE49-F238E27FC236}">
                <a16:creationId xmlns:a16="http://schemas.microsoft.com/office/drawing/2014/main" xmlns="" id="{0C5EA60A-CC7B-4558-B827-792963D51FD0}"/>
              </a:ext>
            </a:extLst>
          </p:cNvPr>
          <p:cNvSpPr/>
          <p:nvPr/>
        </p:nvSpPr>
        <p:spPr>
          <a:xfrm>
            <a:off x="1081147" y="3163525"/>
            <a:ext cx="596348" cy="9983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con angoli arrotondati 10">
            <a:extLst>
              <a:ext uri="{FF2B5EF4-FFF2-40B4-BE49-F238E27FC236}">
                <a16:creationId xmlns:a16="http://schemas.microsoft.com/office/drawing/2014/main" xmlns="" id="{D3D44816-694C-4075-A280-155F4C98CA32}"/>
              </a:ext>
            </a:extLst>
          </p:cNvPr>
          <p:cNvSpPr/>
          <p:nvPr/>
        </p:nvSpPr>
        <p:spPr>
          <a:xfrm>
            <a:off x="301820" y="4318595"/>
            <a:ext cx="4025040" cy="1635623"/>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Navi a «pilotaggio remoto»</a:t>
            </a:r>
          </a:p>
        </p:txBody>
      </p:sp>
      <p:pic>
        <p:nvPicPr>
          <p:cNvPr id="1026" name="Picture 2" descr="Risultati immagini per unmanned ship">
            <a:extLst>
              <a:ext uri="{FF2B5EF4-FFF2-40B4-BE49-F238E27FC236}">
                <a16:creationId xmlns:a16="http://schemas.microsoft.com/office/drawing/2014/main" xmlns="" id="{71999242-A7E5-4C34-8FC1-7CCBD358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2456" y="4433901"/>
            <a:ext cx="4200940" cy="20464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24195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xmlns="" id="{D8B13991-07C7-4853-A3A8-6ADB79FBBF6B}"/>
              </a:ext>
            </a:extLst>
          </p:cNvPr>
          <p:cNvSpPr>
            <a:spLocks noGrp="1"/>
          </p:cNvSpPr>
          <p:nvPr>
            <p:ph type="title"/>
          </p:nvPr>
        </p:nvSpPr>
        <p:spPr>
          <a:xfrm>
            <a:off x="2512875" y="216384"/>
            <a:ext cx="8912225" cy="1281112"/>
          </a:xfrm>
        </p:spPr>
        <p:txBody>
          <a:bodyPr>
            <a:noAutofit/>
          </a:bodyPr>
          <a:lstStyle/>
          <a:p>
            <a:pPr algn="ctr"/>
            <a:r>
              <a:rPr lang="it-IT" sz="4000" b="1" dirty="0">
                <a:latin typeface="Times New Roman" panose="02020603050405020304" pitchFamily="18" charset="0"/>
                <a:cs typeface="Times New Roman" panose="02020603050405020304" pitchFamily="18" charset="0"/>
              </a:rPr>
              <a:t>La disciplina del Diritto della Navigazione</a:t>
            </a:r>
          </a:p>
        </p:txBody>
      </p:sp>
      <p:pic>
        <p:nvPicPr>
          <p:cNvPr id="4" name="Picture 2" descr="C:\Users\PBell\Desktop\teramo.jpg">
            <a:extLst>
              <a:ext uri="{FF2B5EF4-FFF2-40B4-BE49-F238E27FC236}">
                <a16:creationId xmlns:a16="http://schemas.microsoft.com/office/drawing/2014/main" xmlns="" id="{FD9D6B88-574A-4D39-8A51-F7F05A6018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74DBAE74-E157-4395-AC17-89C5C29EB8D1}"/>
              </a:ext>
            </a:extLst>
          </p:cNvPr>
          <p:cNvSpPr/>
          <p:nvPr/>
        </p:nvSpPr>
        <p:spPr>
          <a:xfrm>
            <a:off x="3118462" y="1823959"/>
            <a:ext cx="7262191" cy="1110306"/>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136 del Codice della Navigazione</a:t>
            </a:r>
            <a:endParaRPr lang="it-IT" sz="3200" dirty="0">
              <a:solidFill>
                <a:schemeClr val="tx1"/>
              </a:solidFill>
              <a:latin typeface="Times New Roman" panose="02020603050405020304" pitchFamily="18" charset="0"/>
              <a:cs typeface="Times New Roman" panose="02020603050405020304" pitchFamily="18" charset="0"/>
            </a:endParaRPr>
          </a:p>
        </p:txBody>
      </p:sp>
      <p:sp>
        <p:nvSpPr>
          <p:cNvPr id="6" name="Rettangolo con angoli arrotondati 5">
            <a:extLst>
              <a:ext uri="{FF2B5EF4-FFF2-40B4-BE49-F238E27FC236}">
                <a16:creationId xmlns:a16="http://schemas.microsoft.com/office/drawing/2014/main" xmlns="" id="{DAF0EC7B-823B-4C88-AFBA-E43E789F9F89}"/>
              </a:ext>
            </a:extLst>
          </p:cNvPr>
          <p:cNvSpPr/>
          <p:nvPr/>
        </p:nvSpPr>
        <p:spPr>
          <a:xfrm>
            <a:off x="1249217" y="3453531"/>
            <a:ext cx="3287914" cy="115936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TRASPORTO </a:t>
            </a:r>
            <a:r>
              <a:rPr lang="it-IT" sz="2400" dirty="0">
                <a:solidFill>
                  <a:schemeClr val="tx1"/>
                </a:solidFill>
                <a:latin typeface="Times New Roman" panose="02020603050405020304" pitchFamily="18" charset="0"/>
                <a:cs typeface="Times New Roman" panose="02020603050405020304" pitchFamily="18" charset="0"/>
              </a:rPr>
              <a:t>(movimento sull’acqua)</a:t>
            </a:r>
            <a:r>
              <a:rPr lang="it-IT" sz="2400" i="1" dirty="0">
                <a:solidFill>
                  <a:schemeClr val="tx1"/>
                </a:solidFill>
                <a:latin typeface="Times New Roman" panose="02020603050405020304" pitchFamily="18" charset="0"/>
                <a:cs typeface="Times New Roman" panose="02020603050405020304" pitchFamily="18" charset="0"/>
              </a:rPr>
              <a:t> </a:t>
            </a:r>
          </a:p>
        </p:txBody>
      </p:sp>
      <p:sp>
        <p:nvSpPr>
          <p:cNvPr id="7" name="Rettangolo con angoli arrotondati 6">
            <a:extLst>
              <a:ext uri="{FF2B5EF4-FFF2-40B4-BE49-F238E27FC236}">
                <a16:creationId xmlns:a16="http://schemas.microsoft.com/office/drawing/2014/main" xmlns="" id="{F6465DA8-BDD3-4BB7-BEF9-DBC8C57E294F}"/>
              </a:ext>
            </a:extLst>
          </p:cNvPr>
          <p:cNvSpPr/>
          <p:nvPr/>
        </p:nvSpPr>
        <p:spPr>
          <a:xfrm>
            <a:off x="6772730" y="3558478"/>
            <a:ext cx="3470331" cy="115936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COSTRUZIONE DESTINATA ALLA NAVIGAZIONE</a:t>
            </a:r>
            <a:endParaRPr lang="it-IT" sz="2400" i="1" dirty="0">
              <a:solidFill>
                <a:schemeClr val="tx1"/>
              </a:solidFill>
              <a:latin typeface="Times New Roman" panose="02020603050405020304" pitchFamily="18" charset="0"/>
              <a:cs typeface="Times New Roman" panose="02020603050405020304" pitchFamily="18" charset="0"/>
            </a:endParaRPr>
          </a:p>
        </p:txBody>
      </p:sp>
      <p:sp>
        <p:nvSpPr>
          <p:cNvPr id="2" name="Freccia circolare a destra 1">
            <a:extLst>
              <a:ext uri="{FF2B5EF4-FFF2-40B4-BE49-F238E27FC236}">
                <a16:creationId xmlns:a16="http://schemas.microsoft.com/office/drawing/2014/main" xmlns="" id="{CE0E1A6B-65D7-48BF-9EA2-0F23A38643E2}"/>
              </a:ext>
            </a:extLst>
          </p:cNvPr>
          <p:cNvSpPr/>
          <p:nvPr/>
        </p:nvSpPr>
        <p:spPr>
          <a:xfrm>
            <a:off x="2512875" y="2464160"/>
            <a:ext cx="547539" cy="1159367"/>
          </a:xfrm>
          <a:prstGeom prst="curvedRightArrow">
            <a:avLst>
              <a:gd name="adj1" fmla="val 25000"/>
              <a:gd name="adj2" fmla="val 50000"/>
              <a:gd name="adj3" fmla="val 540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Freccia circolare a sinistra 8">
            <a:extLst>
              <a:ext uri="{FF2B5EF4-FFF2-40B4-BE49-F238E27FC236}">
                <a16:creationId xmlns:a16="http://schemas.microsoft.com/office/drawing/2014/main" xmlns="" id="{4ED99C7A-E085-45BD-A728-C1CC5F6B42DA}"/>
              </a:ext>
            </a:extLst>
          </p:cNvPr>
          <p:cNvSpPr/>
          <p:nvPr/>
        </p:nvSpPr>
        <p:spPr>
          <a:xfrm>
            <a:off x="10084904" y="2701393"/>
            <a:ext cx="715618" cy="1331822"/>
          </a:xfrm>
          <a:prstGeom prst="curvedLeftArrow">
            <a:avLst>
              <a:gd name="adj1" fmla="val 25000"/>
              <a:gd name="adj2" fmla="val 50000"/>
              <a:gd name="adj3" fmla="val 583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516788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xmlns="" id="{D8B13991-07C7-4853-A3A8-6ADB79FBBF6B}"/>
              </a:ext>
            </a:extLst>
          </p:cNvPr>
          <p:cNvSpPr>
            <a:spLocks noGrp="1"/>
          </p:cNvSpPr>
          <p:nvPr>
            <p:ph type="title"/>
          </p:nvPr>
        </p:nvSpPr>
        <p:spPr>
          <a:xfrm>
            <a:off x="2512875" y="216384"/>
            <a:ext cx="8912225" cy="1281112"/>
          </a:xfrm>
        </p:spPr>
        <p:txBody>
          <a:bodyPr>
            <a:noAutofit/>
          </a:bodyPr>
          <a:lstStyle/>
          <a:p>
            <a:pPr algn="ctr"/>
            <a:r>
              <a:rPr lang="it-IT" sz="4000" b="1" dirty="0">
                <a:latin typeface="Times New Roman" panose="02020603050405020304" pitchFamily="18" charset="0"/>
                <a:cs typeface="Times New Roman" panose="02020603050405020304" pitchFamily="18" charset="0"/>
              </a:rPr>
              <a:t>La disciplina del Diritto della Navigazione</a:t>
            </a:r>
          </a:p>
        </p:txBody>
      </p:sp>
      <p:pic>
        <p:nvPicPr>
          <p:cNvPr id="4" name="Picture 2" descr="C:\Users\PBell\Desktop\teramo.jpg">
            <a:extLst>
              <a:ext uri="{FF2B5EF4-FFF2-40B4-BE49-F238E27FC236}">
                <a16:creationId xmlns:a16="http://schemas.microsoft.com/office/drawing/2014/main" xmlns="" id="{FD9D6B88-574A-4D39-8A51-F7F05A6018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74DBAE74-E157-4395-AC17-89C5C29EB8D1}"/>
              </a:ext>
            </a:extLst>
          </p:cNvPr>
          <p:cNvSpPr/>
          <p:nvPr/>
        </p:nvSpPr>
        <p:spPr>
          <a:xfrm>
            <a:off x="3118462" y="1823959"/>
            <a:ext cx="7262191" cy="1110306"/>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Interpretazione estensiva del concetto di nave</a:t>
            </a:r>
            <a:endParaRPr lang="it-IT" sz="3200" dirty="0">
              <a:solidFill>
                <a:schemeClr val="tx1"/>
              </a:solidFill>
              <a:latin typeface="Times New Roman" panose="02020603050405020304" pitchFamily="18" charset="0"/>
              <a:cs typeface="Times New Roman" panose="02020603050405020304" pitchFamily="18" charset="0"/>
            </a:endParaRPr>
          </a:p>
        </p:txBody>
      </p:sp>
      <p:sp>
        <p:nvSpPr>
          <p:cNvPr id="7" name="Rettangolo con angoli arrotondati 6">
            <a:extLst>
              <a:ext uri="{FF2B5EF4-FFF2-40B4-BE49-F238E27FC236}">
                <a16:creationId xmlns:a16="http://schemas.microsoft.com/office/drawing/2014/main" xmlns="" id="{F6465DA8-BDD3-4BB7-BEF9-DBC8C57E294F}"/>
              </a:ext>
            </a:extLst>
          </p:cNvPr>
          <p:cNvSpPr/>
          <p:nvPr/>
        </p:nvSpPr>
        <p:spPr>
          <a:xfrm>
            <a:off x="539495" y="3538869"/>
            <a:ext cx="9302157" cy="115936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Una nave rimane tale anche se è in riparazione, in disarmo e persino se è sommersa purché sia possibile riportarla allo stato di galleggiamento e di navigabilità (Corte di Cass. 1.1.1995, n. 6134)</a:t>
            </a:r>
            <a:endParaRPr lang="it-IT" sz="2400" i="1" dirty="0">
              <a:solidFill>
                <a:schemeClr val="tx1"/>
              </a:solidFill>
              <a:latin typeface="Times New Roman" panose="02020603050405020304" pitchFamily="18" charset="0"/>
              <a:cs typeface="Times New Roman" panose="02020603050405020304" pitchFamily="18" charset="0"/>
            </a:endParaRPr>
          </a:p>
        </p:txBody>
      </p:sp>
      <p:sp>
        <p:nvSpPr>
          <p:cNvPr id="8" name="Rettangolo con angoli arrotondati 7">
            <a:extLst>
              <a:ext uri="{FF2B5EF4-FFF2-40B4-BE49-F238E27FC236}">
                <a16:creationId xmlns:a16="http://schemas.microsoft.com/office/drawing/2014/main" xmlns="" id="{2626F909-4EBB-4EE2-8F14-5705CA869B61}"/>
              </a:ext>
            </a:extLst>
          </p:cNvPr>
          <p:cNvSpPr/>
          <p:nvPr/>
        </p:nvSpPr>
        <p:spPr>
          <a:xfrm>
            <a:off x="2158541" y="5558214"/>
            <a:ext cx="9620891" cy="115936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Times New Roman" panose="02020603050405020304" pitchFamily="18" charset="0"/>
                <a:cs typeface="Times New Roman" panose="02020603050405020304" pitchFamily="18" charset="0"/>
              </a:rPr>
              <a:t>La nave diventa semplice relitto quando non può più essere considerata costruzione atta e destinata al trasporto, essendone venuti meno gli elementi essenziali, a causa di un’alterazione sostanziale ed irreversibile delle sue componenti, come nell’ipotesi di un naufragio, che ne comporti la dissoluzione.</a:t>
            </a:r>
          </a:p>
          <a:p>
            <a:pPr algn="ctr"/>
            <a:r>
              <a:rPr lang="it-IT" dirty="0">
                <a:solidFill>
                  <a:schemeClr val="tx1"/>
                </a:solidFill>
                <a:latin typeface="Times New Roman" panose="02020603050405020304" pitchFamily="18" charset="0"/>
                <a:cs typeface="Times New Roman" panose="02020603050405020304" pitchFamily="18" charset="0"/>
              </a:rPr>
              <a:t>(</a:t>
            </a:r>
            <a:r>
              <a:rPr lang="it-IT" i="1" dirty="0">
                <a:solidFill>
                  <a:schemeClr val="tx1"/>
                </a:solidFill>
                <a:latin typeface="Times New Roman" panose="02020603050405020304" pitchFamily="18" charset="0"/>
                <a:cs typeface="Times New Roman" panose="02020603050405020304" pitchFamily="18" charset="0"/>
              </a:rPr>
              <a:t>Nairobi International Convention on the </a:t>
            </a:r>
            <a:r>
              <a:rPr lang="it-IT" i="1" dirty="0" err="1">
                <a:solidFill>
                  <a:schemeClr val="tx1"/>
                </a:solidFill>
                <a:latin typeface="Times New Roman" panose="02020603050405020304" pitchFamily="18" charset="0"/>
                <a:cs typeface="Times New Roman" panose="02020603050405020304" pitchFamily="18" charset="0"/>
              </a:rPr>
              <a:t>Removal</a:t>
            </a:r>
            <a:r>
              <a:rPr lang="it-IT" i="1" dirty="0">
                <a:solidFill>
                  <a:schemeClr val="tx1"/>
                </a:solidFill>
                <a:latin typeface="Times New Roman" panose="02020603050405020304" pitchFamily="18" charset="0"/>
                <a:cs typeface="Times New Roman" panose="02020603050405020304" pitchFamily="18" charset="0"/>
              </a:rPr>
              <a:t> of </a:t>
            </a:r>
            <a:r>
              <a:rPr lang="it-IT" i="1" dirty="0" err="1">
                <a:solidFill>
                  <a:schemeClr val="tx1"/>
                </a:solidFill>
                <a:latin typeface="Times New Roman" panose="02020603050405020304" pitchFamily="18" charset="0"/>
                <a:cs typeface="Times New Roman" panose="02020603050405020304" pitchFamily="18" charset="0"/>
              </a:rPr>
              <a:t>Wrecks</a:t>
            </a:r>
            <a:r>
              <a:rPr lang="it-IT" i="1" dirty="0">
                <a:solidFill>
                  <a:schemeClr val="tx1"/>
                </a:solidFill>
                <a:latin typeface="Times New Roman" panose="02020603050405020304" pitchFamily="18" charset="0"/>
                <a:cs typeface="Times New Roman" panose="02020603050405020304" pitchFamily="18" charset="0"/>
              </a:rPr>
              <a:t>, 2007</a:t>
            </a:r>
            <a:r>
              <a:rPr lang="it-IT" dirty="0">
                <a:solidFill>
                  <a:schemeClr val="tx1"/>
                </a:solidFill>
                <a:latin typeface="Times New Roman" panose="02020603050405020304" pitchFamily="18" charset="0"/>
                <a:cs typeface="Times New Roman" panose="02020603050405020304" pitchFamily="18" charset="0"/>
              </a:rPr>
              <a:t>)</a:t>
            </a:r>
            <a:endParaRPr lang="it-IT" i="1" dirty="0">
              <a:solidFill>
                <a:schemeClr val="tx1"/>
              </a:solidFill>
              <a:latin typeface="Times New Roman" panose="02020603050405020304" pitchFamily="18" charset="0"/>
              <a:cs typeface="Times New Roman" panose="02020603050405020304" pitchFamily="18" charset="0"/>
            </a:endParaRPr>
          </a:p>
        </p:txBody>
      </p:sp>
      <p:sp>
        <p:nvSpPr>
          <p:cNvPr id="2" name="Freccia circolare a destra 1">
            <a:extLst>
              <a:ext uri="{FF2B5EF4-FFF2-40B4-BE49-F238E27FC236}">
                <a16:creationId xmlns:a16="http://schemas.microsoft.com/office/drawing/2014/main" xmlns="" id="{CE0E1A6B-65D7-48BF-9EA2-0F23A38643E2}"/>
              </a:ext>
            </a:extLst>
          </p:cNvPr>
          <p:cNvSpPr/>
          <p:nvPr/>
        </p:nvSpPr>
        <p:spPr>
          <a:xfrm>
            <a:off x="2350348" y="2399111"/>
            <a:ext cx="547539" cy="1159367"/>
          </a:xfrm>
          <a:prstGeom prst="curvedRightArrow">
            <a:avLst>
              <a:gd name="adj1" fmla="val 25000"/>
              <a:gd name="adj2" fmla="val 50000"/>
              <a:gd name="adj3" fmla="val 540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Freccia circolare a sinistra 8">
            <a:extLst>
              <a:ext uri="{FF2B5EF4-FFF2-40B4-BE49-F238E27FC236}">
                <a16:creationId xmlns:a16="http://schemas.microsoft.com/office/drawing/2014/main" xmlns="" id="{4ED99C7A-E085-45BD-A728-C1CC5F6B42DA}"/>
              </a:ext>
            </a:extLst>
          </p:cNvPr>
          <p:cNvSpPr/>
          <p:nvPr/>
        </p:nvSpPr>
        <p:spPr>
          <a:xfrm>
            <a:off x="10380652" y="2594817"/>
            <a:ext cx="1044447" cy="3302400"/>
          </a:xfrm>
          <a:prstGeom prst="curvedLeftArrow">
            <a:avLst>
              <a:gd name="adj1" fmla="val 25000"/>
              <a:gd name="adj2" fmla="val 50000"/>
              <a:gd name="adj3" fmla="val 583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027617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xmlns="" id="{D8B13991-07C7-4853-A3A8-6ADB79FBBF6B}"/>
              </a:ext>
            </a:extLst>
          </p:cNvPr>
          <p:cNvSpPr>
            <a:spLocks noGrp="1"/>
          </p:cNvSpPr>
          <p:nvPr>
            <p:ph type="title"/>
          </p:nvPr>
        </p:nvSpPr>
        <p:spPr>
          <a:xfrm>
            <a:off x="2512875" y="216384"/>
            <a:ext cx="8912225" cy="1281112"/>
          </a:xfrm>
        </p:spPr>
        <p:txBody>
          <a:bodyPr>
            <a:noAutofit/>
          </a:bodyPr>
          <a:lstStyle/>
          <a:p>
            <a:pPr algn="ctr"/>
            <a:r>
              <a:rPr lang="it-IT" sz="4000" b="1" dirty="0">
                <a:latin typeface="Times New Roman" panose="02020603050405020304" pitchFamily="18" charset="0"/>
                <a:cs typeface="Times New Roman" panose="02020603050405020304" pitchFamily="18" charset="0"/>
              </a:rPr>
              <a:t>La disciplina del Diritto della Navigazione</a:t>
            </a:r>
          </a:p>
        </p:txBody>
      </p:sp>
      <p:pic>
        <p:nvPicPr>
          <p:cNvPr id="4" name="Picture 2" descr="C:\Users\PBell\Desktop\teramo.jpg">
            <a:extLst>
              <a:ext uri="{FF2B5EF4-FFF2-40B4-BE49-F238E27FC236}">
                <a16:creationId xmlns:a16="http://schemas.microsoft.com/office/drawing/2014/main" xmlns="" id="{FD9D6B88-574A-4D39-8A51-F7F05A6018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74DBAE74-E157-4395-AC17-89C5C29EB8D1}"/>
              </a:ext>
            </a:extLst>
          </p:cNvPr>
          <p:cNvSpPr/>
          <p:nvPr/>
        </p:nvSpPr>
        <p:spPr>
          <a:xfrm>
            <a:off x="3118462" y="1823959"/>
            <a:ext cx="7262191" cy="1110306"/>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Interpretazione estensiva del concetto di nave</a:t>
            </a:r>
            <a:endParaRPr lang="it-IT" sz="3200" dirty="0">
              <a:solidFill>
                <a:schemeClr val="tx1"/>
              </a:solidFill>
              <a:latin typeface="Times New Roman" panose="02020603050405020304" pitchFamily="18" charset="0"/>
              <a:cs typeface="Times New Roman" panose="02020603050405020304" pitchFamily="18" charset="0"/>
            </a:endParaRPr>
          </a:p>
        </p:txBody>
      </p:sp>
      <p:sp>
        <p:nvSpPr>
          <p:cNvPr id="7" name="Rettangolo con angoli arrotondati 6">
            <a:extLst>
              <a:ext uri="{FF2B5EF4-FFF2-40B4-BE49-F238E27FC236}">
                <a16:creationId xmlns:a16="http://schemas.microsoft.com/office/drawing/2014/main" xmlns="" id="{F6465DA8-BDD3-4BB7-BEF9-DBC8C57E294F}"/>
              </a:ext>
            </a:extLst>
          </p:cNvPr>
          <p:cNvSpPr/>
          <p:nvPr/>
        </p:nvSpPr>
        <p:spPr>
          <a:xfrm>
            <a:off x="539495" y="3538868"/>
            <a:ext cx="9841156" cy="1510209"/>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Una nave in costruzione può considerarsi tale quando lo stato di avanzamento dei lavori è </a:t>
            </a:r>
            <a:r>
              <a:rPr lang="it-IT" sz="2400" i="1" dirty="0">
                <a:solidFill>
                  <a:schemeClr val="tx1"/>
                </a:solidFill>
                <a:latin typeface="Times New Roman" panose="02020603050405020304" pitchFamily="18" charset="0"/>
                <a:cs typeface="Times New Roman" panose="02020603050405020304" pitchFamily="18" charset="0"/>
              </a:rPr>
              <a:t>«tale da far ritenere raggiunta quell’attitudine virtuale e potenziale alla navigazione che configura l’elemento essenziale della </a:t>
            </a:r>
            <a:r>
              <a:rPr lang="it-IT" sz="2400" i="1" dirty="0" err="1">
                <a:solidFill>
                  <a:schemeClr val="tx1"/>
                </a:solidFill>
                <a:latin typeface="Times New Roman" panose="02020603050405020304" pitchFamily="18" charset="0"/>
                <a:cs typeface="Times New Roman" panose="02020603050405020304" pitchFamily="18" charset="0"/>
              </a:rPr>
              <a:t>destinatio</a:t>
            </a:r>
            <a:r>
              <a:rPr lang="it-IT" sz="2400" i="1" dirty="0">
                <a:solidFill>
                  <a:schemeClr val="tx1"/>
                </a:solidFill>
                <a:latin typeface="Times New Roman" panose="02020603050405020304" pitchFamily="18" charset="0"/>
                <a:cs typeface="Times New Roman" panose="02020603050405020304" pitchFamily="18" charset="0"/>
              </a:rPr>
              <a:t> ad </a:t>
            </a:r>
            <a:r>
              <a:rPr lang="it-IT" sz="2400" i="1" dirty="0" err="1">
                <a:solidFill>
                  <a:schemeClr val="tx1"/>
                </a:solidFill>
                <a:latin typeface="Times New Roman" panose="02020603050405020304" pitchFamily="18" charset="0"/>
                <a:cs typeface="Times New Roman" panose="02020603050405020304" pitchFamily="18" charset="0"/>
              </a:rPr>
              <a:t>navigandum</a:t>
            </a:r>
            <a:r>
              <a:rPr lang="it-IT" sz="2400" i="1" dirty="0">
                <a:solidFill>
                  <a:schemeClr val="tx1"/>
                </a:solidFill>
                <a:latin typeface="Times New Roman" panose="02020603050405020304" pitchFamily="18" charset="0"/>
                <a:cs typeface="Times New Roman" panose="02020603050405020304" pitchFamily="18" charset="0"/>
              </a:rPr>
              <a:t>»</a:t>
            </a:r>
          </a:p>
        </p:txBody>
      </p:sp>
      <p:sp>
        <p:nvSpPr>
          <p:cNvPr id="8" name="Rettangolo con angoli arrotondati 7">
            <a:extLst>
              <a:ext uri="{FF2B5EF4-FFF2-40B4-BE49-F238E27FC236}">
                <a16:creationId xmlns:a16="http://schemas.microsoft.com/office/drawing/2014/main" xmlns="" id="{2626F909-4EBB-4EE2-8F14-5705CA869B61}"/>
              </a:ext>
            </a:extLst>
          </p:cNvPr>
          <p:cNvSpPr/>
          <p:nvPr/>
        </p:nvSpPr>
        <p:spPr>
          <a:xfrm>
            <a:off x="2158541" y="5558214"/>
            <a:ext cx="9620891" cy="115936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Times New Roman" panose="02020603050405020304" pitchFamily="18" charset="0"/>
                <a:cs typeface="Times New Roman" panose="02020603050405020304" pitchFamily="18" charset="0"/>
              </a:rPr>
              <a:t>Un natante stabilmente ancorato alla riva e ad essa collegato mediante un pontile mobile, destinato permanentemente a discoteca: </a:t>
            </a:r>
            <a:r>
              <a:rPr lang="it-IT" i="1" dirty="0">
                <a:solidFill>
                  <a:schemeClr val="tx1"/>
                </a:solidFill>
                <a:latin typeface="Times New Roman" panose="02020603050405020304" pitchFamily="18" charset="0"/>
                <a:cs typeface="Times New Roman" panose="02020603050405020304" pitchFamily="18" charset="0"/>
              </a:rPr>
              <a:t>«Nessun dubbio può sussistere circa la natura di bene non immobile (e, quindi, mobile) del natante in questione» </a:t>
            </a:r>
            <a:r>
              <a:rPr lang="it-IT" dirty="0">
                <a:solidFill>
                  <a:schemeClr val="tx1"/>
                </a:solidFill>
                <a:latin typeface="Times New Roman" panose="02020603050405020304" pitchFamily="18" charset="0"/>
                <a:cs typeface="Times New Roman" panose="02020603050405020304" pitchFamily="18" charset="0"/>
              </a:rPr>
              <a:t>(Cons. di Stato, Sez. IV, 16.10.2001, n. 5465)</a:t>
            </a:r>
            <a:endParaRPr lang="it-IT" i="1" dirty="0">
              <a:solidFill>
                <a:schemeClr val="tx1"/>
              </a:solidFill>
              <a:latin typeface="Times New Roman" panose="02020603050405020304" pitchFamily="18" charset="0"/>
              <a:cs typeface="Times New Roman" panose="02020603050405020304" pitchFamily="18" charset="0"/>
            </a:endParaRPr>
          </a:p>
        </p:txBody>
      </p:sp>
      <p:sp>
        <p:nvSpPr>
          <p:cNvPr id="2" name="Freccia circolare a destra 1">
            <a:extLst>
              <a:ext uri="{FF2B5EF4-FFF2-40B4-BE49-F238E27FC236}">
                <a16:creationId xmlns:a16="http://schemas.microsoft.com/office/drawing/2014/main" xmlns="" id="{CE0E1A6B-65D7-48BF-9EA2-0F23A38643E2}"/>
              </a:ext>
            </a:extLst>
          </p:cNvPr>
          <p:cNvSpPr/>
          <p:nvPr/>
        </p:nvSpPr>
        <p:spPr>
          <a:xfrm>
            <a:off x="2350348" y="2399111"/>
            <a:ext cx="547539" cy="1159367"/>
          </a:xfrm>
          <a:prstGeom prst="curvedRightArrow">
            <a:avLst>
              <a:gd name="adj1" fmla="val 25000"/>
              <a:gd name="adj2" fmla="val 50000"/>
              <a:gd name="adj3" fmla="val 540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Freccia circolare a sinistra 8">
            <a:extLst>
              <a:ext uri="{FF2B5EF4-FFF2-40B4-BE49-F238E27FC236}">
                <a16:creationId xmlns:a16="http://schemas.microsoft.com/office/drawing/2014/main" xmlns="" id="{4ED99C7A-E085-45BD-A728-C1CC5F6B42DA}"/>
              </a:ext>
            </a:extLst>
          </p:cNvPr>
          <p:cNvSpPr/>
          <p:nvPr/>
        </p:nvSpPr>
        <p:spPr>
          <a:xfrm>
            <a:off x="10380652" y="2594817"/>
            <a:ext cx="1044447" cy="3302400"/>
          </a:xfrm>
          <a:prstGeom prst="curvedLeftArrow">
            <a:avLst>
              <a:gd name="adj1" fmla="val 25000"/>
              <a:gd name="adj2" fmla="val 50000"/>
              <a:gd name="adj3" fmla="val 583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398140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PBell\Desktop\teramo.jpg">
            <a:extLst>
              <a:ext uri="{FF2B5EF4-FFF2-40B4-BE49-F238E27FC236}">
                <a16:creationId xmlns:a16="http://schemas.microsoft.com/office/drawing/2014/main" xmlns="" id="{85835F6F-1CCD-4A49-86EE-4E08FBDCC9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tangolo con angoli arrotondati 5">
            <a:extLst>
              <a:ext uri="{FF2B5EF4-FFF2-40B4-BE49-F238E27FC236}">
                <a16:creationId xmlns:a16="http://schemas.microsoft.com/office/drawing/2014/main" xmlns="" id="{F31B8E91-0F3B-44CB-8479-6CC1E7861D6A}"/>
              </a:ext>
            </a:extLst>
          </p:cNvPr>
          <p:cNvSpPr/>
          <p:nvPr/>
        </p:nvSpPr>
        <p:spPr>
          <a:xfrm>
            <a:off x="7208797" y="252405"/>
            <a:ext cx="4625771" cy="3192545"/>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Times New Roman" panose="02020603050405020304" pitchFamily="18" charset="0"/>
                <a:cs typeface="Times New Roman" panose="02020603050405020304" pitchFamily="18" charset="0"/>
              </a:rPr>
              <a:t>I. C. on Civil Liability for Oil Pollution Damage,1969</a:t>
            </a:r>
            <a:r>
              <a:rPr lang="en-US" sz="1600" dirty="0">
                <a:solidFill>
                  <a:schemeClr val="tx1"/>
                </a:solidFill>
                <a:latin typeface="Times New Roman" panose="02020603050405020304" pitchFamily="18" charset="0"/>
                <a:cs typeface="Times New Roman" panose="02020603050405020304" pitchFamily="18" charset="0"/>
              </a:rPr>
              <a:t>, art. I.1</a:t>
            </a:r>
            <a:r>
              <a:rPr lang="en-US" sz="1600" i="1" dirty="0">
                <a:solidFill>
                  <a:schemeClr val="tx1"/>
                </a:solidFill>
                <a:latin typeface="Times New Roman" panose="02020603050405020304" pitchFamily="18" charset="0"/>
                <a:cs typeface="Times New Roman" panose="02020603050405020304" pitchFamily="18" charset="0"/>
              </a:rPr>
              <a:t>“Ship - any sea going vessel and seaborne craft of any type whatsoever constructed or adapted for the carriage of oil in bulk as cargo, provided that a ship capable of carrying oil and other cargoes shall be regarded as a ship only when it is actually carrying oil in bulk as cargo and during any voyage following such carriage unless it is proved that it has no residues of such carriage of oil in bulk aboard” </a:t>
            </a:r>
          </a:p>
        </p:txBody>
      </p:sp>
      <p:sp>
        <p:nvSpPr>
          <p:cNvPr id="7" name="Rettangolo con angoli arrotondati 6">
            <a:extLst>
              <a:ext uri="{FF2B5EF4-FFF2-40B4-BE49-F238E27FC236}">
                <a16:creationId xmlns:a16="http://schemas.microsoft.com/office/drawing/2014/main" xmlns="" id="{D022082E-8FAC-4CBB-9293-537AA8C667C2}"/>
              </a:ext>
            </a:extLst>
          </p:cNvPr>
          <p:cNvSpPr/>
          <p:nvPr/>
        </p:nvSpPr>
        <p:spPr>
          <a:xfrm>
            <a:off x="342992" y="1560460"/>
            <a:ext cx="4329401" cy="1813239"/>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Qualificazione dei particolari tipi di unità galleggianti come una nave </a:t>
            </a:r>
            <a:endParaRPr lang="it-IT" sz="2800" dirty="0">
              <a:solidFill>
                <a:schemeClr val="tx1"/>
              </a:solidFill>
              <a:latin typeface="Times New Roman" panose="02020603050405020304" pitchFamily="18" charset="0"/>
              <a:cs typeface="Times New Roman" panose="02020603050405020304" pitchFamily="18" charset="0"/>
            </a:endParaRPr>
          </a:p>
        </p:txBody>
      </p:sp>
      <p:sp>
        <p:nvSpPr>
          <p:cNvPr id="8" name="Freccia a destra 7">
            <a:extLst>
              <a:ext uri="{FF2B5EF4-FFF2-40B4-BE49-F238E27FC236}">
                <a16:creationId xmlns:a16="http://schemas.microsoft.com/office/drawing/2014/main" xmlns="" id="{346463E7-041A-420D-9FF2-4C292D13F9DA}"/>
              </a:ext>
            </a:extLst>
          </p:cNvPr>
          <p:cNvSpPr/>
          <p:nvPr/>
        </p:nvSpPr>
        <p:spPr>
          <a:xfrm>
            <a:off x="5011299" y="1668387"/>
            <a:ext cx="1696278" cy="583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con angoli arrotondati 8">
            <a:extLst>
              <a:ext uri="{FF2B5EF4-FFF2-40B4-BE49-F238E27FC236}">
                <a16:creationId xmlns:a16="http://schemas.microsoft.com/office/drawing/2014/main" xmlns="" id="{F2454A8B-9649-426A-90D2-692BAA0C0B02}"/>
              </a:ext>
            </a:extLst>
          </p:cNvPr>
          <p:cNvSpPr/>
          <p:nvPr/>
        </p:nvSpPr>
        <p:spPr>
          <a:xfrm>
            <a:off x="377900" y="4387015"/>
            <a:ext cx="5931725" cy="2253216"/>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Times New Roman" panose="02020603050405020304" pitchFamily="18" charset="0"/>
                <a:cs typeface="Times New Roman" panose="02020603050405020304" pitchFamily="18" charset="0"/>
              </a:rPr>
              <a:t>I. C.  for the Safe and Environmentally Sound Recycling of Ships, 2009: art. 2(7) </a:t>
            </a:r>
            <a:r>
              <a:rPr lang="en-US" sz="1600" i="1" dirty="0">
                <a:solidFill>
                  <a:schemeClr val="tx1"/>
                </a:solidFill>
                <a:latin typeface="Times New Roman" panose="02020603050405020304" pitchFamily="18" charset="0"/>
                <a:cs typeface="Times New Roman" panose="02020603050405020304" pitchFamily="18" charset="0"/>
              </a:rPr>
              <a:t>“Ship means a vessel of any type whatsoever operating or having operated in the marine environment and includes submersibles, floating craft, floating platforms, self elevating platforms, Floating Storage Units (FSUs), and Floating Production Storage and Offloading Units (FPSOs), including a vessel stripped of equipment or being towed” </a:t>
            </a:r>
            <a:endParaRPr lang="it-IT" i="1" dirty="0">
              <a:solidFill>
                <a:schemeClr val="tx1"/>
              </a:solidFill>
              <a:latin typeface="Times New Roman" panose="02020603050405020304" pitchFamily="18" charset="0"/>
              <a:cs typeface="Times New Roman" panose="02020603050405020304" pitchFamily="18" charset="0"/>
            </a:endParaRPr>
          </a:p>
        </p:txBody>
      </p:sp>
      <p:sp>
        <p:nvSpPr>
          <p:cNvPr id="10" name="Freccia in giù 9">
            <a:extLst>
              <a:ext uri="{FF2B5EF4-FFF2-40B4-BE49-F238E27FC236}">
                <a16:creationId xmlns:a16="http://schemas.microsoft.com/office/drawing/2014/main" xmlns="" id="{0C5EA60A-CC7B-4558-B827-792963D51FD0}"/>
              </a:ext>
            </a:extLst>
          </p:cNvPr>
          <p:cNvSpPr/>
          <p:nvPr/>
        </p:nvSpPr>
        <p:spPr>
          <a:xfrm>
            <a:off x="2209518" y="3643084"/>
            <a:ext cx="596348" cy="5976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con angoli arrotondati 10">
            <a:extLst>
              <a:ext uri="{FF2B5EF4-FFF2-40B4-BE49-F238E27FC236}">
                <a16:creationId xmlns:a16="http://schemas.microsoft.com/office/drawing/2014/main" xmlns="" id="{D3D44816-694C-4075-A280-155F4C98CA32}"/>
              </a:ext>
            </a:extLst>
          </p:cNvPr>
          <p:cNvSpPr/>
          <p:nvPr/>
        </p:nvSpPr>
        <p:spPr>
          <a:xfrm>
            <a:off x="7208797" y="4695811"/>
            <a:ext cx="4827122" cy="1635623"/>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I. C. on Civil Liability for Bunker Oil Pollution Damage 2001, art 1.1</a:t>
            </a:r>
            <a:r>
              <a:rPr lang="en-US" i="1" dirty="0">
                <a:solidFill>
                  <a:schemeClr val="tx1"/>
                </a:solidFill>
                <a:latin typeface="Times New Roman" panose="02020603050405020304" pitchFamily="18" charset="0"/>
                <a:cs typeface="Times New Roman" panose="02020603050405020304" pitchFamily="18" charset="0"/>
              </a:rPr>
              <a:t>.“Ship means any seagoing vessel and seaborn craft, of any type whatsoever” </a:t>
            </a:r>
          </a:p>
        </p:txBody>
      </p:sp>
      <p:cxnSp>
        <p:nvCxnSpPr>
          <p:cNvPr id="13" name="Connettore 2 12">
            <a:extLst>
              <a:ext uri="{FF2B5EF4-FFF2-40B4-BE49-F238E27FC236}">
                <a16:creationId xmlns:a16="http://schemas.microsoft.com/office/drawing/2014/main" xmlns="" id="{9BC38E99-D863-4BE8-BABF-E0A636F28999}"/>
              </a:ext>
            </a:extLst>
          </p:cNvPr>
          <p:cNvCxnSpPr>
            <a:cxnSpLocks/>
          </p:cNvCxnSpPr>
          <p:nvPr/>
        </p:nvCxnSpPr>
        <p:spPr>
          <a:xfrm>
            <a:off x="4847101" y="2684847"/>
            <a:ext cx="2361696" cy="186473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9756354"/>
      </p:ext>
    </p:extLst>
  </p:cSld>
  <p:clrMapOvr>
    <a:masterClrMapping/>
  </p:clrMapOvr>
</p:sld>
</file>

<file path=ppt/theme/theme1.xml><?xml version="1.0" encoding="utf-8"?>
<a:theme xmlns:a="http://schemas.openxmlformats.org/drawingml/2006/main" name="Filo">
  <a:themeElements>
    <a:clrScheme name="Personalizzato 6">
      <a:dk1>
        <a:srgbClr val="2392AC"/>
      </a:dk1>
      <a:lt1>
        <a:sysClr val="window" lastClr="FFFFFF"/>
      </a:lt1>
      <a:dk2>
        <a:srgbClr val="2E5369"/>
      </a:dk2>
      <a:lt2>
        <a:srgbClr val="CBECF4"/>
      </a:lt2>
      <a:accent1>
        <a:srgbClr val="B1E3EF"/>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561</TotalTime>
  <Words>1289</Words>
  <Application>Microsoft Office PowerPoint</Application>
  <PresentationFormat>Widescreen</PresentationFormat>
  <Paragraphs>85</Paragraphs>
  <Slides>19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19</vt:i4>
      </vt:variant>
    </vt:vector>
  </HeadingPairs>
  <TitlesOfParts>
    <vt:vector size="25" baseType="lpstr">
      <vt:lpstr>Arial</vt:lpstr>
      <vt:lpstr>Calibri</vt:lpstr>
      <vt:lpstr>Century Gothic</vt:lpstr>
      <vt:lpstr>Times New Roman</vt:lpstr>
      <vt:lpstr>Wingdings 3</vt:lpstr>
      <vt:lpstr>Filo</vt:lpstr>
      <vt:lpstr>Presentazione standard di PowerPoint</vt:lpstr>
      <vt:lpstr>Programma</vt:lpstr>
      <vt:lpstr>La disciplina del Diritto della Navigazione</vt:lpstr>
      <vt:lpstr>La disciplina del Diritto della Navigazione</vt:lpstr>
      <vt:lpstr>La disciplina del Diritto della Navigazione</vt:lpstr>
      <vt:lpstr>La disciplina del Diritto della Navigazione</vt:lpstr>
      <vt:lpstr>La disciplina del Diritto della Navigazione</vt:lpstr>
      <vt:lpstr>La disciplina del Diritto della Navigazione</vt:lpstr>
      <vt:lpstr>Presentazione standard di PowerPoint</vt:lpstr>
      <vt:lpstr>Presentazione standard di PowerPoint</vt:lpstr>
      <vt:lpstr>La disciplina del Diritto della Navigazione</vt:lpstr>
      <vt:lpstr>La disciplina del Diritto della Navigazione</vt:lpstr>
      <vt:lpstr>La disciplina del Diritto della Navigazione</vt:lpstr>
      <vt:lpstr>La disciplina del Diritto della Navigazione</vt:lpstr>
      <vt:lpstr>La disciplina del Diritto della Navigazione</vt:lpstr>
      <vt:lpstr>La disciplina del Diritto della Navigazione</vt:lpstr>
      <vt:lpstr>La disciplina del Diritto della Navigazione</vt:lpstr>
      <vt:lpstr>La disciplina del Diritto della Navigazione</vt:lpstr>
      <vt:lpstr>La disciplina del Diritto della Navigazione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Zunarelli</dc:creator>
  <cp:lastModifiedBy>massimiliano musi</cp:lastModifiedBy>
  <cp:revision>81</cp:revision>
  <cp:lastPrinted>2020-10-13T14:04:58Z</cp:lastPrinted>
  <dcterms:created xsi:type="dcterms:W3CDTF">2019-06-28T16:40:01Z</dcterms:created>
  <dcterms:modified xsi:type="dcterms:W3CDTF">2020-10-13T14:05:04Z</dcterms:modified>
</cp:coreProperties>
</file>