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91" r:id="rId2"/>
    <p:sldId id="256" r:id="rId3"/>
    <p:sldId id="338" r:id="rId4"/>
    <p:sldId id="337" r:id="rId5"/>
    <p:sldId id="345" r:id="rId6"/>
    <p:sldId id="346" r:id="rId7"/>
    <p:sldId id="323" r:id="rId8"/>
    <p:sldId id="329" r:id="rId9"/>
    <p:sldId id="347" r:id="rId10"/>
    <p:sldId id="348" r:id="rId11"/>
    <p:sldId id="349" r:id="rId12"/>
    <p:sldId id="350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CCCCFF"/>
    <a:srgbClr val="FFFFCC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 autoAdjust="0"/>
  </p:normalViewPr>
  <p:slideViewPr>
    <p:cSldViewPr snapToGrid="0">
      <p:cViewPr>
        <p:scale>
          <a:sx n="88" d="100"/>
          <a:sy n="88" d="100"/>
        </p:scale>
        <p:origin x="255" y="5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3762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229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851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08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25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77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38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369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70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441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609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09286-EFB0-477D-9484-A61E470075DE}" type="datetimeFigureOut">
              <a:rPr lang="de-DE" smtClean="0"/>
              <a:t>12.03.2025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27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506186"/>
            <a:ext cx="9144000" cy="37120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br>
              <a:rPr lang="en-US" sz="4900" b="1" dirty="0"/>
            </a:br>
            <a:br>
              <a:rPr lang="en-US" sz="4900" b="1" dirty="0"/>
            </a:br>
            <a:br>
              <a:rPr lang="en-US" sz="4900" b="1" dirty="0"/>
            </a:br>
            <a:br>
              <a:rPr lang="en-US" sz="4900" b="1" dirty="0"/>
            </a:br>
            <a:br>
              <a:rPr lang="en-US" sz="4900" b="1" dirty="0"/>
            </a:br>
            <a:br>
              <a:rPr lang="en-US" sz="4900" b="1" dirty="0"/>
            </a:br>
            <a:br>
              <a:rPr lang="en-US" sz="4900" b="1" dirty="0"/>
            </a:br>
            <a:r>
              <a:rPr lang="it-IT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Libertà di stabilimento/libera circolazione dei servizi</a:t>
            </a:r>
            <a:br>
              <a:rPr lang="it-IT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160938"/>
            <a:ext cx="9144000" cy="225074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endParaRPr lang="it-IT" sz="3600" dirty="0">
              <a:solidFill>
                <a:schemeClr val="accent4">
                  <a:lumMod val="75000"/>
                </a:schemeClr>
              </a:solidFill>
              <a:latin typeface="Bauhaus 93" panose="04030905020B02020C02" pitchFamily="82" charset="0"/>
            </a:endParaRPr>
          </a:p>
          <a:p>
            <a:r>
              <a:rPr lang="it-IT" sz="48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INTRODUZIONE</a:t>
            </a:r>
          </a:p>
        </p:txBody>
      </p:sp>
    </p:spTree>
    <p:extLst>
      <p:ext uri="{BB962C8B-B14F-4D97-AF65-F5344CB8AC3E}">
        <p14:creationId xmlns:p14="http://schemas.microsoft.com/office/powerpoint/2010/main" val="589342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>
                <a:solidFill>
                  <a:srgbClr val="00B0F0"/>
                </a:solidFill>
                <a:latin typeface="Baskerville Old Face" panose="02020602080505020303" pitchFamily="18" charset="0"/>
              </a:rPr>
              <a:t>Perchè</a:t>
            </a:r>
            <a:r>
              <a:rPr lang="de-DE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 non </a:t>
            </a:r>
            <a:r>
              <a:rPr lang="de-DE" b="1" dirty="0" err="1">
                <a:solidFill>
                  <a:srgbClr val="00B0F0"/>
                </a:solidFill>
                <a:latin typeface="Baskerville Old Face" panose="02020602080505020303" pitchFamily="18" charset="0"/>
              </a:rPr>
              <a:t>un</a:t>
            </a:r>
            <a:r>
              <a:rPr lang="de-DE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>
                <a:solidFill>
                  <a:srgbClr val="00B0F0"/>
                </a:solidFill>
                <a:latin typeface="Baskerville Old Face" panose="02020602080505020303" pitchFamily="18" charset="0"/>
              </a:rPr>
              <a:t>diritto</a:t>
            </a:r>
            <a:r>
              <a:rPr lang="de-DE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>
                <a:solidFill>
                  <a:srgbClr val="00B0F0"/>
                </a:solidFill>
                <a:latin typeface="Baskerville Old Face" panose="02020602080505020303" pitchFamily="18" charset="0"/>
              </a:rPr>
              <a:t>societario</a:t>
            </a:r>
            <a:r>
              <a:rPr lang="de-DE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 UE?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 err="1">
                <a:latin typeface="Baskerville Old Face" panose="02020602080505020303" pitchFamily="18" charset="0"/>
              </a:rPr>
              <a:t>Assenza</a:t>
            </a:r>
            <a:r>
              <a:rPr lang="en-US" sz="4000" dirty="0">
                <a:latin typeface="Baskerville Old Face" panose="02020602080505020303" pitchFamily="18" charset="0"/>
              </a:rPr>
              <a:t> di base </a:t>
            </a:r>
            <a:r>
              <a:rPr lang="en-US" sz="4000" dirty="0" err="1">
                <a:latin typeface="Baskerville Old Face" panose="02020602080505020303" pitchFamily="18" charset="0"/>
              </a:rPr>
              <a:t>giuridiche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pertinenti</a:t>
            </a:r>
            <a:r>
              <a:rPr lang="en-US" sz="4000" dirty="0">
                <a:latin typeface="Baskerville Old Face" panose="02020602080505020303" pitchFamily="18" charset="0"/>
              </a:rPr>
              <a:t> (principio di </a:t>
            </a:r>
            <a:r>
              <a:rPr lang="en-US" sz="4000" dirty="0" err="1">
                <a:latin typeface="Baskerville Old Face" panose="02020602080505020303" pitchFamily="18" charset="0"/>
              </a:rPr>
              <a:t>attribuzione</a:t>
            </a:r>
            <a:r>
              <a:rPr lang="en-US" sz="4000" dirty="0">
                <a:latin typeface="Baskerville Old Face" panose="02020602080505020303" pitchFamily="18" charset="0"/>
              </a:rPr>
              <a:t>)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000" b="1" dirty="0" err="1">
                <a:latin typeface="Baskerville Old Face" panose="02020602080505020303" pitchFamily="18" charset="0"/>
              </a:rPr>
              <a:t>tuttavia</a:t>
            </a:r>
            <a:endParaRPr lang="en-US" sz="4000" b="1" dirty="0">
              <a:latin typeface="Baskerville Old Face" panose="02020602080505020303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latin typeface="Baskerville Old Face" panose="02020602080505020303" pitchFamily="18" charset="0"/>
              </a:rPr>
              <a:t>Art. 50 TFUE </a:t>
            </a:r>
            <a:r>
              <a:rPr lang="en-US" sz="3200" dirty="0">
                <a:latin typeface="Calibri"/>
                <a:cs typeface="Calibri"/>
              </a:rPr>
              <a:t>→ </a:t>
            </a:r>
            <a:r>
              <a:rPr lang="en-US" sz="3200" dirty="0" err="1">
                <a:latin typeface="Calibri"/>
                <a:cs typeface="Calibri"/>
              </a:rPr>
              <a:t>ravvicinamento</a:t>
            </a:r>
            <a:r>
              <a:rPr lang="en-US" sz="3200" dirty="0">
                <a:latin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cs typeface="Calibri"/>
              </a:rPr>
              <a:t>delle</a:t>
            </a:r>
            <a:r>
              <a:rPr lang="en-US" sz="3200" dirty="0">
                <a:latin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cs typeface="Calibri"/>
              </a:rPr>
              <a:t>legislazioni</a:t>
            </a:r>
            <a:r>
              <a:rPr lang="en-US" sz="3200" dirty="0">
                <a:latin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cs typeface="Calibri"/>
              </a:rPr>
              <a:t>nazionali</a:t>
            </a:r>
            <a:r>
              <a:rPr lang="en-US" sz="3200" dirty="0">
                <a:latin typeface="Calibri"/>
                <a:cs typeface="Calibri"/>
              </a:rPr>
              <a:t> in </a:t>
            </a:r>
            <a:r>
              <a:rPr lang="en-US" sz="3200" dirty="0" err="1">
                <a:latin typeface="Calibri"/>
                <a:cs typeface="Calibri"/>
              </a:rPr>
              <a:t>tema</a:t>
            </a:r>
            <a:r>
              <a:rPr lang="en-US" sz="3200" dirty="0">
                <a:latin typeface="Calibri"/>
                <a:cs typeface="Calibri"/>
              </a:rPr>
              <a:t> di </a:t>
            </a:r>
            <a:r>
              <a:rPr lang="en-US" sz="3200" dirty="0" err="1">
                <a:latin typeface="Calibri"/>
                <a:cs typeface="Calibri"/>
              </a:rPr>
              <a:t>diritto</a:t>
            </a:r>
            <a:r>
              <a:rPr lang="en-US" sz="3200" dirty="0">
                <a:latin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cs typeface="Calibri"/>
              </a:rPr>
              <a:t>societario</a:t>
            </a:r>
            <a:endParaRPr lang="en-US" sz="32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US" sz="32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latin typeface="Calibri"/>
                <a:cs typeface="Calibri"/>
              </a:rPr>
              <a:t>Art. 352 TFUE (</a:t>
            </a:r>
            <a:r>
              <a:rPr lang="en-US" sz="3200" dirty="0" err="1">
                <a:latin typeface="Calibri"/>
                <a:cs typeface="Calibri"/>
              </a:rPr>
              <a:t>clausola</a:t>
            </a:r>
            <a:r>
              <a:rPr lang="en-US" sz="3200" dirty="0">
                <a:latin typeface="Calibri"/>
                <a:cs typeface="Calibri"/>
              </a:rPr>
              <a:t> di </a:t>
            </a:r>
            <a:r>
              <a:rPr lang="en-US" sz="3200" dirty="0" err="1">
                <a:latin typeface="Calibri"/>
                <a:cs typeface="Calibri"/>
              </a:rPr>
              <a:t>flessibilità</a:t>
            </a:r>
            <a:r>
              <a:rPr lang="en-US" sz="3200" dirty="0">
                <a:latin typeface="Calibri"/>
                <a:cs typeface="Calibri"/>
              </a:rPr>
              <a:t>) → </a:t>
            </a:r>
            <a:r>
              <a:rPr lang="en-US" sz="3200" dirty="0" err="1">
                <a:latin typeface="Calibri"/>
                <a:cs typeface="Calibri"/>
              </a:rPr>
              <a:t>regolamenti</a:t>
            </a:r>
            <a:r>
              <a:rPr lang="en-US" sz="3200" dirty="0">
                <a:latin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cs typeface="Calibri"/>
              </a:rPr>
              <a:t>istitutivi</a:t>
            </a:r>
            <a:r>
              <a:rPr lang="en-US" sz="3200" dirty="0">
                <a:latin typeface="Calibri"/>
                <a:cs typeface="Calibri"/>
              </a:rPr>
              <a:t> di tipi </a:t>
            </a:r>
            <a:r>
              <a:rPr lang="en-US" sz="3200" dirty="0" err="1">
                <a:latin typeface="Calibri"/>
                <a:cs typeface="Calibri"/>
              </a:rPr>
              <a:t>societari</a:t>
            </a:r>
            <a:r>
              <a:rPr lang="en-US" sz="3200" dirty="0">
                <a:latin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cs typeface="Calibri"/>
              </a:rPr>
              <a:t>europei</a:t>
            </a:r>
            <a:r>
              <a:rPr lang="en-US" sz="3200" dirty="0">
                <a:latin typeface="Calibri"/>
                <a:cs typeface="Calibri"/>
              </a:rPr>
              <a:t> (</a:t>
            </a:r>
            <a:r>
              <a:rPr lang="en-US" sz="3200" dirty="0" err="1">
                <a:latin typeface="Calibri"/>
                <a:cs typeface="Calibri"/>
              </a:rPr>
              <a:t>tutti</a:t>
            </a:r>
            <a:r>
              <a:rPr lang="en-US" sz="3200" dirty="0">
                <a:latin typeface="Calibri"/>
                <a:cs typeface="Calibri"/>
              </a:rPr>
              <a:t> con </a:t>
            </a:r>
            <a:r>
              <a:rPr lang="en-US" sz="3200" dirty="0" err="1">
                <a:latin typeface="Calibri"/>
                <a:cs typeface="Calibri"/>
              </a:rPr>
              <a:t>elementi</a:t>
            </a:r>
            <a:r>
              <a:rPr lang="en-US" sz="3200" dirty="0">
                <a:latin typeface="Calibri"/>
                <a:cs typeface="Calibri"/>
              </a:rPr>
              <a:t> di </a:t>
            </a:r>
            <a:r>
              <a:rPr lang="en-US" sz="3200" dirty="0" err="1">
                <a:latin typeface="Calibri"/>
                <a:cs typeface="Calibri"/>
              </a:rPr>
              <a:t>transnazionalità</a:t>
            </a:r>
            <a:r>
              <a:rPr lang="en-US" sz="3200" dirty="0">
                <a:latin typeface="Calibri"/>
                <a:cs typeface="Calibri"/>
              </a:rPr>
              <a:t>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US" sz="32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79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280" y="1924930"/>
            <a:ext cx="10071279" cy="3076150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LIBERA </a:t>
            </a:r>
            <a:b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CIRCOLAZIONE DEI SERVIZI</a:t>
            </a:r>
            <a:b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71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>
                <a:solidFill>
                  <a:srgbClr val="00B0F0"/>
                </a:solidFill>
                <a:latin typeface="Baskerville Old Face" panose="02020602080505020303" pitchFamily="18" charset="0"/>
              </a:rPr>
              <a:t>Fenomenologie</a:t>
            </a:r>
            <a:endParaRPr lang="de-DE" b="1" dirty="0">
              <a:solidFill>
                <a:srgbClr val="00B0F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Baskerville Old Face" panose="02020602080505020303" pitchFamily="18" charset="0"/>
              </a:rPr>
              <a:t>si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sposta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il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prestatore</a:t>
            </a:r>
            <a:r>
              <a:rPr lang="en-US" sz="3200" dirty="0">
                <a:latin typeface="Baskerville Old Face" panose="02020602080505020303" pitchFamily="18" charset="0"/>
              </a:rPr>
              <a:t> del </a:t>
            </a:r>
            <a:r>
              <a:rPr lang="en-US" sz="3200" dirty="0" err="1">
                <a:latin typeface="Baskerville Old Face" panose="02020602080505020303" pitchFamily="18" charset="0"/>
              </a:rPr>
              <a:t>servizio</a:t>
            </a:r>
            <a:endParaRPr lang="en-US" sz="3200" dirty="0">
              <a:latin typeface="Baskerville Old Face" panose="02020602080505020303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sposta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il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beneficiario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del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servizio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(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il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turista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: sent. 186/87, </a:t>
            </a:r>
            <a:r>
              <a:rPr lang="en-US" sz="3200" i="1" dirty="0">
                <a:latin typeface="Baskerville Old Face" panose="02020602080505020303" pitchFamily="18" charset="0"/>
                <a:cs typeface="Calibri"/>
              </a:rPr>
              <a:t>Cowan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;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sposta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il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paziente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: sent. C-157/99, </a:t>
            </a:r>
            <a:r>
              <a:rPr lang="en-US" sz="3200" i="1" dirty="0">
                <a:latin typeface="Baskerville Old Face" panose="02020602080505020303" pitchFamily="18" charset="0"/>
                <a:cs typeface="Calibri"/>
              </a:rPr>
              <a:t>B.S.M. Smits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sposta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sia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il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prestatore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sia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il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beneficiario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(guide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turistiche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: sent. C-198/89, </a:t>
            </a:r>
            <a:r>
              <a:rPr lang="en-US" sz="3200" i="1" dirty="0" err="1">
                <a:latin typeface="Baskerville Old Face" panose="02020602080505020303" pitchFamily="18" charset="0"/>
                <a:cs typeface="Calibri"/>
              </a:rPr>
              <a:t>Commissione</a:t>
            </a:r>
            <a:r>
              <a:rPr lang="en-US" sz="3200" i="1" dirty="0">
                <a:latin typeface="Baskerville Old Face" panose="02020602080505020303" pitchFamily="18" charset="0"/>
                <a:cs typeface="Calibri"/>
              </a:rPr>
              <a:t> c. </a:t>
            </a:r>
            <a:r>
              <a:rPr lang="en-US" sz="3200" i="1" dirty="0" err="1">
                <a:latin typeface="Baskerville Old Face" panose="02020602080505020303" pitchFamily="18" charset="0"/>
                <a:cs typeface="Calibri"/>
              </a:rPr>
              <a:t>Grecia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;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maestri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sci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sposta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il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servizio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(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programmi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televisivi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,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servizi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finanziari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48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280" y="1924930"/>
            <a:ext cx="10071279" cy="3076150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Libertà di </a:t>
            </a:r>
            <a:r>
              <a:rPr lang="en-US" sz="40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stabilimento</a:t>
            </a:r>
            <a:br>
              <a:rPr lang="en-US" sz="4000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e</a:t>
            </a:r>
            <a:br>
              <a:rPr lang="en-US" sz="4000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libera </a:t>
            </a:r>
            <a:r>
              <a:rPr lang="en-US" sz="40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circolazione</a:t>
            </a:r>
            <a:r>
              <a:rPr lang="en-US" sz="40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dei</a:t>
            </a:r>
            <a:r>
              <a:rPr lang="en-US" sz="40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servizi</a:t>
            </a:r>
            <a:b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Ambito</a:t>
            </a:r>
            <a: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de-DE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applicazione</a:t>
            </a:r>
            <a:b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beneficiari</a:t>
            </a:r>
            <a: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</a:rPr>
              <a:t>LAVORATORI AUTONOMI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Senza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vincolo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subordinazione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(=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esclusiva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responsabilità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del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prestatore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Dietro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corrispettivo</a:t>
            </a:r>
            <a:endParaRPr lang="en-US" sz="3200" dirty="0">
              <a:latin typeface="Baskerville Old Face" panose="02020602080505020303" pitchFamily="18" charset="0"/>
              <a:cs typeface="Calibri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US" sz="3200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  <a:cs typeface="Calibri"/>
              </a:rPr>
              <a:t>LA NOZIONE INCLUDE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Persone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fisiche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(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incluso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liberi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professionisti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Persone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giuridiche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(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Società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972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280" y="1924930"/>
            <a:ext cx="10071279" cy="4022864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Libertà</a:t>
            </a:r>
            <a:r>
              <a:rPr lang="en-US" sz="36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36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stabilimento</a:t>
            </a:r>
            <a:br>
              <a:rPr lang="en-US" sz="3600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3600" b="1" i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versus</a:t>
            </a:r>
            <a:br>
              <a:rPr lang="en-US" sz="3600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36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Libera</a:t>
            </a:r>
            <a:r>
              <a:rPr lang="en-US" sz="36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circolazione</a:t>
            </a:r>
            <a:r>
              <a:rPr lang="en-US" sz="36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dei</a:t>
            </a:r>
            <a:r>
              <a:rPr lang="en-US" sz="36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servizi</a:t>
            </a:r>
            <a:br>
              <a:rPr lang="en-US" sz="3600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b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92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Ambito</a:t>
            </a:r>
            <a: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de-DE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applicazione</a:t>
            </a:r>
            <a:b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DIVERSO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</a:rPr>
              <a:t>Lo </a:t>
            </a:r>
            <a:r>
              <a:rPr lang="en-US" sz="3200" u="sng" dirty="0" err="1">
                <a:latin typeface="Baskerville Old Face" panose="02020602080505020303" pitchFamily="18" charset="0"/>
              </a:rPr>
              <a:t>stesso</a:t>
            </a:r>
            <a:r>
              <a:rPr lang="en-US" sz="3200" u="sng" dirty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>
                <a:latin typeface="Baskerville Old Face" panose="02020602080505020303" pitchFamily="18" charset="0"/>
              </a:rPr>
              <a:t>soggetto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può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beneficiare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vuoi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dell’una</a:t>
            </a:r>
            <a:r>
              <a:rPr lang="en-US" sz="3200" dirty="0">
                <a:latin typeface="Baskerville Old Face" panose="02020602080505020303" pitchFamily="18" charset="0"/>
              </a:rPr>
              <a:t>, </a:t>
            </a:r>
            <a:r>
              <a:rPr lang="en-US" sz="3200" dirty="0" err="1">
                <a:latin typeface="Baskerville Old Face" panose="02020602080505020303" pitchFamily="18" charset="0"/>
              </a:rPr>
              <a:t>vuoi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dell’altra</a:t>
            </a:r>
            <a:r>
              <a:rPr lang="en-US" sz="3200" dirty="0">
                <a:latin typeface="Baskerville Old Face" panose="02020602080505020303" pitchFamily="18" charset="0"/>
              </a:rPr>
              <a:t>, </a:t>
            </a:r>
            <a:r>
              <a:rPr lang="en-US" sz="3200" u="sng" dirty="0">
                <a:latin typeface="Baskerville Old Face" panose="02020602080505020303" pitchFamily="18" charset="0"/>
              </a:rPr>
              <a:t>a </a:t>
            </a:r>
            <a:r>
              <a:rPr lang="en-US" sz="3200" u="sng" dirty="0" err="1">
                <a:latin typeface="Baskerville Old Face" panose="02020602080505020303" pitchFamily="18" charset="0"/>
              </a:rPr>
              <a:t>seconda</a:t>
            </a:r>
            <a:r>
              <a:rPr lang="en-US" sz="3200" u="sng" dirty="0">
                <a:latin typeface="Baskerville Old Face" panose="02020602080505020303" pitchFamily="18" charset="0"/>
              </a:rPr>
              <a:t> del </a:t>
            </a:r>
            <a:r>
              <a:rPr lang="en-US" sz="3200" u="sng" dirty="0" err="1">
                <a:latin typeface="Baskerville Old Face" panose="02020602080505020303" pitchFamily="18" charset="0"/>
              </a:rPr>
              <a:t>modo</a:t>
            </a:r>
            <a:r>
              <a:rPr lang="en-US" sz="3200" u="sng" dirty="0">
                <a:latin typeface="Baskerville Old Face" panose="02020602080505020303" pitchFamily="18" charset="0"/>
              </a:rPr>
              <a:t> in cui </a:t>
            </a:r>
            <a:r>
              <a:rPr lang="en-US" sz="3200" u="sng" dirty="0" err="1">
                <a:latin typeface="Baskerville Old Face" panose="02020602080505020303" pitchFamily="18" charset="0"/>
              </a:rPr>
              <a:t>svolge</a:t>
            </a:r>
            <a:r>
              <a:rPr lang="en-US" sz="3200" u="sng" dirty="0">
                <a:latin typeface="Baskerville Old Face" panose="02020602080505020303" pitchFamily="18" charset="0"/>
              </a:rPr>
              <a:t> la </a:t>
            </a:r>
            <a:r>
              <a:rPr lang="en-US" sz="3200" u="sng" dirty="0" err="1">
                <a:latin typeface="Baskerville Old Face" panose="02020602080505020303" pitchFamily="18" charset="0"/>
              </a:rPr>
              <a:t>propria</a:t>
            </a:r>
            <a:r>
              <a:rPr lang="en-US" sz="3200" u="sng" dirty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>
                <a:latin typeface="Baskerville Old Face" panose="02020602080505020303" pitchFamily="18" charset="0"/>
              </a:rPr>
              <a:t>attività</a:t>
            </a:r>
            <a:endParaRPr lang="en-US" sz="3200" u="sng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293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QUALE DIVERSITÀ</a:t>
            </a:r>
            <a:b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dell‘ambito</a:t>
            </a:r>
            <a: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de-DE" b="1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applicazione</a:t>
            </a:r>
            <a:r>
              <a:rPr lang="de-DE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dirty="0">
                <a:latin typeface="Baskerville Old Face" panose="02020602080505020303" pitchFamily="18" charset="0"/>
              </a:rPr>
              <a:t>Natura stabile e </a:t>
            </a:r>
            <a:r>
              <a:rPr lang="en-US" sz="4000" dirty="0" err="1">
                <a:latin typeface="Baskerville Old Face" panose="02020602080505020303" pitchFamily="18" charset="0"/>
              </a:rPr>
              <a:t>continuativa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dell’attività</a:t>
            </a:r>
            <a:r>
              <a:rPr lang="en-US" sz="4000" dirty="0">
                <a:latin typeface="Baskerville Old Face" panose="02020602080505020303" pitchFamily="18" charset="0"/>
              </a:rPr>
              <a:t> o </a:t>
            </a:r>
            <a:r>
              <a:rPr lang="en-US" sz="4000" dirty="0" err="1">
                <a:latin typeface="Baskerville Old Face" panose="02020602080505020303" pitchFamily="18" charset="0"/>
              </a:rPr>
              <a:t>meno</a:t>
            </a:r>
            <a:endParaRPr lang="en-US" sz="4000" dirty="0">
              <a:latin typeface="Baskerville Old Face" panose="02020602080505020303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latin typeface="Baskerville Old Face" panose="02020602080505020303" pitchFamily="18" charset="0"/>
              </a:rPr>
              <a:t>(</a:t>
            </a:r>
            <a:r>
              <a:rPr lang="en-US" sz="2400" dirty="0" err="1">
                <a:latin typeface="Baskerville Old Face" panose="02020602080505020303" pitchFamily="18" charset="0"/>
              </a:rPr>
              <a:t>sentenza</a:t>
            </a:r>
            <a:r>
              <a:rPr lang="en-US" sz="2400" dirty="0">
                <a:latin typeface="Baskerville Old Face" panose="02020602080505020303" pitchFamily="18" charset="0"/>
              </a:rPr>
              <a:t> C-55/94, </a:t>
            </a:r>
            <a:r>
              <a:rPr lang="en-US" sz="2400" i="1" dirty="0" err="1">
                <a:latin typeface="Baskerville Old Face" panose="02020602080505020303" pitchFamily="18" charset="0"/>
              </a:rPr>
              <a:t>Gebhard</a:t>
            </a:r>
            <a:r>
              <a:rPr lang="en-US" sz="2400" dirty="0">
                <a:latin typeface="Baskerville Old Face" panose="02020602080505020303" pitchFamily="18" charset="0"/>
              </a:rPr>
              <a:t>)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4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>
                <a:latin typeface="Baskerville Old Face" panose="02020602080505020303" pitchFamily="18" charset="0"/>
              </a:rPr>
              <a:t>Attività</a:t>
            </a:r>
            <a:r>
              <a:rPr lang="en-US" sz="3200" dirty="0">
                <a:latin typeface="Baskerville Old Face" panose="02020602080505020303" pitchFamily="18" charset="0"/>
              </a:rPr>
              <a:t> stabile e </a:t>
            </a:r>
            <a:r>
              <a:rPr lang="en-US" sz="3200" dirty="0" err="1">
                <a:latin typeface="Baskerville Old Face" panose="02020602080505020303" pitchFamily="18" charset="0"/>
              </a:rPr>
              <a:t>continuativa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u="sng" dirty="0">
                <a:latin typeface="Baskerville Old Face" panose="02020602080505020303" pitchFamily="18" charset="0"/>
              </a:rPr>
              <a:t>in un </a:t>
            </a:r>
            <a:r>
              <a:rPr lang="en-US" sz="3200" u="sng" dirty="0" err="1">
                <a:latin typeface="Baskerville Old Face" panose="02020602080505020303" pitchFamily="18" charset="0"/>
              </a:rPr>
              <a:t>altro</a:t>
            </a:r>
            <a:r>
              <a:rPr lang="en-US" sz="3200" u="sng" dirty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>
                <a:latin typeface="Baskerville Old Face" panose="02020602080505020303" pitchFamily="18" charset="0"/>
              </a:rPr>
              <a:t>Stato</a:t>
            </a:r>
            <a:r>
              <a:rPr lang="en-US" sz="3200" u="sng" dirty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>
                <a:latin typeface="Baskerville Old Face" panose="02020602080505020303" pitchFamily="18" charset="0"/>
              </a:rPr>
              <a:t>membro</a:t>
            </a:r>
            <a:endParaRPr lang="en-US" sz="3200" u="sng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Calibri"/>
                <a:cs typeface="Calibri"/>
              </a:rPr>
              <a:t>→ </a:t>
            </a:r>
            <a:r>
              <a:rPr lang="en-US" sz="3200" dirty="0">
                <a:latin typeface="Baskerville Old Face" panose="02020602080505020303" pitchFamily="18" charset="0"/>
              </a:rPr>
              <a:t>LIBERTÀ DI STABILIMENTO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>
                <a:latin typeface="Baskerville Old Face" panose="02020602080505020303" pitchFamily="18" charset="0"/>
              </a:rPr>
              <a:t>Attività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occasionale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u="sng" dirty="0">
                <a:latin typeface="Baskerville Old Face" panose="02020602080505020303" pitchFamily="18" charset="0"/>
              </a:rPr>
              <a:t>in un </a:t>
            </a:r>
            <a:r>
              <a:rPr lang="en-US" sz="3200" u="sng" dirty="0" err="1">
                <a:latin typeface="Baskerville Old Face" panose="02020602080505020303" pitchFamily="18" charset="0"/>
              </a:rPr>
              <a:t>altro</a:t>
            </a:r>
            <a:r>
              <a:rPr lang="en-US" sz="3200" u="sng" dirty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>
                <a:latin typeface="Baskerville Old Face" panose="02020602080505020303" pitchFamily="18" charset="0"/>
              </a:rPr>
              <a:t>Stato</a:t>
            </a:r>
            <a:r>
              <a:rPr lang="en-US" sz="3200" u="sng" dirty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>
                <a:latin typeface="Baskerville Old Face" panose="02020602080505020303" pitchFamily="18" charset="0"/>
              </a:rPr>
              <a:t>membro</a:t>
            </a:r>
            <a:endParaRPr lang="en-US" sz="3200" u="sng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Calibri"/>
                <a:cs typeface="Calibri"/>
              </a:rPr>
              <a:t>→ </a:t>
            </a:r>
            <a:r>
              <a:rPr lang="en-US" sz="3200" dirty="0">
                <a:latin typeface="Baskerville Old Face" panose="02020602080505020303" pitchFamily="18" charset="0"/>
              </a:rPr>
              <a:t>LIBERA CIRCOLAZIONE DEI SERVIZI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99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280" y="1924930"/>
            <a:ext cx="10071279" cy="3076150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LIBERTÀ</a:t>
            </a:r>
            <a:b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DI STABILIMENTO</a:t>
            </a:r>
            <a:b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53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3001" y="931178"/>
            <a:ext cx="10476360" cy="5687736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sz="4400" b="1" dirty="0">
                <a:solidFill>
                  <a:srgbClr val="00B0F0"/>
                </a:solidFill>
                <a:latin typeface="Calibri"/>
                <a:cs typeface="Calibri"/>
              </a:rPr>
              <a:t>¤ </a:t>
            </a:r>
            <a:r>
              <a:rPr lang="en-US" sz="4400" dirty="0" err="1">
                <a:solidFill>
                  <a:srgbClr val="00B0F0"/>
                </a:solidFill>
                <a:latin typeface="Calibri"/>
                <a:cs typeface="Calibri"/>
              </a:rPr>
              <a:t>stabilimento</a:t>
            </a:r>
            <a:r>
              <a:rPr lang="en-US" sz="4400" dirty="0">
                <a:solidFill>
                  <a:srgbClr val="00B0F0"/>
                </a:solidFill>
                <a:latin typeface="Calibri"/>
                <a:cs typeface="Calibri"/>
              </a:rPr>
              <a:t> a </a:t>
            </a:r>
            <a:r>
              <a:rPr lang="en-US" sz="4400" dirty="0" err="1">
                <a:solidFill>
                  <a:srgbClr val="00B0F0"/>
                </a:solidFill>
                <a:latin typeface="Calibri"/>
                <a:cs typeface="Calibri"/>
              </a:rPr>
              <a:t>titolo</a:t>
            </a:r>
            <a:r>
              <a:rPr lang="en-US" sz="440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Calibri"/>
                <a:cs typeface="Calibri"/>
              </a:rPr>
              <a:t>primario</a:t>
            </a:r>
            <a:r>
              <a:rPr lang="en-US" sz="4400" dirty="0">
                <a:solidFill>
                  <a:srgbClr val="00B0F0"/>
                </a:solidFill>
                <a:latin typeface="Calibri"/>
                <a:cs typeface="Calibri"/>
              </a:rPr>
              <a:t>/</a:t>
            </a:r>
            <a:r>
              <a:rPr lang="en-US" sz="4400" dirty="0" err="1">
                <a:solidFill>
                  <a:srgbClr val="00B0F0"/>
                </a:solidFill>
                <a:latin typeface="Calibri"/>
                <a:cs typeface="Calibri"/>
              </a:rPr>
              <a:t>principale</a:t>
            </a:r>
            <a:br>
              <a:rPr lang="en-US" sz="4400" b="1" dirty="0">
                <a:solidFill>
                  <a:srgbClr val="00B0F0"/>
                </a:solidFill>
                <a:latin typeface="Calibri"/>
                <a:cs typeface="Calibri"/>
              </a:rPr>
            </a:b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un “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lavoratore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autonomo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”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trasferisce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in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uno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Stato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membro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diverso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dal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proprio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il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proprio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centro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unico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di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attività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(o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il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principale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)</a:t>
            </a:r>
            <a:b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US" sz="4400" b="1" dirty="0">
                <a:solidFill>
                  <a:srgbClr val="00B0F0"/>
                </a:solidFill>
                <a:latin typeface="Calibri"/>
                <a:cs typeface="Calibri"/>
              </a:rPr>
              <a:t>¤ </a:t>
            </a:r>
            <a:r>
              <a:rPr lang="en-US" sz="4400" dirty="0" err="1">
                <a:solidFill>
                  <a:srgbClr val="00B0F0"/>
                </a:solidFill>
                <a:latin typeface="Calibri"/>
                <a:cs typeface="Calibri"/>
              </a:rPr>
              <a:t>stabilimento</a:t>
            </a:r>
            <a:r>
              <a:rPr lang="en-US" sz="4400" dirty="0">
                <a:solidFill>
                  <a:srgbClr val="00B0F0"/>
                </a:solidFill>
                <a:latin typeface="Calibri"/>
                <a:cs typeface="Calibri"/>
              </a:rPr>
              <a:t> a </a:t>
            </a:r>
            <a:r>
              <a:rPr lang="en-US" sz="4400" dirty="0" err="1">
                <a:solidFill>
                  <a:srgbClr val="00B0F0"/>
                </a:solidFill>
                <a:latin typeface="Calibri"/>
                <a:cs typeface="Calibri"/>
              </a:rPr>
              <a:t>titolo</a:t>
            </a:r>
            <a:r>
              <a:rPr lang="en-US" sz="440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Calibri"/>
                <a:cs typeface="Calibri"/>
              </a:rPr>
              <a:t>secondario</a:t>
            </a:r>
            <a:br>
              <a:rPr lang="en-US" sz="4400" b="1" dirty="0">
                <a:solidFill>
                  <a:srgbClr val="00B0F0"/>
                </a:solidFill>
                <a:latin typeface="Calibri"/>
                <a:cs typeface="Calibri"/>
              </a:rPr>
            </a:br>
            <a:r>
              <a:rPr lang="en-US" sz="4400" b="1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un “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lavoratore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autonomo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”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trasferisce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o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apre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in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uno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Stato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membro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diverso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dal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proprio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un’agenzia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succursale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o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filiale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(art. 49, co. 1,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seconda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frase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 TFUE)</a:t>
            </a:r>
            <a:endParaRPr lang="en-US" sz="3600" b="1" dirty="0">
              <a:solidFill>
                <a:srgbClr val="00B0F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49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>
                <a:solidFill>
                  <a:srgbClr val="00B0F0"/>
                </a:solidFill>
                <a:latin typeface="Baskerville Old Face" panose="02020602080505020303" pitchFamily="18" charset="0"/>
              </a:rPr>
              <a:t>Peculiarità</a:t>
            </a:r>
            <a:r>
              <a:rPr lang="de-DE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 delle </a:t>
            </a:r>
            <a:r>
              <a:rPr lang="de-DE" b="1" dirty="0" err="1">
                <a:solidFill>
                  <a:srgbClr val="00B0F0"/>
                </a:solidFill>
                <a:latin typeface="Baskerville Old Face" panose="02020602080505020303" pitchFamily="18" charset="0"/>
              </a:rPr>
              <a:t>persone</a:t>
            </a:r>
            <a:r>
              <a:rPr lang="de-DE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>
                <a:solidFill>
                  <a:srgbClr val="00B0F0"/>
                </a:solidFill>
                <a:latin typeface="Baskerville Old Face" panose="02020602080505020303" pitchFamily="18" charset="0"/>
              </a:rPr>
              <a:t>giuridiche</a:t>
            </a:r>
            <a:r>
              <a:rPr lang="de-DE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 (</a:t>
            </a:r>
            <a:r>
              <a:rPr lang="de-DE" b="1" dirty="0" err="1">
                <a:solidFill>
                  <a:srgbClr val="00B0F0"/>
                </a:solidFill>
                <a:latin typeface="Baskerville Old Face" panose="02020602080505020303" pitchFamily="18" charset="0"/>
              </a:rPr>
              <a:t>società</a:t>
            </a:r>
            <a:r>
              <a:rPr lang="de-DE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 err="1">
                <a:latin typeface="Baskerville Old Face" panose="02020602080505020303" pitchFamily="18" charset="0"/>
              </a:rPr>
              <a:t>Sentenze</a:t>
            </a:r>
            <a:r>
              <a:rPr lang="en-US" sz="3200" dirty="0">
                <a:latin typeface="Baskerville Old Face" panose="02020602080505020303" pitchFamily="18" charset="0"/>
              </a:rPr>
              <a:t> 81-87, </a:t>
            </a:r>
            <a:r>
              <a:rPr lang="en-US" sz="3200" i="1" dirty="0">
                <a:latin typeface="Baskerville Old Face" panose="02020602080505020303" pitchFamily="18" charset="0"/>
              </a:rPr>
              <a:t>Daily Mail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</a:rPr>
              <a:t>e C-210/06, </a:t>
            </a:r>
            <a:r>
              <a:rPr lang="en-US" sz="3200" i="1" dirty="0" err="1">
                <a:latin typeface="Baskerville Old Face" panose="02020602080505020303" pitchFamily="18" charset="0"/>
              </a:rPr>
              <a:t>Cartesio</a:t>
            </a:r>
            <a:endParaRPr lang="en-US" sz="3200" i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40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Baskerville Old Face" panose="02020602080505020303" pitchFamily="18" charset="0"/>
              </a:rPr>
              <a:t>Per </a:t>
            </a:r>
            <a:r>
              <a:rPr lang="en-US" sz="4000" dirty="0" err="1">
                <a:latin typeface="Baskerville Old Face" panose="02020602080505020303" pitchFamily="18" charset="0"/>
              </a:rPr>
              <a:t>il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motivo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pratico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che</a:t>
            </a:r>
            <a:r>
              <a:rPr lang="en-US" sz="4000" dirty="0">
                <a:latin typeface="Baskerville Old Face" panose="02020602080505020303" pitchFamily="18" charset="0"/>
              </a:rPr>
              <a:t> le </a:t>
            </a:r>
            <a:r>
              <a:rPr lang="en-US" sz="4000" dirty="0" err="1">
                <a:latin typeface="Baskerville Old Face" panose="02020602080505020303" pitchFamily="18" charset="0"/>
              </a:rPr>
              <a:t>persone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giuridiche</a:t>
            </a:r>
            <a:r>
              <a:rPr lang="en-US" sz="4000" dirty="0">
                <a:latin typeface="Baskerville Old Face" panose="02020602080505020303" pitchFamily="18" charset="0"/>
              </a:rPr>
              <a:t> per </a:t>
            </a:r>
            <a:r>
              <a:rPr lang="en-US" sz="4000" dirty="0" err="1">
                <a:latin typeface="Baskerville Old Face" panose="02020602080505020303" pitchFamily="18" charset="0"/>
              </a:rPr>
              <a:t>loro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stessa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natura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legano</a:t>
            </a:r>
            <a:r>
              <a:rPr lang="en-US" sz="4000" dirty="0">
                <a:latin typeface="Baskerville Old Face" panose="02020602080505020303" pitchFamily="18" charset="0"/>
              </a:rPr>
              <a:t> la </a:t>
            </a:r>
            <a:r>
              <a:rPr lang="en-US" sz="4000" dirty="0" err="1">
                <a:latin typeface="Baskerville Old Face" panose="02020602080505020303" pitchFamily="18" charset="0"/>
              </a:rPr>
              <a:t>propria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esistenza</a:t>
            </a:r>
            <a:r>
              <a:rPr lang="en-US" sz="4000" dirty="0">
                <a:latin typeface="Baskerville Old Face" panose="02020602080505020303" pitchFamily="18" charset="0"/>
              </a:rPr>
              <a:t> a un </a:t>
            </a:r>
            <a:r>
              <a:rPr lang="en-US" sz="4000" dirty="0" err="1">
                <a:latin typeface="Baskerville Old Face" panose="02020602080505020303" pitchFamily="18" charset="0"/>
              </a:rPr>
              <a:t>ordinamento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giuridico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statale</a:t>
            </a:r>
            <a:r>
              <a:rPr lang="en-US" sz="4000" dirty="0">
                <a:latin typeface="Baskerville Old Face" panose="02020602080505020303" pitchFamily="18" charset="0"/>
              </a:rPr>
              <a:t>, e </a:t>
            </a:r>
            <a:r>
              <a:rPr lang="en-US" sz="4000" dirty="0" err="1">
                <a:latin typeface="Baskerville Old Face" panose="02020602080505020303" pitchFamily="18" charset="0"/>
              </a:rPr>
              <a:t>che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detta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esistenza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si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deve</a:t>
            </a:r>
            <a:r>
              <a:rPr lang="en-US" sz="4000" dirty="0">
                <a:latin typeface="Baskerville Old Face" panose="02020602080505020303" pitchFamily="18" charset="0"/>
              </a:rPr>
              <a:t> al </a:t>
            </a:r>
            <a:r>
              <a:rPr lang="en-US" sz="4000" dirty="0" err="1">
                <a:latin typeface="Baskerville Old Face" panose="02020602080505020303" pitchFamily="18" charset="0"/>
              </a:rPr>
              <a:t>fatto</a:t>
            </a:r>
            <a:r>
              <a:rPr lang="en-US" sz="4000" dirty="0">
                <a:latin typeface="Baskerville Old Face" panose="02020602080505020303" pitchFamily="18" charset="0"/>
              </a:rPr>
              <a:t> di </a:t>
            </a:r>
            <a:r>
              <a:rPr lang="en-US" sz="4000" dirty="0" err="1">
                <a:latin typeface="Baskerville Old Face" panose="02020602080505020303" pitchFamily="18" charset="0"/>
              </a:rPr>
              <a:t>stabilire</a:t>
            </a:r>
            <a:r>
              <a:rPr lang="en-US" sz="4000" dirty="0">
                <a:latin typeface="Baskerville Old Face" panose="02020602080505020303" pitchFamily="18" charset="0"/>
              </a:rPr>
              <a:t> la </a:t>
            </a:r>
            <a:r>
              <a:rPr lang="en-US" sz="4000" dirty="0" err="1">
                <a:latin typeface="Baskerville Old Face" panose="02020602080505020303" pitchFamily="18" charset="0"/>
              </a:rPr>
              <a:t>sede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principale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nel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territorio</a:t>
            </a:r>
            <a:r>
              <a:rPr lang="en-US" sz="4000" dirty="0">
                <a:latin typeface="Baskerville Old Face" panose="02020602080505020303" pitchFamily="18" charset="0"/>
              </a:rPr>
              <a:t> di </a:t>
            </a:r>
            <a:r>
              <a:rPr lang="en-US" sz="4000" dirty="0" err="1">
                <a:latin typeface="Baskerville Old Face" panose="02020602080505020303" pitchFamily="18" charset="0"/>
              </a:rPr>
              <a:t>quello</a:t>
            </a:r>
            <a:r>
              <a:rPr lang="en-US" sz="4000" dirty="0">
                <a:latin typeface="Baskerville Old Face" panose="02020602080505020303" pitchFamily="18" charset="0"/>
              </a:rPr>
              <a:t> </a:t>
            </a:r>
            <a:r>
              <a:rPr lang="en-US" sz="4000" dirty="0" err="1">
                <a:latin typeface="Baskerville Old Face" panose="02020602080505020303" pitchFamily="18" charset="0"/>
              </a:rPr>
              <a:t>Stato</a:t>
            </a:r>
            <a:r>
              <a:rPr lang="en-US" sz="4000" dirty="0">
                <a:latin typeface="Baskerville Old Face" panose="02020602080505020303" pitchFamily="18" charset="0"/>
              </a:rPr>
              <a:t>, </a:t>
            </a:r>
            <a:r>
              <a:rPr lang="en-US" sz="4000" b="1" dirty="0" err="1">
                <a:latin typeface="Baskerville Old Face" panose="02020602080505020303" pitchFamily="18" charset="0"/>
              </a:rPr>
              <a:t>esse</a:t>
            </a:r>
            <a:r>
              <a:rPr lang="en-US" sz="4000" b="1" dirty="0">
                <a:latin typeface="Baskerville Old Face" panose="02020602080505020303" pitchFamily="18" charset="0"/>
              </a:rPr>
              <a:t> </a:t>
            </a:r>
            <a:r>
              <a:rPr lang="en-US" sz="4000" b="1" dirty="0" err="1">
                <a:latin typeface="Baskerville Old Face" panose="02020602080505020303" pitchFamily="18" charset="0"/>
              </a:rPr>
              <a:t>sono</a:t>
            </a:r>
            <a:r>
              <a:rPr lang="en-US" sz="4000" b="1" dirty="0">
                <a:latin typeface="Baskerville Old Face" panose="02020602080505020303" pitchFamily="18" charset="0"/>
              </a:rPr>
              <a:t> </a:t>
            </a:r>
            <a:r>
              <a:rPr lang="en-US" sz="4000" b="1" dirty="0" err="1">
                <a:latin typeface="Baskerville Old Face" panose="02020602080505020303" pitchFamily="18" charset="0"/>
              </a:rPr>
              <a:t>impossibilitate</a:t>
            </a:r>
            <a:r>
              <a:rPr lang="en-US" sz="4000" b="1" dirty="0">
                <a:latin typeface="Baskerville Old Face" panose="02020602080505020303" pitchFamily="18" charset="0"/>
              </a:rPr>
              <a:t> a </a:t>
            </a:r>
            <a:r>
              <a:rPr lang="en-US" sz="4000" b="1" dirty="0" err="1">
                <a:latin typeface="Baskerville Old Face" panose="02020602080505020303" pitchFamily="18" charset="0"/>
              </a:rPr>
              <a:t>esercitare</a:t>
            </a:r>
            <a:r>
              <a:rPr lang="en-US" sz="4000" b="1" dirty="0">
                <a:latin typeface="Baskerville Old Face" panose="02020602080505020303" pitchFamily="18" charset="0"/>
              </a:rPr>
              <a:t> la </a:t>
            </a:r>
            <a:r>
              <a:rPr lang="en-US" sz="4000" b="1" dirty="0" err="1">
                <a:latin typeface="Baskerville Old Face" panose="02020602080505020303" pitchFamily="18" charset="0"/>
              </a:rPr>
              <a:t>libertà</a:t>
            </a:r>
            <a:r>
              <a:rPr lang="en-US" sz="4000" b="1" dirty="0">
                <a:latin typeface="Baskerville Old Face" panose="02020602080505020303" pitchFamily="18" charset="0"/>
              </a:rPr>
              <a:t> di </a:t>
            </a:r>
            <a:r>
              <a:rPr lang="en-US" sz="4000" b="1" dirty="0" err="1">
                <a:latin typeface="Baskerville Old Face" panose="02020602080505020303" pitchFamily="18" charset="0"/>
              </a:rPr>
              <a:t>stabilimento</a:t>
            </a:r>
            <a:r>
              <a:rPr lang="en-US" sz="4000" b="1" dirty="0">
                <a:latin typeface="Baskerville Old Face" panose="02020602080505020303" pitchFamily="18" charset="0"/>
              </a:rPr>
              <a:t> a </a:t>
            </a:r>
            <a:r>
              <a:rPr lang="en-US" sz="4000" b="1" dirty="0" err="1">
                <a:latin typeface="Baskerville Old Face" panose="02020602080505020303" pitchFamily="18" charset="0"/>
              </a:rPr>
              <a:t>titolo</a:t>
            </a:r>
            <a:r>
              <a:rPr lang="en-US" sz="4000" b="1" dirty="0">
                <a:latin typeface="Baskerville Old Face" panose="02020602080505020303" pitchFamily="18" charset="0"/>
              </a:rPr>
              <a:t> </a:t>
            </a:r>
            <a:r>
              <a:rPr lang="en-US" sz="4000" b="1" dirty="0" err="1">
                <a:latin typeface="Baskerville Old Face" panose="02020602080505020303" pitchFamily="18" charset="0"/>
              </a:rPr>
              <a:t>primario</a:t>
            </a:r>
            <a:endParaRPr lang="en-US" sz="3200" b="1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448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diacent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Cravatta ner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1388</TotalTime>
  <Words>437</Words>
  <Application>Microsoft Office PowerPoint</Application>
  <PresentationFormat>Widescreen</PresentationFormat>
  <Paragraphs>44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Arial</vt:lpstr>
      <vt:lpstr>Baskerville Old Face</vt:lpstr>
      <vt:lpstr>Bauhaus 93</vt:lpstr>
      <vt:lpstr>Calibri</vt:lpstr>
      <vt:lpstr>Garamond</vt:lpstr>
      <vt:lpstr>Wingdings</vt:lpstr>
      <vt:lpstr>Office Theme</vt:lpstr>
      <vt:lpstr>       Libertà di stabilimento/libera circolazione dei servizi </vt:lpstr>
      <vt:lpstr> Libertà di stabilimento e libera circolazione dei servizi </vt:lpstr>
      <vt:lpstr>Ambito di applicazione (beneficiari)</vt:lpstr>
      <vt:lpstr>Libertà di stabilimento versus Libera circolazione dei servizi  </vt:lpstr>
      <vt:lpstr>Ambito di applicazione DIVERSO</vt:lpstr>
      <vt:lpstr>QUALE DIVERSITÀ dell‘ambito di applicazione?</vt:lpstr>
      <vt:lpstr>LIBERTÀ DI STABILIMENTO </vt:lpstr>
      <vt:lpstr>  ¤ stabilimento a titolo primario/principale un “lavoratore autonomo” trasferisce in uno Stato membro diverso dal proprio il proprio centro unico di attività (o il principale)  ¤ stabilimento a titolo secondario  un “lavoratore autonomo” trasferisce o apre in uno Stato membro diverso dal proprio un’agenzia, succursale o filiale (art. 49, co. 1, seconda frase TFUE)</vt:lpstr>
      <vt:lpstr>Peculiarità delle persone giuridiche (società)</vt:lpstr>
      <vt:lpstr>Perchè non un diritto societario UE?</vt:lpstr>
      <vt:lpstr>LIBERA  CIRCOLAZIONE DEI SERVIZI </vt:lpstr>
      <vt:lpstr>Fenomenologie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nationalen und internationalen Wirkungen der Verwerfung einer AGB-Klausel im Verbandsklageverfahren</dc:title>
  <dc:creator>Licia-Maria</dc:creator>
  <cp:lastModifiedBy>Emanuela Pistoia</cp:lastModifiedBy>
  <cp:revision>276</cp:revision>
  <dcterms:created xsi:type="dcterms:W3CDTF">2015-06-03T12:37:49Z</dcterms:created>
  <dcterms:modified xsi:type="dcterms:W3CDTF">2025-03-12T16:50:07Z</dcterms:modified>
</cp:coreProperties>
</file>