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57" r:id="rId2"/>
    <p:sldId id="300" r:id="rId3"/>
    <p:sldId id="301" r:id="rId4"/>
    <p:sldId id="261" r:id="rId5"/>
    <p:sldId id="268" r:id="rId6"/>
    <p:sldId id="269" r:id="rId7"/>
    <p:sldId id="295" r:id="rId8"/>
    <p:sldId id="270" r:id="rId9"/>
    <p:sldId id="271" r:id="rId10"/>
    <p:sldId id="272" r:id="rId11"/>
    <p:sldId id="302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854"/>
    <p:restoredTop sz="94715"/>
  </p:normalViewPr>
  <p:slideViewPr>
    <p:cSldViewPr snapToGrid="0" snapToObjects="1">
      <p:cViewPr>
        <p:scale>
          <a:sx n="45" d="100"/>
          <a:sy n="45" d="100"/>
        </p:scale>
        <p:origin x="-1820" y="-4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80E969-0721-0544-8FF7-9264C326E802}" type="datetimeFigureOut">
              <a:rPr lang="it-IT" smtClean="0"/>
              <a:t>19/11/2020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35DC02-4034-4D47-8086-C964904AE20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800692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11/19/2020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11/19/2020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759237" y="2157537"/>
            <a:ext cx="8679915" cy="1748729"/>
          </a:xfrm>
        </p:spPr>
        <p:txBody>
          <a:bodyPr/>
          <a:lstStyle/>
          <a:p>
            <a:r>
              <a:rPr lang="it-IT" dirty="0" smtClean="0"/>
              <a:t>Regime giuridico pesca nella </a:t>
            </a:r>
            <a:r>
              <a:rPr lang="it-IT" dirty="0" err="1" smtClean="0"/>
              <a:t>zee</a:t>
            </a:r>
            <a:r>
              <a:rPr lang="it-IT" dirty="0" smtClean="0"/>
              <a:t> e in alto mare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Roberto </a:t>
            </a:r>
            <a:r>
              <a:rPr lang="it-IT" dirty="0" err="1" smtClean="0"/>
              <a:t>Virzo</a:t>
            </a:r>
            <a:endParaRPr lang="it-IT" dirty="0" smtClean="0"/>
          </a:p>
          <a:p>
            <a:pPr>
              <a:spcBef>
                <a:spcPts val="0"/>
              </a:spcBef>
            </a:pPr>
            <a:r>
              <a:rPr lang="it-IT" sz="1200" dirty="0" smtClean="0"/>
              <a:t>Professore associato</a:t>
            </a:r>
          </a:p>
          <a:p>
            <a:pPr>
              <a:spcBef>
                <a:spcPts val="0"/>
              </a:spcBef>
            </a:pPr>
            <a:r>
              <a:rPr lang="it-IT" sz="1200" dirty="0" smtClean="0"/>
              <a:t>Università degli Studi del Sannio</a:t>
            </a:r>
          </a:p>
          <a:p>
            <a:pPr>
              <a:spcBef>
                <a:spcPts val="0"/>
              </a:spcBef>
            </a:pPr>
            <a:r>
              <a:rPr lang="it-IT" sz="1200" dirty="0" err="1" smtClean="0"/>
              <a:t>roberto.virzo@unisannio.it</a:t>
            </a:r>
            <a:endParaRPr lang="it-IT" sz="1200" dirty="0"/>
          </a:p>
        </p:txBody>
      </p:sp>
    </p:spTree>
    <p:extLst>
      <p:ext uri="{BB962C8B-B14F-4D97-AF65-F5344CB8AC3E}">
        <p14:creationId xmlns:p14="http://schemas.microsoft.com/office/powerpoint/2010/main" val="192278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“Libertà” di pesca in alto mare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dirty="0" smtClean="0">
                <a:solidFill>
                  <a:srgbClr val="FF0000"/>
                </a:solidFill>
              </a:rPr>
              <a:t>Obblighi di cooperazione e conservazione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dirty="0" smtClean="0"/>
              <a:t>1995 Corte internazionale di giustizia, Caso </a:t>
            </a:r>
            <a:r>
              <a:rPr lang="it-IT" dirty="0" err="1" smtClean="0"/>
              <a:t>Estai</a:t>
            </a:r>
            <a:r>
              <a:rPr lang="it-IT" dirty="0" smtClean="0"/>
              <a:t> (Spagna c. Canada)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dirty="0" smtClean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dirty="0" smtClean="0"/>
              <a:t>1995 Mare presenziale (Cile)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dirty="0" smtClean="0">
                <a:solidFill>
                  <a:srgbClr val="FF0000"/>
                </a:solidFill>
              </a:rPr>
              <a:t>1995 Accordo delle Nazioni Unite sulle specie ittiche altamente migratorie e </a:t>
            </a:r>
            <a:r>
              <a:rPr lang="it-IT" dirty="0" err="1" smtClean="0">
                <a:solidFill>
                  <a:srgbClr val="FF0000"/>
                </a:solidFill>
              </a:rPr>
              <a:t>transzonali</a:t>
            </a:r>
            <a:r>
              <a:rPr lang="it-IT" dirty="0" smtClean="0">
                <a:solidFill>
                  <a:srgbClr val="FF0000"/>
                </a:solidFill>
              </a:rPr>
              <a:t> :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dirty="0" smtClean="0"/>
              <a:t>Organizzazioni regionali di pesca (es NAFO)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dirty="0" smtClean="0"/>
              <a:t>Quota massima di cattura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275092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 cap="all" dirty="0"/>
              <a:t>Top 20 Flag States (2017)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76200">
            <a:solidFill>
              <a:srgbClr val="C0000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387AA-AA28-4D7C-AA5B-9E0A09201AC8}" type="slidenum">
              <a:rPr lang="it-IT" smtClean="0"/>
              <a:pPr/>
              <a:t>11</a:t>
            </a:fld>
            <a:endParaRPr lang="it-IT"/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2280" y="1765880"/>
            <a:ext cx="5842000" cy="28321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7530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Evoluzione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dirty="0" smtClean="0"/>
              <a:t>29 aprile 1958 Convenzioni di Ginevra sul diritto del mare: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dirty="0"/>
          </a:p>
          <a:p>
            <a:pPr>
              <a:lnSpc>
                <a:spcPct val="100000"/>
              </a:lnSpc>
              <a:spcBef>
                <a:spcPts val="0"/>
              </a:spcBef>
              <a:buClrTx/>
              <a:buSzTx/>
            </a:pPr>
            <a:r>
              <a:rPr lang="it-IT" dirty="0" smtClean="0"/>
              <a:t>Convenzione sul mare territoriale e la zona contigua</a:t>
            </a:r>
          </a:p>
          <a:p>
            <a:pPr>
              <a:lnSpc>
                <a:spcPct val="100000"/>
              </a:lnSpc>
              <a:spcBef>
                <a:spcPts val="0"/>
              </a:spcBef>
              <a:buClrTx/>
              <a:buSzTx/>
            </a:pPr>
            <a:r>
              <a:rPr lang="it-IT" dirty="0" smtClean="0"/>
              <a:t>Convenzione sulla piattaforma continentale</a:t>
            </a:r>
          </a:p>
          <a:p>
            <a:pPr>
              <a:lnSpc>
                <a:spcPct val="100000"/>
              </a:lnSpc>
              <a:spcBef>
                <a:spcPts val="0"/>
              </a:spcBef>
              <a:buClrTx/>
              <a:buSzTx/>
            </a:pPr>
            <a:r>
              <a:rPr lang="it-IT" dirty="0" smtClean="0"/>
              <a:t>Convenzione sull’alto mare</a:t>
            </a:r>
          </a:p>
          <a:p>
            <a:pPr>
              <a:lnSpc>
                <a:spcPct val="100000"/>
              </a:lnSpc>
              <a:spcBef>
                <a:spcPts val="0"/>
              </a:spcBef>
              <a:buClrTx/>
              <a:buSzTx/>
            </a:pPr>
            <a:r>
              <a:rPr lang="it-IT" dirty="0" smtClean="0"/>
              <a:t>Convenzione concernente la pesca e la conservazione delle risorse biologiche dell’alto mare</a:t>
            </a:r>
          </a:p>
          <a:p>
            <a:pPr>
              <a:lnSpc>
                <a:spcPct val="100000"/>
              </a:lnSpc>
              <a:spcBef>
                <a:spcPts val="0"/>
              </a:spcBef>
              <a:buClrTx/>
              <a:buSzTx/>
            </a:pPr>
            <a:r>
              <a:rPr lang="it-IT" dirty="0" smtClean="0"/>
              <a:t>Protocollo facoltativo sul regolamento delle controversie </a:t>
            </a:r>
          </a:p>
          <a:p>
            <a:pPr>
              <a:lnSpc>
                <a:spcPct val="100000"/>
              </a:lnSpc>
              <a:spcBef>
                <a:spcPts val="0"/>
              </a:spcBef>
              <a:buClrTx/>
              <a:buSzTx/>
            </a:pPr>
            <a:endParaRPr lang="it-IT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ClrTx/>
              <a:buSzTx/>
              <a:buNone/>
            </a:pPr>
            <a:r>
              <a:rPr lang="it-IT" dirty="0" smtClean="0"/>
              <a:t>1960: II Conferenza di codificazione del diritto del mare</a:t>
            </a:r>
          </a:p>
        </p:txBody>
      </p:sp>
    </p:spTree>
    <p:extLst>
      <p:ext uri="{BB962C8B-B14F-4D97-AF65-F5344CB8AC3E}">
        <p14:creationId xmlns:p14="http://schemas.microsoft.com/office/powerpoint/2010/main" val="1288527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Evoluzione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dirty="0" smtClean="0"/>
              <a:t>1974: III Conferenza delle Nazioni Unite sul diritto del mare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dirty="0"/>
              <a:t>▼</a:t>
            </a:r>
            <a:endParaRPr lang="it-IT" dirty="0" smtClean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dirty="0" smtClean="0"/>
              <a:t>Montego </a:t>
            </a:r>
            <a:r>
              <a:rPr lang="it-IT" dirty="0" err="1" smtClean="0"/>
              <a:t>Bay</a:t>
            </a:r>
            <a:r>
              <a:rPr lang="it-IT" dirty="0" smtClean="0"/>
              <a:t>, 10 dicembre 1982: </a:t>
            </a:r>
            <a:r>
              <a:rPr lang="it-IT" b="1" dirty="0" smtClean="0"/>
              <a:t>Convenzione delle Nazioni Unite sul diritto del mare </a:t>
            </a:r>
            <a:r>
              <a:rPr lang="it-IT" dirty="0" smtClean="0"/>
              <a:t>(UNCLOS)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dirty="0" smtClean="0"/>
              <a:t>“</a:t>
            </a:r>
            <a:r>
              <a:rPr lang="it-IT" b="1" dirty="0" smtClean="0">
                <a:solidFill>
                  <a:schemeClr val="accent1"/>
                </a:solidFill>
              </a:rPr>
              <a:t>Costituzione degli oceani</a:t>
            </a:r>
            <a:r>
              <a:rPr lang="it-IT" dirty="0" smtClean="0">
                <a:solidFill>
                  <a:schemeClr val="accent1"/>
                </a:solidFill>
              </a:rPr>
              <a:t>”</a:t>
            </a:r>
            <a:r>
              <a:rPr lang="it-IT" dirty="0" smtClean="0"/>
              <a:t> (320 articoli e 9 Allegati)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dirty="0" smtClean="0"/>
              <a:t>▼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dirty="0" smtClean="0"/>
              <a:t>26 novembre 1994: Entrata in vigore internazionale della UNCLOS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30455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1225919" cy="2456442"/>
          </a:xfrm>
        </p:spPr>
        <p:txBody>
          <a:bodyPr/>
          <a:lstStyle/>
          <a:p>
            <a:endParaRPr lang="it-IT"/>
          </a:p>
        </p:txBody>
      </p:sp>
      <p:pic>
        <p:nvPicPr>
          <p:cNvPr id="4" name="Content Placeholder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9953" y="588962"/>
            <a:ext cx="8133997" cy="5248275"/>
          </a:xfrm>
        </p:spPr>
      </p:pic>
    </p:spTree>
    <p:extLst>
      <p:ext uri="{BB962C8B-B14F-4D97-AF65-F5344CB8AC3E}">
        <p14:creationId xmlns:p14="http://schemas.microsoft.com/office/powerpoint/2010/main" val="1724727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Libertà dell’alto mare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buClrTx/>
              <a:buSzTx/>
            </a:pPr>
            <a:r>
              <a:rPr lang="it-IT" dirty="0" smtClean="0"/>
              <a:t>Libertà di navigazione</a:t>
            </a:r>
          </a:p>
          <a:p>
            <a:pPr>
              <a:lnSpc>
                <a:spcPct val="100000"/>
              </a:lnSpc>
              <a:spcBef>
                <a:spcPts val="0"/>
              </a:spcBef>
              <a:buClrTx/>
              <a:buSzTx/>
            </a:pPr>
            <a:r>
              <a:rPr lang="it-IT" dirty="0" smtClean="0"/>
              <a:t>Libertà di sorvolo</a:t>
            </a:r>
          </a:p>
          <a:p>
            <a:pPr>
              <a:lnSpc>
                <a:spcPct val="100000"/>
              </a:lnSpc>
              <a:spcBef>
                <a:spcPts val="0"/>
              </a:spcBef>
              <a:buClrTx/>
              <a:buSzTx/>
            </a:pPr>
            <a:r>
              <a:rPr lang="it-IT" dirty="0" smtClean="0"/>
              <a:t>Libertà di pesca</a:t>
            </a:r>
          </a:p>
          <a:p>
            <a:pPr>
              <a:lnSpc>
                <a:spcPct val="100000"/>
              </a:lnSpc>
              <a:spcBef>
                <a:spcPts val="0"/>
              </a:spcBef>
              <a:buClrTx/>
              <a:buSzTx/>
            </a:pPr>
            <a:r>
              <a:rPr lang="it-IT" dirty="0" smtClean="0"/>
              <a:t>Liberta di ricerca scientifica</a:t>
            </a:r>
          </a:p>
          <a:p>
            <a:pPr>
              <a:lnSpc>
                <a:spcPct val="100000"/>
              </a:lnSpc>
              <a:spcBef>
                <a:spcPts val="0"/>
              </a:spcBef>
              <a:buClrTx/>
              <a:buSzTx/>
            </a:pPr>
            <a:r>
              <a:rPr lang="it-IT" dirty="0" smtClean="0"/>
              <a:t>Libertà di posa di cavi e </a:t>
            </a:r>
            <a:r>
              <a:rPr lang="it-IT" dirty="0" err="1" smtClean="0"/>
              <a:t>pipe-lines</a:t>
            </a:r>
            <a:endParaRPr lang="it-IT" dirty="0" smtClean="0"/>
          </a:p>
          <a:p>
            <a:pPr>
              <a:lnSpc>
                <a:spcPct val="100000"/>
              </a:lnSpc>
              <a:spcBef>
                <a:spcPts val="0"/>
              </a:spcBef>
              <a:buClrTx/>
              <a:buSzTx/>
            </a:pPr>
            <a:r>
              <a:rPr lang="it-IT" dirty="0" smtClean="0"/>
              <a:t>Diritto di installare isole e impianti artificiali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60819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Zona economica esclusiva</a:t>
            </a:r>
            <a:br>
              <a:rPr lang="it-IT" dirty="0" smtClean="0"/>
            </a:br>
            <a:r>
              <a:rPr lang="it-IT" dirty="0" smtClean="0"/>
              <a:t>(200 </a:t>
            </a:r>
            <a:r>
              <a:rPr lang="it-IT" dirty="0" err="1" smtClean="0"/>
              <a:t>m.n</a:t>
            </a:r>
            <a:r>
              <a:rPr lang="it-IT" dirty="0" smtClean="0"/>
              <a:t>.)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Tx/>
              <a:buNone/>
            </a:pPr>
            <a:r>
              <a:rPr lang="en-US" dirty="0"/>
              <a:t>Article </a:t>
            </a:r>
            <a:r>
              <a:rPr lang="en-US" dirty="0" smtClean="0"/>
              <a:t>56 UNCLOS</a:t>
            </a:r>
            <a:endParaRPr lang="en-US" dirty="0"/>
          </a:p>
          <a:p>
            <a:pPr>
              <a:buFontTx/>
              <a:buNone/>
            </a:pPr>
            <a:r>
              <a:rPr lang="en-US" dirty="0"/>
              <a:t>1 “In the exclusive economic zone, the </a:t>
            </a:r>
            <a:r>
              <a:rPr lang="en-US" dirty="0">
                <a:solidFill>
                  <a:srgbClr val="FF0000"/>
                </a:solidFill>
              </a:rPr>
              <a:t>coastal State</a:t>
            </a:r>
            <a:r>
              <a:rPr lang="en-US" dirty="0"/>
              <a:t> has: </a:t>
            </a:r>
          </a:p>
          <a:p>
            <a:pPr>
              <a:buFontTx/>
              <a:buNone/>
            </a:pPr>
            <a:r>
              <a:rPr lang="en-US" dirty="0"/>
              <a:t> a) </a:t>
            </a:r>
            <a:r>
              <a:rPr lang="en-US" dirty="0">
                <a:solidFill>
                  <a:srgbClr val="990000"/>
                </a:solidFill>
              </a:rPr>
              <a:t>sovereign rights </a:t>
            </a:r>
            <a:r>
              <a:rPr lang="en-US" dirty="0"/>
              <a:t>for the purpose of exploring and exploiting, conserving and managing </a:t>
            </a:r>
            <a:r>
              <a:rPr lang="en-US" dirty="0" smtClean="0"/>
              <a:t> the </a:t>
            </a:r>
            <a:r>
              <a:rPr lang="en-US" u="sng" dirty="0"/>
              <a:t>natural resources, whether living or non non-living</a:t>
            </a:r>
            <a:r>
              <a:rPr lang="en-US" dirty="0"/>
              <a:t>, of the waters </a:t>
            </a:r>
            <a:r>
              <a:rPr lang="en-US" dirty="0" smtClean="0"/>
              <a:t>superjacent to </a:t>
            </a:r>
            <a:r>
              <a:rPr lang="en-US" dirty="0"/>
              <a:t>the sea-bed and of the sea-bed and its subsoil, and with regard to other activities for </a:t>
            </a:r>
            <a:r>
              <a:rPr lang="en-US" dirty="0" smtClean="0"/>
              <a:t> </a:t>
            </a:r>
            <a:r>
              <a:rPr lang="en-US" u="sng" dirty="0" smtClean="0"/>
              <a:t>economic </a:t>
            </a:r>
            <a:r>
              <a:rPr lang="en-US" u="sng" dirty="0"/>
              <a:t>exploitation and exploration</a:t>
            </a:r>
            <a:r>
              <a:rPr lang="en-US" dirty="0"/>
              <a:t> of the zone, such as the production of energy </a:t>
            </a:r>
            <a:r>
              <a:rPr lang="en-US" dirty="0" err="1" smtClean="0"/>
              <a:t>nfrom</a:t>
            </a:r>
            <a:r>
              <a:rPr lang="en-US" dirty="0" smtClean="0"/>
              <a:t> </a:t>
            </a:r>
            <a:r>
              <a:rPr lang="en-US" dirty="0"/>
              <a:t>the water, currents and winds; </a:t>
            </a:r>
          </a:p>
          <a:p>
            <a:pPr>
              <a:buFontTx/>
              <a:buNone/>
            </a:pPr>
            <a:r>
              <a:rPr lang="en-US" dirty="0"/>
              <a:t>b) </a:t>
            </a:r>
            <a:r>
              <a:rPr lang="en-US" dirty="0">
                <a:solidFill>
                  <a:srgbClr val="990000"/>
                </a:solidFill>
              </a:rPr>
              <a:t>Jurisdiction </a:t>
            </a:r>
            <a:r>
              <a:rPr lang="en-US" dirty="0"/>
              <a:t>(…) with regard to:</a:t>
            </a:r>
          </a:p>
          <a:p>
            <a:r>
              <a:rPr lang="en-US" dirty="0"/>
              <a:t>the establishment and use of </a:t>
            </a:r>
            <a:r>
              <a:rPr lang="en-US" u="sng" dirty="0"/>
              <a:t>artificial islands, installations and structures</a:t>
            </a:r>
            <a:r>
              <a:rPr lang="en-US" dirty="0"/>
              <a:t>;</a:t>
            </a:r>
          </a:p>
          <a:p>
            <a:r>
              <a:rPr lang="en-US" u="sng" dirty="0"/>
              <a:t>marine scientific research</a:t>
            </a:r>
            <a:r>
              <a:rPr lang="en-US" dirty="0"/>
              <a:t>; </a:t>
            </a:r>
          </a:p>
          <a:p>
            <a:r>
              <a:rPr lang="en-US" dirty="0"/>
              <a:t>the </a:t>
            </a:r>
            <a:r>
              <a:rPr lang="en-US" u="sng" dirty="0"/>
              <a:t>protection and preservation of the marine environment.</a:t>
            </a:r>
          </a:p>
          <a:p>
            <a:pPr>
              <a:buFontTx/>
              <a:buNone/>
            </a:pPr>
            <a:r>
              <a:rPr lang="en-US" dirty="0"/>
              <a:t>c) Other rights and duties provided for in this Convention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77903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000" dirty="0" smtClean="0"/>
              <a:t>Possibile applicazione allo Stato costiero della teoria del  1932</a:t>
            </a:r>
            <a:br>
              <a:rPr lang="it-IT" sz="2000" dirty="0" smtClean="0"/>
            </a:br>
            <a:r>
              <a:rPr lang="it-IT" sz="2000" dirty="0" smtClean="0"/>
              <a:t>di George </a:t>
            </a:r>
            <a:r>
              <a:rPr lang="it-IT" sz="2000" dirty="0" err="1" smtClean="0"/>
              <a:t>Scelle</a:t>
            </a:r>
            <a:r>
              <a:rPr lang="it-IT" sz="2000" dirty="0" smtClean="0"/>
              <a:t/>
            </a:r>
            <a:br>
              <a:rPr lang="it-IT" sz="2000" dirty="0" smtClean="0"/>
            </a:br>
            <a:r>
              <a:rPr lang="fr-FR" sz="2000" i="1" dirty="0" smtClean="0"/>
              <a:t>Dédoublement </a:t>
            </a:r>
            <a:br>
              <a:rPr lang="fr-FR" sz="2000" i="1" dirty="0" smtClean="0"/>
            </a:br>
            <a:r>
              <a:rPr lang="fr-FR" sz="2000" i="1" dirty="0" smtClean="0"/>
              <a:t>fonctionnel </a:t>
            </a:r>
            <a:endParaRPr lang="fr-FR" sz="2000" i="1" dirty="0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8969" y="1522412"/>
            <a:ext cx="2540000" cy="3810000"/>
          </a:xfrm>
        </p:spPr>
      </p:pic>
    </p:spTree>
    <p:extLst>
      <p:ext uri="{BB962C8B-B14F-4D97-AF65-F5344CB8AC3E}">
        <p14:creationId xmlns:p14="http://schemas.microsoft.com/office/powerpoint/2010/main" val="1993272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Zona economica esclusiva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dirty="0" smtClean="0"/>
              <a:t>Attività di pesca condizionata alla </a:t>
            </a:r>
            <a:r>
              <a:rPr lang="it-IT" b="1" dirty="0" smtClean="0"/>
              <a:t>conservazione</a:t>
            </a:r>
            <a:r>
              <a:rPr lang="it-IT" dirty="0" smtClean="0"/>
              <a:t> delle risorse biologiche viventi: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2800" b="1" dirty="0" smtClean="0"/>
              <a:t>Quota massima di cattura,</a:t>
            </a:r>
            <a:r>
              <a:rPr lang="it-IT" dirty="0" smtClean="0"/>
              <a:t> stabilità annualmente per ogni specie ittica non a rischio di estinzione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dirty="0" smtClean="0"/>
              <a:t>Licenze di pesca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dirty="0"/>
          </a:p>
          <a:p>
            <a:pPr marL="0" lvl="0" indent="0">
              <a:lnSpc>
                <a:spcPct val="100000"/>
              </a:lnSpc>
              <a:spcBef>
                <a:spcPts val="0"/>
              </a:spcBef>
              <a:buClrTx/>
              <a:buSzTx/>
              <a:buNone/>
            </a:pP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IUU= illegal, unreported and unregulated fishing 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activities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ClrTx/>
              <a:buSzTx/>
              <a:buNone/>
            </a:pPr>
            <a:endParaRPr lang="it-IT" dirty="0">
              <a:solidFill>
                <a:srgbClr val="FF0000"/>
              </a:solidFill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2800" b="1" dirty="0" smtClean="0"/>
              <a:t>Bandiere di convenienza</a:t>
            </a:r>
            <a:endParaRPr lang="it-IT" sz="2800" b="1" dirty="0"/>
          </a:p>
        </p:txBody>
      </p:sp>
    </p:spTree>
    <p:extLst>
      <p:ext uri="{BB962C8B-B14F-4D97-AF65-F5344CB8AC3E}">
        <p14:creationId xmlns:p14="http://schemas.microsoft.com/office/powerpoint/2010/main" val="939824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Zona economica esclusiva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dirty="0" err="1" smtClean="0"/>
              <a:t>Tribunale</a:t>
            </a:r>
            <a:r>
              <a:rPr lang="en-US" dirty="0" smtClean="0"/>
              <a:t> </a:t>
            </a:r>
            <a:r>
              <a:rPr lang="en-US" dirty="0" err="1" smtClean="0"/>
              <a:t>internazione</a:t>
            </a:r>
            <a:r>
              <a:rPr lang="en-US" dirty="0" smtClean="0"/>
              <a:t> del </a:t>
            </a:r>
            <a:r>
              <a:rPr lang="en-US" dirty="0" err="1" smtClean="0"/>
              <a:t>diritto</a:t>
            </a:r>
            <a:r>
              <a:rPr lang="en-US" dirty="0" smtClean="0"/>
              <a:t> del mare, 23 </a:t>
            </a:r>
            <a:r>
              <a:rPr lang="en-US" dirty="0" err="1" smtClean="0"/>
              <a:t>dicembre</a:t>
            </a:r>
            <a:r>
              <a:rPr lang="en-US" dirty="0" smtClean="0"/>
              <a:t> 2002</a:t>
            </a:r>
            <a:r>
              <a:rPr lang="en-US" i="1" dirty="0" smtClean="0"/>
              <a:t>, “Volga</a:t>
            </a:r>
            <a:r>
              <a:rPr lang="en-US" i="1" dirty="0"/>
              <a:t>” Case </a:t>
            </a:r>
            <a:r>
              <a:rPr lang="en-US" dirty="0"/>
              <a:t>(</a:t>
            </a:r>
            <a:r>
              <a:rPr lang="en-US" i="1" dirty="0"/>
              <a:t>Russian Federation </a:t>
            </a:r>
            <a:r>
              <a:rPr lang="en-US" dirty="0"/>
              <a:t>v.</a:t>
            </a:r>
            <a:r>
              <a:rPr lang="en-US" i="1" dirty="0"/>
              <a:t> Australia</a:t>
            </a:r>
            <a:r>
              <a:rPr lang="en-US" dirty="0"/>
              <a:t>)</a:t>
            </a:r>
          </a:p>
          <a:p>
            <a:pPr>
              <a:buFontTx/>
              <a:buNone/>
            </a:pPr>
            <a:r>
              <a:rPr lang="en-US" dirty="0" smtClean="0"/>
              <a:t>Separate </a:t>
            </a:r>
            <a:r>
              <a:rPr lang="en-US" dirty="0"/>
              <a:t>Opinion of Judge </a:t>
            </a:r>
            <a:r>
              <a:rPr lang="en-US" dirty="0" smtClean="0"/>
              <a:t>Cot</a:t>
            </a:r>
            <a:endParaRPr lang="en-US" dirty="0"/>
          </a:p>
          <a:p>
            <a:pPr>
              <a:buFontTx/>
              <a:buNone/>
            </a:pPr>
            <a:r>
              <a:rPr lang="en-US" dirty="0"/>
              <a:t>“7. It should be added that there is a tidy profit to be made from illegal fishing. Thus </a:t>
            </a:r>
            <a:r>
              <a:rPr lang="en-US" dirty="0" smtClean="0"/>
              <a:t>the </a:t>
            </a:r>
            <a:r>
              <a:rPr lang="en-US" i="1" dirty="0" smtClean="0"/>
              <a:t>Volga </a:t>
            </a:r>
            <a:r>
              <a:rPr lang="en-US" dirty="0"/>
              <a:t>achieved an illegal catch of 100 </a:t>
            </a:r>
            <a:r>
              <a:rPr lang="en-US" dirty="0" err="1"/>
              <a:t>tonnes</a:t>
            </a:r>
            <a:r>
              <a:rPr lang="en-US" dirty="0"/>
              <a:t> of Patagonian </a:t>
            </a:r>
            <a:r>
              <a:rPr lang="en-US" dirty="0" err="1"/>
              <a:t>toothfish</a:t>
            </a:r>
            <a:r>
              <a:rPr lang="en-US" dirty="0"/>
              <a:t> in nine weeks, </a:t>
            </a:r>
            <a:r>
              <a:rPr lang="en-US" dirty="0" smtClean="0"/>
              <a:t>which was </a:t>
            </a:r>
            <a:r>
              <a:rPr lang="en-US" dirty="0"/>
              <a:t>sold by the Australian authorities for the sum of AU$ 1,932,579, while the vessel, its </a:t>
            </a:r>
            <a:r>
              <a:rPr lang="en-US" dirty="0" smtClean="0"/>
              <a:t>fuel oil </a:t>
            </a:r>
            <a:r>
              <a:rPr lang="en-US" dirty="0"/>
              <a:t>and its fishing gear were estimated at AU$ 1,920,000, an estimate not disputed by </a:t>
            </a:r>
            <a:r>
              <a:rPr lang="en-US" dirty="0" smtClean="0"/>
              <a:t>the Applicant</a:t>
            </a:r>
            <a:r>
              <a:rPr lang="en-US" dirty="0"/>
              <a:t>. With a full hold, the fish caught illegally in the course of a fishing season </a:t>
            </a:r>
            <a:r>
              <a:rPr lang="en-US" dirty="0" smtClean="0"/>
              <a:t>are worth </a:t>
            </a:r>
            <a:r>
              <a:rPr lang="en-US" dirty="0"/>
              <a:t>more than twice the price of the vessel. This is a fine return on investment.”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89189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Atlas" id="{5156B0E4-0EB1-49FE-A26B-15F6F698AEC6}" vid="{508F7963-D0B5-43F7-BB2C-FCE3009C08EC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</TotalTime>
  <Words>554</Words>
  <Application>Microsoft Office PowerPoint</Application>
  <PresentationFormat>Personalizzato</PresentationFormat>
  <Paragraphs>67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2" baseType="lpstr">
      <vt:lpstr>Atlas</vt:lpstr>
      <vt:lpstr>Regime giuridico pesca nella zee e in alto mare</vt:lpstr>
      <vt:lpstr>Evoluzione</vt:lpstr>
      <vt:lpstr>Evoluzione </vt:lpstr>
      <vt:lpstr>Presentazione standard di PowerPoint</vt:lpstr>
      <vt:lpstr>Libertà dell’alto mare</vt:lpstr>
      <vt:lpstr>Zona economica esclusiva (200 m.n.)</vt:lpstr>
      <vt:lpstr>Possibile applicazione allo Stato costiero della teoria del  1932 di George Scelle Dédoublement  fonctionnel </vt:lpstr>
      <vt:lpstr>Zona economica esclusiva </vt:lpstr>
      <vt:lpstr>Zona economica esclusiva</vt:lpstr>
      <vt:lpstr>“Libertà” di pesca in alto mare</vt:lpstr>
      <vt:lpstr>Top 20 Flag States (2017)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Diritto internazionale del mare</dc:title>
  <dc:creator>Utente di Microsoft Office</dc:creator>
  <cp:lastModifiedBy>Emanuela Pistoia</cp:lastModifiedBy>
  <cp:revision>11</cp:revision>
  <dcterms:created xsi:type="dcterms:W3CDTF">2019-10-27T21:19:14Z</dcterms:created>
  <dcterms:modified xsi:type="dcterms:W3CDTF">2020-11-19T10:14:25Z</dcterms:modified>
</cp:coreProperties>
</file>