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81" r:id="rId6"/>
    <p:sldId id="282" r:id="rId7"/>
    <p:sldId id="283" r:id="rId8"/>
    <p:sldId id="284" r:id="rId9"/>
    <p:sldId id="289" r:id="rId10"/>
    <p:sldId id="306" r:id="rId11"/>
    <p:sldId id="307" r:id="rId12"/>
    <p:sldId id="308" r:id="rId13"/>
    <p:sldId id="309" r:id="rId14"/>
    <p:sldId id="310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19"/>
  </p:normalViewPr>
  <p:slideViewPr>
    <p:cSldViewPr snapToGrid="0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844B1A-F269-F6E4-3631-BCFDF70AF8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304AEFD-1B15-CB10-289F-E5D7C14329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3C280F-DF3A-CA19-B419-62913854E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B4252EA-EBC9-0383-EAB1-8052C420C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AE4E8B-506D-4673-24CA-6B34043B5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1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241E4B-DEAE-9E75-ED7A-7062C5E51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0BED81F-5011-8713-48DB-EE9B4B35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C533B3-FFA3-CA1D-2A01-014B05DA5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6DC46F-03B3-0DE0-B047-C1842D598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DE442C8-B71C-605F-4EFB-0ECCBDA60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862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577EF947-7913-65AD-C2EB-DEFD5D50A1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2C972F-8A22-0E65-0AFC-4C8FA2E3C6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3853964-7EB9-0F76-3190-7B69C32E1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FA3AB46-210B-EA05-8A9B-AE2CAF98F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65584F-3749-B0D9-13DF-C2CEBFC1B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428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11/11/24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2374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294738-7C15-1BC9-6564-0DF882E5D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2419F6-8E06-DA1A-F2D6-A0EA055624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11A0CF-052D-AFA8-238F-24D576F60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74218C-98E0-EABC-D148-075E59BE1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A6AA272-D336-E348-A36B-C5B68EDBA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866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53DE7D-DBCD-6082-125F-DB3F86ED3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E4D6258-B375-B560-7A10-4C466F729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812553B-A0DD-6F93-812F-59FB268B7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6EAE8E3-0F2D-C448-DA82-47F1D5A60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80736F-D4DE-F8C4-A4DF-3463FE8E7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2940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73C6D6-D434-EDBE-C1F0-D4D7180B3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48DBB5-823A-649E-4424-BFAA3C9C2D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8E88A8-89D3-CD48-CCE7-9D2CA1F8D1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173E1F-36F3-7F15-B078-D892D3BE7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F6C2E2C-E2E8-B624-08DC-738872C78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1E28A1-8D6E-558E-E1DC-760D9B345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3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BAF58E-3184-1571-01BB-CDCF45584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90D687-79E8-41D1-4256-7DC56B709D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585BF4-AD41-E99B-F266-E24B46BC5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FBEF4A3-44E0-E864-266F-D7EC1ED56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6462BD8-B57C-83B7-71F9-E8778AD522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B3F997C-C7D5-FDBD-1EBB-F71559EEE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5E28A68-18A2-FA72-FFBD-4870DB6D1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A3694F7-0824-0DEC-E023-D61B2E0C3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487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5DBA99-C49E-1485-9CE8-A92E8FA43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938B08D-CEED-1A7F-8452-297FCCD65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6734854-52D5-ADCC-3BBF-02066E17D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8E103D4-82BC-1E7D-C1CE-A64058255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643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7D199BF-ED6A-7B82-FA5D-A104D98E6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4205606-2BE5-1EB6-C09B-56DF51283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979DEDA-DB74-0BDA-E459-A82E1BF6E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3863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5546F9-6E15-5FB7-2539-6025172E5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BD69AA-6B29-9F0E-5B03-36A5DEB07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EEFB39B-81A9-7575-34EF-ADD570240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4F4FB37-597C-B179-7E3B-F0DAE4D53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CF42DA-7EFE-320C-2A97-A5F81A004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6AE991-1B82-C7B9-C1D7-4A5BC605F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5019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884F5D-5B8A-40DA-359C-A7514747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6D9F558-4B83-8D61-A1FA-AF43963FC3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3E2CB4-AB4C-9C5A-8BA1-D5855757B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976921-C3F1-1EDD-4FAE-CE4681F89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F5A8CA1-13D3-B8F1-02DE-98AD6E108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432D0DB-FB47-EA4A-A0F0-D7D945CD4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3184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84BB2D3-3F60-AE7C-2E2D-B74C0BB57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69BBD0D-5A3C-003A-4907-76AE2538ED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CC4F1F-8471-B638-01F1-F0AA7B437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4E95C4-5A7B-EF4B-AB55-5A7CF969E333}" type="datetimeFigureOut">
              <a:rPr lang="it-IT" smtClean="0"/>
              <a:t>11/11/24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42EE3A-D529-FFEE-932E-025FB0E0E4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3005F0A-80ED-D3EB-2A56-C20970D5C6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C3BAF2-5602-DE40-9637-F4781061D1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17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DC50D57-DD61-0836-0667-C79A4B0C2127}"/>
              </a:ext>
            </a:extLst>
          </p:cNvPr>
          <p:cNvSpPr txBox="1"/>
          <p:nvPr/>
        </p:nvSpPr>
        <p:spPr>
          <a:xfrm>
            <a:off x="183841" y="1892595"/>
            <a:ext cx="12008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4000" dirty="0"/>
              <a:t>SPETTROSCOPIA DI EMISSIONE E DI FLUORESCENZA</a:t>
            </a:r>
          </a:p>
        </p:txBody>
      </p:sp>
    </p:spTree>
    <p:extLst>
      <p:ext uri="{BB962C8B-B14F-4D97-AF65-F5344CB8AC3E}">
        <p14:creationId xmlns:p14="http://schemas.microsoft.com/office/powerpoint/2010/main" val="9962800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9298" y="221741"/>
            <a:ext cx="52152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Spettroscopia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24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Calibri"/>
                <a:cs typeface="Calibri"/>
              </a:rPr>
              <a:t>fluorescenza</a:t>
            </a:r>
            <a:r>
              <a:rPr sz="24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Calibri"/>
                <a:cs typeface="Calibri"/>
              </a:rPr>
              <a:t>molecolare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3163" y="1243711"/>
            <a:ext cx="11233785" cy="52673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4798060" algn="just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La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fluorescenza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è</a:t>
            </a:r>
            <a:r>
              <a:rPr sz="2000" spc="1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processo</a:t>
            </a:r>
            <a:r>
              <a:rPr sz="2000" spc="204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</a:t>
            </a:r>
            <a:r>
              <a:rPr sz="2000" spc="2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fotoluminescenza</a:t>
            </a:r>
            <a:r>
              <a:rPr sz="2000" spc="2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nel</a:t>
            </a:r>
            <a:r>
              <a:rPr sz="2000" spc="2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quale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gli </a:t>
            </a:r>
            <a:r>
              <a:rPr sz="2000" spc="-10" dirty="0">
                <a:latin typeface="Calibri"/>
                <a:cs typeface="Calibri"/>
              </a:rPr>
              <a:t>atomi </a:t>
            </a:r>
            <a:r>
              <a:rPr sz="2000" dirty="0">
                <a:latin typeface="Calibri"/>
                <a:cs typeface="Calibri"/>
              </a:rPr>
              <a:t>o </a:t>
            </a:r>
            <a:r>
              <a:rPr sz="2000" spc="-5" dirty="0">
                <a:latin typeface="Calibri"/>
                <a:cs typeface="Calibri"/>
              </a:rPr>
              <a:t>le molecole vengono </a:t>
            </a:r>
            <a:r>
              <a:rPr sz="2000" spc="-10" dirty="0">
                <a:latin typeface="Calibri"/>
                <a:cs typeface="Calibri"/>
              </a:rPr>
              <a:t>eccitate </a:t>
            </a:r>
            <a:r>
              <a:rPr sz="2000" spc="-5" dirty="0">
                <a:latin typeface="Calibri"/>
                <a:cs typeface="Calibri"/>
              </a:rPr>
              <a:t>dall'assorbimento </a:t>
            </a:r>
            <a:r>
              <a:rPr sz="2000" dirty="0">
                <a:latin typeface="Calibri"/>
                <a:cs typeface="Calibri"/>
              </a:rPr>
              <a:t>di 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un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fascio</a:t>
            </a:r>
            <a:r>
              <a:rPr sz="2000" dirty="0">
                <a:latin typeface="Calibri"/>
                <a:cs typeface="Calibri"/>
              </a:rPr>
              <a:t> di</a:t>
            </a:r>
            <a:r>
              <a:rPr sz="2000" spc="-5" dirty="0">
                <a:latin typeface="Calibri"/>
                <a:cs typeface="Calibri"/>
              </a:rPr>
              <a:t> radiazione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elettromagnetica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000">
              <a:latin typeface="Calibri"/>
              <a:cs typeface="Calibri"/>
            </a:endParaRPr>
          </a:p>
          <a:p>
            <a:pPr marL="147320">
              <a:lnSpc>
                <a:spcPct val="100000"/>
              </a:lnSpc>
              <a:spcBef>
                <a:spcPts val="1390"/>
              </a:spcBef>
            </a:pPr>
            <a:r>
              <a:rPr sz="2100" dirty="0">
                <a:latin typeface="Calibri"/>
                <a:cs typeface="Calibri"/>
              </a:rPr>
              <a:t>Le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specie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eccitate</a:t>
            </a:r>
            <a:r>
              <a:rPr sz="2100" spc="-5" dirty="0">
                <a:latin typeface="Calibri"/>
                <a:cs typeface="Calibri"/>
              </a:rPr>
              <a:t> poi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rilassano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allo </a:t>
            </a:r>
            <a:r>
              <a:rPr sz="2100" spc="-20" dirty="0">
                <a:latin typeface="Calibri"/>
                <a:cs typeface="Calibri"/>
              </a:rPr>
              <a:t>stato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fondamentale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dirty="0">
                <a:latin typeface="Wingdings"/>
                <a:cs typeface="Wingdings"/>
              </a:rPr>
              <a:t></a:t>
            </a:r>
            <a:r>
              <a:rPr sz="2100" spc="-3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Calibri"/>
                <a:cs typeface="Calibri"/>
              </a:rPr>
              <a:t>eccesso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energia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ceduto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come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fotoni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50">
              <a:latin typeface="Calibri"/>
              <a:cs typeface="Calibri"/>
            </a:endParaRPr>
          </a:p>
          <a:p>
            <a:pPr marL="147320" marR="8255">
              <a:lnSpc>
                <a:spcPct val="100000"/>
              </a:lnSpc>
              <a:spcBef>
                <a:spcPts val="5"/>
              </a:spcBef>
            </a:pPr>
            <a:r>
              <a:rPr sz="2100" dirty="0">
                <a:latin typeface="Calibri"/>
                <a:cs typeface="Calibri"/>
              </a:rPr>
              <a:t>Una</a:t>
            </a:r>
            <a:r>
              <a:rPr sz="2100" spc="19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delle</a:t>
            </a:r>
            <a:r>
              <a:rPr sz="2100" spc="2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particolarità</a:t>
            </a:r>
            <a:r>
              <a:rPr sz="2100" spc="2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più</a:t>
            </a:r>
            <a:r>
              <a:rPr sz="2100" spc="18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attraenti</a:t>
            </a:r>
            <a:r>
              <a:rPr sz="2100" spc="2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della</a:t>
            </a:r>
            <a:r>
              <a:rPr sz="2100" spc="2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fluorescenza</a:t>
            </a:r>
            <a:r>
              <a:rPr sz="2100" spc="204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molecolare</a:t>
            </a:r>
            <a:r>
              <a:rPr sz="2100" spc="204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è</a:t>
            </a:r>
            <a:r>
              <a:rPr sz="2100" spc="204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la</a:t>
            </a:r>
            <a:r>
              <a:rPr sz="2100" spc="2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sua</a:t>
            </a:r>
            <a:r>
              <a:rPr sz="2100" spc="19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sensibilità</a:t>
            </a:r>
            <a:r>
              <a:rPr sz="2100" spc="204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intrinseca,</a:t>
            </a:r>
            <a:r>
              <a:rPr sz="2100" spc="2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che </a:t>
            </a:r>
            <a:r>
              <a:rPr sz="2100" spc="-45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spesso</a:t>
            </a:r>
            <a:r>
              <a:rPr sz="2100" spc="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è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da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uno</a:t>
            </a:r>
            <a:r>
              <a:rPr sz="21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100" b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tre</a:t>
            </a:r>
            <a:r>
              <a:rPr sz="2100" b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ordini 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</a:t>
            </a:r>
            <a:r>
              <a:rPr sz="21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grandezza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maggiore</a:t>
            </a:r>
            <a:r>
              <a:rPr sz="2100" b="1" u="heavy" spc="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</a:t>
            </a:r>
            <a:r>
              <a:rPr sz="21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quella</a:t>
            </a:r>
            <a:r>
              <a:rPr sz="21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della </a:t>
            </a:r>
            <a:r>
              <a:rPr sz="21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spettroscopia</a:t>
            </a:r>
            <a:r>
              <a:rPr sz="2100" b="1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</a:t>
            </a:r>
            <a:r>
              <a:rPr sz="21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assorbimento</a:t>
            </a:r>
            <a:r>
              <a:rPr sz="2100" spc="-10" dirty="0">
                <a:latin typeface="Calibri"/>
                <a:cs typeface="Calibri"/>
              </a:rPr>
              <a:t>.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00">
              <a:latin typeface="Calibri"/>
              <a:cs typeface="Calibri"/>
            </a:endParaRPr>
          </a:p>
          <a:p>
            <a:pPr marL="147320" marR="5080">
              <a:lnSpc>
                <a:spcPct val="100000"/>
              </a:lnSpc>
            </a:pPr>
            <a:r>
              <a:rPr sz="2100" spc="-10" dirty="0">
                <a:latin typeface="Calibri"/>
                <a:cs typeface="Calibri"/>
              </a:rPr>
              <a:t>Altro</a:t>
            </a:r>
            <a:r>
              <a:rPr sz="2100" spc="19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vantaggio</a:t>
            </a:r>
            <a:r>
              <a:rPr sz="2100" spc="18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dei</a:t>
            </a:r>
            <a:r>
              <a:rPr sz="2100" spc="204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metodi</a:t>
            </a:r>
            <a:r>
              <a:rPr sz="2100" spc="19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di</a:t>
            </a:r>
            <a:r>
              <a:rPr sz="2100" spc="2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fotoluminescenza</a:t>
            </a:r>
            <a:r>
              <a:rPr sz="2100" spc="18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è</a:t>
            </a:r>
            <a:r>
              <a:rPr sz="2100" spc="20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la</a:t>
            </a:r>
            <a:r>
              <a:rPr sz="2100" spc="19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linearità</a:t>
            </a:r>
            <a:r>
              <a:rPr sz="2100" spc="19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della</a:t>
            </a:r>
            <a:r>
              <a:rPr sz="2100" spc="204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risposta</a:t>
            </a:r>
            <a:r>
              <a:rPr sz="2100" spc="204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in</a:t>
            </a:r>
            <a:r>
              <a:rPr sz="2100" spc="19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un</a:t>
            </a:r>
            <a:r>
              <a:rPr sz="2100" spc="19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esteso</a:t>
            </a:r>
            <a:r>
              <a:rPr sz="2100" spc="204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intervallo</a:t>
            </a:r>
            <a:r>
              <a:rPr sz="2100" spc="204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di </a:t>
            </a:r>
            <a:r>
              <a:rPr sz="2100" spc="-459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concentrazioni,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che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è </a:t>
            </a:r>
            <a:r>
              <a:rPr sz="2100" spc="-10" dirty="0">
                <a:latin typeface="Calibri"/>
                <a:cs typeface="Calibri"/>
              </a:rPr>
              <a:t>significativamente</a:t>
            </a:r>
            <a:r>
              <a:rPr sz="2100" spc="3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più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ampio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di </a:t>
            </a:r>
            <a:r>
              <a:rPr sz="2100" spc="-5" dirty="0">
                <a:latin typeface="Calibri"/>
                <a:cs typeface="Calibri"/>
              </a:rPr>
              <a:t>quello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dei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metodi</a:t>
            </a:r>
            <a:r>
              <a:rPr sz="2100" dirty="0">
                <a:latin typeface="Calibri"/>
                <a:cs typeface="Calibri"/>
              </a:rPr>
              <a:t> di </a:t>
            </a:r>
            <a:r>
              <a:rPr sz="2100" spc="-10" dirty="0">
                <a:latin typeface="Calibri"/>
                <a:cs typeface="Calibri"/>
              </a:rPr>
              <a:t>assorbimento.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00">
              <a:latin typeface="Calibri"/>
              <a:cs typeface="Calibri"/>
            </a:endParaRPr>
          </a:p>
          <a:p>
            <a:pPr marL="147320" marR="6350">
              <a:lnSpc>
                <a:spcPct val="100000"/>
              </a:lnSpc>
            </a:pPr>
            <a:r>
              <a:rPr sz="2100" spc="-30" dirty="0">
                <a:latin typeface="Calibri"/>
                <a:cs typeface="Calibri"/>
              </a:rPr>
              <a:t>Tuttavia,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i </a:t>
            </a:r>
            <a:r>
              <a:rPr sz="2100" spc="-10" dirty="0">
                <a:latin typeface="Calibri"/>
                <a:cs typeface="Calibri"/>
              </a:rPr>
              <a:t>metodi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di </a:t>
            </a:r>
            <a:r>
              <a:rPr sz="2100" spc="-5" dirty="0">
                <a:latin typeface="Calibri"/>
                <a:cs typeface="Calibri"/>
              </a:rPr>
              <a:t>fluorescenza sono </a:t>
            </a:r>
            <a:r>
              <a:rPr sz="2100" dirty="0">
                <a:latin typeface="Calibri"/>
                <a:cs typeface="Calibri"/>
              </a:rPr>
              <a:t>di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applicabilità</a:t>
            </a:r>
            <a:r>
              <a:rPr sz="2100" spc="-5" dirty="0">
                <a:latin typeface="Calibri"/>
                <a:cs typeface="Calibri"/>
              </a:rPr>
              <a:t> più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ristretta</a:t>
            </a:r>
            <a:r>
              <a:rPr sz="2100" spc="44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di</a:t>
            </a:r>
            <a:r>
              <a:rPr sz="2100" spc="45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quelli </a:t>
            </a:r>
            <a:r>
              <a:rPr sz="2100" spc="5" dirty="0">
                <a:latin typeface="Calibri"/>
                <a:cs typeface="Calibri"/>
              </a:rPr>
              <a:t>di </a:t>
            </a:r>
            <a:r>
              <a:rPr sz="2100" spc="-5" dirty="0">
                <a:latin typeface="Calibri"/>
                <a:cs typeface="Calibri"/>
              </a:rPr>
              <a:t>assorbimento </a:t>
            </a:r>
            <a:r>
              <a:rPr sz="2100" dirty="0">
                <a:latin typeface="Calibri"/>
                <a:cs typeface="Calibri"/>
              </a:rPr>
              <a:t>a </a:t>
            </a:r>
            <a:r>
              <a:rPr sz="2100" spc="-5" dirty="0">
                <a:latin typeface="Calibri"/>
                <a:cs typeface="Calibri"/>
              </a:rPr>
              <a:t>causa </a:t>
            </a:r>
            <a:r>
              <a:rPr sz="2100" spc="-459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del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numero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relativamente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limitato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dei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sistemi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chimici che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mostrano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una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apprezzabile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fluorescenza.</a:t>
            </a:r>
            <a:endParaRPr sz="21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39940" y="999363"/>
            <a:ext cx="4390653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173" y="29972"/>
            <a:ext cx="543369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b="1" spc="-10" dirty="0">
                <a:solidFill>
                  <a:srgbClr val="FF0000"/>
                </a:solidFill>
                <a:latin typeface="Calibri"/>
                <a:cs typeface="Calibri"/>
              </a:rPr>
              <a:t>TEORIA</a:t>
            </a:r>
            <a:r>
              <a:rPr sz="230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FF0000"/>
                </a:solidFill>
                <a:latin typeface="Calibri"/>
                <a:cs typeface="Calibri"/>
              </a:rPr>
              <a:t>DELLA</a:t>
            </a:r>
            <a:r>
              <a:rPr sz="230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FF0000"/>
                </a:solidFill>
                <a:latin typeface="Calibri"/>
                <a:cs typeface="Calibri"/>
              </a:rPr>
              <a:t>FLUORESCENZA</a:t>
            </a:r>
            <a:r>
              <a:rPr sz="23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FF0000"/>
                </a:solidFill>
                <a:latin typeface="Calibri"/>
                <a:cs typeface="Calibri"/>
              </a:rPr>
              <a:t>MOLECOLARE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5173" y="734060"/>
            <a:ext cx="11451590" cy="1031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fluorescenza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molecolare</a:t>
            </a:r>
            <a:r>
              <a:rPr sz="2200" spc="-5" dirty="0">
                <a:latin typeface="Calibri"/>
                <a:cs typeface="Calibri"/>
              </a:rPr>
              <a:t> viene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misurata</a:t>
            </a:r>
            <a:r>
              <a:rPr sz="2200" spc="-10" dirty="0">
                <a:latin typeface="Calibri"/>
                <a:cs typeface="Calibri"/>
              </a:rPr>
              <a:t> eccitando</a:t>
            </a:r>
            <a:r>
              <a:rPr sz="2200" spc="-5" dirty="0">
                <a:latin typeface="Calibri"/>
                <a:cs typeface="Calibri"/>
              </a:rPr>
              <a:t> il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campione</a:t>
            </a:r>
            <a:r>
              <a:rPr sz="2200" spc="-5" dirty="0">
                <a:latin typeface="Calibri"/>
                <a:cs typeface="Calibri"/>
              </a:rPr>
              <a:t> alla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lunghezza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d'onda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di </a:t>
            </a:r>
            <a:r>
              <a:rPr sz="2200" spc="-484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assorbimento,</a:t>
            </a:r>
            <a:r>
              <a:rPr sz="2200" spc="-10" dirty="0">
                <a:latin typeface="Calibri"/>
                <a:cs typeface="Calibri"/>
              </a:rPr>
              <a:t> chiamata</a:t>
            </a:r>
            <a:r>
              <a:rPr sz="2200" spc="-5" dirty="0">
                <a:latin typeface="Calibri"/>
                <a:cs typeface="Calibri"/>
              </a:rPr>
              <a:t> anche </a:t>
            </a:r>
            <a:r>
              <a:rPr sz="2200" spc="-10" dirty="0">
                <a:latin typeface="Calibri"/>
                <a:cs typeface="Calibri"/>
              </a:rPr>
              <a:t>lunghezza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d'onda</a:t>
            </a:r>
            <a:r>
              <a:rPr sz="2200" spc="-5" dirty="0">
                <a:latin typeface="Calibri"/>
                <a:cs typeface="Calibri"/>
              </a:rPr>
              <a:t> di eccitazione, 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misurando </a:t>
            </a:r>
            <a:r>
              <a:rPr sz="2200" spc="-5" dirty="0">
                <a:latin typeface="Calibri"/>
                <a:cs typeface="Calibri"/>
              </a:rPr>
              <a:t>l'emissione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ad </a:t>
            </a:r>
            <a:r>
              <a:rPr sz="2200" spc="-10" dirty="0">
                <a:latin typeface="Calibri"/>
                <a:cs typeface="Calibri"/>
              </a:rPr>
              <a:t>una 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lunghezza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d'onda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maggiore,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chiamata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lunghezza </a:t>
            </a:r>
            <a:r>
              <a:rPr sz="22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d'onda</a:t>
            </a:r>
            <a:r>
              <a:rPr sz="2200" b="1" i="1" u="heavy" spc="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</a:t>
            </a:r>
            <a:r>
              <a:rPr sz="22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200" b="1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emissione</a:t>
            </a:r>
            <a:r>
              <a:rPr sz="2200" b="1" i="1" spc="-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di </a:t>
            </a:r>
            <a:r>
              <a:rPr sz="2200" spc="-10" dirty="0">
                <a:latin typeface="Calibri"/>
                <a:cs typeface="Calibri"/>
              </a:rPr>
              <a:t>fluorescenza.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9773" y="2075129"/>
            <a:ext cx="54051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latin typeface="Calibri"/>
                <a:cs typeface="Calibri"/>
              </a:rPr>
              <a:t>L'emissione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di</a:t>
            </a:r>
            <a:r>
              <a:rPr sz="2200" b="1" spc="5" dirty="0">
                <a:latin typeface="Calibri"/>
                <a:cs typeface="Calibri"/>
              </a:rPr>
              <a:t> </a:t>
            </a:r>
            <a:r>
              <a:rPr sz="2200" b="1" spc="-15" dirty="0">
                <a:latin typeface="Calibri"/>
                <a:cs typeface="Calibri"/>
              </a:rPr>
              <a:t>fluorescenza</a:t>
            </a:r>
            <a:r>
              <a:rPr sz="2200" b="1" spc="3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termina</a:t>
            </a:r>
            <a:r>
              <a:rPr sz="2200" b="1" spc="25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in &lt;</a:t>
            </a:r>
            <a:r>
              <a:rPr sz="2200" b="1" spc="1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10</a:t>
            </a:r>
            <a:r>
              <a:rPr sz="2175" b="1" baseline="24904" dirty="0">
                <a:latin typeface="Calibri"/>
                <a:cs typeface="Calibri"/>
              </a:rPr>
              <a:t>−5</a:t>
            </a:r>
            <a:r>
              <a:rPr sz="2175" b="1" spc="232" baseline="24904" dirty="0">
                <a:latin typeface="Calibri"/>
                <a:cs typeface="Calibri"/>
              </a:rPr>
              <a:t> </a:t>
            </a:r>
            <a:r>
              <a:rPr sz="2200" b="1" spc="-5" dirty="0">
                <a:latin typeface="Calibri"/>
                <a:cs typeface="Calibri"/>
              </a:rPr>
              <a:t>s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591312" y="3282441"/>
            <a:ext cx="4478020" cy="3364229"/>
            <a:chOff x="591312" y="3282441"/>
            <a:chExt cx="4478020" cy="3364229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91312" y="3288791"/>
              <a:ext cx="4477512" cy="335737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2337816" y="3288791"/>
              <a:ext cx="464820" cy="462280"/>
            </a:xfrm>
            <a:custGeom>
              <a:avLst/>
              <a:gdLst/>
              <a:ahLst/>
              <a:cxnLst/>
              <a:rect l="l" t="t" r="r" b="b"/>
              <a:pathLst>
                <a:path w="464819" h="462279">
                  <a:moveTo>
                    <a:pt x="232409" y="0"/>
                  </a:moveTo>
                  <a:lnTo>
                    <a:pt x="185559" y="4691"/>
                  </a:lnTo>
                  <a:lnTo>
                    <a:pt x="141928" y="18145"/>
                  </a:lnTo>
                  <a:lnTo>
                    <a:pt x="102449" y="39433"/>
                  </a:lnTo>
                  <a:lnTo>
                    <a:pt x="68056" y="67627"/>
                  </a:lnTo>
                  <a:lnTo>
                    <a:pt x="39681" y="101798"/>
                  </a:lnTo>
                  <a:lnTo>
                    <a:pt x="18258" y="141017"/>
                  </a:lnTo>
                  <a:lnTo>
                    <a:pt x="4720" y="184356"/>
                  </a:lnTo>
                  <a:lnTo>
                    <a:pt x="0" y="230886"/>
                  </a:lnTo>
                  <a:lnTo>
                    <a:pt x="4720" y="277415"/>
                  </a:lnTo>
                  <a:lnTo>
                    <a:pt x="18258" y="320754"/>
                  </a:lnTo>
                  <a:lnTo>
                    <a:pt x="39681" y="359973"/>
                  </a:lnTo>
                  <a:lnTo>
                    <a:pt x="68056" y="394144"/>
                  </a:lnTo>
                  <a:lnTo>
                    <a:pt x="102449" y="422338"/>
                  </a:lnTo>
                  <a:lnTo>
                    <a:pt x="141928" y="443626"/>
                  </a:lnTo>
                  <a:lnTo>
                    <a:pt x="185559" y="457080"/>
                  </a:lnTo>
                  <a:lnTo>
                    <a:pt x="232409" y="461772"/>
                  </a:lnTo>
                  <a:lnTo>
                    <a:pt x="279260" y="457080"/>
                  </a:lnTo>
                  <a:lnTo>
                    <a:pt x="322891" y="443626"/>
                  </a:lnTo>
                  <a:lnTo>
                    <a:pt x="362370" y="422338"/>
                  </a:lnTo>
                  <a:lnTo>
                    <a:pt x="396763" y="394144"/>
                  </a:lnTo>
                  <a:lnTo>
                    <a:pt x="425138" y="359973"/>
                  </a:lnTo>
                  <a:lnTo>
                    <a:pt x="446561" y="320754"/>
                  </a:lnTo>
                  <a:lnTo>
                    <a:pt x="460099" y="277415"/>
                  </a:lnTo>
                  <a:lnTo>
                    <a:pt x="464819" y="230886"/>
                  </a:lnTo>
                  <a:lnTo>
                    <a:pt x="460099" y="184356"/>
                  </a:lnTo>
                  <a:lnTo>
                    <a:pt x="446561" y="141017"/>
                  </a:lnTo>
                  <a:lnTo>
                    <a:pt x="425138" y="101798"/>
                  </a:lnTo>
                  <a:lnTo>
                    <a:pt x="396763" y="67627"/>
                  </a:lnTo>
                  <a:lnTo>
                    <a:pt x="362370" y="39433"/>
                  </a:lnTo>
                  <a:lnTo>
                    <a:pt x="322891" y="18145"/>
                  </a:lnTo>
                  <a:lnTo>
                    <a:pt x="279260" y="4691"/>
                  </a:lnTo>
                  <a:lnTo>
                    <a:pt x="232409" y="0"/>
                  </a:lnTo>
                  <a:close/>
                </a:path>
              </a:pathLst>
            </a:custGeom>
            <a:solidFill>
              <a:srgbClr val="4471C4">
                <a:alpha val="2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37816" y="3288791"/>
              <a:ext cx="464820" cy="462280"/>
            </a:xfrm>
            <a:custGeom>
              <a:avLst/>
              <a:gdLst/>
              <a:ahLst/>
              <a:cxnLst/>
              <a:rect l="l" t="t" r="r" b="b"/>
              <a:pathLst>
                <a:path w="464819" h="462279">
                  <a:moveTo>
                    <a:pt x="0" y="230886"/>
                  </a:moveTo>
                  <a:lnTo>
                    <a:pt x="4720" y="184356"/>
                  </a:lnTo>
                  <a:lnTo>
                    <a:pt x="18258" y="141017"/>
                  </a:lnTo>
                  <a:lnTo>
                    <a:pt x="39681" y="101798"/>
                  </a:lnTo>
                  <a:lnTo>
                    <a:pt x="68056" y="67627"/>
                  </a:lnTo>
                  <a:lnTo>
                    <a:pt x="102449" y="39433"/>
                  </a:lnTo>
                  <a:lnTo>
                    <a:pt x="141928" y="18145"/>
                  </a:lnTo>
                  <a:lnTo>
                    <a:pt x="185559" y="4691"/>
                  </a:lnTo>
                  <a:lnTo>
                    <a:pt x="232409" y="0"/>
                  </a:lnTo>
                  <a:lnTo>
                    <a:pt x="279260" y="4691"/>
                  </a:lnTo>
                  <a:lnTo>
                    <a:pt x="322891" y="18145"/>
                  </a:lnTo>
                  <a:lnTo>
                    <a:pt x="362370" y="39433"/>
                  </a:lnTo>
                  <a:lnTo>
                    <a:pt x="396763" y="67627"/>
                  </a:lnTo>
                  <a:lnTo>
                    <a:pt x="425138" y="101798"/>
                  </a:lnTo>
                  <a:lnTo>
                    <a:pt x="446561" y="141017"/>
                  </a:lnTo>
                  <a:lnTo>
                    <a:pt x="460099" y="184356"/>
                  </a:lnTo>
                  <a:lnTo>
                    <a:pt x="464819" y="230886"/>
                  </a:lnTo>
                  <a:lnTo>
                    <a:pt x="460099" y="277415"/>
                  </a:lnTo>
                  <a:lnTo>
                    <a:pt x="446561" y="320754"/>
                  </a:lnTo>
                  <a:lnTo>
                    <a:pt x="425138" y="359973"/>
                  </a:lnTo>
                  <a:lnTo>
                    <a:pt x="396763" y="394144"/>
                  </a:lnTo>
                  <a:lnTo>
                    <a:pt x="362370" y="422338"/>
                  </a:lnTo>
                  <a:lnTo>
                    <a:pt x="322891" y="443626"/>
                  </a:lnTo>
                  <a:lnTo>
                    <a:pt x="279260" y="457080"/>
                  </a:lnTo>
                  <a:lnTo>
                    <a:pt x="232409" y="461772"/>
                  </a:lnTo>
                  <a:lnTo>
                    <a:pt x="185559" y="457080"/>
                  </a:lnTo>
                  <a:lnTo>
                    <a:pt x="141928" y="443626"/>
                  </a:lnTo>
                  <a:lnTo>
                    <a:pt x="102449" y="422338"/>
                  </a:lnTo>
                  <a:lnTo>
                    <a:pt x="68056" y="394144"/>
                  </a:lnTo>
                  <a:lnTo>
                    <a:pt x="39681" y="359973"/>
                  </a:lnTo>
                  <a:lnTo>
                    <a:pt x="18258" y="320754"/>
                  </a:lnTo>
                  <a:lnTo>
                    <a:pt x="4720" y="277415"/>
                  </a:lnTo>
                  <a:lnTo>
                    <a:pt x="0" y="230886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278123" y="3427475"/>
              <a:ext cx="464820" cy="462280"/>
            </a:xfrm>
            <a:custGeom>
              <a:avLst/>
              <a:gdLst/>
              <a:ahLst/>
              <a:cxnLst/>
              <a:rect l="l" t="t" r="r" b="b"/>
              <a:pathLst>
                <a:path w="464820" h="462279">
                  <a:moveTo>
                    <a:pt x="232410" y="0"/>
                  </a:moveTo>
                  <a:lnTo>
                    <a:pt x="185559" y="4691"/>
                  </a:lnTo>
                  <a:lnTo>
                    <a:pt x="141928" y="18145"/>
                  </a:lnTo>
                  <a:lnTo>
                    <a:pt x="102449" y="39433"/>
                  </a:lnTo>
                  <a:lnTo>
                    <a:pt x="68056" y="67627"/>
                  </a:lnTo>
                  <a:lnTo>
                    <a:pt x="39681" y="101798"/>
                  </a:lnTo>
                  <a:lnTo>
                    <a:pt x="18258" y="141017"/>
                  </a:lnTo>
                  <a:lnTo>
                    <a:pt x="4720" y="184356"/>
                  </a:lnTo>
                  <a:lnTo>
                    <a:pt x="0" y="230886"/>
                  </a:lnTo>
                  <a:lnTo>
                    <a:pt x="4720" y="277415"/>
                  </a:lnTo>
                  <a:lnTo>
                    <a:pt x="18258" y="320754"/>
                  </a:lnTo>
                  <a:lnTo>
                    <a:pt x="39681" y="359973"/>
                  </a:lnTo>
                  <a:lnTo>
                    <a:pt x="68056" y="394144"/>
                  </a:lnTo>
                  <a:lnTo>
                    <a:pt x="102449" y="422338"/>
                  </a:lnTo>
                  <a:lnTo>
                    <a:pt x="141928" y="443626"/>
                  </a:lnTo>
                  <a:lnTo>
                    <a:pt x="185559" y="457080"/>
                  </a:lnTo>
                  <a:lnTo>
                    <a:pt x="232410" y="461772"/>
                  </a:lnTo>
                  <a:lnTo>
                    <a:pt x="279260" y="457080"/>
                  </a:lnTo>
                  <a:lnTo>
                    <a:pt x="322891" y="443626"/>
                  </a:lnTo>
                  <a:lnTo>
                    <a:pt x="362370" y="422338"/>
                  </a:lnTo>
                  <a:lnTo>
                    <a:pt x="396763" y="394144"/>
                  </a:lnTo>
                  <a:lnTo>
                    <a:pt x="425138" y="359973"/>
                  </a:lnTo>
                  <a:lnTo>
                    <a:pt x="446561" y="320754"/>
                  </a:lnTo>
                  <a:lnTo>
                    <a:pt x="460099" y="277415"/>
                  </a:lnTo>
                  <a:lnTo>
                    <a:pt x="464820" y="230886"/>
                  </a:lnTo>
                  <a:lnTo>
                    <a:pt x="460099" y="184356"/>
                  </a:lnTo>
                  <a:lnTo>
                    <a:pt x="446561" y="141017"/>
                  </a:lnTo>
                  <a:lnTo>
                    <a:pt x="425138" y="101798"/>
                  </a:lnTo>
                  <a:lnTo>
                    <a:pt x="396763" y="67627"/>
                  </a:lnTo>
                  <a:lnTo>
                    <a:pt x="362370" y="39433"/>
                  </a:lnTo>
                  <a:lnTo>
                    <a:pt x="322891" y="18145"/>
                  </a:lnTo>
                  <a:lnTo>
                    <a:pt x="279260" y="4691"/>
                  </a:lnTo>
                  <a:lnTo>
                    <a:pt x="232410" y="0"/>
                  </a:lnTo>
                  <a:close/>
                </a:path>
              </a:pathLst>
            </a:custGeom>
            <a:solidFill>
              <a:srgbClr val="FF0000">
                <a:alpha val="2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278123" y="3427475"/>
              <a:ext cx="464820" cy="462280"/>
            </a:xfrm>
            <a:custGeom>
              <a:avLst/>
              <a:gdLst/>
              <a:ahLst/>
              <a:cxnLst/>
              <a:rect l="l" t="t" r="r" b="b"/>
              <a:pathLst>
                <a:path w="464820" h="462279">
                  <a:moveTo>
                    <a:pt x="0" y="230886"/>
                  </a:moveTo>
                  <a:lnTo>
                    <a:pt x="4720" y="184356"/>
                  </a:lnTo>
                  <a:lnTo>
                    <a:pt x="18258" y="141017"/>
                  </a:lnTo>
                  <a:lnTo>
                    <a:pt x="39681" y="101798"/>
                  </a:lnTo>
                  <a:lnTo>
                    <a:pt x="68056" y="67627"/>
                  </a:lnTo>
                  <a:lnTo>
                    <a:pt x="102449" y="39433"/>
                  </a:lnTo>
                  <a:lnTo>
                    <a:pt x="141928" y="18145"/>
                  </a:lnTo>
                  <a:lnTo>
                    <a:pt x="185559" y="4691"/>
                  </a:lnTo>
                  <a:lnTo>
                    <a:pt x="232410" y="0"/>
                  </a:lnTo>
                  <a:lnTo>
                    <a:pt x="279260" y="4691"/>
                  </a:lnTo>
                  <a:lnTo>
                    <a:pt x="322891" y="18145"/>
                  </a:lnTo>
                  <a:lnTo>
                    <a:pt x="362370" y="39433"/>
                  </a:lnTo>
                  <a:lnTo>
                    <a:pt x="396763" y="67627"/>
                  </a:lnTo>
                  <a:lnTo>
                    <a:pt x="425138" y="101798"/>
                  </a:lnTo>
                  <a:lnTo>
                    <a:pt x="446561" y="141017"/>
                  </a:lnTo>
                  <a:lnTo>
                    <a:pt x="460099" y="184356"/>
                  </a:lnTo>
                  <a:lnTo>
                    <a:pt x="464820" y="230886"/>
                  </a:lnTo>
                  <a:lnTo>
                    <a:pt x="460099" y="277415"/>
                  </a:lnTo>
                  <a:lnTo>
                    <a:pt x="446561" y="320754"/>
                  </a:lnTo>
                  <a:lnTo>
                    <a:pt x="425138" y="359973"/>
                  </a:lnTo>
                  <a:lnTo>
                    <a:pt x="396763" y="394144"/>
                  </a:lnTo>
                  <a:lnTo>
                    <a:pt x="362370" y="422338"/>
                  </a:lnTo>
                  <a:lnTo>
                    <a:pt x="322891" y="443626"/>
                  </a:lnTo>
                  <a:lnTo>
                    <a:pt x="279260" y="457080"/>
                  </a:lnTo>
                  <a:lnTo>
                    <a:pt x="232410" y="461772"/>
                  </a:lnTo>
                  <a:lnTo>
                    <a:pt x="185559" y="457080"/>
                  </a:lnTo>
                  <a:lnTo>
                    <a:pt x="141928" y="443626"/>
                  </a:lnTo>
                  <a:lnTo>
                    <a:pt x="102449" y="422338"/>
                  </a:lnTo>
                  <a:lnTo>
                    <a:pt x="68056" y="394144"/>
                  </a:lnTo>
                  <a:lnTo>
                    <a:pt x="39681" y="359973"/>
                  </a:lnTo>
                  <a:lnTo>
                    <a:pt x="18258" y="320754"/>
                  </a:lnTo>
                  <a:lnTo>
                    <a:pt x="4720" y="277415"/>
                  </a:lnTo>
                  <a:lnTo>
                    <a:pt x="0" y="230886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507593" y="2705861"/>
            <a:ext cx="4946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Calibri"/>
                <a:cs typeface="Calibri"/>
              </a:rPr>
              <a:t>Eccitazione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ed</a:t>
            </a:r>
            <a:r>
              <a:rPr sz="2400" spc="-5" dirty="0">
                <a:latin typeface="Calibri"/>
                <a:cs typeface="Calibri"/>
              </a:rPr>
              <a:t> emissione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della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LECITINA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120802" y="2102866"/>
            <a:ext cx="5597525" cy="4543425"/>
            <a:chOff x="6120802" y="2102866"/>
            <a:chExt cx="5597525" cy="4543425"/>
          </a:xfrm>
        </p:grpSpPr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120802" y="2570988"/>
              <a:ext cx="5597083" cy="4075176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0835639" y="2109216"/>
              <a:ext cx="464820" cy="462280"/>
            </a:xfrm>
            <a:custGeom>
              <a:avLst/>
              <a:gdLst/>
              <a:ahLst/>
              <a:cxnLst/>
              <a:rect l="l" t="t" r="r" b="b"/>
              <a:pathLst>
                <a:path w="464820" h="462280">
                  <a:moveTo>
                    <a:pt x="232409" y="0"/>
                  </a:moveTo>
                  <a:lnTo>
                    <a:pt x="185559" y="4691"/>
                  </a:lnTo>
                  <a:lnTo>
                    <a:pt x="141928" y="18145"/>
                  </a:lnTo>
                  <a:lnTo>
                    <a:pt x="102449" y="39433"/>
                  </a:lnTo>
                  <a:lnTo>
                    <a:pt x="68056" y="67627"/>
                  </a:lnTo>
                  <a:lnTo>
                    <a:pt x="39681" y="101798"/>
                  </a:lnTo>
                  <a:lnTo>
                    <a:pt x="18258" y="141017"/>
                  </a:lnTo>
                  <a:lnTo>
                    <a:pt x="4720" y="184356"/>
                  </a:lnTo>
                  <a:lnTo>
                    <a:pt x="0" y="230886"/>
                  </a:lnTo>
                  <a:lnTo>
                    <a:pt x="4720" y="277415"/>
                  </a:lnTo>
                  <a:lnTo>
                    <a:pt x="18258" y="320754"/>
                  </a:lnTo>
                  <a:lnTo>
                    <a:pt x="39681" y="359973"/>
                  </a:lnTo>
                  <a:lnTo>
                    <a:pt x="68056" y="394144"/>
                  </a:lnTo>
                  <a:lnTo>
                    <a:pt x="102449" y="422338"/>
                  </a:lnTo>
                  <a:lnTo>
                    <a:pt x="141928" y="443626"/>
                  </a:lnTo>
                  <a:lnTo>
                    <a:pt x="185559" y="457080"/>
                  </a:lnTo>
                  <a:lnTo>
                    <a:pt x="232409" y="461772"/>
                  </a:lnTo>
                  <a:lnTo>
                    <a:pt x="279260" y="457080"/>
                  </a:lnTo>
                  <a:lnTo>
                    <a:pt x="322891" y="443626"/>
                  </a:lnTo>
                  <a:lnTo>
                    <a:pt x="362370" y="422338"/>
                  </a:lnTo>
                  <a:lnTo>
                    <a:pt x="396763" y="394144"/>
                  </a:lnTo>
                  <a:lnTo>
                    <a:pt x="425138" y="359973"/>
                  </a:lnTo>
                  <a:lnTo>
                    <a:pt x="446561" y="320754"/>
                  </a:lnTo>
                  <a:lnTo>
                    <a:pt x="460099" y="277415"/>
                  </a:lnTo>
                  <a:lnTo>
                    <a:pt x="464819" y="230886"/>
                  </a:lnTo>
                  <a:lnTo>
                    <a:pt x="460099" y="184356"/>
                  </a:lnTo>
                  <a:lnTo>
                    <a:pt x="446561" y="141017"/>
                  </a:lnTo>
                  <a:lnTo>
                    <a:pt x="425138" y="101798"/>
                  </a:lnTo>
                  <a:lnTo>
                    <a:pt x="396763" y="67627"/>
                  </a:lnTo>
                  <a:lnTo>
                    <a:pt x="362370" y="39433"/>
                  </a:lnTo>
                  <a:lnTo>
                    <a:pt x="322891" y="18145"/>
                  </a:lnTo>
                  <a:lnTo>
                    <a:pt x="279260" y="4691"/>
                  </a:lnTo>
                  <a:lnTo>
                    <a:pt x="232409" y="0"/>
                  </a:lnTo>
                  <a:close/>
                </a:path>
              </a:pathLst>
            </a:custGeom>
            <a:solidFill>
              <a:srgbClr val="FF0000">
                <a:alpha val="2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835639" y="2109216"/>
              <a:ext cx="464820" cy="462280"/>
            </a:xfrm>
            <a:custGeom>
              <a:avLst/>
              <a:gdLst/>
              <a:ahLst/>
              <a:cxnLst/>
              <a:rect l="l" t="t" r="r" b="b"/>
              <a:pathLst>
                <a:path w="464820" h="462280">
                  <a:moveTo>
                    <a:pt x="0" y="230886"/>
                  </a:moveTo>
                  <a:lnTo>
                    <a:pt x="4720" y="184356"/>
                  </a:lnTo>
                  <a:lnTo>
                    <a:pt x="18258" y="141017"/>
                  </a:lnTo>
                  <a:lnTo>
                    <a:pt x="39681" y="101798"/>
                  </a:lnTo>
                  <a:lnTo>
                    <a:pt x="68056" y="67627"/>
                  </a:lnTo>
                  <a:lnTo>
                    <a:pt x="102449" y="39433"/>
                  </a:lnTo>
                  <a:lnTo>
                    <a:pt x="141928" y="18145"/>
                  </a:lnTo>
                  <a:lnTo>
                    <a:pt x="185559" y="4691"/>
                  </a:lnTo>
                  <a:lnTo>
                    <a:pt x="232409" y="0"/>
                  </a:lnTo>
                  <a:lnTo>
                    <a:pt x="279260" y="4691"/>
                  </a:lnTo>
                  <a:lnTo>
                    <a:pt x="322891" y="18145"/>
                  </a:lnTo>
                  <a:lnTo>
                    <a:pt x="362370" y="39433"/>
                  </a:lnTo>
                  <a:lnTo>
                    <a:pt x="396763" y="67627"/>
                  </a:lnTo>
                  <a:lnTo>
                    <a:pt x="425138" y="101798"/>
                  </a:lnTo>
                  <a:lnTo>
                    <a:pt x="446561" y="141017"/>
                  </a:lnTo>
                  <a:lnTo>
                    <a:pt x="460099" y="184356"/>
                  </a:lnTo>
                  <a:lnTo>
                    <a:pt x="464819" y="230886"/>
                  </a:lnTo>
                  <a:lnTo>
                    <a:pt x="460099" y="277415"/>
                  </a:lnTo>
                  <a:lnTo>
                    <a:pt x="446561" y="320754"/>
                  </a:lnTo>
                  <a:lnTo>
                    <a:pt x="425138" y="359973"/>
                  </a:lnTo>
                  <a:lnTo>
                    <a:pt x="396763" y="394144"/>
                  </a:lnTo>
                  <a:lnTo>
                    <a:pt x="362370" y="422338"/>
                  </a:lnTo>
                  <a:lnTo>
                    <a:pt x="322891" y="443626"/>
                  </a:lnTo>
                  <a:lnTo>
                    <a:pt x="279260" y="457080"/>
                  </a:lnTo>
                  <a:lnTo>
                    <a:pt x="232409" y="461772"/>
                  </a:lnTo>
                  <a:lnTo>
                    <a:pt x="185559" y="457080"/>
                  </a:lnTo>
                  <a:lnTo>
                    <a:pt x="141928" y="443626"/>
                  </a:lnTo>
                  <a:lnTo>
                    <a:pt x="102449" y="422338"/>
                  </a:lnTo>
                  <a:lnTo>
                    <a:pt x="68056" y="394144"/>
                  </a:lnTo>
                  <a:lnTo>
                    <a:pt x="39681" y="359973"/>
                  </a:lnTo>
                  <a:lnTo>
                    <a:pt x="18258" y="320754"/>
                  </a:lnTo>
                  <a:lnTo>
                    <a:pt x="4720" y="277415"/>
                  </a:lnTo>
                  <a:lnTo>
                    <a:pt x="0" y="230886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6877557" y="2049526"/>
            <a:ext cx="477520" cy="474980"/>
            <a:chOff x="6877557" y="2049526"/>
            <a:chExt cx="477520" cy="474980"/>
          </a:xfrm>
        </p:grpSpPr>
        <p:sp>
          <p:nvSpPr>
            <p:cNvPr id="17" name="object 17"/>
            <p:cNvSpPr/>
            <p:nvPr/>
          </p:nvSpPr>
          <p:spPr>
            <a:xfrm>
              <a:off x="6883907" y="2055876"/>
              <a:ext cx="464820" cy="462280"/>
            </a:xfrm>
            <a:custGeom>
              <a:avLst/>
              <a:gdLst/>
              <a:ahLst/>
              <a:cxnLst/>
              <a:rect l="l" t="t" r="r" b="b"/>
              <a:pathLst>
                <a:path w="464820" h="462280">
                  <a:moveTo>
                    <a:pt x="232410" y="0"/>
                  </a:moveTo>
                  <a:lnTo>
                    <a:pt x="185559" y="4691"/>
                  </a:lnTo>
                  <a:lnTo>
                    <a:pt x="141928" y="18145"/>
                  </a:lnTo>
                  <a:lnTo>
                    <a:pt x="102449" y="39433"/>
                  </a:lnTo>
                  <a:lnTo>
                    <a:pt x="68056" y="67627"/>
                  </a:lnTo>
                  <a:lnTo>
                    <a:pt x="39681" y="101798"/>
                  </a:lnTo>
                  <a:lnTo>
                    <a:pt x="18258" y="141017"/>
                  </a:lnTo>
                  <a:lnTo>
                    <a:pt x="4720" y="184356"/>
                  </a:lnTo>
                  <a:lnTo>
                    <a:pt x="0" y="230886"/>
                  </a:lnTo>
                  <a:lnTo>
                    <a:pt x="4720" y="277415"/>
                  </a:lnTo>
                  <a:lnTo>
                    <a:pt x="18258" y="320754"/>
                  </a:lnTo>
                  <a:lnTo>
                    <a:pt x="39681" y="359973"/>
                  </a:lnTo>
                  <a:lnTo>
                    <a:pt x="68056" y="394144"/>
                  </a:lnTo>
                  <a:lnTo>
                    <a:pt x="102449" y="422338"/>
                  </a:lnTo>
                  <a:lnTo>
                    <a:pt x="141928" y="443626"/>
                  </a:lnTo>
                  <a:lnTo>
                    <a:pt x="185559" y="457080"/>
                  </a:lnTo>
                  <a:lnTo>
                    <a:pt x="232410" y="461772"/>
                  </a:lnTo>
                  <a:lnTo>
                    <a:pt x="279260" y="457080"/>
                  </a:lnTo>
                  <a:lnTo>
                    <a:pt x="322891" y="443626"/>
                  </a:lnTo>
                  <a:lnTo>
                    <a:pt x="362370" y="422338"/>
                  </a:lnTo>
                  <a:lnTo>
                    <a:pt x="396763" y="394144"/>
                  </a:lnTo>
                  <a:lnTo>
                    <a:pt x="425138" y="359973"/>
                  </a:lnTo>
                  <a:lnTo>
                    <a:pt x="446561" y="320754"/>
                  </a:lnTo>
                  <a:lnTo>
                    <a:pt x="460099" y="277415"/>
                  </a:lnTo>
                  <a:lnTo>
                    <a:pt x="464820" y="230886"/>
                  </a:lnTo>
                  <a:lnTo>
                    <a:pt x="460099" y="184356"/>
                  </a:lnTo>
                  <a:lnTo>
                    <a:pt x="446561" y="141017"/>
                  </a:lnTo>
                  <a:lnTo>
                    <a:pt x="425138" y="101798"/>
                  </a:lnTo>
                  <a:lnTo>
                    <a:pt x="396763" y="67627"/>
                  </a:lnTo>
                  <a:lnTo>
                    <a:pt x="362370" y="39433"/>
                  </a:lnTo>
                  <a:lnTo>
                    <a:pt x="322891" y="18145"/>
                  </a:lnTo>
                  <a:lnTo>
                    <a:pt x="279260" y="4691"/>
                  </a:lnTo>
                  <a:lnTo>
                    <a:pt x="232410" y="0"/>
                  </a:lnTo>
                  <a:close/>
                </a:path>
              </a:pathLst>
            </a:custGeom>
            <a:solidFill>
              <a:srgbClr val="4471C4">
                <a:alpha val="250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883907" y="2055876"/>
              <a:ext cx="464820" cy="462280"/>
            </a:xfrm>
            <a:custGeom>
              <a:avLst/>
              <a:gdLst/>
              <a:ahLst/>
              <a:cxnLst/>
              <a:rect l="l" t="t" r="r" b="b"/>
              <a:pathLst>
                <a:path w="464820" h="462280">
                  <a:moveTo>
                    <a:pt x="0" y="230886"/>
                  </a:moveTo>
                  <a:lnTo>
                    <a:pt x="4720" y="184356"/>
                  </a:lnTo>
                  <a:lnTo>
                    <a:pt x="18258" y="141017"/>
                  </a:lnTo>
                  <a:lnTo>
                    <a:pt x="39681" y="101798"/>
                  </a:lnTo>
                  <a:lnTo>
                    <a:pt x="68056" y="67627"/>
                  </a:lnTo>
                  <a:lnTo>
                    <a:pt x="102449" y="39433"/>
                  </a:lnTo>
                  <a:lnTo>
                    <a:pt x="141928" y="18145"/>
                  </a:lnTo>
                  <a:lnTo>
                    <a:pt x="185559" y="4691"/>
                  </a:lnTo>
                  <a:lnTo>
                    <a:pt x="232410" y="0"/>
                  </a:lnTo>
                  <a:lnTo>
                    <a:pt x="279260" y="4691"/>
                  </a:lnTo>
                  <a:lnTo>
                    <a:pt x="322891" y="18145"/>
                  </a:lnTo>
                  <a:lnTo>
                    <a:pt x="362370" y="39433"/>
                  </a:lnTo>
                  <a:lnTo>
                    <a:pt x="396763" y="67627"/>
                  </a:lnTo>
                  <a:lnTo>
                    <a:pt x="425138" y="101798"/>
                  </a:lnTo>
                  <a:lnTo>
                    <a:pt x="446561" y="141017"/>
                  </a:lnTo>
                  <a:lnTo>
                    <a:pt x="460099" y="184356"/>
                  </a:lnTo>
                  <a:lnTo>
                    <a:pt x="464820" y="230886"/>
                  </a:lnTo>
                  <a:lnTo>
                    <a:pt x="460099" y="277415"/>
                  </a:lnTo>
                  <a:lnTo>
                    <a:pt x="446561" y="320754"/>
                  </a:lnTo>
                  <a:lnTo>
                    <a:pt x="425138" y="359973"/>
                  </a:lnTo>
                  <a:lnTo>
                    <a:pt x="396763" y="394144"/>
                  </a:lnTo>
                  <a:lnTo>
                    <a:pt x="362370" y="422338"/>
                  </a:lnTo>
                  <a:lnTo>
                    <a:pt x="322891" y="443626"/>
                  </a:lnTo>
                  <a:lnTo>
                    <a:pt x="279260" y="457080"/>
                  </a:lnTo>
                  <a:lnTo>
                    <a:pt x="232410" y="461772"/>
                  </a:lnTo>
                  <a:lnTo>
                    <a:pt x="185559" y="457080"/>
                  </a:lnTo>
                  <a:lnTo>
                    <a:pt x="141928" y="443626"/>
                  </a:lnTo>
                  <a:lnTo>
                    <a:pt x="102449" y="422338"/>
                  </a:lnTo>
                  <a:lnTo>
                    <a:pt x="68056" y="394144"/>
                  </a:lnTo>
                  <a:lnTo>
                    <a:pt x="39681" y="359973"/>
                  </a:lnTo>
                  <a:lnTo>
                    <a:pt x="18258" y="320754"/>
                  </a:lnTo>
                  <a:lnTo>
                    <a:pt x="4720" y="277415"/>
                  </a:lnTo>
                  <a:lnTo>
                    <a:pt x="0" y="230886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7044690" y="2113229"/>
            <a:ext cx="14160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1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0997945" y="2166873"/>
            <a:ext cx="1416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2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8772" y="119634"/>
            <a:ext cx="559435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solidFill>
                  <a:srgbClr val="FF0000"/>
                </a:solidFill>
                <a:latin typeface="Calibri"/>
                <a:cs typeface="Calibri"/>
              </a:rPr>
              <a:t>Specie</a:t>
            </a:r>
            <a:r>
              <a:rPr sz="250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FF0000"/>
                </a:solidFill>
                <a:latin typeface="Calibri"/>
                <a:cs typeface="Calibri"/>
              </a:rPr>
              <a:t>fluorescenti</a:t>
            </a:r>
            <a:r>
              <a:rPr sz="25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500" b="1" spc="-5" dirty="0">
                <a:solidFill>
                  <a:srgbClr val="FF0000"/>
                </a:solidFill>
                <a:latin typeface="Calibri"/>
                <a:cs typeface="Calibri"/>
              </a:rPr>
              <a:t>e </a:t>
            </a:r>
            <a:r>
              <a:rPr sz="2500" b="1" spc="-10" dirty="0">
                <a:solidFill>
                  <a:srgbClr val="FF0000"/>
                </a:solidFill>
                <a:latin typeface="Calibri"/>
                <a:cs typeface="Calibri"/>
              </a:rPr>
              <a:t>rendimento</a:t>
            </a:r>
            <a:r>
              <a:rPr sz="25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500" b="1" spc="-10" dirty="0">
                <a:solidFill>
                  <a:srgbClr val="FF0000"/>
                </a:solidFill>
                <a:latin typeface="Calibri"/>
                <a:cs typeface="Calibri"/>
              </a:rPr>
              <a:t>quantico</a:t>
            </a:r>
            <a:endParaRPr sz="2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8772" y="853897"/>
            <a:ext cx="11621770" cy="5789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dirty="0">
                <a:latin typeface="Calibri"/>
                <a:cs typeface="Calibri"/>
              </a:rPr>
              <a:t>la </a:t>
            </a:r>
            <a:r>
              <a:rPr sz="2100" spc="-10" dirty="0">
                <a:latin typeface="Calibri"/>
                <a:cs typeface="Calibri"/>
              </a:rPr>
              <a:t>fluorescenza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è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radiazione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elettromagnetica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emessa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da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una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molecola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allo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stato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eccitato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per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tornare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allo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100" spc="-20" dirty="0">
                <a:latin typeface="Calibri"/>
                <a:cs typeface="Calibri"/>
              </a:rPr>
              <a:t>stato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fondamentale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Calibri"/>
              <a:cs typeface="Calibri"/>
            </a:endParaRPr>
          </a:p>
          <a:p>
            <a:pPr marL="12700" marR="5080">
              <a:lnSpc>
                <a:spcPct val="99800"/>
              </a:lnSpc>
            </a:pPr>
            <a:r>
              <a:rPr sz="2100" dirty="0">
                <a:latin typeface="Wingdings"/>
                <a:cs typeface="Wingdings"/>
              </a:rPr>
              <a:t></a:t>
            </a:r>
            <a:r>
              <a:rPr sz="2100" spc="-5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Calibri"/>
                <a:cs typeface="Calibri"/>
              </a:rPr>
              <a:t>tutte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le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molecole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assorbenti</a:t>
            </a:r>
            <a:r>
              <a:rPr sz="2100" spc="45" dirty="0">
                <a:latin typeface="Calibri"/>
                <a:cs typeface="Calibri"/>
              </a:rPr>
              <a:t> </a:t>
            </a:r>
            <a:r>
              <a:rPr sz="2100" b="1" spc="-10" dirty="0">
                <a:latin typeface="Calibri"/>
                <a:cs typeface="Calibri"/>
              </a:rPr>
              <a:t>potenzialmente</a:t>
            </a:r>
            <a:r>
              <a:rPr sz="2100" b="1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possono</a:t>
            </a:r>
            <a:r>
              <a:rPr sz="2100" spc="4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fluorescere</a:t>
            </a:r>
            <a:r>
              <a:rPr sz="2100" spc="50" dirty="0">
                <a:latin typeface="Calibri"/>
                <a:cs typeface="Calibri"/>
              </a:rPr>
              <a:t> </a:t>
            </a:r>
            <a:r>
              <a:rPr sz="21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ma</a:t>
            </a:r>
            <a:r>
              <a:rPr sz="2100" b="1" spc="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la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maggior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parte</a:t>
            </a:r>
            <a:r>
              <a:rPr sz="2100" spc="-5" dirty="0">
                <a:latin typeface="Calibri"/>
                <a:cs typeface="Calibri"/>
              </a:rPr>
              <a:t> dei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composti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non </a:t>
            </a:r>
            <a:r>
              <a:rPr sz="2100" spc="-459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fluoresce</a:t>
            </a:r>
            <a:r>
              <a:rPr sz="2100" spc="40" dirty="0">
                <a:latin typeface="Calibri"/>
                <a:cs typeface="Calibri"/>
              </a:rPr>
              <a:t> </a:t>
            </a:r>
            <a:r>
              <a:rPr sz="2100" dirty="0">
                <a:latin typeface="Wingdings"/>
                <a:cs typeface="Wingdings"/>
              </a:rPr>
              <a:t></a:t>
            </a:r>
            <a:r>
              <a:rPr sz="2100" spc="-50" dirty="0">
                <a:latin typeface="Times New Roman"/>
                <a:cs typeface="Times New Roman"/>
              </a:rPr>
              <a:t> </a:t>
            </a:r>
            <a:r>
              <a:rPr sz="2100" dirty="0">
                <a:latin typeface="Calibri"/>
                <a:cs typeface="Calibri"/>
              </a:rPr>
              <a:t>la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propria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struttura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prevede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cammini per</a:t>
            </a:r>
            <a:r>
              <a:rPr sz="2100" dirty="0">
                <a:latin typeface="Calibri"/>
                <a:cs typeface="Calibri"/>
              </a:rPr>
              <a:t> 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quali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il</a:t>
            </a:r>
            <a:r>
              <a:rPr sz="2100" spc="40" dirty="0">
                <a:latin typeface="Calibri"/>
                <a:cs typeface="Calibri"/>
              </a:rPr>
              <a:t> </a:t>
            </a:r>
            <a:r>
              <a:rPr sz="21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rilassamento</a:t>
            </a:r>
            <a:r>
              <a:rPr sz="2100" b="1" spc="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può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avvenire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ad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una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velocità </a:t>
            </a:r>
            <a:r>
              <a:rPr sz="2100" spc="-5" dirty="0">
                <a:latin typeface="Calibri"/>
                <a:cs typeface="Calibri"/>
              </a:rPr>
              <a:t> maggiore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dell'emissione</a:t>
            </a:r>
            <a:r>
              <a:rPr sz="2100" spc="4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fluorescente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 i="1" spc="-10" dirty="0">
                <a:latin typeface="Calibri"/>
                <a:cs typeface="Calibri"/>
              </a:rPr>
              <a:t>Rendimento</a:t>
            </a:r>
            <a:r>
              <a:rPr sz="2100" i="1" spc="-30" dirty="0">
                <a:latin typeface="Calibri"/>
                <a:cs typeface="Calibri"/>
              </a:rPr>
              <a:t> </a:t>
            </a:r>
            <a:r>
              <a:rPr sz="2100" i="1" spc="-10" dirty="0">
                <a:latin typeface="Calibri"/>
                <a:cs typeface="Calibri"/>
              </a:rPr>
              <a:t>quantico</a:t>
            </a:r>
            <a:r>
              <a:rPr sz="2100" i="1" spc="-3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della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fluorescenza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molecolare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è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il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rapporto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tra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numero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di molecole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che</a:t>
            </a:r>
            <a:r>
              <a:rPr sz="2100" spc="5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fluoresce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e le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2100" spc="-5" dirty="0">
                <a:latin typeface="Calibri"/>
                <a:cs typeface="Calibri"/>
              </a:rPr>
              <a:t>molecole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eccitate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totali</a:t>
            </a:r>
            <a:r>
              <a:rPr sz="2100" spc="484" dirty="0">
                <a:latin typeface="Calibri"/>
                <a:cs typeface="Calibri"/>
              </a:rPr>
              <a:t> </a:t>
            </a:r>
            <a:r>
              <a:rPr sz="2100" dirty="0">
                <a:latin typeface="Wingdings"/>
                <a:cs typeface="Wingdings"/>
              </a:rPr>
              <a:t></a:t>
            </a:r>
            <a:r>
              <a:rPr sz="2100" spc="-55" dirty="0">
                <a:latin typeface="Times New Roman"/>
                <a:cs typeface="Times New Roman"/>
              </a:rPr>
              <a:t> </a:t>
            </a:r>
            <a:r>
              <a:rPr sz="2100" spc="-15" dirty="0">
                <a:latin typeface="Calibri"/>
                <a:cs typeface="Calibri"/>
              </a:rPr>
              <a:t>ovvero</a:t>
            </a:r>
            <a:r>
              <a:rPr sz="2100" spc="3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il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i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rapporto</a:t>
            </a:r>
            <a:r>
              <a:rPr sz="2100" i="1" u="heavy" spc="-2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dei</a:t>
            </a:r>
            <a:r>
              <a:rPr sz="2100" i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fotoni</a:t>
            </a:r>
            <a:r>
              <a:rPr sz="2100" i="1" u="heavy" spc="-2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emessi</a:t>
            </a:r>
            <a:r>
              <a:rPr sz="2100" i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rispetto</a:t>
            </a:r>
            <a:r>
              <a:rPr sz="2100" i="1" u="heavy" spc="-3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ai</a:t>
            </a:r>
            <a:r>
              <a:rPr sz="2100" i="1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heavy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fotoni</a:t>
            </a:r>
            <a:r>
              <a:rPr sz="2100" i="1" u="heavy" spc="-1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assorbiti</a:t>
            </a:r>
            <a:endParaRPr sz="21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100" dirty="0">
                <a:latin typeface="Wingdings"/>
                <a:cs typeface="Wingdings"/>
              </a:rPr>
              <a:t>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Calibri"/>
                <a:cs typeface="Calibri"/>
              </a:rPr>
              <a:t>molecole</a:t>
            </a:r>
            <a:r>
              <a:rPr sz="2100" spc="45" dirty="0"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0000"/>
                </a:solidFill>
                <a:latin typeface="Calibri"/>
                <a:cs typeface="Calibri"/>
              </a:rPr>
              <a:t>altamente</a:t>
            </a:r>
            <a:r>
              <a:rPr sz="21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00" spc="-10" dirty="0">
                <a:solidFill>
                  <a:srgbClr val="FF0000"/>
                </a:solidFill>
                <a:latin typeface="Calibri"/>
                <a:cs typeface="Calibri"/>
              </a:rPr>
              <a:t>fluorescenti</a:t>
            </a:r>
            <a:r>
              <a:rPr sz="2100" spc="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hanno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efficienze</a:t>
            </a:r>
            <a:r>
              <a:rPr sz="2100" spc="4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quantiche</a:t>
            </a:r>
            <a:r>
              <a:rPr sz="2100" spc="-15" dirty="0">
                <a:latin typeface="Calibri"/>
                <a:cs typeface="Calibri"/>
              </a:rPr>
              <a:t> circa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b="1" i="1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Calibri"/>
                <a:cs typeface="Calibri"/>
              </a:rPr>
              <a:t>uno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 spc="-5" dirty="0">
                <a:latin typeface="Calibri"/>
                <a:cs typeface="Calibri"/>
              </a:rPr>
              <a:t>Le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molecole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5" dirty="0">
                <a:solidFill>
                  <a:srgbClr val="2E5496"/>
                </a:solidFill>
                <a:latin typeface="Calibri"/>
                <a:cs typeface="Calibri"/>
              </a:rPr>
              <a:t>non </a:t>
            </a:r>
            <a:r>
              <a:rPr sz="2100" spc="-10" dirty="0">
                <a:solidFill>
                  <a:srgbClr val="2E5496"/>
                </a:solidFill>
                <a:latin typeface="Calibri"/>
                <a:cs typeface="Calibri"/>
              </a:rPr>
              <a:t>fluorescenti</a:t>
            </a:r>
            <a:r>
              <a:rPr sz="2100" spc="50" dirty="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hanno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efficienza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che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tende 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b="1" i="1" u="heavy" spc="-10" dirty="0">
                <a:solidFill>
                  <a:srgbClr val="2E5496"/>
                </a:solidFill>
                <a:uFill>
                  <a:solidFill>
                    <a:srgbClr val="2E5496"/>
                  </a:solidFill>
                </a:uFill>
                <a:latin typeface="Calibri"/>
                <a:cs typeface="Calibri"/>
              </a:rPr>
              <a:t>zero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Relazione</a:t>
            </a:r>
            <a:r>
              <a:rPr sz="2100" i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tra</a:t>
            </a:r>
            <a:r>
              <a:rPr sz="2100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fluorescenza</a:t>
            </a:r>
            <a:r>
              <a:rPr sz="2100" i="1" u="heavy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2100" i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struttura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 spc="-5" dirty="0">
                <a:latin typeface="Calibri"/>
                <a:cs typeface="Calibri"/>
              </a:rPr>
              <a:t>Anelli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aromatici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Wingdings"/>
                <a:cs typeface="Wingdings"/>
              </a:rPr>
              <a:t></a:t>
            </a:r>
            <a:r>
              <a:rPr sz="2100" spc="-45" dirty="0">
                <a:latin typeface="Times New Roman"/>
                <a:cs typeface="Times New Roman"/>
              </a:rPr>
              <a:t> </a:t>
            </a:r>
            <a:r>
              <a:rPr sz="2100" spc="-5" dirty="0">
                <a:latin typeface="Calibri"/>
                <a:cs typeface="Calibri"/>
              </a:rPr>
              <a:t>emissione</a:t>
            </a:r>
            <a:r>
              <a:rPr sz="2100" spc="4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di</a:t>
            </a:r>
            <a:r>
              <a:rPr sz="2100" spc="-10" dirty="0">
                <a:latin typeface="Calibri"/>
                <a:cs typeface="Calibri"/>
              </a:rPr>
              <a:t> fluorescenza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molecolare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più </a:t>
            </a:r>
            <a:r>
              <a:rPr sz="2100" spc="-10" dirty="0">
                <a:latin typeface="Calibri"/>
                <a:cs typeface="Calibri"/>
              </a:rPr>
              <a:t>intensa</a:t>
            </a:r>
            <a:r>
              <a:rPr sz="2100" dirty="0">
                <a:latin typeface="Calibri"/>
                <a:cs typeface="Calibri"/>
              </a:rPr>
              <a:t> e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più utile</a:t>
            </a:r>
            <a:endParaRPr sz="2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 spc="-10" dirty="0">
                <a:latin typeface="Calibri"/>
                <a:cs typeface="Calibri"/>
              </a:rPr>
              <a:t>Composti</a:t>
            </a:r>
            <a:r>
              <a:rPr sz="2100" spc="3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carbonilici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alifatici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ed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aliciclici,</a:t>
            </a:r>
            <a:r>
              <a:rPr sz="2100" spc="3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strutture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aventi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doppi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legami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altamente coniugati</a:t>
            </a:r>
            <a:r>
              <a:rPr sz="2100" spc="-10" dirty="0">
                <a:latin typeface="Wingdings"/>
                <a:cs typeface="Wingdings"/>
              </a:rPr>
              <a:t></a:t>
            </a:r>
            <a:r>
              <a:rPr sz="2100" spc="-40" dirty="0">
                <a:latin typeface="Times New Roman"/>
                <a:cs typeface="Times New Roman"/>
              </a:rPr>
              <a:t> </a:t>
            </a:r>
            <a:r>
              <a:rPr sz="2100" spc="-10" dirty="0">
                <a:latin typeface="Calibri"/>
                <a:cs typeface="Calibri"/>
              </a:rPr>
              <a:t>fluorescenza</a:t>
            </a:r>
            <a:endParaRPr sz="2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3540" y="129362"/>
            <a:ext cx="2948940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b="1" spc="-10" dirty="0">
                <a:solidFill>
                  <a:srgbClr val="FF0000"/>
                </a:solidFill>
                <a:latin typeface="Calibri"/>
                <a:cs typeface="Calibri"/>
              </a:rPr>
              <a:t>Fluorescenza</a:t>
            </a:r>
            <a:r>
              <a:rPr sz="2300" b="1" spc="-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3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FF0000"/>
                </a:solidFill>
                <a:latin typeface="Calibri"/>
                <a:cs typeface="Calibri"/>
              </a:rPr>
              <a:t>struttura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40" y="757808"/>
            <a:ext cx="8990965" cy="2769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Strutture</a:t>
            </a:r>
            <a:r>
              <a:rPr sz="2000" b="1" i="1" u="heavy" spc="-5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che</a:t>
            </a:r>
            <a:r>
              <a:rPr sz="2000" b="1" i="1" u="heavy" spc="-3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fluorescono: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5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Anelli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aromatici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non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sostituiti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(efficienza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quantica </a:t>
            </a:r>
            <a:r>
              <a:rPr sz="2000" spc="-10" dirty="0">
                <a:latin typeface="Calibri"/>
                <a:cs typeface="Calibri"/>
              </a:rPr>
              <a:t>aumenta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con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numero </a:t>
            </a:r>
            <a:r>
              <a:rPr sz="2000" spc="-5" dirty="0">
                <a:latin typeface="Calibri"/>
                <a:cs typeface="Calibri"/>
              </a:rPr>
              <a:t>di</a:t>
            </a:r>
            <a:r>
              <a:rPr sz="2000" dirty="0">
                <a:latin typeface="Calibri"/>
                <a:cs typeface="Calibri"/>
              </a:rPr>
              <a:t> anelli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il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loro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grado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condensazione)</a:t>
            </a:r>
            <a:endParaRPr sz="2000">
              <a:latin typeface="Calibri"/>
              <a:cs typeface="Calibri"/>
            </a:endParaRPr>
          </a:p>
          <a:p>
            <a:pPr marL="355600" marR="508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dirty="0">
                <a:latin typeface="Calibri"/>
                <a:cs typeface="Calibri"/>
              </a:rPr>
              <a:t>Anelli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aromatici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sostituiti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(la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sostituzione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causa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spostamenti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nella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lunghezza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d'onda </a:t>
            </a:r>
            <a:r>
              <a:rPr sz="2000" spc="-4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dei massimi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</a:t>
            </a:r>
            <a:r>
              <a:rPr sz="2000" spc="-10" dirty="0">
                <a:latin typeface="Calibri"/>
                <a:cs typeface="Calibri"/>
              </a:rPr>
              <a:t> assorbimento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 </a:t>
            </a:r>
            <a:r>
              <a:rPr sz="2000" spc="-5" dirty="0">
                <a:latin typeface="Calibri"/>
                <a:cs typeface="Calibri"/>
              </a:rPr>
              <a:t>cambiamenti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nei picchi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fluorescenza)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5" dirty="0">
                <a:latin typeface="Calibri"/>
                <a:cs typeface="Calibri"/>
              </a:rPr>
              <a:t>Composti carbonilici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alifatici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ed </a:t>
            </a:r>
            <a:r>
              <a:rPr sz="2000" spc="-5" dirty="0">
                <a:latin typeface="Calibri"/>
                <a:cs typeface="Calibri"/>
              </a:rPr>
              <a:t>aliciclici,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con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doppi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legami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altamente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coniugati</a:t>
            </a:r>
            <a:endParaRPr sz="200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possono</a:t>
            </a:r>
            <a:r>
              <a:rPr sz="2000" spc="-3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fluorescere</a:t>
            </a:r>
            <a:endParaRPr sz="20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Font typeface="Arial MT"/>
              <a:buChar char="•"/>
              <a:tabLst>
                <a:tab pos="354965" algn="l"/>
                <a:tab pos="355600" algn="l"/>
              </a:tabLst>
            </a:pPr>
            <a:r>
              <a:rPr sz="2000" spc="-10" dirty="0">
                <a:latin typeface="Calibri"/>
                <a:cs typeface="Calibri"/>
              </a:rPr>
              <a:t>Strutture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ad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anelli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condensati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contenenti eterociclici</a:t>
            </a:r>
            <a:r>
              <a:rPr sz="2000" spc="4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semplici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3540" y="5025897"/>
            <a:ext cx="688784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Strutture</a:t>
            </a:r>
            <a:r>
              <a:rPr sz="2000" b="1" i="1" u="heavy" spc="-5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che</a:t>
            </a:r>
            <a:r>
              <a:rPr sz="2000" b="1" i="1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non</a:t>
            </a:r>
            <a:r>
              <a:rPr sz="2000" b="1" i="1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000" b="1" i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fluorescono: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Eterocicli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semplici,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come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 </a:t>
            </a:r>
            <a:r>
              <a:rPr sz="2000" spc="-5" dirty="0">
                <a:latin typeface="Calibri"/>
                <a:cs typeface="Calibri"/>
              </a:rPr>
              <a:t>piridina,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il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furano,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tiofene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ed </a:t>
            </a:r>
            <a:r>
              <a:rPr sz="2000" spc="-5" dirty="0">
                <a:latin typeface="Calibri"/>
                <a:cs typeface="Calibri"/>
              </a:rPr>
              <a:t>il </a:t>
            </a:r>
            <a:r>
              <a:rPr sz="2000" spc="-10" dirty="0">
                <a:latin typeface="Calibri"/>
                <a:cs typeface="Calibri"/>
              </a:rPr>
              <a:t>pirrolo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17006" y="5185433"/>
            <a:ext cx="1334099" cy="886182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864042" y="5310324"/>
            <a:ext cx="1343672" cy="761291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685006" y="2986584"/>
            <a:ext cx="743291" cy="941917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825483" y="3179481"/>
            <a:ext cx="2038350" cy="724204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5978" y="150621"/>
            <a:ext cx="3988435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b="1" spc="-10" dirty="0">
                <a:solidFill>
                  <a:srgbClr val="FF0000"/>
                </a:solidFill>
                <a:latin typeface="Calibri"/>
                <a:cs typeface="Calibri"/>
              </a:rPr>
              <a:t>L'effetto</a:t>
            </a:r>
            <a:r>
              <a:rPr sz="230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FF0000"/>
                </a:solidFill>
                <a:latin typeface="Calibri"/>
                <a:cs typeface="Calibri"/>
              </a:rPr>
              <a:t>della </a:t>
            </a:r>
            <a:r>
              <a:rPr sz="2300" b="1" spc="-10" dirty="0">
                <a:solidFill>
                  <a:srgbClr val="FF0000"/>
                </a:solidFill>
                <a:latin typeface="Calibri"/>
                <a:cs typeface="Calibri"/>
              </a:rPr>
              <a:t>rigidità</a:t>
            </a:r>
            <a:r>
              <a:rPr sz="230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FF0000"/>
                </a:solidFill>
                <a:latin typeface="Calibri"/>
                <a:cs typeface="Calibri"/>
              </a:rPr>
              <a:t>strutturale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5978" y="854709"/>
            <a:ext cx="965835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Calibri"/>
                <a:cs typeface="Calibri"/>
              </a:rPr>
              <a:t>La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fluorescenza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è </a:t>
            </a:r>
            <a:r>
              <a:rPr sz="2000" spc="-15" dirty="0">
                <a:latin typeface="Calibri"/>
                <a:cs typeface="Calibri"/>
              </a:rPr>
              <a:t>collegata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alla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rigidità</a:t>
            </a:r>
            <a:r>
              <a:rPr sz="2000" b="1" spc="-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della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molecola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Esempio: </a:t>
            </a:r>
            <a:r>
              <a:rPr sz="2000" spc="-10" dirty="0">
                <a:latin typeface="Calibri"/>
                <a:cs typeface="Calibri"/>
              </a:rPr>
              <a:t>l'efficienza</a:t>
            </a:r>
            <a:r>
              <a:rPr sz="2000" spc="2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quantica del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bifenile </a:t>
            </a:r>
            <a:r>
              <a:rPr sz="2000" dirty="0">
                <a:latin typeface="Calibri"/>
                <a:cs typeface="Calibri"/>
              </a:rPr>
              <a:t>è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di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circa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0,2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mentre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quella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del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b="1" spc="-5" dirty="0">
                <a:latin typeface="Calibri"/>
                <a:cs typeface="Calibri"/>
              </a:rPr>
              <a:t>fluorene</a:t>
            </a:r>
            <a:r>
              <a:rPr sz="2000" b="1" spc="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è quasi 1,0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786371" y="2627376"/>
            <a:ext cx="1905000" cy="1104900"/>
          </a:xfrm>
          <a:prstGeom prst="rect">
            <a:avLst/>
          </a:prstGeom>
        </p:spPr>
      </p:pic>
      <p:grpSp>
        <p:nvGrpSpPr>
          <p:cNvPr id="5" name="object 5"/>
          <p:cNvGrpSpPr/>
          <p:nvPr/>
        </p:nvGrpSpPr>
        <p:grpSpPr>
          <a:xfrm>
            <a:off x="2813304" y="2799588"/>
            <a:ext cx="3874770" cy="913765"/>
            <a:chOff x="2813304" y="2799588"/>
            <a:chExt cx="3874770" cy="913765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13304" y="2799588"/>
              <a:ext cx="1980820" cy="913653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735574" y="2947416"/>
              <a:ext cx="946150" cy="109855"/>
            </a:xfrm>
            <a:custGeom>
              <a:avLst/>
              <a:gdLst/>
              <a:ahLst/>
              <a:cxnLst/>
              <a:rect l="l" t="t" r="r" b="b"/>
              <a:pathLst>
                <a:path w="946150" h="109855">
                  <a:moveTo>
                    <a:pt x="0" y="0"/>
                  </a:moveTo>
                  <a:lnTo>
                    <a:pt x="70288" y="310"/>
                  </a:lnTo>
                  <a:lnTo>
                    <a:pt x="139363" y="1229"/>
                  </a:lnTo>
                  <a:lnTo>
                    <a:pt x="207007" y="2735"/>
                  </a:lnTo>
                  <a:lnTo>
                    <a:pt x="273002" y="4810"/>
                  </a:lnTo>
                  <a:lnTo>
                    <a:pt x="337132" y="7432"/>
                  </a:lnTo>
                  <a:lnTo>
                    <a:pt x="399179" y="10583"/>
                  </a:lnTo>
                  <a:lnTo>
                    <a:pt x="458928" y="14241"/>
                  </a:lnTo>
                  <a:lnTo>
                    <a:pt x="516160" y="18388"/>
                  </a:lnTo>
                  <a:lnTo>
                    <a:pt x="570658" y="23002"/>
                  </a:lnTo>
                  <a:lnTo>
                    <a:pt x="622206" y="28065"/>
                  </a:lnTo>
                  <a:lnTo>
                    <a:pt x="670587" y="33556"/>
                  </a:lnTo>
                  <a:lnTo>
                    <a:pt x="715583" y="39454"/>
                  </a:lnTo>
                  <a:lnTo>
                    <a:pt x="756978" y="45741"/>
                  </a:lnTo>
                  <a:lnTo>
                    <a:pt x="794555" y="52396"/>
                  </a:lnTo>
                  <a:lnTo>
                    <a:pt x="857384" y="66729"/>
                  </a:lnTo>
                  <a:lnTo>
                    <a:pt x="902334" y="82296"/>
                  </a:lnTo>
                  <a:lnTo>
                    <a:pt x="888619" y="82296"/>
                  </a:lnTo>
                  <a:lnTo>
                    <a:pt x="945642" y="109728"/>
                  </a:lnTo>
                  <a:lnTo>
                    <a:pt x="943482" y="82296"/>
                  </a:lnTo>
                  <a:lnTo>
                    <a:pt x="929767" y="82296"/>
                  </a:lnTo>
                  <a:lnTo>
                    <a:pt x="909634" y="74368"/>
                  </a:lnTo>
                  <a:lnTo>
                    <a:pt x="855527" y="59398"/>
                  </a:lnTo>
                  <a:lnTo>
                    <a:pt x="784410" y="45741"/>
                  </a:lnTo>
                  <a:lnTo>
                    <a:pt x="743015" y="39454"/>
                  </a:lnTo>
                  <a:lnTo>
                    <a:pt x="698019" y="33556"/>
                  </a:lnTo>
                  <a:lnTo>
                    <a:pt x="649638" y="28065"/>
                  </a:lnTo>
                  <a:lnTo>
                    <a:pt x="598090" y="23002"/>
                  </a:lnTo>
                  <a:lnTo>
                    <a:pt x="543592" y="18388"/>
                  </a:lnTo>
                  <a:lnTo>
                    <a:pt x="486360" y="14241"/>
                  </a:lnTo>
                  <a:lnTo>
                    <a:pt x="426611" y="10583"/>
                  </a:lnTo>
                  <a:lnTo>
                    <a:pt x="364564" y="7432"/>
                  </a:lnTo>
                  <a:lnTo>
                    <a:pt x="300434" y="4810"/>
                  </a:lnTo>
                  <a:lnTo>
                    <a:pt x="234439" y="2735"/>
                  </a:lnTo>
                  <a:lnTo>
                    <a:pt x="166795" y="1229"/>
                  </a:lnTo>
                  <a:lnTo>
                    <a:pt x="97720" y="3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803648" y="2947416"/>
              <a:ext cx="946150" cy="109855"/>
            </a:xfrm>
            <a:custGeom>
              <a:avLst/>
              <a:gdLst/>
              <a:ahLst/>
              <a:cxnLst/>
              <a:rect l="l" t="t" r="r" b="b"/>
              <a:pathLst>
                <a:path w="946150" h="109855">
                  <a:moveTo>
                    <a:pt x="945641" y="0"/>
                  </a:moveTo>
                  <a:lnTo>
                    <a:pt x="855487" y="363"/>
                  </a:lnTo>
                  <a:lnTo>
                    <a:pt x="780752" y="1436"/>
                  </a:lnTo>
                  <a:lnTo>
                    <a:pt x="707959" y="3190"/>
                  </a:lnTo>
                  <a:lnTo>
                    <a:pt x="637348" y="5596"/>
                  </a:lnTo>
                  <a:lnTo>
                    <a:pt x="569160" y="8626"/>
                  </a:lnTo>
                  <a:lnTo>
                    <a:pt x="503633" y="12251"/>
                  </a:lnTo>
                  <a:lnTo>
                    <a:pt x="441008" y="16445"/>
                  </a:lnTo>
                  <a:lnTo>
                    <a:pt x="381524" y="21177"/>
                  </a:lnTo>
                  <a:lnTo>
                    <a:pt x="325421" y="26420"/>
                  </a:lnTo>
                  <a:lnTo>
                    <a:pt x="272938" y="32146"/>
                  </a:lnTo>
                  <a:lnTo>
                    <a:pt x="224317" y="38327"/>
                  </a:lnTo>
                  <a:lnTo>
                    <a:pt x="179795" y="44933"/>
                  </a:lnTo>
                  <a:lnTo>
                    <a:pt x="139613" y="51937"/>
                  </a:lnTo>
                  <a:lnTo>
                    <a:pt x="73229" y="67026"/>
                  </a:lnTo>
                  <a:lnTo>
                    <a:pt x="27081" y="83366"/>
                  </a:lnTo>
                  <a:lnTo>
                    <a:pt x="0" y="109728"/>
                  </a:lnTo>
                  <a:lnTo>
                    <a:pt x="27431" y="109728"/>
                  </a:lnTo>
                  <a:lnTo>
                    <a:pt x="30785" y="100360"/>
                  </a:lnTo>
                  <a:lnTo>
                    <a:pt x="40665" y="91208"/>
                  </a:lnTo>
                  <a:lnTo>
                    <a:pt x="78926" y="73682"/>
                  </a:lnTo>
                  <a:lnTo>
                    <a:pt x="140055" y="57408"/>
                  </a:lnTo>
                  <a:lnTo>
                    <a:pt x="178520" y="49821"/>
                  </a:lnTo>
                  <a:lnTo>
                    <a:pt x="221892" y="42644"/>
                  </a:lnTo>
                  <a:lnTo>
                    <a:pt x="269901" y="35909"/>
                  </a:lnTo>
                  <a:lnTo>
                    <a:pt x="322277" y="29649"/>
                  </a:lnTo>
                  <a:lnTo>
                    <a:pt x="378751" y="23896"/>
                  </a:lnTo>
                  <a:lnTo>
                    <a:pt x="439051" y="18682"/>
                  </a:lnTo>
                  <a:lnTo>
                    <a:pt x="502909" y="14040"/>
                  </a:lnTo>
                  <a:lnTo>
                    <a:pt x="570055" y="10001"/>
                  </a:lnTo>
                  <a:lnTo>
                    <a:pt x="640217" y="6599"/>
                  </a:lnTo>
                  <a:lnTo>
                    <a:pt x="713127" y="3866"/>
                  </a:lnTo>
                  <a:lnTo>
                    <a:pt x="788514" y="1833"/>
                  </a:lnTo>
                  <a:lnTo>
                    <a:pt x="866109" y="533"/>
                  </a:lnTo>
                  <a:lnTo>
                    <a:pt x="945641" y="0"/>
                  </a:lnTo>
                  <a:close/>
                </a:path>
              </a:pathLst>
            </a:custGeom>
            <a:solidFill>
              <a:srgbClr val="CD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03648" y="2947416"/>
              <a:ext cx="1877695" cy="109855"/>
            </a:xfrm>
            <a:custGeom>
              <a:avLst/>
              <a:gdLst/>
              <a:ahLst/>
              <a:cxnLst/>
              <a:rect l="l" t="t" r="r" b="b"/>
              <a:pathLst>
                <a:path w="1877695" h="109855">
                  <a:moveTo>
                    <a:pt x="945641" y="0"/>
                  </a:moveTo>
                  <a:lnTo>
                    <a:pt x="866109" y="533"/>
                  </a:lnTo>
                  <a:lnTo>
                    <a:pt x="788514" y="1833"/>
                  </a:lnTo>
                  <a:lnTo>
                    <a:pt x="713127" y="3866"/>
                  </a:lnTo>
                  <a:lnTo>
                    <a:pt x="640217" y="6599"/>
                  </a:lnTo>
                  <a:lnTo>
                    <a:pt x="570055" y="10001"/>
                  </a:lnTo>
                  <a:lnTo>
                    <a:pt x="502909" y="14040"/>
                  </a:lnTo>
                  <a:lnTo>
                    <a:pt x="439051" y="18682"/>
                  </a:lnTo>
                  <a:lnTo>
                    <a:pt x="378751" y="23896"/>
                  </a:lnTo>
                  <a:lnTo>
                    <a:pt x="322277" y="29649"/>
                  </a:lnTo>
                  <a:lnTo>
                    <a:pt x="269901" y="35909"/>
                  </a:lnTo>
                  <a:lnTo>
                    <a:pt x="221892" y="42644"/>
                  </a:lnTo>
                  <a:lnTo>
                    <a:pt x="178520" y="49821"/>
                  </a:lnTo>
                  <a:lnTo>
                    <a:pt x="140055" y="57408"/>
                  </a:lnTo>
                  <a:lnTo>
                    <a:pt x="78926" y="73682"/>
                  </a:lnTo>
                  <a:lnTo>
                    <a:pt x="40665" y="91208"/>
                  </a:lnTo>
                  <a:lnTo>
                    <a:pt x="27431" y="109728"/>
                  </a:lnTo>
                  <a:lnTo>
                    <a:pt x="0" y="109728"/>
                  </a:lnTo>
                  <a:lnTo>
                    <a:pt x="47506" y="75053"/>
                  </a:lnTo>
                  <a:lnTo>
                    <a:pt x="104011" y="59311"/>
                  </a:lnTo>
                  <a:lnTo>
                    <a:pt x="179795" y="44933"/>
                  </a:lnTo>
                  <a:lnTo>
                    <a:pt x="224317" y="38327"/>
                  </a:lnTo>
                  <a:lnTo>
                    <a:pt x="272938" y="32146"/>
                  </a:lnTo>
                  <a:lnTo>
                    <a:pt x="325421" y="26420"/>
                  </a:lnTo>
                  <a:lnTo>
                    <a:pt x="381524" y="21177"/>
                  </a:lnTo>
                  <a:lnTo>
                    <a:pt x="441008" y="16445"/>
                  </a:lnTo>
                  <a:lnTo>
                    <a:pt x="503633" y="12251"/>
                  </a:lnTo>
                  <a:lnTo>
                    <a:pt x="569160" y="8626"/>
                  </a:lnTo>
                  <a:lnTo>
                    <a:pt x="637348" y="5596"/>
                  </a:lnTo>
                  <a:lnTo>
                    <a:pt x="707959" y="3190"/>
                  </a:lnTo>
                  <a:lnTo>
                    <a:pt x="780752" y="1436"/>
                  </a:lnTo>
                  <a:lnTo>
                    <a:pt x="855487" y="363"/>
                  </a:lnTo>
                  <a:lnTo>
                    <a:pt x="931926" y="0"/>
                  </a:lnTo>
                  <a:lnTo>
                    <a:pt x="959357" y="0"/>
                  </a:lnTo>
                  <a:lnTo>
                    <a:pt x="1029646" y="310"/>
                  </a:lnTo>
                  <a:lnTo>
                    <a:pt x="1098721" y="1229"/>
                  </a:lnTo>
                  <a:lnTo>
                    <a:pt x="1166365" y="2735"/>
                  </a:lnTo>
                  <a:lnTo>
                    <a:pt x="1232360" y="4810"/>
                  </a:lnTo>
                  <a:lnTo>
                    <a:pt x="1296490" y="7432"/>
                  </a:lnTo>
                  <a:lnTo>
                    <a:pt x="1358537" y="10583"/>
                  </a:lnTo>
                  <a:lnTo>
                    <a:pt x="1418286" y="14241"/>
                  </a:lnTo>
                  <a:lnTo>
                    <a:pt x="1475518" y="18388"/>
                  </a:lnTo>
                  <a:lnTo>
                    <a:pt x="1530016" y="23002"/>
                  </a:lnTo>
                  <a:lnTo>
                    <a:pt x="1581564" y="28065"/>
                  </a:lnTo>
                  <a:lnTo>
                    <a:pt x="1629945" y="33556"/>
                  </a:lnTo>
                  <a:lnTo>
                    <a:pt x="1674941" y="39454"/>
                  </a:lnTo>
                  <a:lnTo>
                    <a:pt x="1716336" y="45741"/>
                  </a:lnTo>
                  <a:lnTo>
                    <a:pt x="1753913" y="52396"/>
                  </a:lnTo>
                  <a:lnTo>
                    <a:pt x="1816742" y="66729"/>
                  </a:lnTo>
                  <a:lnTo>
                    <a:pt x="1861693" y="82296"/>
                  </a:lnTo>
                  <a:lnTo>
                    <a:pt x="1875408" y="82296"/>
                  </a:lnTo>
                  <a:lnTo>
                    <a:pt x="1877568" y="109728"/>
                  </a:lnTo>
                  <a:lnTo>
                    <a:pt x="1820545" y="82296"/>
                  </a:lnTo>
                  <a:lnTo>
                    <a:pt x="1834260" y="82296"/>
                  </a:lnTo>
                  <a:lnTo>
                    <a:pt x="1814128" y="74368"/>
                  </a:lnTo>
                  <a:lnTo>
                    <a:pt x="1760021" y="59398"/>
                  </a:lnTo>
                  <a:lnTo>
                    <a:pt x="1688904" y="45741"/>
                  </a:lnTo>
                  <a:lnTo>
                    <a:pt x="1647509" y="39454"/>
                  </a:lnTo>
                  <a:lnTo>
                    <a:pt x="1602513" y="33556"/>
                  </a:lnTo>
                  <a:lnTo>
                    <a:pt x="1554132" y="28065"/>
                  </a:lnTo>
                  <a:lnTo>
                    <a:pt x="1502584" y="23002"/>
                  </a:lnTo>
                  <a:lnTo>
                    <a:pt x="1448086" y="18388"/>
                  </a:lnTo>
                  <a:lnTo>
                    <a:pt x="1390854" y="14241"/>
                  </a:lnTo>
                  <a:lnTo>
                    <a:pt x="1331105" y="10583"/>
                  </a:lnTo>
                  <a:lnTo>
                    <a:pt x="1269058" y="7432"/>
                  </a:lnTo>
                  <a:lnTo>
                    <a:pt x="1204928" y="4810"/>
                  </a:lnTo>
                  <a:lnTo>
                    <a:pt x="1138933" y="2735"/>
                  </a:lnTo>
                  <a:lnTo>
                    <a:pt x="1071289" y="1229"/>
                  </a:lnTo>
                  <a:lnTo>
                    <a:pt x="1002214" y="310"/>
                  </a:lnTo>
                  <a:lnTo>
                    <a:pt x="931926" y="0"/>
                  </a:lnTo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449448" y="4695190"/>
            <a:ext cx="7493000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</a:rPr>
              <a:t>Questa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rigidità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abbassa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la </a:t>
            </a:r>
            <a:r>
              <a:rPr sz="2000" spc="-10" dirty="0">
                <a:latin typeface="Calibri"/>
                <a:cs typeface="Calibri"/>
              </a:rPr>
              <a:t>velocità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di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rilassamento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non</a:t>
            </a:r>
            <a:r>
              <a:rPr sz="2000" spc="-10" dirty="0">
                <a:latin typeface="Calibri"/>
                <a:cs typeface="Calibri"/>
              </a:rPr>
              <a:t> radiativo</a:t>
            </a:r>
            <a:r>
              <a:rPr sz="2000" spc="1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al </a:t>
            </a:r>
            <a:r>
              <a:rPr sz="2000" spc="-10" dirty="0">
                <a:latin typeface="Calibri"/>
                <a:cs typeface="Calibri"/>
              </a:rPr>
              <a:t>punto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in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cui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il </a:t>
            </a:r>
            <a:r>
              <a:rPr sz="2000" spc="-5" dirty="0">
                <a:latin typeface="Calibri"/>
                <a:cs typeface="Calibri"/>
              </a:rPr>
              <a:t>rilassamento</a:t>
            </a:r>
            <a:r>
              <a:rPr sz="2000" spc="5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per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fluorescenza</a:t>
            </a:r>
            <a:r>
              <a:rPr sz="2000" dirty="0">
                <a:latin typeface="Calibri"/>
                <a:cs typeface="Calibri"/>
              </a:rPr>
              <a:t> ha </a:t>
            </a:r>
            <a:r>
              <a:rPr sz="2000" spc="-5" dirty="0">
                <a:latin typeface="Calibri"/>
                <a:cs typeface="Calibri"/>
              </a:rPr>
              <a:t>tempo </a:t>
            </a:r>
            <a:r>
              <a:rPr sz="2000" spc="-10" dirty="0">
                <a:latin typeface="Calibri"/>
                <a:cs typeface="Calibri"/>
              </a:rPr>
              <a:t>sufficiente</a:t>
            </a:r>
            <a:r>
              <a:rPr sz="2000" spc="35" dirty="0">
                <a:latin typeface="Calibri"/>
                <a:cs typeface="Calibri"/>
              </a:rPr>
              <a:t> </a:t>
            </a:r>
            <a:r>
              <a:rPr sz="2000" spc="-5" dirty="0">
                <a:latin typeface="Calibri"/>
                <a:cs typeface="Calibri"/>
              </a:rPr>
              <a:t>per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spc="-15" dirty="0">
                <a:latin typeface="Calibri"/>
                <a:cs typeface="Calibri"/>
              </a:rPr>
              <a:t>avvenire.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64327" y="2643582"/>
            <a:ext cx="261064" cy="1516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5116" y="171653"/>
            <a:ext cx="40093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solidFill>
                  <a:srgbClr val="FF0000"/>
                </a:solidFill>
                <a:latin typeface="Calibri"/>
                <a:cs typeface="Calibri"/>
              </a:rPr>
              <a:t>Misure</a:t>
            </a:r>
            <a:r>
              <a:rPr sz="320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b="1" spc="-10" dirty="0">
                <a:solidFill>
                  <a:srgbClr val="FF0000"/>
                </a:solidFill>
                <a:latin typeface="Calibri"/>
                <a:cs typeface="Calibri"/>
              </a:rPr>
              <a:t>Spettroscopiche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5116" y="1281176"/>
            <a:ext cx="10724515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Calibri"/>
                <a:cs typeface="Calibri"/>
              </a:rPr>
              <a:t>Passaggi</a:t>
            </a:r>
            <a:r>
              <a:rPr sz="1800" b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0000"/>
                </a:solidFill>
                <a:latin typeface="Calibri"/>
                <a:cs typeface="Calibri"/>
              </a:rPr>
              <a:t>base: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Calibri"/>
              <a:cs typeface="Calibri"/>
            </a:endParaRPr>
          </a:p>
          <a:p>
            <a:pPr marL="250190" indent="-238125">
              <a:lnSpc>
                <a:spcPct val="100000"/>
              </a:lnSpc>
              <a:buAutoNum type="arabicParenR"/>
              <a:tabLst>
                <a:tab pos="250825" algn="l"/>
              </a:tabLst>
            </a:pPr>
            <a:r>
              <a:rPr sz="1800" spc="-20" dirty="0">
                <a:latin typeface="Calibri"/>
                <a:cs typeface="Calibri"/>
              </a:rPr>
              <a:t>ECCITAZIONE</a:t>
            </a:r>
            <a:endParaRPr sz="1800">
              <a:latin typeface="Calibri"/>
              <a:cs typeface="Calibri"/>
            </a:endParaRPr>
          </a:p>
          <a:p>
            <a:pPr marL="243840" lvl="1" indent="-231775">
              <a:lnSpc>
                <a:spcPct val="100000"/>
              </a:lnSpc>
              <a:spcBef>
                <a:spcPts val="5"/>
              </a:spcBef>
              <a:buAutoNum type="alphaLcParenR"/>
              <a:tabLst>
                <a:tab pos="244475" algn="l"/>
              </a:tabLst>
            </a:pPr>
            <a:r>
              <a:rPr sz="1800" dirty="0">
                <a:latin typeface="Calibri"/>
                <a:cs typeface="Calibri"/>
              </a:rPr>
              <a:t>Un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campione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viene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stimolato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con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l’uso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una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forma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energia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(in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questa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fase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l’analita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è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allo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stato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fondamentale)</a:t>
            </a:r>
            <a:endParaRPr sz="1800">
              <a:latin typeface="Calibri"/>
              <a:cs typeface="Calibri"/>
            </a:endParaRPr>
          </a:p>
          <a:p>
            <a:pPr marL="254000" lvl="1" indent="-241935">
              <a:lnSpc>
                <a:spcPct val="100000"/>
              </a:lnSpc>
              <a:buAutoNum type="alphaLcParenR"/>
              <a:tabLst>
                <a:tab pos="254635" algn="l"/>
              </a:tabLst>
            </a:pPr>
            <a:r>
              <a:rPr sz="1800" spc="-5" dirty="0">
                <a:latin typeface="Calibri"/>
                <a:cs typeface="Calibri"/>
              </a:rPr>
              <a:t>Lo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stimolo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determina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il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passaggio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allo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stato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eccitato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(stato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energetico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più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alto)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latin typeface="Calibri"/>
                <a:cs typeface="Calibri"/>
              </a:rPr>
              <a:t>2)MISURA: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sz="1800" spc="-10" dirty="0">
                <a:latin typeface="Calibri"/>
                <a:cs typeface="Calibri"/>
              </a:rPr>
              <a:t>Misuro</a:t>
            </a:r>
            <a:r>
              <a:rPr sz="1800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radiazione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elettromagnetica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emessa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per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ritornare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allo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stato</a:t>
            </a:r>
            <a:r>
              <a:rPr sz="1800" spc="-10" dirty="0">
                <a:latin typeface="Calibri"/>
                <a:cs typeface="Calibri"/>
              </a:rPr>
              <a:t> fondamentale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lphaLcParenR"/>
              <a:tabLst>
                <a:tab pos="354965" algn="l"/>
                <a:tab pos="355600" algn="l"/>
              </a:tabLst>
            </a:pPr>
            <a:r>
              <a:rPr sz="1800" spc="-10" dirty="0">
                <a:latin typeface="Calibri"/>
                <a:cs typeface="Calibri"/>
              </a:rPr>
              <a:t>Misuro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la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quantità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di</a:t>
            </a:r>
            <a:r>
              <a:rPr sz="1800" spc="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radiazione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elettromagnetica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assorbita</a:t>
            </a:r>
            <a:r>
              <a:rPr sz="1800" spc="5" dirty="0">
                <a:latin typeface="Calibri"/>
                <a:cs typeface="Calibri"/>
              </a:rPr>
              <a:t> </a:t>
            </a:r>
            <a:r>
              <a:rPr sz="1800" spc="-15" dirty="0">
                <a:latin typeface="Calibri"/>
                <a:cs typeface="Calibri"/>
              </a:rPr>
              <a:t>durante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l’eccitazione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40252" y="4143755"/>
            <a:ext cx="5111496" cy="20970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05309" y="273548"/>
            <a:ext cx="8661305" cy="652920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62380" y="212852"/>
            <a:ext cx="36048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b="1" spc="-5" dirty="0">
                <a:solidFill>
                  <a:srgbClr val="585858"/>
                </a:solidFill>
                <a:latin typeface="Calibri"/>
                <a:cs typeface="Calibri"/>
              </a:rPr>
              <a:t>SPETTROSCOPIA</a:t>
            </a:r>
            <a:r>
              <a:rPr sz="2200" b="1" spc="-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585858"/>
                </a:solidFill>
                <a:latin typeface="Calibri"/>
                <a:cs typeface="Calibri"/>
              </a:rPr>
              <a:t>DI</a:t>
            </a:r>
            <a:r>
              <a:rPr sz="2200" b="1" spc="-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2200" b="1" spc="-5" dirty="0">
                <a:solidFill>
                  <a:srgbClr val="585858"/>
                </a:solidFill>
                <a:latin typeface="Calibri"/>
                <a:cs typeface="Calibri"/>
              </a:rPr>
              <a:t>EMISSIONE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53510" y="1555750"/>
            <a:ext cx="5672455" cy="3995420"/>
            <a:chOff x="653510" y="1555750"/>
            <a:chExt cx="5672455" cy="399542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3510" y="1840937"/>
              <a:ext cx="5672445" cy="3709745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826764" y="1562100"/>
              <a:ext cx="885825" cy="1813560"/>
            </a:xfrm>
            <a:custGeom>
              <a:avLst/>
              <a:gdLst/>
              <a:ahLst/>
              <a:cxnLst/>
              <a:rect l="l" t="t" r="r" b="b"/>
              <a:pathLst>
                <a:path w="885825" h="1813560">
                  <a:moveTo>
                    <a:pt x="0" y="906779"/>
                  </a:moveTo>
                  <a:lnTo>
                    <a:pt x="1021" y="844700"/>
                  </a:lnTo>
                  <a:lnTo>
                    <a:pt x="4042" y="783743"/>
                  </a:lnTo>
                  <a:lnTo>
                    <a:pt x="8995" y="724043"/>
                  </a:lnTo>
                  <a:lnTo>
                    <a:pt x="15816" y="665735"/>
                  </a:lnTo>
                  <a:lnTo>
                    <a:pt x="24438" y="608955"/>
                  </a:lnTo>
                  <a:lnTo>
                    <a:pt x="34796" y="553837"/>
                  </a:lnTo>
                  <a:lnTo>
                    <a:pt x="46822" y="500516"/>
                  </a:lnTo>
                  <a:lnTo>
                    <a:pt x="60451" y="449128"/>
                  </a:lnTo>
                  <a:lnTo>
                    <a:pt x="75618" y="399808"/>
                  </a:lnTo>
                  <a:lnTo>
                    <a:pt x="92256" y="352690"/>
                  </a:lnTo>
                  <a:lnTo>
                    <a:pt x="110300" y="307911"/>
                  </a:lnTo>
                  <a:lnTo>
                    <a:pt x="129682" y="265604"/>
                  </a:lnTo>
                  <a:lnTo>
                    <a:pt x="150338" y="225906"/>
                  </a:lnTo>
                  <a:lnTo>
                    <a:pt x="172202" y="188951"/>
                  </a:lnTo>
                  <a:lnTo>
                    <a:pt x="195206" y="154874"/>
                  </a:lnTo>
                  <a:lnTo>
                    <a:pt x="219286" y="123810"/>
                  </a:lnTo>
                  <a:lnTo>
                    <a:pt x="270408" y="71264"/>
                  </a:lnTo>
                  <a:lnTo>
                    <a:pt x="325040" y="32393"/>
                  </a:lnTo>
                  <a:lnTo>
                    <a:pt x="382654" y="8278"/>
                  </a:lnTo>
                  <a:lnTo>
                    <a:pt x="442722" y="0"/>
                  </a:lnTo>
                  <a:lnTo>
                    <a:pt x="473029" y="2092"/>
                  </a:lnTo>
                  <a:lnTo>
                    <a:pt x="531936" y="18424"/>
                  </a:lnTo>
                  <a:lnTo>
                    <a:pt x="588125" y="50052"/>
                  </a:lnTo>
                  <a:lnTo>
                    <a:pt x="641067" y="95896"/>
                  </a:lnTo>
                  <a:lnTo>
                    <a:pt x="690237" y="154874"/>
                  </a:lnTo>
                  <a:lnTo>
                    <a:pt x="713241" y="188951"/>
                  </a:lnTo>
                  <a:lnTo>
                    <a:pt x="735105" y="225906"/>
                  </a:lnTo>
                  <a:lnTo>
                    <a:pt x="755761" y="265604"/>
                  </a:lnTo>
                  <a:lnTo>
                    <a:pt x="775143" y="307911"/>
                  </a:lnTo>
                  <a:lnTo>
                    <a:pt x="793187" y="352690"/>
                  </a:lnTo>
                  <a:lnTo>
                    <a:pt x="809825" y="399808"/>
                  </a:lnTo>
                  <a:lnTo>
                    <a:pt x="824992" y="449128"/>
                  </a:lnTo>
                  <a:lnTo>
                    <a:pt x="838621" y="500516"/>
                  </a:lnTo>
                  <a:lnTo>
                    <a:pt x="850647" y="553837"/>
                  </a:lnTo>
                  <a:lnTo>
                    <a:pt x="861005" y="608955"/>
                  </a:lnTo>
                  <a:lnTo>
                    <a:pt x="869627" y="665735"/>
                  </a:lnTo>
                  <a:lnTo>
                    <a:pt x="876448" y="724043"/>
                  </a:lnTo>
                  <a:lnTo>
                    <a:pt x="881401" y="783743"/>
                  </a:lnTo>
                  <a:lnTo>
                    <a:pt x="884422" y="844700"/>
                  </a:lnTo>
                  <a:lnTo>
                    <a:pt x="885444" y="906779"/>
                  </a:lnTo>
                  <a:lnTo>
                    <a:pt x="884422" y="968859"/>
                  </a:lnTo>
                  <a:lnTo>
                    <a:pt x="881401" y="1029816"/>
                  </a:lnTo>
                  <a:lnTo>
                    <a:pt x="876448" y="1089516"/>
                  </a:lnTo>
                  <a:lnTo>
                    <a:pt x="869627" y="1147824"/>
                  </a:lnTo>
                  <a:lnTo>
                    <a:pt x="861005" y="1204604"/>
                  </a:lnTo>
                  <a:lnTo>
                    <a:pt x="850647" y="1259722"/>
                  </a:lnTo>
                  <a:lnTo>
                    <a:pt x="838621" y="1313043"/>
                  </a:lnTo>
                  <a:lnTo>
                    <a:pt x="824992" y="1364431"/>
                  </a:lnTo>
                  <a:lnTo>
                    <a:pt x="809825" y="1413751"/>
                  </a:lnTo>
                  <a:lnTo>
                    <a:pt x="793187" y="1460869"/>
                  </a:lnTo>
                  <a:lnTo>
                    <a:pt x="775143" y="1505648"/>
                  </a:lnTo>
                  <a:lnTo>
                    <a:pt x="755761" y="1547955"/>
                  </a:lnTo>
                  <a:lnTo>
                    <a:pt x="735105" y="1587653"/>
                  </a:lnTo>
                  <a:lnTo>
                    <a:pt x="713241" y="1624608"/>
                  </a:lnTo>
                  <a:lnTo>
                    <a:pt x="690237" y="1658685"/>
                  </a:lnTo>
                  <a:lnTo>
                    <a:pt x="666157" y="1689749"/>
                  </a:lnTo>
                  <a:lnTo>
                    <a:pt x="615035" y="1742295"/>
                  </a:lnTo>
                  <a:lnTo>
                    <a:pt x="560403" y="1781166"/>
                  </a:lnTo>
                  <a:lnTo>
                    <a:pt x="502789" y="1805281"/>
                  </a:lnTo>
                  <a:lnTo>
                    <a:pt x="442722" y="1813560"/>
                  </a:lnTo>
                  <a:lnTo>
                    <a:pt x="412414" y="1811467"/>
                  </a:lnTo>
                  <a:lnTo>
                    <a:pt x="353507" y="1795135"/>
                  </a:lnTo>
                  <a:lnTo>
                    <a:pt x="297318" y="1763507"/>
                  </a:lnTo>
                  <a:lnTo>
                    <a:pt x="244376" y="1717663"/>
                  </a:lnTo>
                  <a:lnTo>
                    <a:pt x="195206" y="1658685"/>
                  </a:lnTo>
                  <a:lnTo>
                    <a:pt x="172202" y="1624608"/>
                  </a:lnTo>
                  <a:lnTo>
                    <a:pt x="150338" y="1587653"/>
                  </a:lnTo>
                  <a:lnTo>
                    <a:pt x="129682" y="1547955"/>
                  </a:lnTo>
                  <a:lnTo>
                    <a:pt x="110300" y="1505648"/>
                  </a:lnTo>
                  <a:lnTo>
                    <a:pt x="92256" y="1460869"/>
                  </a:lnTo>
                  <a:lnTo>
                    <a:pt x="75618" y="1413751"/>
                  </a:lnTo>
                  <a:lnTo>
                    <a:pt x="60451" y="1364431"/>
                  </a:lnTo>
                  <a:lnTo>
                    <a:pt x="46822" y="1313043"/>
                  </a:lnTo>
                  <a:lnTo>
                    <a:pt x="34796" y="1259722"/>
                  </a:lnTo>
                  <a:lnTo>
                    <a:pt x="24438" y="1204604"/>
                  </a:lnTo>
                  <a:lnTo>
                    <a:pt x="15816" y="1147824"/>
                  </a:lnTo>
                  <a:lnTo>
                    <a:pt x="8995" y="1089516"/>
                  </a:lnTo>
                  <a:lnTo>
                    <a:pt x="4042" y="1029816"/>
                  </a:lnTo>
                  <a:lnTo>
                    <a:pt x="1021" y="968859"/>
                  </a:lnTo>
                  <a:lnTo>
                    <a:pt x="0" y="906779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/>
          <p:nvPr/>
        </p:nvSpPr>
        <p:spPr>
          <a:xfrm>
            <a:off x="5998717" y="1487932"/>
            <a:ext cx="559435" cy="10795"/>
          </a:xfrm>
          <a:custGeom>
            <a:avLst/>
            <a:gdLst/>
            <a:ahLst/>
            <a:cxnLst/>
            <a:rect l="l" t="t" r="r" b="b"/>
            <a:pathLst>
              <a:path w="559434" h="10794">
                <a:moveTo>
                  <a:pt x="559308" y="0"/>
                </a:moveTo>
                <a:lnTo>
                  <a:pt x="0" y="0"/>
                </a:lnTo>
                <a:lnTo>
                  <a:pt x="0" y="10667"/>
                </a:lnTo>
                <a:lnTo>
                  <a:pt x="559308" y="10667"/>
                </a:lnTo>
                <a:lnTo>
                  <a:pt x="559308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733925" y="1292733"/>
            <a:ext cx="283845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solidFill>
                  <a:srgbClr val="1F3863"/>
                </a:solidFill>
                <a:latin typeface="Calibri"/>
                <a:cs typeface="Calibri"/>
              </a:rPr>
              <a:t>EMISSIONE</a:t>
            </a:r>
            <a:r>
              <a:rPr sz="1300" b="1" spc="25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1F3863"/>
                </a:solidFill>
                <a:latin typeface="Calibri"/>
                <a:cs typeface="Calibri"/>
              </a:rPr>
              <a:t>DI</a:t>
            </a:r>
            <a:r>
              <a:rPr sz="1300" b="1" spc="1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1F3863"/>
                </a:solidFill>
                <a:latin typeface="Calibri"/>
                <a:cs typeface="Calibri"/>
              </a:rPr>
              <a:t>UN</a:t>
            </a:r>
            <a:r>
              <a:rPr sz="1300" b="1" spc="1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1F3863"/>
                </a:solidFill>
                <a:latin typeface="Calibri"/>
                <a:cs typeface="Calibri"/>
              </a:rPr>
              <a:t>FOTONE</a:t>
            </a:r>
            <a:r>
              <a:rPr sz="1300" b="1" spc="20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1F3863"/>
                </a:solidFill>
                <a:latin typeface="Calibri"/>
                <a:cs typeface="Calibri"/>
              </a:rPr>
              <a:t>PER</a:t>
            </a:r>
            <a:r>
              <a:rPr sz="1300" b="1" spc="15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300" b="1" spc="-15" dirty="0">
                <a:solidFill>
                  <a:srgbClr val="1F3863"/>
                </a:solidFill>
                <a:latin typeface="Calibri"/>
                <a:cs typeface="Calibri"/>
              </a:rPr>
              <a:t>TORNARE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33925" y="1490853"/>
            <a:ext cx="200977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5" dirty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sz="1300" b="1" spc="-5" dirty="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sz="1300" b="1" spc="-25" dirty="0">
                <a:solidFill>
                  <a:srgbClr val="1F3863"/>
                </a:solidFill>
                <a:latin typeface="Calibri"/>
                <a:cs typeface="Calibri"/>
              </a:rPr>
              <a:t>L</a:t>
            </a:r>
            <a:r>
              <a:rPr sz="1300" b="1" spc="-5" dirty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sz="1300" b="1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1F3863"/>
                </a:solidFill>
                <a:latin typeface="Calibri"/>
                <a:cs typeface="Calibri"/>
              </a:rPr>
              <a:t>S</a:t>
            </a:r>
            <a:r>
              <a:rPr sz="1300" b="1" spc="-110" dirty="0">
                <a:solidFill>
                  <a:srgbClr val="1F3863"/>
                </a:solidFill>
                <a:latin typeface="Calibri"/>
                <a:cs typeface="Calibri"/>
              </a:rPr>
              <a:t>TA</a:t>
            </a:r>
            <a:r>
              <a:rPr sz="1300" b="1" spc="-50" dirty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sz="1300" b="1" spc="-5" dirty="0">
                <a:solidFill>
                  <a:srgbClr val="1F3863"/>
                </a:solidFill>
                <a:latin typeface="Calibri"/>
                <a:cs typeface="Calibri"/>
              </a:rPr>
              <a:t>O</a:t>
            </a:r>
            <a:r>
              <a:rPr sz="1300" b="1" dirty="0">
                <a:solidFill>
                  <a:srgbClr val="1F3863"/>
                </a:solidFill>
                <a:latin typeface="Calibri"/>
                <a:cs typeface="Calibri"/>
              </a:rPr>
              <a:t> </a:t>
            </a:r>
            <a:r>
              <a:rPr sz="1300" b="1" spc="-15" dirty="0">
                <a:solidFill>
                  <a:srgbClr val="1F3863"/>
                </a:solidFill>
                <a:latin typeface="Calibri"/>
                <a:cs typeface="Calibri"/>
              </a:rPr>
              <a:t>F</a:t>
            </a:r>
            <a:r>
              <a:rPr sz="1300" b="1" spc="-10" dirty="0">
                <a:solidFill>
                  <a:srgbClr val="1F3863"/>
                </a:solidFill>
                <a:latin typeface="Calibri"/>
                <a:cs typeface="Calibri"/>
              </a:rPr>
              <a:t>ON</a:t>
            </a:r>
            <a:r>
              <a:rPr sz="1300" b="1" spc="-45" dirty="0">
                <a:solidFill>
                  <a:srgbClr val="1F3863"/>
                </a:solidFill>
                <a:latin typeface="Calibri"/>
                <a:cs typeface="Calibri"/>
              </a:rPr>
              <a:t>D</a:t>
            </a:r>
            <a:r>
              <a:rPr sz="1300" b="1" spc="-15" dirty="0">
                <a:solidFill>
                  <a:srgbClr val="1F3863"/>
                </a:solidFill>
                <a:latin typeface="Calibri"/>
                <a:cs typeface="Calibri"/>
              </a:rPr>
              <a:t>AM</a:t>
            </a:r>
            <a:r>
              <a:rPr sz="1300" b="1" spc="-5" dirty="0">
                <a:solidFill>
                  <a:srgbClr val="1F3863"/>
                </a:solidFill>
                <a:latin typeface="Calibri"/>
                <a:cs typeface="Calibri"/>
              </a:rPr>
              <a:t>EN</a:t>
            </a:r>
            <a:r>
              <a:rPr sz="1300" b="1" spc="-105" dirty="0">
                <a:solidFill>
                  <a:srgbClr val="1F3863"/>
                </a:solidFill>
                <a:latin typeface="Calibri"/>
                <a:cs typeface="Calibri"/>
              </a:rPr>
              <a:t>T</a:t>
            </a:r>
            <a:r>
              <a:rPr sz="1300" b="1" spc="-15" dirty="0">
                <a:solidFill>
                  <a:srgbClr val="1F3863"/>
                </a:solidFill>
                <a:latin typeface="Calibri"/>
                <a:cs typeface="Calibri"/>
              </a:rPr>
              <a:t>A</a:t>
            </a:r>
            <a:r>
              <a:rPr sz="1300" b="1" spc="-5" dirty="0">
                <a:solidFill>
                  <a:srgbClr val="1F3863"/>
                </a:solidFill>
                <a:latin typeface="Calibri"/>
                <a:cs typeface="Calibri"/>
              </a:rPr>
              <a:t>LE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151632" y="1530096"/>
            <a:ext cx="591820" cy="1815464"/>
          </a:xfrm>
          <a:custGeom>
            <a:avLst/>
            <a:gdLst/>
            <a:ahLst/>
            <a:cxnLst/>
            <a:rect l="l" t="t" r="r" b="b"/>
            <a:pathLst>
              <a:path w="591820" h="1815464">
                <a:moveTo>
                  <a:pt x="0" y="907541"/>
                </a:moveTo>
                <a:lnTo>
                  <a:pt x="889" y="836611"/>
                </a:lnTo>
                <a:lnTo>
                  <a:pt x="3513" y="767176"/>
                </a:lnTo>
                <a:lnTo>
                  <a:pt x="7806" y="699436"/>
                </a:lnTo>
                <a:lnTo>
                  <a:pt x="13703" y="633593"/>
                </a:lnTo>
                <a:lnTo>
                  <a:pt x="21137" y="569849"/>
                </a:lnTo>
                <a:lnTo>
                  <a:pt x="30044" y="508407"/>
                </a:lnTo>
                <a:lnTo>
                  <a:pt x="40357" y="449467"/>
                </a:lnTo>
                <a:lnTo>
                  <a:pt x="52011" y="393231"/>
                </a:lnTo>
                <a:lnTo>
                  <a:pt x="64941" y="339900"/>
                </a:lnTo>
                <a:lnTo>
                  <a:pt x="79079" y="289678"/>
                </a:lnTo>
                <a:lnTo>
                  <a:pt x="94362" y="242764"/>
                </a:lnTo>
                <a:lnTo>
                  <a:pt x="110723" y="199361"/>
                </a:lnTo>
                <a:lnTo>
                  <a:pt x="128096" y="159671"/>
                </a:lnTo>
                <a:lnTo>
                  <a:pt x="146416" y="123895"/>
                </a:lnTo>
                <a:lnTo>
                  <a:pt x="185635" y="64892"/>
                </a:lnTo>
                <a:lnTo>
                  <a:pt x="227853" y="23966"/>
                </a:lnTo>
                <a:lnTo>
                  <a:pt x="272546" y="2730"/>
                </a:lnTo>
                <a:lnTo>
                  <a:pt x="295656" y="0"/>
                </a:lnTo>
                <a:lnTo>
                  <a:pt x="318765" y="2730"/>
                </a:lnTo>
                <a:lnTo>
                  <a:pt x="363458" y="23966"/>
                </a:lnTo>
                <a:lnTo>
                  <a:pt x="405676" y="64892"/>
                </a:lnTo>
                <a:lnTo>
                  <a:pt x="444895" y="123895"/>
                </a:lnTo>
                <a:lnTo>
                  <a:pt x="463215" y="159671"/>
                </a:lnTo>
                <a:lnTo>
                  <a:pt x="480588" y="199361"/>
                </a:lnTo>
                <a:lnTo>
                  <a:pt x="496949" y="242764"/>
                </a:lnTo>
                <a:lnTo>
                  <a:pt x="512232" y="289678"/>
                </a:lnTo>
                <a:lnTo>
                  <a:pt x="526370" y="339900"/>
                </a:lnTo>
                <a:lnTo>
                  <a:pt x="539300" y="393231"/>
                </a:lnTo>
                <a:lnTo>
                  <a:pt x="550954" y="449467"/>
                </a:lnTo>
                <a:lnTo>
                  <a:pt x="561267" y="508407"/>
                </a:lnTo>
                <a:lnTo>
                  <a:pt x="570174" y="569849"/>
                </a:lnTo>
                <a:lnTo>
                  <a:pt x="577608" y="633593"/>
                </a:lnTo>
                <a:lnTo>
                  <a:pt x="583505" y="699436"/>
                </a:lnTo>
                <a:lnTo>
                  <a:pt x="587798" y="767176"/>
                </a:lnTo>
                <a:lnTo>
                  <a:pt x="590422" y="836611"/>
                </a:lnTo>
                <a:lnTo>
                  <a:pt x="591312" y="907541"/>
                </a:lnTo>
                <a:lnTo>
                  <a:pt x="590422" y="978472"/>
                </a:lnTo>
                <a:lnTo>
                  <a:pt x="587798" y="1047907"/>
                </a:lnTo>
                <a:lnTo>
                  <a:pt x="583505" y="1115647"/>
                </a:lnTo>
                <a:lnTo>
                  <a:pt x="577608" y="1181490"/>
                </a:lnTo>
                <a:lnTo>
                  <a:pt x="570174" y="1245234"/>
                </a:lnTo>
                <a:lnTo>
                  <a:pt x="561267" y="1306676"/>
                </a:lnTo>
                <a:lnTo>
                  <a:pt x="550954" y="1365616"/>
                </a:lnTo>
                <a:lnTo>
                  <a:pt x="539300" y="1421852"/>
                </a:lnTo>
                <a:lnTo>
                  <a:pt x="526370" y="1475183"/>
                </a:lnTo>
                <a:lnTo>
                  <a:pt x="512232" y="1525405"/>
                </a:lnTo>
                <a:lnTo>
                  <a:pt x="496949" y="1572319"/>
                </a:lnTo>
                <a:lnTo>
                  <a:pt x="480588" y="1615722"/>
                </a:lnTo>
                <a:lnTo>
                  <a:pt x="463215" y="1655412"/>
                </a:lnTo>
                <a:lnTo>
                  <a:pt x="444895" y="1691188"/>
                </a:lnTo>
                <a:lnTo>
                  <a:pt x="405676" y="1750191"/>
                </a:lnTo>
                <a:lnTo>
                  <a:pt x="363458" y="1791117"/>
                </a:lnTo>
                <a:lnTo>
                  <a:pt x="318765" y="1812353"/>
                </a:lnTo>
                <a:lnTo>
                  <a:pt x="295656" y="1815083"/>
                </a:lnTo>
                <a:lnTo>
                  <a:pt x="272546" y="1812353"/>
                </a:lnTo>
                <a:lnTo>
                  <a:pt x="227853" y="1791117"/>
                </a:lnTo>
                <a:lnTo>
                  <a:pt x="185635" y="1750191"/>
                </a:lnTo>
                <a:lnTo>
                  <a:pt x="146416" y="1691188"/>
                </a:lnTo>
                <a:lnTo>
                  <a:pt x="128096" y="1655412"/>
                </a:lnTo>
                <a:lnTo>
                  <a:pt x="110723" y="1615722"/>
                </a:lnTo>
                <a:lnTo>
                  <a:pt x="94362" y="1572319"/>
                </a:lnTo>
                <a:lnTo>
                  <a:pt x="79079" y="1525405"/>
                </a:lnTo>
                <a:lnTo>
                  <a:pt x="64941" y="1475183"/>
                </a:lnTo>
                <a:lnTo>
                  <a:pt x="52011" y="1421852"/>
                </a:lnTo>
                <a:lnTo>
                  <a:pt x="40357" y="1365616"/>
                </a:lnTo>
                <a:lnTo>
                  <a:pt x="30044" y="1306676"/>
                </a:lnTo>
                <a:lnTo>
                  <a:pt x="21137" y="1245234"/>
                </a:lnTo>
                <a:lnTo>
                  <a:pt x="13703" y="1181490"/>
                </a:lnTo>
                <a:lnTo>
                  <a:pt x="7806" y="1115647"/>
                </a:lnTo>
                <a:lnTo>
                  <a:pt x="3513" y="1047907"/>
                </a:lnTo>
                <a:lnTo>
                  <a:pt x="889" y="978472"/>
                </a:lnTo>
                <a:lnTo>
                  <a:pt x="0" y="907541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18768" y="1292733"/>
            <a:ext cx="254889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15" dirty="0">
                <a:solidFill>
                  <a:srgbClr val="FF0000"/>
                </a:solidFill>
                <a:latin typeface="Calibri"/>
                <a:cs typeface="Calibri"/>
              </a:rPr>
              <a:t>ECCITAZIONE,</a:t>
            </a:r>
            <a:r>
              <a:rPr sz="1300" b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b="1" spc="-15" dirty="0">
                <a:solidFill>
                  <a:srgbClr val="FF0000"/>
                </a:solidFill>
                <a:latin typeface="Calibri"/>
                <a:cs typeface="Calibri"/>
              </a:rPr>
              <a:t>ACQUISTO</a:t>
            </a:r>
            <a:r>
              <a:rPr sz="1300" b="1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FF0000"/>
                </a:solidFill>
                <a:latin typeface="Calibri"/>
                <a:cs typeface="Calibri"/>
              </a:rPr>
              <a:t>DI</a:t>
            </a:r>
            <a:r>
              <a:rPr sz="13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FF0000"/>
                </a:solidFill>
                <a:latin typeface="Calibri"/>
                <a:cs typeface="Calibri"/>
              </a:rPr>
              <a:t>ENERGIA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07433" y="4218559"/>
            <a:ext cx="293878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742315" algn="l"/>
                <a:tab pos="1697989" algn="l"/>
                <a:tab pos="2210435" algn="l"/>
              </a:tabLst>
            </a:pP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Sp</a:t>
            </a:r>
            <a:r>
              <a:rPr sz="1300" b="1" spc="-25" dirty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sz="1300" b="1" spc="-10" dirty="0">
                <a:solidFill>
                  <a:srgbClr val="585858"/>
                </a:solidFill>
                <a:latin typeface="Calibri"/>
                <a:cs typeface="Calibri"/>
              </a:rPr>
              <a:t>tt</a:t>
            </a:r>
            <a:r>
              <a:rPr sz="1300" b="1" spc="-25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300" b="1" spc="-10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:</a:t>
            </a:r>
            <a:r>
              <a:rPr sz="1300" b="1" dirty="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di</a:t>
            </a:r>
            <a:r>
              <a:rPr sz="1300" b="1" spc="-10" dirty="0">
                <a:solidFill>
                  <a:srgbClr val="585858"/>
                </a:solidFill>
                <a:latin typeface="Calibri"/>
                <a:cs typeface="Calibri"/>
              </a:rPr>
              <a:t>ag</a:t>
            </a:r>
            <a:r>
              <a:rPr sz="1300" b="1" spc="-35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300" b="1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300" b="1" spc="5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sz="1300" b="1" spc="-10" dirty="0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300" b="1" dirty="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del</a:t>
            </a:r>
            <a:r>
              <a:rPr sz="1300" b="1" dirty="0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300" b="1" dirty="0">
                <a:solidFill>
                  <a:srgbClr val="585858"/>
                </a:solidFill>
                <a:latin typeface="Calibri"/>
                <a:cs typeface="Calibri"/>
              </a:rPr>
              <a:t>	</a:t>
            </a:r>
            <a:r>
              <a:rPr sz="1300" b="1" spc="-25" dirty="0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sz="1300" b="1" spc="-10" dirty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di</a:t>
            </a:r>
            <a:r>
              <a:rPr sz="1300" b="1" spc="-10" dirty="0">
                <a:solidFill>
                  <a:srgbClr val="585858"/>
                </a:solidFill>
                <a:latin typeface="Calibri"/>
                <a:cs typeface="Calibri"/>
              </a:rPr>
              <a:t>az</a:t>
            </a: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sz="1300" b="1" dirty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ne  </a:t>
            </a:r>
            <a:r>
              <a:rPr sz="1300" b="1" spc="-10" dirty="0">
                <a:solidFill>
                  <a:srgbClr val="585858"/>
                </a:solidFill>
                <a:latin typeface="Calibri"/>
                <a:cs typeface="Calibri"/>
              </a:rPr>
              <a:t>emessa</a:t>
            </a:r>
            <a:r>
              <a:rPr sz="1300" b="1" dirty="0">
                <a:solidFill>
                  <a:srgbClr val="585858"/>
                </a:solidFill>
                <a:latin typeface="Calibri"/>
                <a:cs typeface="Calibri"/>
              </a:rPr>
              <a:t> in</a:t>
            </a:r>
            <a:r>
              <a:rPr sz="1300" b="1" spc="1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funzione</a:t>
            </a:r>
            <a:r>
              <a:rPr sz="1300" b="1" spc="1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585858"/>
                </a:solidFill>
                <a:latin typeface="Calibri"/>
                <a:cs typeface="Calibri"/>
              </a:rPr>
              <a:t>della</a:t>
            </a:r>
            <a:r>
              <a:rPr sz="1300" b="1" spc="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585858"/>
                </a:solidFill>
                <a:latin typeface="Calibri"/>
                <a:cs typeface="Calibri"/>
              </a:rPr>
              <a:t>lunghezza</a:t>
            </a:r>
            <a:r>
              <a:rPr sz="1300" b="1" spc="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300" b="1" spc="-20" dirty="0">
                <a:solidFill>
                  <a:srgbClr val="585858"/>
                </a:solidFill>
                <a:latin typeface="Calibri"/>
                <a:cs typeface="Calibri"/>
              </a:rPr>
              <a:t>d’onda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752331" y="1699260"/>
            <a:ext cx="2565400" cy="739140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91440" marR="80010" algn="just">
              <a:lnSpc>
                <a:spcPct val="100000"/>
              </a:lnSpc>
              <a:spcBef>
                <a:spcPts val="270"/>
              </a:spcBef>
            </a:pP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Un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u="sng" spc="-10" dirty="0">
                <a:solidFill>
                  <a:srgbClr val="7E7E7E"/>
                </a:solidFill>
                <a:uFill>
                  <a:solidFill>
                    <a:srgbClr val="7E7E7E"/>
                  </a:solidFill>
                </a:uFill>
                <a:latin typeface="Calibri"/>
                <a:cs typeface="Calibri"/>
              </a:rPr>
              <a:t>fotone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è</a:t>
            </a:r>
            <a:r>
              <a:rPr sz="1400" b="1" spc="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una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particella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 di </a:t>
            </a:r>
            <a:r>
              <a:rPr sz="1400" b="1" spc="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radiazione </a:t>
            </a:r>
            <a:r>
              <a:rPr sz="1400" b="1" spc="-10" dirty="0">
                <a:solidFill>
                  <a:srgbClr val="7E7E7E"/>
                </a:solidFill>
                <a:latin typeface="Calibri"/>
                <a:cs typeface="Calibri"/>
              </a:rPr>
              <a:t>elettromagnetica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che </a:t>
            </a:r>
            <a:r>
              <a:rPr sz="1400" b="1" spc="-30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ha</a:t>
            </a:r>
            <a:r>
              <a:rPr sz="1400" b="1" spc="-2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massa</a:t>
            </a:r>
            <a:r>
              <a:rPr sz="1400" b="1" spc="-3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7E7E7E"/>
                </a:solidFill>
                <a:latin typeface="Calibri"/>
                <a:cs typeface="Calibri"/>
              </a:rPr>
              <a:t>zero</a:t>
            </a:r>
            <a:r>
              <a:rPr sz="1400" b="1" spc="-3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ed</a:t>
            </a:r>
            <a:r>
              <a:rPr sz="1400" b="1" spc="-20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7E7E7E"/>
                </a:solidFill>
                <a:latin typeface="Calibri"/>
                <a:cs typeface="Calibri"/>
              </a:rPr>
              <a:t>energia</a:t>
            </a:r>
            <a:r>
              <a:rPr sz="1400" b="1" spc="-35" dirty="0">
                <a:solidFill>
                  <a:srgbClr val="7E7E7E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7E7E7E"/>
                </a:solidFill>
                <a:latin typeface="Calibri"/>
                <a:cs typeface="Calibri"/>
              </a:rPr>
              <a:t>hν.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309740" y="1007872"/>
            <a:ext cx="2412365" cy="704215"/>
          </a:xfrm>
          <a:custGeom>
            <a:avLst/>
            <a:gdLst/>
            <a:ahLst/>
            <a:cxnLst/>
            <a:rect l="l" t="t" r="r" b="b"/>
            <a:pathLst>
              <a:path w="2412365" h="704214">
                <a:moveTo>
                  <a:pt x="2341884" y="672267"/>
                </a:moveTo>
                <a:lnTo>
                  <a:pt x="2327656" y="693419"/>
                </a:lnTo>
                <a:lnTo>
                  <a:pt x="2412238" y="704214"/>
                </a:lnTo>
                <a:lnTo>
                  <a:pt x="2398105" y="679323"/>
                </a:lnTo>
                <a:lnTo>
                  <a:pt x="2352420" y="679323"/>
                </a:lnTo>
                <a:lnTo>
                  <a:pt x="2341884" y="672267"/>
                </a:lnTo>
                <a:close/>
              </a:path>
              <a:path w="2412365" h="704214">
                <a:moveTo>
                  <a:pt x="2356054" y="651203"/>
                </a:moveTo>
                <a:lnTo>
                  <a:pt x="2341884" y="672267"/>
                </a:lnTo>
                <a:lnTo>
                  <a:pt x="2352420" y="679323"/>
                </a:lnTo>
                <a:lnTo>
                  <a:pt x="2366517" y="658240"/>
                </a:lnTo>
                <a:lnTo>
                  <a:pt x="2356054" y="651203"/>
                </a:lnTo>
                <a:close/>
              </a:path>
              <a:path w="2412365" h="704214">
                <a:moveTo>
                  <a:pt x="2370201" y="630174"/>
                </a:moveTo>
                <a:lnTo>
                  <a:pt x="2356054" y="651203"/>
                </a:lnTo>
                <a:lnTo>
                  <a:pt x="2366517" y="658240"/>
                </a:lnTo>
                <a:lnTo>
                  <a:pt x="2352420" y="679323"/>
                </a:lnTo>
                <a:lnTo>
                  <a:pt x="2398105" y="679323"/>
                </a:lnTo>
                <a:lnTo>
                  <a:pt x="2370201" y="630174"/>
                </a:lnTo>
                <a:close/>
              </a:path>
              <a:path w="2412365" h="704214">
                <a:moveTo>
                  <a:pt x="2260825" y="589152"/>
                </a:moveTo>
                <a:lnTo>
                  <a:pt x="2213737" y="589152"/>
                </a:lnTo>
                <a:lnTo>
                  <a:pt x="2309622" y="650620"/>
                </a:lnTo>
                <a:lnTo>
                  <a:pt x="2341884" y="672267"/>
                </a:lnTo>
                <a:lnTo>
                  <a:pt x="2356054" y="651203"/>
                </a:lnTo>
                <a:lnTo>
                  <a:pt x="2323465" y="629285"/>
                </a:lnTo>
                <a:lnTo>
                  <a:pt x="2260825" y="589152"/>
                </a:lnTo>
                <a:close/>
              </a:path>
              <a:path w="2412365" h="704214">
                <a:moveTo>
                  <a:pt x="2309367" y="650493"/>
                </a:moveTo>
                <a:lnTo>
                  <a:pt x="2309557" y="650620"/>
                </a:lnTo>
                <a:lnTo>
                  <a:pt x="2309367" y="650493"/>
                </a:lnTo>
                <a:close/>
              </a:path>
              <a:path w="2412365" h="704214">
                <a:moveTo>
                  <a:pt x="1887106" y="374523"/>
                </a:moveTo>
                <a:lnTo>
                  <a:pt x="1831975" y="374523"/>
                </a:lnTo>
                <a:lnTo>
                  <a:pt x="1832229" y="374650"/>
                </a:lnTo>
                <a:lnTo>
                  <a:pt x="1927225" y="423799"/>
                </a:lnTo>
                <a:lnTo>
                  <a:pt x="2022602" y="475868"/>
                </a:lnTo>
                <a:lnTo>
                  <a:pt x="2118233" y="531113"/>
                </a:lnTo>
                <a:lnTo>
                  <a:pt x="2213991" y="589406"/>
                </a:lnTo>
                <a:lnTo>
                  <a:pt x="2213737" y="589152"/>
                </a:lnTo>
                <a:lnTo>
                  <a:pt x="2260825" y="589152"/>
                </a:lnTo>
                <a:lnTo>
                  <a:pt x="2227326" y="567689"/>
                </a:lnTo>
                <a:lnTo>
                  <a:pt x="2131060" y="509142"/>
                </a:lnTo>
                <a:lnTo>
                  <a:pt x="2034793" y="453770"/>
                </a:lnTo>
                <a:lnTo>
                  <a:pt x="1938909" y="401319"/>
                </a:lnTo>
                <a:lnTo>
                  <a:pt x="1887106" y="374523"/>
                </a:lnTo>
                <a:close/>
              </a:path>
              <a:path w="2412365" h="704214">
                <a:moveTo>
                  <a:pt x="2117979" y="530987"/>
                </a:moveTo>
                <a:lnTo>
                  <a:pt x="2118187" y="531113"/>
                </a:lnTo>
                <a:lnTo>
                  <a:pt x="2117979" y="530987"/>
                </a:lnTo>
                <a:close/>
              </a:path>
              <a:path w="2412365" h="704214">
                <a:moveTo>
                  <a:pt x="2022348" y="475741"/>
                </a:moveTo>
                <a:lnTo>
                  <a:pt x="2022567" y="475868"/>
                </a:lnTo>
                <a:lnTo>
                  <a:pt x="2022348" y="475741"/>
                </a:lnTo>
                <a:close/>
              </a:path>
              <a:path w="2412365" h="704214">
                <a:moveTo>
                  <a:pt x="1926970" y="423672"/>
                </a:moveTo>
                <a:lnTo>
                  <a:pt x="1927203" y="423799"/>
                </a:lnTo>
                <a:lnTo>
                  <a:pt x="1926970" y="423672"/>
                </a:lnTo>
                <a:close/>
              </a:path>
              <a:path w="2412365" h="704214">
                <a:moveTo>
                  <a:pt x="1832079" y="374576"/>
                </a:moveTo>
                <a:lnTo>
                  <a:pt x="1832220" y="374650"/>
                </a:lnTo>
                <a:lnTo>
                  <a:pt x="1832079" y="374576"/>
                </a:lnTo>
                <a:close/>
              </a:path>
              <a:path w="2412365" h="704214">
                <a:moveTo>
                  <a:pt x="1795320" y="328422"/>
                </a:moveTo>
                <a:lnTo>
                  <a:pt x="1737487" y="328422"/>
                </a:lnTo>
                <a:lnTo>
                  <a:pt x="1832079" y="374576"/>
                </a:lnTo>
                <a:lnTo>
                  <a:pt x="1887106" y="374523"/>
                </a:lnTo>
                <a:lnTo>
                  <a:pt x="1843405" y="351916"/>
                </a:lnTo>
                <a:lnTo>
                  <a:pt x="1795320" y="328422"/>
                </a:lnTo>
                <a:close/>
              </a:path>
              <a:path w="2412365" h="704214">
                <a:moveTo>
                  <a:pt x="1704834" y="285623"/>
                </a:moveTo>
                <a:lnTo>
                  <a:pt x="1643761" y="285623"/>
                </a:lnTo>
                <a:lnTo>
                  <a:pt x="1737740" y="328549"/>
                </a:lnTo>
                <a:lnTo>
                  <a:pt x="1737487" y="328422"/>
                </a:lnTo>
                <a:lnTo>
                  <a:pt x="1795320" y="328422"/>
                </a:lnTo>
                <a:lnTo>
                  <a:pt x="1748536" y="305562"/>
                </a:lnTo>
                <a:lnTo>
                  <a:pt x="1704834" y="285623"/>
                </a:lnTo>
                <a:close/>
              </a:path>
              <a:path w="2412365" h="704214">
                <a:moveTo>
                  <a:pt x="1615651" y="245999"/>
                </a:moveTo>
                <a:lnTo>
                  <a:pt x="1551051" y="245999"/>
                </a:lnTo>
                <a:lnTo>
                  <a:pt x="1644014" y="285750"/>
                </a:lnTo>
                <a:lnTo>
                  <a:pt x="1643761" y="285623"/>
                </a:lnTo>
                <a:lnTo>
                  <a:pt x="1704834" y="285623"/>
                </a:lnTo>
                <a:lnTo>
                  <a:pt x="1654175" y="262508"/>
                </a:lnTo>
                <a:lnTo>
                  <a:pt x="1615651" y="245999"/>
                </a:lnTo>
                <a:close/>
              </a:path>
              <a:path w="2412365" h="704214">
                <a:moveTo>
                  <a:pt x="19685" y="172465"/>
                </a:moveTo>
                <a:lnTo>
                  <a:pt x="0" y="255397"/>
                </a:lnTo>
                <a:lnTo>
                  <a:pt x="78105" y="221361"/>
                </a:lnTo>
                <a:lnTo>
                  <a:pt x="70973" y="215391"/>
                </a:lnTo>
                <a:lnTo>
                  <a:pt x="50037" y="215391"/>
                </a:lnTo>
                <a:lnTo>
                  <a:pt x="31369" y="198119"/>
                </a:lnTo>
                <a:lnTo>
                  <a:pt x="39654" y="189179"/>
                </a:lnTo>
                <a:lnTo>
                  <a:pt x="19685" y="172465"/>
                </a:lnTo>
                <a:close/>
              </a:path>
              <a:path w="2412365" h="704214">
                <a:moveTo>
                  <a:pt x="1527878" y="209423"/>
                </a:moveTo>
                <a:lnTo>
                  <a:pt x="1459230" y="209423"/>
                </a:lnTo>
                <a:lnTo>
                  <a:pt x="1551305" y="246125"/>
                </a:lnTo>
                <a:lnTo>
                  <a:pt x="1551051" y="245999"/>
                </a:lnTo>
                <a:lnTo>
                  <a:pt x="1615651" y="245999"/>
                </a:lnTo>
                <a:lnTo>
                  <a:pt x="1560830" y="222503"/>
                </a:lnTo>
                <a:lnTo>
                  <a:pt x="1527878" y="209423"/>
                </a:lnTo>
                <a:close/>
              </a:path>
              <a:path w="2412365" h="704214">
                <a:moveTo>
                  <a:pt x="39654" y="189179"/>
                </a:moveTo>
                <a:lnTo>
                  <a:pt x="31369" y="198119"/>
                </a:lnTo>
                <a:lnTo>
                  <a:pt x="50037" y="215391"/>
                </a:lnTo>
                <a:lnTo>
                  <a:pt x="59173" y="205516"/>
                </a:lnTo>
                <a:lnTo>
                  <a:pt x="39654" y="189179"/>
                </a:lnTo>
                <a:close/>
              </a:path>
              <a:path w="2412365" h="704214">
                <a:moveTo>
                  <a:pt x="59173" y="205516"/>
                </a:moveTo>
                <a:lnTo>
                  <a:pt x="50037" y="215391"/>
                </a:lnTo>
                <a:lnTo>
                  <a:pt x="70973" y="215391"/>
                </a:lnTo>
                <a:lnTo>
                  <a:pt x="59173" y="205516"/>
                </a:lnTo>
                <a:close/>
              </a:path>
              <a:path w="2412365" h="704214">
                <a:moveTo>
                  <a:pt x="1359028" y="146050"/>
                </a:moveTo>
                <a:lnTo>
                  <a:pt x="1279270" y="146050"/>
                </a:lnTo>
                <a:lnTo>
                  <a:pt x="1279652" y="146176"/>
                </a:lnTo>
                <a:lnTo>
                  <a:pt x="1368933" y="176275"/>
                </a:lnTo>
                <a:lnTo>
                  <a:pt x="1459484" y="209550"/>
                </a:lnTo>
                <a:lnTo>
                  <a:pt x="1459230" y="209423"/>
                </a:lnTo>
                <a:lnTo>
                  <a:pt x="1527878" y="209423"/>
                </a:lnTo>
                <a:lnTo>
                  <a:pt x="1468374" y="185800"/>
                </a:lnTo>
                <a:lnTo>
                  <a:pt x="1377188" y="152145"/>
                </a:lnTo>
                <a:lnTo>
                  <a:pt x="1359028" y="146050"/>
                </a:lnTo>
                <a:close/>
              </a:path>
              <a:path w="2412365" h="704214">
                <a:moveTo>
                  <a:pt x="632079" y="0"/>
                </a:moveTo>
                <a:lnTo>
                  <a:pt x="560324" y="380"/>
                </a:lnTo>
                <a:lnTo>
                  <a:pt x="491616" y="4317"/>
                </a:lnTo>
                <a:lnTo>
                  <a:pt x="425704" y="11683"/>
                </a:lnTo>
                <a:lnTo>
                  <a:pt x="362712" y="22732"/>
                </a:lnTo>
                <a:lnTo>
                  <a:pt x="303022" y="37591"/>
                </a:lnTo>
                <a:lnTo>
                  <a:pt x="246887" y="56133"/>
                </a:lnTo>
                <a:lnTo>
                  <a:pt x="194056" y="78486"/>
                </a:lnTo>
                <a:lnTo>
                  <a:pt x="145034" y="104648"/>
                </a:lnTo>
                <a:lnTo>
                  <a:pt x="99822" y="134619"/>
                </a:lnTo>
                <a:lnTo>
                  <a:pt x="58674" y="168655"/>
                </a:lnTo>
                <a:lnTo>
                  <a:pt x="39654" y="189179"/>
                </a:lnTo>
                <a:lnTo>
                  <a:pt x="59173" y="205516"/>
                </a:lnTo>
                <a:lnTo>
                  <a:pt x="75650" y="187705"/>
                </a:lnTo>
                <a:lnTo>
                  <a:pt x="76708" y="186562"/>
                </a:lnTo>
                <a:lnTo>
                  <a:pt x="76949" y="186562"/>
                </a:lnTo>
                <a:lnTo>
                  <a:pt x="114646" y="155448"/>
                </a:lnTo>
                <a:lnTo>
                  <a:pt x="114426" y="155448"/>
                </a:lnTo>
                <a:lnTo>
                  <a:pt x="157666" y="126745"/>
                </a:lnTo>
                <a:lnTo>
                  <a:pt x="157480" y="126745"/>
                </a:lnTo>
                <a:lnTo>
                  <a:pt x="158623" y="126111"/>
                </a:lnTo>
                <a:lnTo>
                  <a:pt x="204530" y="101726"/>
                </a:lnTo>
                <a:lnTo>
                  <a:pt x="205486" y="101218"/>
                </a:lnTo>
                <a:lnTo>
                  <a:pt x="205668" y="101218"/>
                </a:lnTo>
                <a:lnTo>
                  <a:pt x="256286" y="79755"/>
                </a:lnTo>
                <a:lnTo>
                  <a:pt x="256547" y="79755"/>
                </a:lnTo>
                <a:lnTo>
                  <a:pt x="309874" y="62102"/>
                </a:lnTo>
                <a:lnTo>
                  <a:pt x="309626" y="62102"/>
                </a:lnTo>
                <a:lnTo>
                  <a:pt x="368427" y="47498"/>
                </a:lnTo>
                <a:lnTo>
                  <a:pt x="368965" y="47498"/>
                </a:lnTo>
                <a:lnTo>
                  <a:pt x="428927" y="36829"/>
                </a:lnTo>
                <a:lnTo>
                  <a:pt x="429640" y="36702"/>
                </a:lnTo>
                <a:lnTo>
                  <a:pt x="430022" y="36702"/>
                </a:lnTo>
                <a:lnTo>
                  <a:pt x="494030" y="29590"/>
                </a:lnTo>
                <a:lnTo>
                  <a:pt x="493394" y="29590"/>
                </a:lnTo>
                <a:lnTo>
                  <a:pt x="561466" y="25653"/>
                </a:lnTo>
                <a:lnTo>
                  <a:pt x="560832" y="25653"/>
                </a:lnTo>
                <a:lnTo>
                  <a:pt x="631236" y="25402"/>
                </a:lnTo>
                <a:lnTo>
                  <a:pt x="893220" y="25400"/>
                </a:lnTo>
                <a:lnTo>
                  <a:pt x="862076" y="20192"/>
                </a:lnTo>
                <a:lnTo>
                  <a:pt x="782955" y="10032"/>
                </a:lnTo>
                <a:lnTo>
                  <a:pt x="706247" y="3301"/>
                </a:lnTo>
                <a:lnTo>
                  <a:pt x="632079" y="0"/>
                </a:lnTo>
                <a:close/>
              </a:path>
              <a:path w="2412365" h="704214">
                <a:moveTo>
                  <a:pt x="76708" y="186562"/>
                </a:moveTo>
                <a:lnTo>
                  <a:pt x="75564" y="187705"/>
                </a:lnTo>
                <a:lnTo>
                  <a:pt x="75927" y="187407"/>
                </a:lnTo>
                <a:lnTo>
                  <a:pt x="76708" y="186562"/>
                </a:lnTo>
                <a:close/>
              </a:path>
              <a:path w="2412365" h="704214">
                <a:moveTo>
                  <a:pt x="75927" y="187407"/>
                </a:moveTo>
                <a:lnTo>
                  <a:pt x="75564" y="187705"/>
                </a:lnTo>
                <a:lnTo>
                  <a:pt x="75927" y="187407"/>
                </a:lnTo>
                <a:close/>
              </a:path>
              <a:path w="2412365" h="704214">
                <a:moveTo>
                  <a:pt x="76949" y="186562"/>
                </a:moveTo>
                <a:lnTo>
                  <a:pt x="76708" y="186562"/>
                </a:lnTo>
                <a:lnTo>
                  <a:pt x="75927" y="187407"/>
                </a:lnTo>
                <a:lnTo>
                  <a:pt x="76949" y="186562"/>
                </a:lnTo>
                <a:close/>
              </a:path>
              <a:path w="2412365" h="704214">
                <a:moveTo>
                  <a:pt x="1368552" y="176149"/>
                </a:moveTo>
                <a:lnTo>
                  <a:pt x="1368897" y="176275"/>
                </a:lnTo>
                <a:lnTo>
                  <a:pt x="1368552" y="176149"/>
                </a:lnTo>
                <a:close/>
              </a:path>
              <a:path w="2412365" h="704214">
                <a:moveTo>
                  <a:pt x="115549" y="154702"/>
                </a:moveTo>
                <a:lnTo>
                  <a:pt x="114426" y="155448"/>
                </a:lnTo>
                <a:lnTo>
                  <a:pt x="114646" y="155448"/>
                </a:lnTo>
                <a:lnTo>
                  <a:pt x="115549" y="154702"/>
                </a:lnTo>
                <a:close/>
              </a:path>
              <a:path w="2412365" h="704214">
                <a:moveTo>
                  <a:pt x="1279607" y="146163"/>
                </a:moveTo>
                <a:close/>
              </a:path>
              <a:path w="2412365" h="704214">
                <a:moveTo>
                  <a:pt x="1278417" y="119252"/>
                </a:moveTo>
                <a:lnTo>
                  <a:pt x="1191387" y="119252"/>
                </a:lnTo>
                <a:lnTo>
                  <a:pt x="1279607" y="146163"/>
                </a:lnTo>
                <a:lnTo>
                  <a:pt x="1279270" y="146050"/>
                </a:lnTo>
                <a:lnTo>
                  <a:pt x="1359028" y="146050"/>
                </a:lnTo>
                <a:lnTo>
                  <a:pt x="1287144" y="121919"/>
                </a:lnTo>
                <a:lnTo>
                  <a:pt x="1278417" y="119252"/>
                </a:lnTo>
                <a:close/>
              </a:path>
              <a:path w="2412365" h="704214">
                <a:moveTo>
                  <a:pt x="158623" y="126111"/>
                </a:moveTo>
                <a:lnTo>
                  <a:pt x="157480" y="126745"/>
                </a:lnTo>
                <a:lnTo>
                  <a:pt x="158416" y="126247"/>
                </a:lnTo>
                <a:lnTo>
                  <a:pt x="158623" y="126111"/>
                </a:lnTo>
                <a:close/>
              </a:path>
              <a:path w="2412365" h="704214">
                <a:moveTo>
                  <a:pt x="158416" y="126247"/>
                </a:moveTo>
                <a:lnTo>
                  <a:pt x="157480" y="126745"/>
                </a:lnTo>
                <a:lnTo>
                  <a:pt x="157666" y="126745"/>
                </a:lnTo>
                <a:lnTo>
                  <a:pt x="158416" y="126247"/>
                </a:lnTo>
                <a:close/>
              </a:path>
              <a:path w="2412365" h="704214">
                <a:moveTo>
                  <a:pt x="158674" y="126111"/>
                </a:moveTo>
                <a:lnTo>
                  <a:pt x="158416" y="126247"/>
                </a:lnTo>
                <a:lnTo>
                  <a:pt x="158674" y="126111"/>
                </a:lnTo>
                <a:close/>
              </a:path>
              <a:path w="2412365" h="704214">
                <a:moveTo>
                  <a:pt x="1201535" y="95757"/>
                </a:moveTo>
                <a:lnTo>
                  <a:pt x="1105281" y="95757"/>
                </a:lnTo>
                <a:lnTo>
                  <a:pt x="1191767" y="119379"/>
                </a:lnTo>
                <a:lnTo>
                  <a:pt x="1191387" y="119252"/>
                </a:lnTo>
                <a:lnTo>
                  <a:pt x="1278417" y="119252"/>
                </a:lnTo>
                <a:lnTo>
                  <a:pt x="1201535" y="95757"/>
                </a:lnTo>
                <a:close/>
              </a:path>
              <a:path w="2412365" h="704214">
                <a:moveTo>
                  <a:pt x="205486" y="101218"/>
                </a:moveTo>
                <a:lnTo>
                  <a:pt x="204469" y="101726"/>
                </a:lnTo>
                <a:lnTo>
                  <a:pt x="204769" y="101600"/>
                </a:lnTo>
                <a:lnTo>
                  <a:pt x="205486" y="101218"/>
                </a:lnTo>
                <a:close/>
              </a:path>
              <a:path w="2412365" h="704214">
                <a:moveTo>
                  <a:pt x="204769" y="101600"/>
                </a:moveTo>
                <a:lnTo>
                  <a:pt x="204469" y="101726"/>
                </a:lnTo>
                <a:lnTo>
                  <a:pt x="204769" y="101600"/>
                </a:lnTo>
                <a:close/>
              </a:path>
              <a:path w="2412365" h="704214">
                <a:moveTo>
                  <a:pt x="205668" y="101218"/>
                </a:moveTo>
                <a:lnTo>
                  <a:pt x="205486" y="101218"/>
                </a:lnTo>
                <a:lnTo>
                  <a:pt x="204769" y="101600"/>
                </a:lnTo>
                <a:lnTo>
                  <a:pt x="205668" y="101218"/>
                </a:lnTo>
                <a:close/>
              </a:path>
              <a:path w="2412365" h="704214">
                <a:moveTo>
                  <a:pt x="1127637" y="75564"/>
                </a:moveTo>
                <a:lnTo>
                  <a:pt x="1020826" y="75564"/>
                </a:lnTo>
                <a:lnTo>
                  <a:pt x="1105662" y="95885"/>
                </a:lnTo>
                <a:lnTo>
                  <a:pt x="1105281" y="95757"/>
                </a:lnTo>
                <a:lnTo>
                  <a:pt x="1201535" y="95757"/>
                </a:lnTo>
                <a:lnTo>
                  <a:pt x="1198626" y="94868"/>
                </a:lnTo>
                <a:lnTo>
                  <a:pt x="1127637" y="75564"/>
                </a:lnTo>
                <a:close/>
              </a:path>
              <a:path w="2412365" h="704214">
                <a:moveTo>
                  <a:pt x="256547" y="79755"/>
                </a:moveTo>
                <a:lnTo>
                  <a:pt x="256286" y="79755"/>
                </a:lnTo>
                <a:lnTo>
                  <a:pt x="255397" y="80137"/>
                </a:lnTo>
                <a:lnTo>
                  <a:pt x="256547" y="79755"/>
                </a:lnTo>
                <a:close/>
              </a:path>
              <a:path w="2412365" h="704214">
                <a:moveTo>
                  <a:pt x="1059357" y="58674"/>
                </a:moveTo>
                <a:lnTo>
                  <a:pt x="938403" y="58674"/>
                </a:lnTo>
                <a:lnTo>
                  <a:pt x="1021334" y="75691"/>
                </a:lnTo>
                <a:lnTo>
                  <a:pt x="1020826" y="75564"/>
                </a:lnTo>
                <a:lnTo>
                  <a:pt x="1127637" y="75564"/>
                </a:lnTo>
                <a:lnTo>
                  <a:pt x="1111758" y="71247"/>
                </a:lnTo>
                <a:lnTo>
                  <a:pt x="1059357" y="58674"/>
                </a:lnTo>
                <a:close/>
              </a:path>
              <a:path w="2412365" h="704214">
                <a:moveTo>
                  <a:pt x="310622" y="61855"/>
                </a:moveTo>
                <a:lnTo>
                  <a:pt x="309626" y="62102"/>
                </a:lnTo>
                <a:lnTo>
                  <a:pt x="309874" y="62102"/>
                </a:lnTo>
                <a:lnTo>
                  <a:pt x="310622" y="61855"/>
                </a:lnTo>
                <a:close/>
              </a:path>
              <a:path w="2412365" h="704214">
                <a:moveTo>
                  <a:pt x="999226" y="45212"/>
                </a:moveTo>
                <a:lnTo>
                  <a:pt x="858138" y="45212"/>
                </a:lnTo>
                <a:lnTo>
                  <a:pt x="938911" y="58800"/>
                </a:lnTo>
                <a:lnTo>
                  <a:pt x="938403" y="58674"/>
                </a:lnTo>
                <a:lnTo>
                  <a:pt x="1059357" y="58674"/>
                </a:lnTo>
                <a:lnTo>
                  <a:pt x="1026540" y="50800"/>
                </a:lnTo>
                <a:lnTo>
                  <a:pt x="999226" y="45212"/>
                </a:lnTo>
                <a:close/>
              </a:path>
              <a:path w="2412365" h="704214">
                <a:moveTo>
                  <a:pt x="368965" y="47498"/>
                </a:moveTo>
                <a:lnTo>
                  <a:pt x="368427" y="47498"/>
                </a:lnTo>
                <a:lnTo>
                  <a:pt x="367538" y="47751"/>
                </a:lnTo>
                <a:lnTo>
                  <a:pt x="368965" y="47498"/>
                </a:lnTo>
                <a:close/>
              </a:path>
              <a:path w="2412365" h="704214">
                <a:moveTo>
                  <a:pt x="950184" y="35178"/>
                </a:moveTo>
                <a:lnTo>
                  <a:pt x="780034" y="35178"/>
                </a:lnTo>
                <a:lnTo>
                  <a:pt x="858519" y="45338"/>
                </a:lnTo>
                <a:lnTo>
                  <a:pt x="858138" y="45212"/>
                </a:lnTo>
                <a:lnTo>
                  <a:pt x="999226" y="45212"/>
                </a:lnTo>
                <a:lnTo>
                  <a:pt x="950184" y="35178"/>
                </a:lnTo>
                <a:close/>
              </a:path>
              <a:path w="2412365" h="704214">
                <a:moveTo>
                  <a:pt x="430022" y="36702"/>
                </a:moveTo>
                <a:lnTo>
                  <a:pt x="429640" y="36702"/>
                </a:lnTo>
                <a:lnTo>
                  <a:pt x="429007" y="36815"/>
                </a:lnTo>
                <a:lnTo>
                  <a:pt x="430022" y="36702"/>
                </a:lnTo>
                <a:close/>
              </a:path>
              <a:path w="2412365" h="704214">
                <a:moveTo>
                  <a:pt x="912211" y="28575"/>
                </a:moveTo>
                <a:lnTo>
                  <a:pt x="704341" y="28575"/>
                </a:lnTo>
                <a:lnTo>
                  <a:pt x="780541" y="35305"/>
                </a:lnTo>
                <a:lnTo>
                  <a:pt x="780034" y="35178"/>
                </a:lnTo>
                <a:lnTo>
                  <a:pt x="950184" y="35178"/>
                </a:lnTo>
                <a:lnTo>
                  <a:pt x="943356" y="33781"/>
                </a:lnTo>
                <a:lnTo>
                  <a:pt x="912211" y="28575"/>
                </a:lnTo>
                <a:close/>
              </a:path>
              <a:path w="2412365" h="704214">
                <a:moveTo>
                  <a:pt x="893220" y="25400"/>
                </a:moveTo>
                <a:lnTo>
                  <a:pt x="631236" y="25402"/>
                </a:lnTo>
                <a:lnTo>
                  <a:pt x="704850" y="28701"/>
                </a:lnTo>
                <a:lnTo>
                  <a:pt x="704341" y="28575"/>
                </a:lnTo>
                <a:lnTo>
                  <a:pt x="912211" y="28575"/>
                </a:lnTo>
                <a:lnTo>
                  <a:pt x="893220" y="2540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bject 4"/>
          <p:cNvSpPr txBox="1"/>
          <p:nvPr/>
        </p:nvSpPr>
        <p:spPr>
          <a:xfrm>
            <a:off x="184540" y="332234"/>
            <a:ext cx="10184756" cy="15593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EMISSIONE</a:t>
            </a:r>
            <a:r>
              <a:rPr lang="en-US" sz="2000" b="1" kern="1200" spc="-1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1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UNA</a:t>
            </a:r>
            <a:r>
              <a:rPr lang="en-US" sz="2000" b="1" kern="1200" spc="1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RADIAZIONE</a:t>
            </a:r>
            <a:r>
              <a:rPr lang="en-US" sz="2000" b="1" kern="1200" spc="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1" kern="1200" spc="-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ELETTROMAGNETICA=grandezza</a:t>
            </a:r>
            <a:r>
              <a:rPr lang="en-US" sz="2000" b="1" kern="1200" spc="25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000" b="1" kern="1200" spc="-1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misurabile</a:t>
            </a: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2000" b="1" kern="1200" spc="-1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0" y="1596211"/>
            <a:ext cx="11950700" cy="4929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6400" marR="30480" indent="-342900">
              <a:lnSpc>
                <a:spcPct val="150000"/>
              </a:lnSpc>
              <a:spcBef>
                <a:spcPts val="100"/>
              </a:spcBef>
              <a:buFont typeface="Arial MT"/>
              <a:buChar char="•"/>
              <a:tabLst>
                <a:tab pos="405765" algn="l"/>
                <a:tab pos="406400" algn="l"/>
              </a:tabLst>
            </a:pPr>
            <a:r>
              <a:rPr sz="2100" spc="-5" dirty="0">
                <a:latin typeface="Calibri"/>
                <a:cs typeface="Calibri"/>
              </a:rPr>
              <a:t>La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materia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(atomi,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molecole,</a:t>
            </a:r>
            <a:r>
              <a:rPr sz="2100" spc="4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ioni)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possono</a:t>
            </a:r>
            <a:r>
              <a:rPr sz="2100" spc="4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essere</a:t>
            </a:r>
            <a:r>
              <a:rPr sz="2100" spc="5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eccitati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ad </a:t>
            </a:r>
            <a:r>
              <a:rPr sz="2100" spc="-5" dirty="0">
                <a:latin typeface="Calibri"/>
                <a:cs typeface="Calibri"/>
              </a:rPr>
              <a:t>uno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o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più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livelli</a:t>
            </a:r>
            <a:r>
              <a:rPr sz="2100" spc="6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energetici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superiori</a:t>
            </a:r>
            <a:r>
              <a:rPr sz="2100" spc="4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mediante </a:t>
            </a:r>
            <a:r>
              <a:rPr sz="2100" spc="-459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bombardamento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con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elettroni</a:t>
            </a:r>
            <a:endParaRPr sz="2100" dirty="0">
              <a:latin typeface="Calibri"/>
              <a:cs typeface="Calibri"/>
            </a:endParaRPr>
          </a:p>
          <a:p>
            <a:pPr marL="406400" indent="-342900">
              <a:lnSpc>
                <a:spcPct val="100000"/>
              </a:lnSpc>
              <a:spcBef>
                <a:spcPts val="1260"/>
              </a:spcBef>
              <a:buFont typeface="Arial MT"/>
              <a:buChar char="•"/>
              <a:tabLst>
                <a:tab pos="405765" algn="l"/>
                <a:tab pos="406400" algn="l"/>
              </a:tabLst>
            </a:pPr>
            <a:r>
              <a:rPr sz="2100" spc="-5" dirty="0">
                <a:latin typeface="Calibri"/>
                <a:cs typeface="Calibri"/>
              </a:rPr>
              <a:t>l'esposizione</a:t>
            </a:r>
            <a:r>
              <a:rPr sz="2100" spc="3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al </a:t>
            </a:r>
            <a:r>
              <a:rPr sz="2100" spc="-5" dirty="0">
                <a:latin typeface="Calibri"/>
                <a:cs typeface="Calibri"/>
              </a:rPr>
              <a:t>plasma</a:t>
            </a:r>
            <a:r>
              <a:rPr sz="2100" spc="-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ad </a:t>
            </a:r>
            <a:r>
              <a:rPr sz="2100" spc="-20" dirty="0">
                <a:latin typeface="Calibri"/>
                <a:cs typeface="Calibri"/>
              </a:rPr>
              <a:t>elevata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temperatura</a:t>
            </a:r>
            <a:endParaRPr sz="2100" dirty="0">
              <a:latin typeface="Calibri"/>
              <a:cs typeface="Calibri"/>
            </a:endParaRPr>
          </a:p>
          <a:p>
            <a:pPr marL="406400" indent="-342900">
              <a:lnSpc>
                <a:spcPct val="100000"/>
              </a:lnSpc>
              <a:spcBef>
                <a:spcPts val="1260"/>
              </a:spcBef>
              <a:buFont typeface="Arial MT"/>
              <a:buChar char="•"/>
              <a:tabLst>
                <a:tab pos="405765" algn="l"/>
                <a:tab pos="406400" algn="l"/>
              </a:tabLst>
            </a:pPr>
            <a:r>
              <a:rPr sz="2100" dirty="0">
                <a:latin typeface="Calibri"/>
                <a:cs typeface="Calibri"/>
              </a:rPr>
              <a:t>alla</a:t>
            </a:r>
            <a:r>
              <a:rPr sz="2100" spc="-4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fiamma</a:t>
            </a:r>
            <a:endParaRPr sz="2100" dirty="0">
              <a:latin typeface="Calibri"/>
              <a:cs typeface="Calibri"/>
            </a:endParaRPr>
          </a:p>
          <a:p>
            <a:pPr marL="406400" indent="-342900">
              <a:lnSpc>
                <a:spcPct val="100000"/>
              </a:lnSpc>
              <a:spcBef>
                <a:spcPts val="1260"/>
              </a:spcBef>
              <a:buFont typeface="Arial MT"/>
              <a:buChar char="•"/>
              <a:tabLst>
                <a:tab pos="405765" algn="l"/>
                <a:tab pos="406400" algn="l"/>
              </a:tabLst>
            </a:pPr>
            <a:r>
              <a:rPr sz="2100" spc="-5" dirty="0">
                <a:latin typeface="Calibri"/>
                <a:cs typeface="Calibri"/>
              </a:rPr>
              <a:t>l'esposizione</a:t>
            </a:r>
            <a:r>
              <a:rPr sz="2100" spc="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ad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una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sorgente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di radiazione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elettromagnetica</a:t>
            </a:r>
            <a:endParaRPr sz="2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  <a:spcBef>
                <a:spcPts val="2115"/>
              </a:spcBef>
            </a:pPr>
            <a:r>
              <a:rPr sz="2100" spc="-5" dirty="0">
                <a:latin typeface="Calibri"/>
                <a:cs typeface="Calibri"/>
              </a:rPr>
              <a:t>La</a:t>
            </a:r>
            <a:r>
              <a:rPr sz="2100" spc="-10" dirty="0">
                <a:latin typeface="Calibri"/>
                <a:cs typeface="Calibri"/>
              </a:rPr>
              <a:t> vita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media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di una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specie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eccitata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è </a:t>
            </a:r>
            <a:r>
              <a:rPr sz="2100" spc="-10" dirty="0">
                <a:latin typeface="Calibri"/>
                <a:cs typeface="Calibri"/>
              </a:rPr>
              <a:t>generalmente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estremamente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breve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(10</a:t>
            </a:r>
            <a:r>
              <a:rPr sz="2100" baseline="25793" dirty="0">
                <a:latin typeface="Calibri"/>
                <a:cs typeface="Calibri"/>
              </a:rPr>
              <a:t>−9</a:t>
            </a:r>
            <a:r>
              <a:rPr sz="2100" spc="217" baseline="25793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fino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10</a:t>
            </a:r>
            <a:r>
              <a:rPr sz="2100" baseline="25793" dirty="0">
                <a:latin typeface="Calibri"/>
                <a:cs typeface="Calibri"/>
              </a:rPr>
              <a:t>−6</a:t>
            </a:r>
            <a:r>
              <a:rPr sz="2100" spc="217" baseline="25793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s)</a:t>
            </a:r>
            <a:endParaRPr sz="2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lang="it-IT"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50" dirty="0">
              <a:latin typeface="Calibri"/>
              <a:cs typeface="Calibri"/>
            </a:endParaRPr>
          </a:p>
          <a:p>
            <a:pPr marL="610235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Per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tornare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allo </a:t>
            </a:r>
            <a:r>
              <a:rPr sz="1800" b="1" spc="-15" dirty="0">
                <a:latin typeface="Calibri"/>
                <a:cs typeface="Calibri"/>
              </a:rPr>
              <a:t>stato</a:t>
            </a:r>
            <a:r>
              <a:rPr sz="1800" b="1" spc="-10" dirty="0">
                <a:latin typeface="Calibri"/>
                <a:cs typeface="Calibri"/>
              </a:rPr>
              <a:t> fondamentale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la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specie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lang="it-IT" sz="1800" b="1" spc="-35" dirty="0">
                <a:latin typeface="Calibri"/>
                <a:cs typeface="Calibri"/>
              </a:rPr>
              <a:t>eccitata </a:t>
            </a:r>
            <a:r>
              <a:rPr sz="1800" b="1" spc="-5" dirty="0" err="1">
                <a:latin typeface="Calibri"/>
                <a:cs typeface="Calibri"/>
              </a:rPr>
              <a:t>rilascia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5" dirty="0">
                <a:latin typeface="Calibri"/>
                <a:cs typeface="Calibri"/>
              </a:rPr>
              <a:t>l'energia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in </a:t>
            </a:r>
            <a:r>
              <a:rPr sz="1800" b="1" spc="-5" dirty="0">
                <a:latin typeface="Calibri"/>
                <a:cs typeface="Calibri"/>
              </a:rPr>
              <a:t>eccesso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nella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forma</a:t>
            </a:r>
            <a:r>
              <a:rPr sz="1800" b="1" spc="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di</a:t>
            </a:r>
            <a:r>
              <a:rPr sz="1800" b="1" spc="-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radiazione</a:t>
            </a:r>
            <a:r>
              <a:rPr sz="1800" b="1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elettromagnetica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6758" y="443679"/>
            <a:ext cx="7091045" cy="1953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240" algn="just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Calibri"/>
                <a:cs typeface="Calibri"/>
              </a:rPr>
              <a:t>Caratteristiche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dello</a:t>
            </a:r>
            <a:r>
              <a:rPr sz="2400" b="1" spc="-3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spettro</a:t>
            </a:r>
            <a:r>
              <a:rPr sz="2400" b="1" spc="-1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di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emissione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95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Calibri"/>
                <a:cs typeface="Calibri"/>
              </a:rPr>
              <a:t>La radiazione di </a:t>
            </a:r>
            <a:r>
              <a:rPr sz="2400" dirty="0">
                <a:latin typeface="Calibri"/>
                <a:cs typeface="Calibri"/>
              </a:rPr>
              <a:t>una </a:t>
            </a:r>
            <a:r>
              <a:rPr sz="2400" spc="-20" dirty="0">
                <a:latin typeface="Calibri"/>
                <a:cs typeface="Calibri"/>
              </a:rPr>
              <a:t>sorgente </a:t>
            </a:r>
            <a:r>
              <a:rPr sz="2400" dirty="0">
                <a:latin typeface="Calibri"/>
                <a:cs typeface="Calibri"/>
              </a:rPr>
              <a:t>è </a:t>
            </a:r>
            <a:r>
              <a:rPr sz="2400" spc="-10" dirty="0">
                <a:latin typeface="Calibri"/>
                <a:cs typeface="Calibri"/>
              </a:rPr>
              <a:t>descritta </a:t>
            </a:r>
            <a:r>
              <a:rPr sz="2400" spc="-5" dirty="0">
                <a:latin typeface="Calibri"/>
                <a:cs typeface="Calibri"/>
              </a:rPr>
              <a:t>dallo </a:t>
            </a:r>
            <a:r>
              <a:rPr sz="2400" spc="-15" dirty="0">
                <a:latin typeface="Calibri"/>
                <a:cs typeface="Calibri"/>
              </a:rPr>
              <a:t>spettro </a:t>
            </a:r>
            <a:r>
              <a:rPr sz="2400" spc="-5" dirty="0">
                <a:latin typeface="Calibri"/>
                <a:cs typeface="Calibri"/>
              </a:rPr>
              <a:t>di 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emissione,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(grafico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cui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la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potenza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della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radiazione 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emessa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è </a:t>
            </a:r>
            <a:r>
              <a:rPr sz="2400" spc="-5" dirty="0">
                <a:latin typeface="Calibri"/>
                <a:cs typeface="Calibri"/>
              </a:rPr>
              <a:t>espressa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5" dirty="0">
                <a:latin typeface="Calibri"/>
                <a:cs typeface="Calibri"/>
              </a:rPr>
              <a:t> funzione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della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lunghezza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d'onda)</a:t>
            </a:r>
            <a:endParaRPr sz="24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76200" y="3008376"/>
            <a:ext cx="7848599" cy="3850004"/>
            <a:chOff x="1776983" y="3008376"/>
            <a:chExt cx="4628515" cy="385000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48839" y="3008376"/>
              <a:ext cx="3884676" cy="36195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1776983" y="6396228"/>
              <a:ext cx="4628515" cy="462280"/>
            </a:xfrm>
            <a:custGeom>
              <a:avLst/>
              <a:gdLst/>
              <a:ahLst/>
              <a:cxnLst/>
              <a:rect l="l" t="t" r="r" b="b"/>
              <a:pathLst>
                <a:path w="4628515" h="462279">
                  <a:moveTo>
                    <a:pt x="4628388" y="0"/>
                  </a:moveTo>
                  <a:lnTo>
                    <a:pt x="0" y="0"/>
                  </a:lnTo>
                  <a:lnTo>
                    <a:pt x="0" y="461772"/>
                  </a:lnTo>
                  <a:lnTo>
                    <a:pt x="4628388" y="461772"/>
                  </a:lnTo>
                  <a:lnTo>
                    <a:pt x="46283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993896" y="6426504"/>
            <a:ext cx="1930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Symbol"/>
                <a:cs typeface="Symbol"/>
              </a:rPr>
              <a:t></a:t>
            </a:r>
            <a:endParaRPr sz="2400">
              <a:latin typeface="Symbol"/>
              <a:cs typeface="Symbo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004048" y="443679"/>
            <a:ext cx="3273552" cy="6400523"/>
            <a:chOff x="8004048" y="443679"/>
            <a:chExt cx="3273552" cy="6400523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187814" y="443679"/>
              <a:ext cx="3089786" cy="6400523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8004048" y="1690115"/>
              <a:ext cx="1400810" cy="3446145"/>
            </a:xfrm>
            <a:custGeom>
              <a:avLst/>
              <a:gdLst/>
              <a:ahLst/>
              <a:cxnLst/>
              <a:rect l="l" t="t" r="r" b="b"/>
              <a:pathLst>
                <a:path w="1400809" h="3446145">
                  <a:moveTo>
                    <a:pt x="1121664" y="0"/>
                  </a:moveTo>
                  <a:lnTo>
                    <a:pt x="0" y="0"/>
                  </a:lnTo>
                  <a:lnTo>
                    <a:pt x="0" y="597408"/>
                  </a:lnTo>
                  <a:lnTo>
                    <a:pt x="1121664" y="597408"/>
                  </a:lnTo>
                  <a:lnTo>
                    <a:pt x="1121664" y="0"/>
                  </a:lnTo>
                  <a:close/>
                </a:path>
                <a:path w="1400809" h="3446145">
                  <a:moveTo>
                    <a:pt x="1123188" y="1926348"/>
                  </a:moveTo>
                  <a:lnTo>
                    <a:pt x="1524" y="1926348"/>
                  </a:lnTo>
                  <a:lnTo>
                    <a:pt x="1524" y="2523744"/>
                  </a:lnTo>
                  <a:lnTo>
                    <a:pt x="1123188" y="2523744"/>
                  </a:lnTo>
                  <a:lnTo>
                    <a:pt x="1123188" y="1926348"/>
                  </a:lnTo>
                  <a:close/>
                </a:path>
                <a:path w="1400809" h="3446145">
                  <a:moveTo>
                    <a:pt x="1400556" y="2849892"/>
                  </a:moveTo>
                  <a:lnTo>
                    <a:pt x="278892" y="2849892"/>
                  </a:lnTo>
                  <a:lnTo>
                    <a:pt x="278892" y="3445764"/>
                  </a:lnTo>
                  <a:lnTo>
                    <a:pt x="1400556" y="3445764"/>
                  </a:lnTo>
                  <a:lnTo>
                    <a:pt x="1400556" y="284989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0427" y="145541"/>
            <a:ext cx="62484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Calibri"/>
                <a:cs typeface="Calibri"/>
              </a:rPr>
              <a:t>Emissione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mediante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fluorescenza</a:t>
            </a:r>
            <a:r>
              <a:rPr sz="2400" b="1" spc="-2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e</a:t>
            </a:r>
            <a:r>
              <a:rPr sz="2400" b="1" spc="-10" dirty="0">
                <a:latin typeface="Calibri"/>
                <a:cs typeface="Calibri"/>
              </a:rPr>
              <a:t> </a:t>
            </a:r>
            <a:r>
              <a:rPr sz="2400" b="1" spc="-15" dirty="0">
                <a:latin typeface="Calibri"/>
                <a:cs typeface="Calibri"/>
              </a:rPr>
              <a:t>fosforescenza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92327" y="788669"/>
            <a:ext cx="11006455" cy="2707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43815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Calibri"/>
                <a:cs typeface="Calibri"/>
              </a:rPr>
              <a:t>La</a:t>
            </a:r>
            <a:r>
              <a:rPr sz="2200" spc="445" dirty="0">
                <a:latin typeface="Calibri"/>
                <a:cs typeface="Calibri"/>
              </a:rPr>
              <a:t> </a:t>
            </a:r>
            <a:r>
              <a:rPr sz="2200" b="1" spc="-10" dirty="0">
                <a:latin typeface="Calibri"/>
                <a:cs typeface="Calibri"/>
              </a:rPr>
              <a:t>fluorescenza</a:t>
            </a:r>
            <a:r>
              <a:rPr sz="2200" spc="4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è</a:t>
            </a:r>
            <a:r>
              <a:rPr sz="2200" spc="45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un</a:t>
            </a:r>
            <a:r>
              <a:rPr sz="2200" spc="434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processo</a:t>
            </a:r>
            <a:r>
              <a:rPr sz="2200" spc="45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di</a:t>
            </a:r>
            <a:r>
              <a:rPr sz="2200" spc="4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emissione</a:t>
            </a:r>
            <a:r>
              <a:rPr sz="2200" spc="44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analiticamente</a:t>
            </a:r>
            <a:r>
              <a:rPr sz="2200" spc="45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importante</a:t>
            </a:r>
            <a:r>
              <a:rPr sz="2200" spc="4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</a:t>
            </a:r>
            <a:r>
              <a:rPr sz="2200" spc="43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cui</a:t>
            </a:r>
            <a:r>
              <a:rPr sz="2200" spc="4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gli</a:t>
            </a:r>
            <a:r>
              <a:rPr sz="2200" spc="44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atomi</a:t>
            </a:r>
            <a:r>
              <a:rPr sz="2200" spc="4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spc="45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le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molecole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sono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eccitati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mediante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l'assorbimento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di un</a:t>
            </a:r>
            <a:r>
              <a:rPr sz="2200" spc="-10" dirty="0">
                <a:latin typeface="Calibri"/>
                <a:cs typeface="Calibri"/>
              </a:rPr>
              <a:t> fascio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di </a:t>
            </a:r>
            <a:r>
              <a:rPr sz="2200" spc="-10" dirty="0">
                <a:latin typeface="Calibri"/>
                <a:cs typeface="Calibri"/>
              </a:rPr>
              <a:t>radiazione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elettromagnetica.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150" dirty="0">
              <a:latin typeface="Calibri"/>
              <a:cs typeface="Calibri"/>
            </a:endParaRPr>
          </a:p>
          <a:p>
            <a:pPr marL="50800" marR="42545">
              <a:lnSpc>
                <a:spcPct val="100000"/>
              </a:lnSpc>
            </a:pPr>
            <a:r>
              <a:rPr sz="2200" spc="-5" dirty="0">
                <a:latin typeface="Calibri"/>
                <a:cs typeface="Calibri"/>
              </a:rPr>
              <a:t>Le</a:t>
            </a:r>
            <a:r>
              <a:rPr sz="2200" spc="2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specie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eccitate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poi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rilassano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allo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stato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fondamentale,</a:t>
            </a:r>
            <a:r>
              <a:rPr sz="2200" spc="4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cedendo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il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loro</a:t>
            </a:r>
            <a:r>
              <a:rPr sz="2200" spc="3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eccesso</a:t>
            </a:r>
            <a:r>
              <a:rPr sz="2200" spc="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di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energia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come </a:t>
            </a:r>
            <a:r>
              <a:rPr sz="2200" spc="-48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fotoni.</a:t>
            </a:r>
            <a:endParaRPr sz="22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150" dirty="0">
              <a:latin typeface="Calibri"/>
              <a:cs typeface="Calibri"/>
            </a:endParaRPr>
          </a:p>
          <a:p>
            <a:pPr marL="50800" marR="43180">
              <a:lnSpc>
                <a:spcPct val="100000"/>
              </a:lnSpc>
              <a:tabLst>
                <a:tab pos="455930" algn="l"/>
                <a:tab pos="2070100" algn="l"/>
                <a:tab pos="2504440" algn="l"/>
                <a:tab pos="3293745" algn="l"/>
                <a:tab pos="4121150" algn="l"/>
                <a:tab pos="4632325" algn="l"/>
                <a:tab pos="6236970" algn="l"/>
                <a:tab pos="6939280" algn="l"/>
                <a:tab pos="8642350" algn="l"/>
                <a:tab pos="9082405" algn="l"/>
                <a:tab pos="9376410" algn="l"/>
              </a:tabLst>
            </a:pPr>
            <a:r>
              <a:rPr sz="2200" spc="-5" dirty="0">
                <a:latin typeface="Calibri"/>
                <a:cs typeface="Calibri"/>
              </a:rPr>
              <a:t>La	</a:t>
            </a: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fluo</a:t>
            </a:r>
            <a:r>
              <a:rPr sz="2200" b="1" u="heavy" spc="-2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</a:t>
            </a:r>
            <a:r>
              <a:rPr sz="22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es</a:t>
            </a:r>
            <a:r>
              <a:rPr sz="2200" b="1" u="heavy" spc="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c</a:t>
            </a:r>
            <a:r>
              <a:rPr sz="22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e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</a:t>
            </a:r>
            <a:r>
              <a:rPr sz="2200" b="1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z</a:t>
            </a:r>
            <a:r>
              <a:rPr sz="22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</a:t>
            </a:r>
            <a:r>
              <a:rPr sz="2200" b="1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h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luo</a:t>
            </a:r>
            <a:r>
              <a:rPr sz="2200" spc="-15" dirty="0">
                <a:latin typeface="Calibri"/>
                <a:cs typeface="Calibri"/>
              </a:rPr>
              <a:t>g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mol</a:t>
            </a:r>
            <a:r>
              <a:rPr sz="2200" spc="-30" dirty="0">
                <a:latin typeface="Calibri"/>
                <a:cs typeface="Calibri"/>
              </a:rPr>
              <a:t>t</a:t>
            </a:r>
            <a:r>
              <a:rPr sz="2200" spc="-5" dirty="0">
                <a:latin typeface="Calibri"/>
                <a:cs typeface="Calibri"/>
              </a:rPr>
              <a:t>o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pi</a:t>
            </a:r>
            <a:r>
              <a:rPr sz="2200" spc="-5" dirty="0">
                <a:latin typeface="Calibri"/>
                <a:cs typeface="Calibri"/>
              </a:rPr>
              <a:t>ù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5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apidame</a:t>
            </a:r>
            <a:r>
              <a:rPr sz="2200" spc="-30" dirty="0">
                <a:latin typeface="Calibri"/>
                <a:cs typeface="Calibri"/>
              </a:rPr>
              <a:t>n</a:t>
            </a:r>
            <a:r>
              <a:rPr sz="2200" spc="-25" dirty="0">
                <a:latin typeface="Calibri"/>
                <a:cs typeface="Calibri"/>
              </a:rPr>
              <a:t>t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	d</a:t>
            </a:r>
            <a:r>
              <a:rPr sz="2200" spc="-5" dirty="0">
                <a:latin typeface="Calibri"/>
                <a:cs typeface="Calibri"/>
              </a:rPr>
              <a:t>ella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5" dirty="0">
                <a:latin typeface="Calibri"/>
                <a:cs typeface="Calibri"/>
              </a:rPr>
              <a:t>f</a:t>
            </a:r>
            <a:r>
              <a:rPr sz="2200" dirty="0">
                <a:latin typeface="Calibri"/>
                <a:cs typeface="Calibri"/>
              </a:rPr>
              <a:t>o</a:t>
            </a:r>
            <a:r>
              <a:rPr sz="2200" spc="-25" dirty="0">
                <a:latin typeface="Calibri"/>
                <a:cs typeface="Calibri"/>
              </a:rPr>
              <a:t>s</a:t>
            </a:r>
            <a:r>
              <a:rPr sz="2200" spc="-55" dirty="0">
                <a:latin typeface="Calibri"/>
                <a:cs typeface="Calibri"/>
              </a:rPr>
              <a:t>f</a:t>
            </a:r>
            <a:r>
              <a:rPr sz="2200" spc="10" dirty="0">
                <a:latin typeface="Calibri"/>
                <a:cs typeface="Calibri"/>
              </a:rPr>
              <a:t>o</a:t>
            </a:r>
            <a:r>
              <a:rPr sz="2200" spc="-25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s</a:t>
            </a:r>
            <a:r>
              <a:rPr sz="2200" spc="-5" dirty="0">
                <a:latin typeface="Calibri"/>
                <a:cs typeface="Calibri"/>
              </a:rPr>
              <a:t>cen</a:t>
            </a:r>
            <a:r>
              <a:rPr sz="2200" spc="-45" dirty="0">
                <a:latin typeface="Calibri"/>
                <a:cs typeface="Calibri"/>
              </a:rPr>
              <a:t>z</a:t>
            </a:r>
            <a:r>
              <a:rPr sz="2200" spc="-5" dirty="0">
                <a:latin typeface="Calibri"/>
                <a:cs typeface="Calibri"/>
              </a:rPr>
              <a:t>a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10" dirty="0">
                <a:latin typeface="Calibri"/>
                <a:cs typeface="Calibri"/>
              </a:rPr>
              <a:t>e</a:t>
            </a:r>
            <a:r>
              <a:rPr sz="2200" spc="-5" dirty="0">
                <a:latin typeface="Calibri"/>
                <a:cs typeface="Calibri"/>
              </a:rPr>
              <a:t>d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5" dirty="0">
                <a:latin typeface="Calibri"/>
                <a:cs typeface="Calibri"/>
              </a:rPr>
              <a:t>è</a:t>
            </a:r>
            <a:r>
              <a:rPr sz="2200" dirty="0">
                <a:latin typeface="Calibri"/>
                <a:cs typeface="Calibri"/>
              </a:rPr>
              <a:t>	</a:t>
            </a:r>
            <a:r>
              <a:rPr sz="2200" spc="-20" dirty="0">
                <a:latin typeface="Calibri"/>
                <a:cs typeface="Calibri"/>
              </a:rPr>
              <a:t>g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dirty="0">
                <a:latin typeface="Calibri"/>
                <a:cs typeface="Calibri"/>
              </a:rPr>
              <a:t>n</a:t>
            </a:r>
            <a:r>
              <a:rPr sz="2200" spc="-5" dirty="0">
                <a:latin typeface="Calibri"/>
                <a:cs typeface="Calibri"/>
              </a:rPr>
              <a:t>e</a:t>
            </a:r>
            <a:r>
              <a:rPr sz="2200" spc="-55" dirty="0">
                <a:latin typeface="Calibri"/>
                <a:cs typeface="Calibri"/>
              </a:rPr>
              <a:t>r</a:t>
            </a:r>
            <a:r>
              <a:rPr sz="2200" spc="-5" dirty="0">
                <a:latin typeface="Calibri"/>
                <a:cs typeface="Calibri"/>
              </a:rPr>
              <a:t>alme</a:t>
            </a:r>
            <a:r>
              <a:rPr sz="2200" spc="-35" dirty="0">
                <a:latin typeface="Calibri"/>
                <a:cs typeface="Calibri"/>
              </a:rPr>
              <a:t>n</a:t>
            </a:r>
            <a:r>
              <a:rPr sz="2200" spc="-25" dirty="0">
                <a:latin typeface="Calibri"/>
                <a:cs typeface="Calibri"/>
              </a:rPr>
              <a:t>t</a:t>
            </a:r>
            <a:r>
              <a:rPr sz="2200" spc="-5" dirty="0">
                <a:latin typeface="Calibri"/>
                <a:cs typeface="Calibri"/>
              </a:rPr>
              <a:t>e  </a:t>
            </a:r>
            <a:r>
              <a:rPr sz="2200" spc="-15" dirty="0">
                <a:latin typeface="Calibri"/>
                <a:cs typeface="Calibri"/>
              </a:rPr>
              <a:t>completa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in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circa</a:t>
            </a:r>
            <a:r>
              <a:rPr sz="2200" dirty="0">
                <a:latin typeface="Calibri"/>
                <a:cs typeface="Calibri"/>
              </a:rPr>
              <a:t> 10</a:t>
            </a:r>
            <a:r>
              <a:rPr sz="2175" baseline="24904" dirty="0">
                <a:latin typeface="Calibri"/>
                <a:cs typeface="Calibri"/>
              </a:rPr>
              <a:t>−5</a:t>
            </a:r>
            <a:r>
              <a:rPr sz="2175" spc="225" baseline="24904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s</a:t>
            </a:r>
            <a:r>
              <a:rPr sz="2200" spc="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(o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meno)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dal</a:t>
            </a:r>
            <a:r>
              <a:rPr sz="2200" spc="-1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momento</a:t>
            </a:r>
            <a:r>
              <a:rPr sz="2200" spc="3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dell'eccitazione.</a:t>
            </a:r>
            <a:endParaRPr sz="22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110075" y="3200400"/>
            <a:ext cx="3396125" cy="359206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5576" y="279400"/>
            <a:ext cx="285496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i="1" spc="-10" dirty="0">
                <a:latin typeface="Calibri"/>
                <a:cs typeface="Calibri"/>
              </a:rPr>
              <a:t>Fluorescenza</a:t>
            </a:r>
            <a:r>
              <a:rPr sz="2500" b="1" i="1" spc="-60" dirty="0">
                <a:latin typeface="Calibri"/>
                <a:cs typeface="Calibri"/>
              </a:rPr>
              <a:t> </a:t>
            </a:r>
            <a:r>
              <a:rPr sz="2500" b="1" i="1" spc="-15" dirty="0">
                <a:latin typeface="Calibri"/>
                <a:cs typeface="Calibri"/>
              </a:rPr>
              <a:t>atomica</a:t>
            </a:r>
            <a:endParaRPr sz="25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5576" y="1163192"/>
            <a:ext cx="11286490" cy="48295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00000"/>
              </a:lnSpc>
              <a:spcBef>
                <a:spcPts val="100"/>
              </a:spcBef>
            </a:pPr>
            <a:r>
              <a:rPr sz="2100" spc="-20" dirty="0">
                <a:latin typeface="Calibri"/>
                <a:cs typeface="Calibri"/>
              </a:rPr>
              <a:t>Atomi</a:t>
            </a:r>
            <a:r>
              <a:rPr sz="2100" spc="-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gassosi</a:t>
            </a:r>
            <a:r>
              <a:rPr sz="2100" spc="-5" dirty="0">
                <a:latin typeface="Calibri"/>
                <a:cs typeface="Calibri"/>
              </a:rPr>
              <a:t> possono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fluorescere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quando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sono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esposti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ad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una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b="1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radiazione</a:t>
            </a:r>
            <a:r>
              <a:rPr sz="21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che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ha</a:t>
            </a:r>
            <a:r>
              <a:rPr sz="2100" b="1" u="heavy" spc="47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una</a:t>
            </a:r>
            <a:r>
              <a:rPr sz="2100" b="1" u="heavy" spc="47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lunghezza </a:t>
            </a:r>
            <a:r>
              <a:rPr sz="2100" b="1" dirty="0">
                <a:latin typeface="Calibri"/>
                <a:cs typeface="Calibri"/>
              </a:rPr>
              <a:t> 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d'onda</a:t>
            </a:r>
            <a:r>
              <a:rPr sz="2100" b="1" u="heavy" spc="-1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b="1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uguale</a:t>
            </a:r>
            <a:r>
              <a:rPr sz="2100" b="1" u="heavy" spc="-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ad</a:t>
            </a:r>
            <a:r>
              <a:rPr sz="2100" spc="-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una</a:t>
            </a:r>
            <a:r>
              <a:rPr sz="2100" spc="-5" dirty="0">
                <a:latin typeface="Calibri"/>
                <a:cs typeface="Calibri"/>
              </a:rPr>
              <a:t> delle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linee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di </a:t>
            </a:r>
            <a:r>
              <a:rPr sz="2100" spc="-10" dirty="0">
                <a:latin typeface="Calibri"/>
                <a:cs typeface="Calibri"/>
              </a:rPr>
              <a:t>assorbimento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(o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emissione)</a:t>
            </a:r>
            <a:r>
              <a:rPr sz="2100" spc="5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dell'elemento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in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questione.</a:t>
            </a:r>
            <a:endParaRPr sz="2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 dirty="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100" spc="-5" dirty="0">
                <a:latin typeface="Calibri"/>
                <a:cs typeface="Calibri"/>
              </a:rPr>
              <a:t>Il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rilassamento</a:t>
            </a:r>
            <a:r>
              <a:rPr sz="2100" dirty="0">
                <a:latin typeface="Calibri"/>
                <a:cs typeface="Calibri"/>
              </a:rPr>
              <a:t> può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quindi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aver</a:t>
            </a:r>
            <a:r>
              <a:rPr sz="2100" spc="-1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luogo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mediante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riemissione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fluorescente</a:t>
            </a:r>
            <a:r>
              <a:rPr sz="2100" dirty="0">
                <a:latin typeface="Calibri"/>
                <a:cs typeface="Calibri"/>
              </a:rPr>
              <a:t> di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radiazione</a:t>
            </a:r>
            <a:r>
              <a:rPr sz="2100" dirty="0">
                <a:latin typeface="Calibri"/>
                <a:cs typeface="Calibri"/>
              </a:rPr>
              <a:t> di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identica </a:t>
            </a:r>
            <a:r>
              <a:rPr sz="2100" spc="-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lunghezza </a:t>
            </a:r>
            <a:r>
              <a:rPr sz="2100" spc="-5" dirty="0">
                <a:latin typeface="Calibri"/>
                <a:cs typeface="Calibri"/>
              </a:rPr>
              <a:t>d'onda. </a:t>
            </a:r>
            <a:r>
              <a:rPr sz="2100" spc="-10" dirty="0">
                <a:latin typeface="Calibri"/>
                <a:cs typeface="Calibri"/>
              </a:rPr>
              <a:t>Quando </a:t>
            </a:r>
            <a:r>
              <a:rPr sz="2100" spc="-5" dirty="0">
                <a:latin typeface="Calibri"/>
                <a:cs typeface="Calibri"/>
              </a:rPr>
              <a:t>le </a:t>
            </a:r>
            <a:r>
              <a:rPr sz="2100" spc="-10" dirty="0">
                <a:latin typeface="Calibri"/>
                <a:cs typeface="Calibri"/>
              </a:rPr>
              <a:t>lunghezze </a:t>
            </a:r>
            <a:r>
              <a:rPr sz="2100" spc="-5" dirty="0">
                <a:latin typeface="Calibri"/>
                <a:cs typeface="Calibri"/>
              </a:rPr>
              <a:t>d'onda </a:t>
            </a:r>
            <a:r>
              <a:rPr sz="2100" dirty="0">
                <a:latin typeface="Calibri"/>
                <a:cs typeface="Calibri"/>
              </a:rPr>
              <a:t>di </a:t>
            </a:r>
            <a:r>
              <a:rPr sz="2100" spc="-10" dirty="0">
                <a:latin typeface="Calibri"/>
                <a:cs typeface="Calibri"/>
              </a:rPr>
              <a:t>eccitazione </a:t>
            </a:r>
            <a:r>
              <a:rPr sz="2100" dirty="0">
                <a:latin typeface="Calibri"/>
                <a:cs typeface="Calibri"/>
              </a:rPr>
              <a:t>e di emissione </a:t>
            </a:r>
            <a:r>
              <a:rPr sz="2100" spc="-5" dirty="0">
                <a:latin typeface="Calibri"/>
                <a:cs typeface="Calibri"/>
              </a:rPr>
              <a:t>sono le </a:t>
            </a:r>
            <a:r>
              <a:rPr sz="2100" spc="-10" dirty="0">
                <a:latin typeface="Calibri"/>
                <a:cs typeface="Calibri"/>
              </a:rPr>
              <a:t>stesse, </a:t>
            </a:r>
            <a:r>
              <a:rPr sz="2100" spc="-5" dirty="0">
                <a:latin typeface="Calibri"/>
                <a:cs typeface="Calibri"/>
              </a:rPr>
              <a:t>la risultante </a:t>
            </a:r>
            <a:r>
              <a:rPr sz="210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emissione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è </a:t>
            </a:r>
            <a:r>
              <a:rPr sz="2100" spc="-5" dirty="0">
                <a:latin typeface="Calibri"/>
                <a:cs typeface="Calibri"/>
              </a:rPr>
              <a:t>chiamata</a:t>
            </a:r>
            <a:r>
              <a:rPr sz="2100" spc="-30" dirty="0">
                <a:latin typeface="Calibri"/>
                <a:cs typeface="Calibri"/>
              </a:rPr>
              <a:t> </a:t>
            </a:r>
            <a:r>
              <a:rPr sz="2100" b="1" spc="-10" dirty="0">
                <a:latin typeface="Calibri"/>
                <a:cs typeface="Calibri"/>
              </a:rPr>
              <a:t>fluorescenza</a:t>
            </a:r>
            <a:r>
              <a:rPr sz="2100" b="1" spc="15" dirty="0">
                <a:latin typeface="Calibri"/>
                <a:cs typeface="Calibri"/>
              </a:rPr>
              <a:t> </a:t>
            </a:r>
            <a:r>
              <a:rPr sz="2100" b="1" dirty="0">
                <a:latin typeface="Calibri"/>
                <a:cs typeface="Calibri"/>
              </a:rPr>
              <a:t>di</a:t>
            </a:r>
            <a:r>
              <a:rPr sz="2100" b="1" spc="-10" dirty="0">
                <a:latin typeface="Calibri"/>
                <a:cs typeface="Calibri"/>
              </a:rPr>
              <a:t> risonanza</a:t>
            </a:r>
            <a:r>
              <a:rPr sz="2100" spc="-10" dirty="0">
                <a:latin typeface="Calibri"/>
                <a:cs typeface="Calibri"/>
              </a:rPr>
              <a:t>.</a:t>
            </a:r>
            <a:endParaRPr sz="2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 b="1" spc="-10" dirty="0">
                <a:latin typeface="Calibri"/>
                <a:cs typeface="Calibri"/>
              </a:rPr>
              <a:t>Fluorescenza</a:t>
            </a:r>
            <a:r>
              <a:rPr sz="2100" b="1" spc="-20" dirty="0">
                <a:latin typeface="Calibri"/>
                <a:cs typeface="Calibri"/>
              </a:rPr>
              <a:t> </a:t>
            </a:r>
            <a:r>
              <a:rPr sz="2100" b="1" spc="-10" dirty="0">
                <a:latin typeface="Calibri"/>
                <a:cs typeface="Calibri"/>
              </a:rPr>
              <a:t>molecolare</a:t>
            </a:r>
            <a:endParaRPr sz="2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 dirty="0">
                <a:latin typeface="Calibri"/>
                <a:cs typeface="Calibri"/>
              </a:rPr>
              <a:t>La</a:t>
            </a:r>
            <a:r>
              <a:rPr sz="2100" spc="43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fluorescenza</a:t>
            </a:r>
            <a:r>
              <a:rPr sz="2100" spc="44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è</a:t>
            </a:r>
            <a:r>
              <a:rPr sz="2100" spc="4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un</a:t>
            </a:r>
            <a:r>
              <a:rPr sz="2100" spc="43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processo</a:t>
            </a:r>
            <a:r>
              <a:rPr sz="2100" spc="434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di</a:t>
            </a:r>
            <a:r>
              <a:rPr sz="2100" spc="42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fotolumiscenza</a:t>
            </a:r>
            <a:r>
              <a:rPr sz="2100" spc="44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nel</a:t>
            </a:r>
            <a:r>
              <a:rPr sz="2100" spc="43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quale</a:t>
            </a:r>
            <a:r>
              <a:rPr sz="2100" spc="43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le</a:t>
            </a:r>
            <a:r>
              <a:rPr sz="2100" spc="42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molecole</a:t>
            </a:r>
            <a:r>
              <a:rPr sz="2100" spc="44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vengono</a:t>
            </a:r>
            <a:r>
              <a:rPr sz="2100" spc="4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eccitate</a:t>
            </a:r>
            <a:r>
              <a:rPr sz="2100" spc="4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mediante</a:t>
            </a:r>
            <a:endParaRPr sz="21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100" spc="-10" dirty="0">
                <a:latin typeface="Calibri"/>
                <a:cs typeface="Calibri"/>
              </a:rPr>
              <a:t>assorbimento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di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radiazione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elettromagnetica.</a:t>
            </a:r>
            <a:endParaRPr sz="21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050" dirty="0">
              <a:latin typeface="Calibri"/>
              <a:cs typeface="Calibri"/>
            </a:endParaRPr>
          </a:p>
          <a:p>
            <a:pPr marL="12700" marR="8255" indent="60960">
              <a:lnSpc>
                <a:spcPct val="100000"/>
              </a:lnSpc>
            </a:pPr>
            <a:r>
              <a:rPr sz="2100" dirty="0">
                <a:latin typeface="Calibri"/>
                <a:cs typeface="Calibri"/>
              </a:rPr>
              <a:t>Le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specie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eccitate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quindi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possono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subire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rilassamento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ritornando</a:t>
            </a:r>
            <a:r>
              <a:rPr sz="2100" spc="2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nello</a:t>
            </a:r>
            <a:r>
              <a:rPr sz="2100" spc="30" dirty="0">
                <a:latin typeface="Calibri"/>
                <a:cs typeface="Calibri"/>
              </a:rPr>
              <a:t> </a:t>
            </a:r>
            <a:r>
              <a:rPr sz="2100" spc="-20" dirty="0">
                <a:latin typeface="Calibri"/>
                <a:cs typeface="Calibri"/>
              </a:rPr>
              <a:t>stato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fondamentale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e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cedendo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il </a:t>
            </a:r>
            <a:r>
              <a:rPr sz="2100" spc="-459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loro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eccesso</a:t>
            </a:r>
            <a:r>
              <a:rPr sz="2100" spc="20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di </a:t>
            </a:r>
            <a:r>
              <a:rPr sz="2100" spc="-10" dirty="0">
                <a:latin typeface="Calibri"/>
                <a:cs typeface="Calibri"/>
              </a:rPr>
              <a:t>energia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sotto</a:t>
            </a:r>
            <a:r>
              <a:rPr sz="2100" spc="1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forma</a:t>
            </a:r>
            <a:r>
              <a:rPr sz="2100" spc="5" dirty="0">
                <a:latin typeface="Calibri"/>
                <a:cs typeface="Calibri"/>
              </a:rPr>
              <a:t> </a:t>
            </a:r>
            <a:r>
              <a:rPr sz="2100" dirty="0">
                <a:latin typeface="Calibri"/>
                <a:cs typeface="Calibri"/>
              </a:rPr>
              <a:t>di </a:t>
            </a:r>
            <a:r>
              <a:rPr sz="2100" spc="-15" dirty="0" err="1">
                <a:latin typeface="Calibri"/>
                <a:cs typeface="Calibri"/>
              </a:rPr>
              <a:t>fotoni</a:t>
            </a:r>
            <a:r>
              <a:rPr sz="2100" spc="-15" dirty="0">
                <a:latin typeface="Calibri"/>
                <a:cs typeface="Calibri"/>
              </a:rPr>
              <a:t>.</a:t>
            </a:r>
            <a:r>
              <a:rPr lang="it-IT" sz="2100" spc="-15" dirty="0">
                <a:latin typeface="Calibri"/>
                <a:cs typeface="Calibri"/>
              </a:rPr>
              <a:t> Tipicamente la lunghezza d’onda della radiazione emessa è maggiore di quella di eccitazione in quanto possiede energia minore.</a:t>
            </a:r>
            <a:endParaRPr sz="21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31936" y="1109195"/>
            <a:ext cx="5389295" cy="552934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88442" y="1447291"/>
            <a:ext cx="5938520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3B3B3B"/>
                </a:solidFill>
                <a:latin typeface="Arial"/>
                <a:cs typeface="Arial"/>
              </a:rPr>
              <a:t>Nelle misure</a:t>
            </a:r>
            <a:r>
              <a:rPr sz="1800" b="1" i="1" spc="-10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800" b="1" i="1" dirty="0">
                <a:solidFill>
                  <a:srgbClr val="3B3B3B"/>
                </a:solidFill>
                <a:latin typeface="Arial"/>
                <a:cs typeface="Arial"/>
              </a:rPr>
              <a:t>di</a:t>
            </a:r>
            <a:r>
              <a:rPr sz="1800" b="1" i="1" spc="-10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3B3B3B"/>
                </a:solidFill>
                <a:latin typeface="Arial"/>
                <a:cs typeface="Arial"/>
              </a:rPr>
              <a:t>fluorescenza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sorgente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eccita</a:t>
            </a:r>
            <a:r>
              <a:rPr sz="1800" spc="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l'analita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e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causa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l'emissione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della 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radiazione caratteristica (misurata a 90 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gradi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rispetto alla 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direzione</a:t>
            </a:r>
            <a:r>
              <a:rPr sz="1800" spc="1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della</a:t>
            </a:r>
            <a:r>
              <a:rPr sz="1800" spc="1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radiazione</a:t>
            </a:r>
            <a:r>
              <a:rPr sz="1800" spc="3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incidente</a:t>
            </a:r>
            <a:r>
              <a:rPr sz="1800" spc="1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della</a:t>
            </a:r>
            <a:r>
              <a:rPr sz="1800" spc="2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sorgente)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7820" y="12903"/>
            <a:ext cx="5081270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b="1" spc="-5" dirty="0">
                <a:solidFill>
                  <a:srgbClr val="FF0000"/>
                </a:solidFill>
                <a:latin typeface="Calibri"/>
                <a:cs typeface="Calibri"/>
              </a:rPr>
              <a:t>Spettroscopia</a:t>
            </a:r>
            <a:r>
              <a:rPr sz="230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FF0000"/>
                </a:solidFill>
                <a:latin typeface="Calibri"/>
                <a:cs typeface="Calibri"/>
              </a:rPr>
              <a:t>di </a:t>
            </a:r>
            <a:r>
              <a:rPr sz="2300" b="1" spc="-10" dirty="0">
                <a:solidFill>
                  <a:srgbClr val="FF0000"/>
                </a:solidFill>
                <a:latin typeface="Calibri"/>
                <a:cs typeface="Calibri"/>
              </a:rPr>
              <a:t>fluorescenza</a:t>
            </a:r>
            <a:r>
              <a:rPr sz="230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FF0000"/>
                </a:solidFill>
                <a:latin typeface="Calibri"/>
                <a:cs typeface="Calibri"/>
              </a:rPr>
              <a:t>e</a:t>
            </a:r>
            <a:r>
              <a:rPr sz="23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FF0000"/>
                </a:solidFill>
                <a:latin typeface="Calibri"/>
                <a:cs typeface="Calibri"/>
              </a:rPr>
              <a:t>emissione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8442" y="4713223"/>
            <a:ext cx="5937250" cy="1939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solidFill>
                  <a:srgbClr val="3B3B3B"/>
                </a:solidFill>
                <a:latin typeface="Arial"/>
                <a:cs typeface="Arial"/>
              </a:rPr>
              <a:t>Nella</a:t>
            </a:r>
            <a:r>
              <a:rPr sz="1800" b="1" i="1" spc="170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3B3B3B"/>
                </a:solidFill>
                <a:latin typeface="Arial"/>
                <a:cs typeface="Arial"/>
              </a:rPr>
              <a:t>spettroscopia</a:t>
            </a:r>
            <a:r>
              <a:rPr sz="1800" b="1" i="1" spc="175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3B3B3B"/>
                </a:solidFill>
                <a:latin typeface="Arial"/>
                <a:cs typeface="Arial"/>
              </a:rPr>
              <a:t>di</a:t>
            </a:r>
            <a:r>
              <a:rPr sz="1800" b="1" i="1" spc="180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800" b="1" i="1" spc="-5" dirty="0">
                <a:solidFill>
                  <a:srgbClr val="3B3B3B"/>
                </a:solidFill>
                <a:latin typeface="Arial"/>
                <a:cs typeface="Arial"/>
              </a:rPr>
              <a:t>emissione</a:t>
            </a:r>
            <a:r>
              <a:rPr sz="1800" b="1" i="1" spc="170" dirty="0">
                <a:solidFill>
                  <a:srgbClr val="3B3B3B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è</a:t>
            </a:r>
            <a:r>
              <a:rPr sz="1800" spc="17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lo</a:t>
            </a:r>
            <a:r>
              <a:rPr sz="1800" spc="17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stesso</a:t>
            </a:r>
            <a:r>
              <a:rPr sz="1800" spc="17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campione </a:t>
            </a:r>
            <a:r>
              <a:rPr sz="1800" spc="-484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che</a:t>
            </a:r>
            <a:r>
              <a:rPr sz="1800" spc="-1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funge</a:t>
            </a:r>
            <a:r>
              <a:rPr sz="1800" spc="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da emettitore.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Plasma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o</a:t>
            </a:r>
            <a:r>
              <a:rPr sz="1800" spc="-1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fiamma</a:t>
            </a:r>
            <a:r>
              <a:rPr sz="1800" spc="-1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(energia</a:t>
            </a:r>
            <a:r>
              <a:rPr sz="1800" spc="15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per</a:t>
            </a:r>
            <a:r>
              <a:rPr sz="1800" spc="-1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l’emissione)</a:t>
            </a:r>
            <a:endParaRPr sz="1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50">
              <a:latin typeface="Arial MT"/>
              <a:cs typeface="Arial MT"/>
            </a:endParaRPr>
          </a:p>
          <a:p>
            <a:pPr marL="12700" marR="5080">
              <a:lnSpc>
                <a:spcPts val="2110"/>
              </a:lnSpc>
              <a:spcBef>
                <a:spcPts val="5"/>
              </a:spcBef>
            </a:pP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Emissione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a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dirty="0">
                <a:solidFill>
                  <a:srgbClr val="3B3B3B"/>
                </a:solidFill>
                <a:latin typeface="Symbol"/>
                <a:cs typeface="Symbol"/>
              </a:rPr>
              <a:t></a:t>
            </a:r>
            <a:r>
              <a:rPr sz="1800" spc="5" dirty="0">
                <a:solidFill>
                  <a:srgbClr val="3B3B3B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caratteristica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e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potenza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proporzionale</a:t>
            </a:r>
            <a:r>
              <a:rPr sz="180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a </a:t>
            </a:r>
            <a:r>
              <a:rPr sz="1800" spc="-490" dirty="0">
                <a:solidFill>
                  <a:srgbClr val="3B3B3B"/>
                </a:solidFill>
                <a:latin typeface="Arial MT"/>
                <a:cs typeface="Arial MT"/>
              </a:rPr>
              <a:t> </a:t>
            </a:r>
            <a:r>
              <a:rPr sz="1800" spc="-5" dirty="0">
                <a:solidFill>
                  <a:srgbClr val="3B3B3B"/>
                </a:solidFill>
                <a:latin typeface="Arial MT"/>
                <a:cs typeface="Arial MT"/>
              </a:rPr>
              <a:t>concentrazione</a:t>
            </a:r>
            <a:endParaRPr sz="1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992</Words>
  <Application>Microsoft Macintosh PowerPoint</Application>
  <PresentationFormat>Widescreen</PresentationFormat>
  <Paragraphs>111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3" baseType="lpstr">
      <vt:lpstr>Aptos</vt:lpstr>
      <vt:lpstr>Aptos Display</vt:lpstr>
      <vt:lpstr>Arial</vt:lpstr>
      <vt:lpstr>Arial MT</vt:lpstr>
      <vt:lpstr>Calibri</vt:lpstr>
      <vt:lpstr>Symbol</vt:lpstr>
      <vt:lpstr>Times New Roman</vt:lpstr>
      <vt:lpstr>Wingdings</vt:lpstr>
      <vt:lpstr>Tema di Office</vt:lpstr>
      <vt:lpstr>Presentazione standard di PowerPoint</vt:lpstr>
      <vt:lpstr>Misure Spettroscopiche</vt:lpstr>
      <vt:lpstr>Presentazione standard di PowerPoint</vt:lpstr>
      <vt:lpstr>SPETTROSCOPIA DI EMISSIONE</vt:lpstr>
      <vt:lpstr>Presentazione standard di PowerPoint</vt:lpstr>
      <vt:lpstr>Presentazione standard di PowerPoint</vt:lpstr>
      <vt:lpstr>Emissione mediante fluorescenza e fosforescenza</vt:lpstr>
      <vt:lpstr>Fluorescenza atomica</vt:lpstr>
      <vt:lpstr>Spettroscopia di fluorescenza e emissione</vt:lpstr>
      <vt:lpstr>Spettroscopia di fluorescenza molecolare</vt:lpstr>
      <vt:lpstr>TEORIA DELLA FLUORESCENZA MOLECOLARE</vt:lpstr>
      <vt:lpstr>Specie fluorescenti e rendimento quantico</vt:lpstr>
      <vt:lpstr>Fluorescenza e struttura</vt:lpstr>
      <vt:lpstr>L'effetto della rigidità strutturale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michele del carlo</dc:creator>
  <cp:lastModifiedBy>michele del carlo</cp:lastModifiedBy>
  <cp:revision>2</cp:revision>
  <dcterms:created xsi:type="dcterms:W3CDTF">2024-11-11T09:19:00Z</dcterms:created>
  <dcterms:modified xsi:type="dcterms:W3CDTF">2024-11-11T09:26:28Z</dcterms:modified>
</cp:coreProperties>
</file>