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3" r:id="rId1"/>
  </p:sldMasterIdLst>
  <p:sldIdLst>
    <p:sldId id="304" r:id="rId2"/>
    <p:sldId id="305" r:id="rId3"/>
    <p:sldId id="269" r:id="rId4"/>
    <p:sldId id="314" r:id="rId5"/>
    <p:sldId id="277" r:id="rId6"/>
    <p:sldId id="272" r:id="rId7"/>
    <p:sldId id="286" r:id="rId8"/>
    <p:sldId id="270" r:id="rId9"/>
    <p:sldId id="307" r:id="rId10"/>
    <p:sldId id="315" r:id="rId11"/>
    <p:sldId id="285" r:id="rId12"/>
    <p:sldId id="284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smtClean="0"/>
              <a:t>4/27/2023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10931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4/27/2023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265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4/27/2023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0378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4/27/2023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236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4/27/2023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91470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4/27/2023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662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smtClean="0"/>
              <a:t>4/27/2023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706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4/27/2023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639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4/27/2023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912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4/27/2023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147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4/27/2023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8492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smtClean="0"/>
              <a:pPr/>
              <a:t>4/27/2023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0679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A021E18-4BC2-9D9F-36E6-8BE91CE283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3917" y="4895946"/>
            <a:ext cx="7772400" cy="1635277"/>
          </a:xfrm>
        </p:spPr>
        <p:txBody>
          <a:bodyPr>
            <a:noAutofit/>
          </a:bodyPr>
          <a:lstStyle/>
          <a:p>
            <a:r>
              <a:rPr lang="it-IT" sz="2800" b="1" dirty="0">
                <a:solidFill>
                  <a:schemeClr val="accent1"/>
                </a:solidFill>
              </a:rPr>
              <a:t>Lezione 1</a:t>
            </a:r>
            <a:br>
              <a:rPr lang="it-IT" sz="2800" b="1" dirty="0">
                <a:solidFill>
                  <a:schemeClr val="accent1"/>
                </a:solidFill>
              </a:rPr>
            </a:br>
            <a:br>
              <a:rPr lang="it-IT" sz="2800" b="1" dirty="0">
                <a:solidFill>
                  <a:schemeClr val="accent1"/>
                </a:solidFill>
              </a:rPr>
            </a:br>
            <a:r>
              <a:rPr lang="it-IT" sz="2800" b="1" dirty="0">
                <a:solidFill>
                  <a:schemeClr val="accent2"/>
                </a:solidFill>
              </a:rPr>
              <a:t>la pianificazione del </a:t>
            </a:r>
            <a:br>
              <a:rPr lang="it-IT" sz="2800" b="1" dirty="0">
                <a:solidFill>
                  <a:schemeClr val="accent2"/>
                </a:solidFill>
              </a:rPr>
            </a:br>
            <a:r>
              <a:rPr lang="it-IT" sz="2800" b="1" dirty="0">
                <a:solidFill>
                  <a:schemeClr val="accent2"/>
                </a:solidFill>
              </a:rPr>
              <a:t>social media marketing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93F351BD-1031-8248-7097-8991799E0B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65797" y="4882829"/>
            <a:ext cx="2868990" cy="1540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9577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821C225-5C4D-4168-90AF-3D263D72CB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9524560-5693-6C28-B76B-F050A213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080" y="804333"/>
            <a:ext cx="4224608" cy="5249334"/>
          </a:xfrm>
        </p:spPr>
        <p:txBody>
          <a:bodyPr vert="horz" lIns="91440" tIns="45720" rIns="91440" bIns="45720" numCol="1" rtlCol="0" anchor="ctr">
            <a:normAutofit/>
          </a:bodyPr>
          <a:lstStyle/>
          <a:p>
            <a:pPr algn="r"/>
            <a:r>
              <a:rPr lang="en-US" sz="2000" dirty="0">
                <a:solidFill>
                  <a:srgbClr val="FFFFFF"/>
                </a:solidFill>
              </a:rPr>
              <a:t>• </a:t>
            </a:r>
            <a:r>
              <a:rPr lang="en-US" sz="2000" b="1" dirty="0" err="1">
                <a:solidFill>
                  <a:srgbClr val="FFFFFF"/>
                </a:solidFill>
              </a:rPr>
              <a:t>Responsabilità</a:t>
            </a:r>
            <a:r>
              <a:rPr lang="en-US" sz="2000" dirty="0">
                <a:solidFill>
                  <a:srgbClr val="FFFFFF"/>
                </a:solidFill>
              </a:rPr>
              <a:t>: </a:t>
            </a:r>
            <a:br>
              <a:rPr lang="en-US" sz="2000" dirty="0">
                <a:solidFill>
                  <a:srgbClr val="FFFFFF"/>
                </a:solidFill>
              </a:rPr>
            </a:br>
            <a:br>
              <a:rPr lang="en-US" sz="2000" dirty="0">
                <a:solidFill>
                  <a:srgbClr val="FFFFFF"/>
                </a:solidFill>
              </a:rPr>
            </a:br>
            <a:br>
              <a:rPr lang="en-US" sz="2000" dirty="0">
                <a:solidFill>
                  <a:srgbClr val="FFFFFF"/>
                </a:solidFill>
              </a:rPr>
            </a:br>
            <a:r>
              <a:rPr lang="en-US" sz="2000" dirty="0">
                <a:solidFill>
                  <a:srgbClr val="FFFFFF"/>
                </a:solidFill>
              </a:rPr>
              <a:t>tutti </a:t>
            </a:r>
            <a:r>
              <a:rPr lang="en-US" sz="2000" dirty="0" err="1">
                <a:solidFill>
                  <a:srgbClr val="FFFFFF"/>
                </a:solidFill>
              </a:rPr>
              <a:t>coloro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che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hanno</a:t>
            </a:r>
            <a:r>
              <a:rPr lang="en-US" sz="2000" dirty="0">
                <a:solidFill>
                  <a:srgbClr val="FFFFFF"/>
                </a:solidFill>
              </a:rPr>
              <a:t> la </a:t>
            </a:r>
            <a:r>
              <a:rPr lang="en-US" sz="2000" dirty="0" err="1">
                <a:solidFill>
                  <a:srgbClr val="FFFFFF"/>
                </a:solidFill>
              </a:rPr>
              <a:t>responsabilità</a:t>
            </a:r>
            <a:r>
              <a:rPr lang="en-US" sz="2000" dirty="0">
                <a:solidFill>
                  <a:srgbClr val="FFFFFF"/>
                </a:solidFill>
              </a:rPr>
              <a:t> di </a:t>
            </a:r>
            <a:r>
              <a:rPr lang="en-US" sz="2000" dirty="0" err="1">
                <a:solidFill>
                  <a:srgbClr val="FFFFFF"/>
                </a:solidFill>
              </a:rPr>
              <a:t>implementare</a:t>
            </a:r>
            <a:r>
              <a:rPr lang="en-US" sz="2000" dirty="0">
                <a:solidFill>
                  <a:srgbClr val="FFFFFF"/>
                </a:solidFill>
              </a:rPr>
              <a:t> le </a:t>
            </a:r>
            <a:r>
              <a:rPr lang="en-US" sz="2000" dirty="0" err="1">
                <a:solidFill>
                  <a:srgbClr val="FFFFFF"/>
                </a:solidFill>
              </a:rPr>
              <a:t>singole</a:t>
            </a:r>
            <a:r>
              <a:rPr lang="en-US" sz="2000" dirty="0">
                <a:solidFill>
                  <a:srgbClr val="FFFFFF"/>
                </a:solidFill>
              </a:rPr>
              <a:t> parti di un piano di marketing </a:t>
            </a:r>
            <a:r>
              <a:rPr lang="en-US" sz="2000" dirty="0" err="1">
                <a:solidFill>
                  <a:srgbClr val="FFFFFF"/>
                </a:solidFill>
              </a:rPr>
              <a:t>sanno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quali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sono</a:t>
            </a:r>
            <a:r>
              <a:rPr lang="en-US" sz="2000" dirty="0">
                <a:solidFill>
                  <a:srgbClr val="FFFFFF"/>
                </a:solidFill>
              </a:rPr>
              <a:t> le loro </a:t>
            </a:r>
            <a:r>
              <a:rPr lang="en-US" sz="2000" dirty="0" err="1">
                <a:solidFill>
                  <a:srgbClr val="FFFFFF"/>
                </a:solidFill>
              </a:rPr>
              <a:t>responsabilità</a:t>
            </a:r>
            <a:r>
              <a:rPr lang="en-US" sz="2000" dirty="0">
                <a:solidFill>
                  <a:srgbClr val="FFFFFF"/>
                </a:solidFill>
              </a:rPr>
              <a:t> e </a:t>
            </a:r>
            <a:r>
              <a:rPr lang="en-US" sz="2000" dirty="0" err="1">
                <a:solidFill>
                  <a:srgbClr val="FFFFFF"/>
                </a:solidFill>
              </a:rPr>
              <a:t>possono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valutare</a:t>
            </a:r>
            <a:r>
              <a:rPr lang="en-US" sz="2000" dirty="0">
                <a:solidFill>
                  <a:srgbClr val="FFFFFF"/>
                </a:solidFill>
              </a:rPr>
              <a:t> le loro </a:t>
            </a:r>
            <a:r>
              <a:rPr lang="en-US" sz="2000" dirty="0" err="1">
                <a:solidFill>
                  <a:srgbClr val="FFFFFF"/>
                </a:solidFill>
              </a:rPr>
              <a:t>prestazioni</a:t>
            </a:r>
            <a:r>
              <a:rPr lang="en-US" sz="2000" dirty="0">
                <a:solidFill>
                  <a:srgbClr val="FFFFFF"/>
                </a:solidFill>
              </a:rPr>
              <a:t> rispetto a </a:t>
            </a:r>
            <a:r>
              <a:rPr lang="en-US" sz="2000" dirty="0" err="1">
                <a:solidFill>
                  <a:srgbClr val="FFFFFF"/>
                </a:solidFill>
              </a:rPr>
              <a:t>quanto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previsto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dai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piani</a:t>
            </a:r>
            <a:r>
              <a:rPr lang="en-US" sz="2000" dirty="0">
                <a:solidFill>
                  <a:srgbClr val="FFFFFF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821691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9" name="Straight Connector 3078">
            <a:extLst>
              <a:ext uri="{FF2B5EF4-FFF2-40B4-BE49-F238E27FC236}">
                <a16:creationId xmlns:a16="http://schemas.microsoft.com/office/drawing/2014/main" id="{B73DEAEA-BFDB-410C-89E7-02514506C8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1" name="Rectangle 3080">
            <a:extLst>
              <a:ext uri="{FF2B5EF4-FFF2-40B4-BE49-F238E27FC236}">
                <a16:creationId xmlns:a16="http://schemas.microsoft.com/office/drawing/2014/main" id="{6EAAB671-E1B2-4834-B3F6-E0A2D3BE86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83" name="Rectangle 3082">
            <a:extLst>
              <a:ext uri="{FF2B5EF4-FFF2-40B4-BE49-F238E27FC236}">
                <a16:creationId xmlns:a16="http://schemas.microsoft.com/office/drawing/2014/main" id="{389FFE7C-E583-49D7-B92E-1EC8D6D4FC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726" cy="6858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5" name="Rectangle 3084">
            <a:extLst>
              <a:ext uri="{FF2B5EF4-FFF2-40B4-BE49-F238E27FC236}">
                <a16:creationId xmlns:a16="http://schemas.microsoft.com/office/drawing/2014/main" id="{D0D2945E-06BB-4ED7-B357-30CA7211C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9524560-5693-6C28-B76B-F050A213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440" y="640080"/>
            <a:ext cx="4497492" cy="303485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2400" spc="200" dirty="0">
                <a:solidFill>
                  <a:srgbClr val="FFFFFF"/>
                </a:solidFill>
              </a:rPr>
              <a:t>• </a:t>
            </a:r>
            <a:r>
              <a:rPr lang="en-US" sz="2400" b="1" spc="200" dirty="0" err="1">
                <a:solidFill>
                  <a:srgbClr val="FFFFFF"/>
                </a:solidFill>
              </a:rPr>
              <a:t>Comunicazione</a:t>
            </a:r>
            <a:r>
              <a:rPr lang="en-US" sz="2400" spc="200" dirty="0">
                <a:solidFill>
                  <a:srgbClr val="FFFFFF"/>
                </a:solidFill>
              </a:rPr>
              <a:t>: </a:t>
            </a:r>
            <a:br>
              <a:rPr lang="en-US" sz="2400" spc="200" dirty="0">
                <a:solidFill>
                  <a:srgbClr val="FFFFFF"/>
                </a:solidFill>
              </a:rPr>
            </a:br>
            <a:br>
              <a:rPr lang="en-US" sz="2400" spc="200" dirty="0">
                <a:solidFill>
                  <a:srgbClr val="FFFFFF"/>
                </a:solidFill>
              </a:rPr>
            </a:br>
            <a:r>
              <a:rPr lang="en-US" sz="2000" spc="200" dirty="0" err="1">
                <a:solidFill>
                  <a:srgbClr val="FFFFFF"/>
                </a:solidFill>
              </a:rPr>
              <a:t>coloro</a:t>
            </a:r>
            <a:r>
              <a:rPr lang="en-US" sz="2000" spc="200" dirty="0">
                <a:solidFill>
                  <a:srgbClr val="FFFFFF"/>
                </a:solidFill>
              </a:rPr>
              <a:t> </a:t>
            </a:r>
            <a:r>
              <a:rPr lang="en-US" sz="2000" spc="200" dirty="0" err="1">
                <a:solidFill>
                  <a:srgbClr val="FFFFFF"/>
                </a:solidFill>
              </a:rPr>
              <a:t>che</a:t>
            </a:r>
            <a:r>
              <a:rPr lang="en-US" sz="2000" spc="200" dirty="0">
                <a:solidFill>
                  <a:srgbClr val="FFFFFF"/>
                </a:solidFill>
              </a:rPr>
              <a:t> </a:t>
            </a:r>
            <a:r>
              <a:rPr lang="en-US" sz="2000" spc="200" dirty="0" err="1">
                <a:solidFill>
                  <a:srgbClr val="FFFFFF"/>
                </a:solidFill>
              </a:rPr>
              <a:t>attuano</a:t>
            </a:r>
            <a:r>
              <a:rPr lang="en-US" sz="2000" spc="200" dirty="0">
                <a:solidFill>
                  <a:srgbClr val="FFFFFF"/>
                </a:solidFill>
              </a:rPr>
              <a:t> </a:t>
            </a:r>
            <a:r>
              <a:rPr lang="en-US" sz="2000" spc="200" dirty="0" err="1">
                <a:solidFill>
                  <a:srgbClr val="FFFFFF"/>
                </a:solidFill>
              </a:rPr>
              <a:t>i</a:t>
            </a:r>
            <a:r>
              <a:rPr lang="en-US" sz="2000" spc="200" dirty="0">
                <a:solidFill>
                  <a:srgbClr val="FFFFFF"/>
                </a:solidFill>
              </a:rPr>
              <a:t> </a:t>
            </a:r>
            <a:r>
              <a:rPr lang="en-US" sz="2000" spc="200" dirty="0" err="1">
                <a:solidFill>
                  <a:srgbClr val="FFFFFF"/>
                </a:solidFill>
              </a:rPr>
              <a:t>piani</a:t>
            </a:r>
            <a:r>
              <a:rPr lang="en-US" sz="2000" spc="200" dirty="0">
                <a:solidFill>
                  <a:srgbClr val="FFFFFF"/>
                </a:solidFill>
              </a:rPr>
              <a:t> </a:t>
            </a:r>
            <a:r>
              <a:rPr lang="en-US" sz="2000" spc="200" dirty="0" err="1">
                <a:solidFill>
                  <a:srgbClr val="FFFFFF"/>
                </a:solidFill>
              </a:rPr>
              <a:t>sanno</a:t>
            </a:r>
            <a:r>
              <a:rPr lang="en-US" sz="2000" spc="200" dirty="0">
                <a:solidFill>
                  <a:srgbClr val="FFFFFF"/>
                </a:solidFill>
              </a:rPr>
              <a:t> </a:t>
            </a:r>
            <a:r>
              <a:rPr lang="en-US" sz="2000" spc="200" dirty="0" err="1">
                <a:solidFill>
                  <a:srgbClr val="FFFFFF"/>
                </a:solidFill>
              </a:rPr>
              <a:t>anche</a:t>
            </a:r>
            <a:r>
              <a:rPr lang="en-US" sz="2000" spc="200" dirty="0">
                <a:solidFill>
                  <a:srgbClr val="FFFFFF"/>
                </a:solidFill>
              </a:rPr>
              <a:t> </a:t>
            </a:r>
            <a:r>
              <a:rPr lang="en-US" sz="2000" spc="200" dirty="0" err="1">
                <a:solidFill>
                  <a:srgbClr val="FFFFFF"/>
                </a:solidFill>
              </a:rPr>
              <a:t>quali</a:t>
            </a:r>
            <a:r>
              <a:rPr lang="en-US" sz="2000" spc="200" dirty="0">
                <a:solidFill>
                  <a:srgbClr val="FFFFFF"/>
                </a:solidFill>
              </a:rPr>
              <a:t> </a:t>
            </a:r>
            <a:r>
              <a:rPr lang="en-US" sz="2000" spc="200" dirty="0" err="1">
                <a:solidFill>
                  <a:srgbClr val="FFFFFF"/>
                </a:solidFill>
              </a:rPr>
              <a:t>sono</a:t>
            </a:r>
            <a:r>
              <a:rPr lang="en-US" sz="2000" spc="200" dirty="0">
                <a:solidFill>
                  <a:srgbClr val="FFFFFF"/>
                </a:solidFill>
              </a:rPr>
              <a:t> </a:t>
            </a:r>
            <a:r>
              <a:rPr lang="en-US" sz="2000" spc="200" dirty="0" err="1">
                <a:solidFill>
                  <a:srgbClr val="FFFFFF"/>
                </a:solidFill>
              </a:rPr>
              <a:t>gli</a:t>
            </a:r>
            <a:r>
              <a:rPr lang="en-US" sz="2000" spc="200" dirty="0">
                <a:solidFill>
                  <a:srgbClr val="FFFFFF"/>
                </a:solidFill>
              </a:rPr>
              <a:t> </a:t>
            </a:r>
            <a:r>
              <a:rPr lang="en-US" sz="2000" spc="200" dirty="0" err="1">
                <a:solidFill>
                  <a:srgbClr val="FFFFFF"/>
                </a:solidFill>
              </a:rPr>
              <a:t>obiettivi</a:t>
            </a:r>
            <a:r>
              <a:rPr lang="en-US" sz="2000" spc="200" dirty="0">
                <a:solidFill>
                  <a:srgbClr val="FFFFFF"/>
                </a:solidFill>
              </a:rPr>
              <a:t> </a:t>
            </a:r>
            <a:r>
              <a:rPr lang="en-US" sz="2000" spc="200" dirty="0" err="1">
                <a:solidFill>
                  <a:srgbClr val="FFFFFF"/>
                </a:solidFill>
              </a:rPr>
              <a:t>generali</a:t>
            </a:r>
            <a:r>
              <a:rPr lang="en-US" sz="2000" spc="200" dirty="0">
                <a:solidFill>
                  <a:srgbClr val="FFFFFF"/>
                </a:solidFill>
              </a:rPr>
              <a:t> e quale </a:t>
            </a:r>
            <a:r>
              <a:rPr lang="en-US" sz="2000" spc="200" dirty="0" err="1">
                <a:solidFill>
                  <a:srgbClr val="FFFFFF"/>
                </a:solidFill>
              </a:rPr>
              <a:t>può</a:t>
            </a:r>
            <a:r>
              <a:rPr lang="en-US" sz="2000" spc="200" dirty="0">
                <a:solidFill>
                  <a:srgbClr val="FFFFFF"/>
                </a:solidFill>
              </a:rPr>
              <a:t> </a:t>
            </a:r>
            <a:r>
              <a:rPr lang="en-US" sz="2000" spc="200" dirty="0" err="1">
                <a:solidFill>
                  <a:srgbClr val="FFFFFF"/>
                </a:solidFill>
              </a:rPr>
              <a:t>essere</a:t>
            </a:r>
            <a:r>
              <a:rPr lang="en-US" sz="2000" spc="200" dirty="0">
                <a:solidFill>
                  <a:srgbClr val="FFFFFF"/>
                </a:solidFill>
              </a:rPr>
              <a:t> il </a:t>
            </a:r>
            <a:r>
              <a:rPr lang="en-US" sz="2000" spc="200" dirty="0" err="1">
                <a:solidFill>
                  <a:srgbClr val="FFFFFF"/>
                </a:solidFill>
              </a:rPr>
              <a:t>contributo</a:t>
            </a:r>
            <a:r>
              <a:rPr lang="en-US" sz="2000" spc="200" dirty="0">
                <a:solidFill>
                  <a:srgbClr val="FFFFFF"/>
                </a:solidFill>
              </a:rPr>
              <a:t> di </a:t>
            </a:r>
            <a:r>
              <a:rPr lang="en-US" sz="2000" spc="200" dirty="0" err="1">
                <a:solidFill>
                  <a:srgbClr val="FFFFFF"/>
                </a:solidFill>
              </a:rPr>
              <a:t>ciascuno</a:t>
            </a:r>
            <a:r>
              <a:rPr lang="en-US" sz="2000" spc="200" dirty="0">
                <a:solidFill>
                  <a:srgbClr val="FFFFFF"/>
                </a:solidFill>
              </a:rPr>
              <a:t> rispetto a </a:t>
            </a:r>
            <a:r>
              <a:rPr lang="en-US" sz="2000" spc="200" dirty="0" err="1">
                <a:solidFill>
                  <a:srgbClr val="FFFFFF"/>
                </a:solidFill>
              </a:rPr>
              <a:t>tali</a:t>
            </a:r>
            <a:r>
              <a:rPr lang="en-US" sz="2000" spc="200" dirty="0">
                <a:solidFill>
                  <a:srgbClr val="FFFFFF"/>
                </a:solidFill>
              </a:rPr>
              <a:t> </a:t>
            </a:r>
            <a:r>
              <a:rPr lang="en-US" sz="2000" spc="200" dirty="0" err="1">
                <a:solidFill>
                  <a:srgbClr val="FFFFFF"/>
                </a:solidFill>
              </a:rPr>
              <a:t>obiettivi</a:t>
            </a:r>
            <a:r>
              <a:rPr lang="en-US" sz="2000" spc="200" dirty="0">
                <a:solidFill>
                  <a:srgbClr val="FFFFFF"/>
                </a:solidFill>
              </a:rPr>
              <a:t>.</a:t>
            </a:r>
          </a:p>
        </p:txBody>
      </p:sp>
      <p:cxnSp>
        <p:nvCxnSpPr>
          <p:cNvPr id="3087" name="Straight Connector 3086">
            <a:extLst>
              <a:ext uri="{FF2B5EF4-FFF2-40B4-BE49-F238E27FC236}">
                <a16:creationId xmlns:a16="http://schemas.microsoft.com/office/drawing/2014/main" id="{F4C9872C-B3B3-4A61-B20E-F79415F45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6679" y="3765314"/>
            <a:ext cx="3931920" cy="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 descr="Risultato immagine per COMUNICAZIONE">
            <a:extLst>
              <a:ext uri="{FF2B5EF4-FFF2-40B4-BE49-F238E27FC236}">
                <a16:creationId xmlns:a16="http://schemas.microsoft.com/office/drawing/2014/main" id="{03AC04EC-D822-28B0-4DF3-E70066EAF0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6000" y="1131797"/>
            <a:ext cx="5459470" cy="4595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19273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9D6DD36-50FE-47C1-8D00-3D3C4187E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0F9ADC11-F6B8-4B69-8AC7-50377071A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6">
            <a:extLst>
              <a:ext uri="{FF2B5EF4-FFF2-40B4-BE49-F238E27FC236}">
                <a16:creationId xmlns:a16="http://schemas.microsoft.com/office/drawing/2014/main" id="{1579DD07-B6CD-4C04-8A4A-3B92CE8C8A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custGeom>
            <a:avLst/>
            <a:gdLst>
              <a:gd name="connsiteX0" fmla="*/ 0 w 3096136"/>
              <a:gd name="connsiteY0" fmla="*/ 0 h 5856137"/>
              <a:gd name="connsiteX1" fmla="*/ 3096136 w 3096136"/>
              <a:gd name="connsiteY1" fmla="*/ 0 h 5856137"/>
              <a:gd name="connsiteX2" fmla="*/ 3096136 w 3096136"/>
              <a:gd name="connsiteY2" fmla="*/ 5856137 h 5856137"/>
              <a:gd name="connsiteX3" fmla="*/ 0 w 3096136"/>
              <a:gd name="connsiteY3" fmla="*/ 5856137 h 5856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6136" h="5856137">
                <a:moveTo>
                  <a:pt x="0" y="0"/>
                </a:moveTo>
                <a:lnTo>
                  <a:pt x="3096136" y="0"/>
                </a:lnTo>
                <a:lnTo>
                  <a:pt x="3096136" y="5856137"/>
                </a:lnTo>
                <a:lnTo>
                  <a:pt x="0" y="5856137"/>
                </a:lnTo>
                <a:close/>
              </a:path>
            </a:pathLst>
          </a:cu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0" ty="0" sx="80000" sy="80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6A995F0-906C-4573-A739-16EED217D8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09343" y="620720"/>
            <a:ext cx="6442480" cy="55931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9524560-5693-6C28-B76B-F050A213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0120" y="1105351"/>
            <a:ext cx="5477071" cy="3023981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3600" spc="200" dirty="0">
                <a:solidFill>
                  <a:schemeClr val="bg1"/>
                </a:solidFill>
              </a:rPr>
              <a:t>• </a:t>
            </a:r>
            <a:r>
              <a:rPr lang="en-US" sz="3600" b="1" spc="200" dirty="0" err="1">
                <a:solidFill>
                  <a:schemeClr val="bg1"/>
                </a:solidFill>
              </a:rPr>
              <a:t>Impegno</a:t>
            </a:r>
            <a:r>
              <a:rPr lang="en-US" sz="3600" spc="200" dirty="0">
                <a:solidFill>
                  <a:schemeClr val="bg1"/>
                </a:solidFill>
              </a:rPr>
              <a:t>: </a:t>
            </a:r>
            <a:br>
              <a:rPr lang="en-US" sz="2100" spc="200" dirty="0">
                <a:solidFill>
                  <a:schemeClr val="bg1"/>
                </a:solidFill>
              </a:rPr>
            </a:br>
            <a:br>
              <a:rPr lang="en-US" sz="2100" spc="200" dirty="0">
                <a:solidFill>
                  <a:schemeClr val="bg1"/>
                </a:solidFill>
              </a:rPr>
            </a:br>
            <a:r>
              <a:rPr lang="en-US" sz="2100" spc="200" dirty="0">
                <a:solidFill>
                  <a:schemeClr val="bg1"/>
                </a:solidFill>
              </a:rPr>
              <a:t>se </a:t>
            </a:r>
            <a:r>
              <a:rPr lang="en-US" sz="2100" spc="200" dirty="0" err="1">
                <a:solidFill>
                  <a:schemeClr val="bg1"/>
                </a:solidFill>
              </a:rPr>
              <a:t>i</a:t>
            </a:r>
            <a:r>
              <a:rPr lang="en-US" sz="2100" spc="200" dirty="0">
                <a:solidFill>
                  <a:schemeClr val="bg1"/>
                </a:solidFill>
              </a:rPr>
              <a:t> </a:t>
            </a:r>
            <a:r>
              <a:rPr lang="en-US" sz="2100" spc="200" dirty="0" err="1">
                <a:solidFill>
                  <a:schemeClr val="bg1"/>
                </a:solidFill>
              </a:rPr>
              <a:t>piani</a:t>
            </a:r>
            <a:r>
              <a:rPr lang="en-US" sz="2100" spc="200" dirty="0">
                <a:solidFill>
                  <a:schemeClr val="bg1"/>
                </a:solidFill>
              </a:rPr>
              <a:t> </a:t>
            </a:r>
            <a:r>
              <a:rPr lang="en-US" sz="2100" spc="200" dirty="0" err="1">
                <a:solidFill>
                  <a:schemeClr val="bg1"/>
                </a:solidFill>
              </a:rPr>
              <a:t>vengono</a:t>
            </a:r>
            <a:r>
              <a:rPr lang="en-US" sz="2100" spc="200" dirty="0">
                <a:solidFill>
                  <a:schemeClr val="bg1"/>
                </a:solidFill>
              </a:rPr>
              <a:t> </a:t>
            </a:r>
            <a:r>
              <a:rPr lang="en-US" sz="2100" spc="200" dirty="0" err="1">
                <a:solidFill>
                  <a:schemeClr val="bg1"/>
                </a:solidFill>
              </a:rPr>
              <a:t>concordati</a:t>
            </a:r>
            <a:r>
              <a:rPr lang="en-US" sz="2100" spc="200" dirty="0">
                <a:solidFill>
                  <a:schemeClr val="bg1"/>
                </a:solidFill>
              </a:rPr>
              <a:t> con </a:t>
            </a:r>
            <a:r>
              <a:rPr lang="en-US" sz="2100" spc="200" dirty="0" err="1">
                <a:solidFill>
                  <a:schemeClr val="bg1"/>
                </a:solidFill>
              </a:rPr>
              <a:t>coloro</a:t>
            </a:r>
            <a:r>
              <a:rPr lang="en-US" sz="2100" spc="200" dirty="0">
                <a:solidFill>
                  <a:schemeClr val="bg1"/>
                </a:solidFill>
              </a:rPr>
              <a:t> </a:t>
            </a:r>
            <a:r>
              <a:rPr lang="en-US" sz="2100" spc="200" dirty="0" err="1">
                <a:solidFill>
                  <a:schemeClr val="bg1"/>
                </a:solidFill>
              </a:rPr>
              <a:t>che</a:t>
            </a:r>
            <a:r>
              <a:rPr lang="en-US" sz="2100" spc="200" dirty="0">
                <a:solidFill>
                  <a:schemeClr val="bg1"/>
                </a:solidFill>
              </a:rPr>
              <a:t> </a:t>
            </a:r>
            <a:r>
              <a:rPr lang="en-US" sz="2100" spc="200" dirty="0" err="1">
                <a:solidFill>
                  <a:schemeClr val="bg1"/>
                </a:solidFill>
              </a:rPr>
              <a:t>sono</a:t>
            </a:r>
            <a:r>
              <a:rPr lang="en-US" sz="2100" spc="200" dirty="0">
                <a:solidFill>
                  <a:schemeClr val="bg1"/>
                </a:solidFill>
              </a:rPr>
              <a:t> </a:t>
            </a:r>
            <a:r>
              <a:rPr lang="en-US" sz="2100" spc="200" dirty="0" err="1">
                <a:solidFill>
                  <a:schemeClr val="bg1"/>
                </a:solidFill>
              </a:rPr>
              <a:t>coinvolti</a:t>
            </a:r>
            <a:r>
              <a:rPr lang="en-US" sz="2100" spc="200" dirty="0">
                <a:solidFill>
                  <a:schemeClr val="bg1"/>
                </a:solidFill>
              </a:rPr>
              <a:t> </a:t>
            </a:r>
            <a:r>
              <a:rPr lang="en-US" sz="2100" spc="200" dirty="0" err="1">
                <a:solidFill>
                  <a:schemeClr val="bg1"/>
                </a:solidFill>
              </a:rPr>
              <a:t>nella</a:t>
            </a:r>
            <a:r>
              <a:rPr lang="en-US" sz="2100" spc="200" dirty="0">
                <a:solidFill>
                  <a:schemeClr val="bg1"/>
                </a:solidFill>
              </a:rPr>
              <a:t> loro </a:t>
            </a:r>
            <a:r>
              <a:rPr lang="en-US" sz="2100" spc="200" dirty="0" err="1">
                <a:solidFill>
                  <a:schemeClr val="bg1"/>
                </a:solidFill>
              </a:rPr>
              <a:t>attuazione</a:t>
            </a:r>
            <a:r>
              <a:rPr lang="en-US" sz="2100" spc="200" dirty="0">
                <a:solidFill>
                  <a:schemeClr val="bg1"/>
                </a:solidFill>
              </a:rPr>
              <a:t> e con </a:t>
            </a:r>
            <a:r>
              <a:rPr lang="en-US" sz="2100" spc="200" dirty="0" err="1">
                <a:solidFill>
                  <a:schemeClr val="bg1"/>
                </a:solidFill>
              </a:rPr>
              <a:t>coloro</a:t>
            </a:r>
            <a:r>
              <a:rPr lang="en-US" sz="2100" spc="200" dirty="0">
                <a:solidFill>
                  <a:schemeClr val="bg1"/>
                </a:solidFill>
              </a:rPr>
              <a:t> </a:t>
            </a:r>
            <a:r>
              <a:rPr lang="en-US" sz="2100" spc="200" dirty="0" err="1">
                <a:solidFill>
                  <a:schemeClr val="bg1"/>
                </a:solidFill>
              </a:rPr>
              <a:t>che</a:t>
            </a:r>
            <a:r>
              <a:rPr lang="en-US" sz="2100" spc="200" dirty="0">
                <a:solidFill>
                  <a:schemeClr val="bg1"/>
                </a:solidFill>
              </a:rPr>
              <a:t> </a:t>
            </a:r>
            <a:r>
              <a:rPr lang="en-US" sz="2100" spc="200" dirty="0" err="1">
                <a:solidFill>
                  <a:schemeClr val="bg1"/>
                </a:solidFill>
              </a:rPr>
              <a:t>forniscono</a:t>
            </a:r>
            <a:r>
              <a:rPr lang="en-US" sz="2100" spc="200" dirty="0">
                <a:solidFill>
                  <a:schemeClr val="bg1"/>
                </a:solidFill>
              </a:rPr>
              <a:t> le </a:t>
            </a:r>
            <a:r>
              <a:rPr lang="en-US" sz="2100" spc="200" dirty="0" err="1">
                <a:solidFill>
                  <a:schemeClr val="bg1"/>
                </a:solidFill>
              </a:rPr>
              <a:t>risorse</a:t>
            </a:r>
            <a:r>
              <a:rPr lang="en-US" sz="2100" spc="200" dirty="0">
                <a:solidFill>
                  <a:schemeClr val="bg1"/>
                </a:solidFill>
              </a:rPr>
              <a:t>, </a:t>
            </a:r>
            <a:br>
              <a:rPr lang="en-US" sz="2100" spc="200" dirty="0">
                <a:solidFill>
                  <a:schemeClr val="bg1"/>
                </a:solidFill>
              </a:rPr>
            </a:br>
            <a:br>
              <a:rPr lang="en-US" sz="2100" spc="200" dirty="0">
                <a:solidFill>
                  <a:schemeClr val="bg1"/>
                </a:solidFill>
              </a:rPr>
            </a:br>
            <a:br>
              <a:rPr lang="en-US" sz="2100" spc="200" dirty="0">
                <a:solidFill>
                  <a:schemeClr val="bg1"/>
                </a:solidFill>
              </a:rPr>
            </a:br>
            <a:r>
              <a:rPr lang="en-US" sz="2100" spc="200" dirty="0" err="1">
                <a:solidFill>
                  <a:schemeClr val="bg1"/>
                </a:solidFill>
              </a:rPr>
              <a:t>stimolano</a:t>
            </a:r>
            <a:r>
              <a:rPr lang="en-US" sz="2100" spc="200" dirty="0">
                <a:solidFill>
                  <a:schemeClr val="bg1"/>
                </a:solidFill>
              </a:rPr>
              <a:t> un </a:t>
            </a:r>
            <a:r>
              <a:rPr lang="en-US" sz="2100" spc="200" dirty="0" err="1">
                <a:solidFill>
                  <a:schemeClr val="bg1"/>
                </a:solidFill>
              </a:rPr>
              <a:t>impegno</a:t>
            </a:r>
            <a:r>
              <a:rPr lang="en-US" sz="2100" spc="200" dirty="0">
                <a:solidFill>
                  <a:schemeClr val="bg1"/>
                </a:solidFill>
              </a:rPr>
              <a:t> di </a:t>
            </a:r>
            <a:r>
              <a:rPr lang="en-US" sz="2100" spc="200" dirty="0" err="1">
                <a:solidFill>
                  <a:schemeClr val="bg1"/>
                </a:solidFill>
              </a:rPr>
              <a:t>gruppo</a:t>
            </a:r>
            <a:r>
              <a:rPr lang="en-US" sz="2100" spc="200" dirty="0">
                <a:solidFill>
                  <a:schemeClr val="bg1"/>
                </a:solidFill>
              </a:rPr>
              <a:t> per la loro </a:t>
            </a:r>
            <a:r>
              <a:rPr lang="en-US" sz="2100" spc="200" dirty="0" err="1">
                <a:solidFill>
                  <a:schemeClr val="bg1"/>
                </a:solidFill>
              </a:rPr>
              <a:t>realizzazione</a:t>
            </a:r>
            <a:r>
              <a:rPr lang="en-US" sz="2100" spc="200" dirty="0">
                <a:solidFill>
                  <a:schemeClr val="bg1"/>
                </a:solidFill>
              </a:rPr>
              <a:t> e </a:t>
            </a:r>
            <a:r>
              <a:rPr lang="en-US" sz="2100" spc="200" dirty="0" err="1">
                <a:solidFill>
                  <a:schemeClr val="bg1"/>
                </a:solidFill>
              </a:rPr>
              <a:t>portano</a:t>
            </a:r>
            <a:r>
              <a:rPr lang="en-US" sz="2100" spc="200" dirty="0">
                <a:solidFill>
                  <a:schemeClr val="bg1"/>
                </a:solidFill>
              </a:rPr>
              <a:t>, in ultima </a:t>
            </a:r>
            <a:r>
              <a:rPr lang="en-US" sz="2100" spc="200" dirty="0" err="1">
                <a:solidFill>
                  <a:schemeClr val="bg1"/>
                </a:solidFill>
              </a:rPr>
              <a:t>istanza</a:t>
            </a:r>
            <a:r>
              <a:rPr lang="en-US" sz="2100" spc="200" dirty="0">
                <a:solidFill>
                  <a:schemeClr val="bg1"/>
                </a:solidFill>
              </a:rPr>
              <a:t>, a </a:t>
            </a:r>
            <a:r>
              <a:rPr lang="en-US" sz="2100" spc="200" dirty="0" err="1">
                <a:solidFill>
                  <a:schemeClr val="bg1"/>
                </a:solidFill>
              </a:rPr>
              <a:t>una</a:t>
            </a:r>
            <a:r>
              <a:rPr lang="en-US" sz="2100" spc="200" dirty="0">
                <a:solidFill>
                  <a:schemeClr val="bg1"/>
                </a:solidFill>
              </a:rPr>
              <a:t> </a:t>
            </a:r>
            <a:r>
              <a:rPr lang="en-US" sz="2100" spc="200" dirty="0" err="1">
                <a:solidFill>
                  <a:schemeClr val="bg1"/>
                </a:solidFill>
              </a:rPr>
              <a:t>migliore</a:t>
            </a:r>
            <a:r>
              <a:rPr lang="en-US" sz="2100" spc="200" dirty="0">
                <a:solidFill>
                  <a:schemeClr val="bg1"/>
                </a:solidFill>
              </a:rPr>
              <a:t> </a:t>
            </a:r>
            <a:r>
              <a:rPr lang="en-US" sz="2100" spc="200" dirty="0" err="1">
                <a:solidFill>
                  <a:schemeClr val="bg1"/>
                </a:solidFill>
              </a:rPr>
              <a:t>implementazione</a:t>
            </a:r>
            <a:r>
              <a:rPr lang="en-US" sz="2100" spc="200" dirty="0">
                <a:solidFill>
                  <a:schemeClr val="bg1"/>
                </a:solidFill>
              </a:rPr>
              <a:t> </a:t>
            </a:r>
            <a:r>
              <a:rPr lang="en-US" sz="2100" spc="200" dirty="0" err="1">
                <a:solidFill>
                  <a:schemeClr val="bg1"/>
                </a:solidFill>
              </a:rPr>
              <a:t>della</a:t>
            </a:r>
            <a:r>
              <a:rPr lang="en-US" sz="2100" spc="200" dirty="0">
                <a:solidFill>
                  <a:schemeClr val="bg1"/>
                </a:solidFill>
              </a:rPr>
              <a:t> </a:t>
            </a:r>
            <a:r>
              <a:rPr lang="en-US" sz="2100" spc="200" dirty="0" err="1">
                <a:solidFill>
                  <a:schemeClr val="bg1"/>
                </a:solidFill>
              </a:rPr>
              <a:t>strategia</a:t>
            </a:r>
            <a:r>
              <a:rPr lang="en-US" sz="2100" spc="200" dirty="0">
                <a:solidFill>
                  <a:schemeClr val="bg1"/>
                </a:solidFill>
              </a:rPr>
              <a:t>.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3F5F06D-7250-43A5-9B61-0B7F1FD7E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09960" y="4214336"/>
            <a:ext cx="512064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1975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524560-5693-6C28-B76B-F050A213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300" y="2233278"/>
            <a:ext cx="11849100" cy="2391443"/>
          </a:xfrm>
        </p:spPr>
        <p:txBody>
          <a:bodyPr>
            <a:normAutofit/>
          </a:bodyPr>
          <a:lstStyle/>
          <a:p>
            <a:pPr algn="ctr"/>
            <a:r>
              <a:rPr lang="it-IT" sz="4000" b="1" dirty="0">
                <a:solidFill>
                  <a:schemeClr val="accent2"/>
                </a:solidFill>
              </a:rPr>
              <a:t>INTRODUZIONE ALLA PIANIFICAZIONE DI MARKETING</a:t>
            </a:r>
          </a:p>
        </p:txBody>
      </p:sp>
    </p:spTree>
    <p:extLst>
      <p:ext uri="{BB962C8B-B14F-4D97-AF65-F5344CB8AC3E}">
        <p14:creationId xmlns:p14="http://schemas.microsoft.com/office/powerpoint/2010/main" val="1569836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31" name="Straight Connector 1030">
            <a:extLst>
              <a:ext uri="{FF2B5EF4-FFF2-40B4-BE49-F238E27FC236}">
                <a16:creationId xmlns:a16="http://schemas.microsoft.com/office/drawing/2014/main" id="{988A901F-2380-409D-B12F-3A0FDAFAE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14CD50C8-2F85-4F12-A5B5-9336E254A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2618DD3C-AECB-422E-BF3A-25F49DF302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726" cy="6858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9524560-5693-6C28-B76B-F050A213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495" y="623811"/>
            <a:ext cx="4212389" cy="298904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1800" spc="200" dirty="0">
                <a:solidFill>
                  <a:schemeClr val="accent2"/>
                </a:solidFill>
              </a:rPr>
              <a:t>Il </a:t>
            </a:r>
            <a:r>
              <a:rPr lang="en-US" sz="2700" b="1" spc="2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marketing</a:t>
            </a:r>
            <a:br>
              <a:rPr lang="en-US" sz="2700" b="1" spc="2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</a:br>
            <a:r>
              <a:rPr lang="en-US" sz="2700" spc="200" dirty="0">
                <a:solidFill>
                  <a:schemeClr val="accent2"/>
                </a:solidFill>
                <a:highlight>
                  <a:srgbClr val="FFFF00"/>
                </a:highlight>
              </a:rPr>
              <a:t> </a:t>
            </a:r>
            <a:br>
              <a:rPr lang="en-US" sz="2700" spc="200" dirty="0">
                <a:solidFill>
                  <a:schemeClr val="accent2"/>
                </a:solidFill>
                <a:highlight>
                  <a:srgbClr val="FFFF00"/>
                </a:highlight>
              </a:rPr>
            </a:br>
            <a:r>
              <a:rPr lang="en-US" sz="1800" spc="200" dirty="0">
                <a:solidFill>
                  <a:schemeClr val="accent2"/>
                </a:solidFill>
              </a:rPr>
              <a:t>è la </a:t>
            </a:r>
            <a:r>
              <a:rPr lang="en-US" sz="1800" spc="200" dirty="0" err="1">
                <a:solidFill>
                  <a:schemeClr val="accent2"/>
                </a:solidFill>
              </a:rPr>
              <a:t>funzione</a:t>
            </a:r>
            <a:r>
              <a:rPr lang="en-US" sz="1800" spc="200" dirty="0">
                <a:solidFill>
                  <a:schemeClr val="accent2"/>
                </a:solidFill>
              </a:rPr>
              <a:t> </a:t>
            </a:r>
            <a:r>
              <a:rPr lang="en-US" sz="1800" spc="200" dirty="0" err="1">
                <a:solidFill>
                  <a:schemeClr val="accent2"/>
                </a:solidFill>
              </a:rPr>
              <a:t>organizzativa</a:t>
            </a:r>
            <a:r>
              <a:rPr lang="en-US" sz="1800" spc="200" dirty="0">
                <a:solidFill>
                  <a:schemeClr val="accent2"/>
                </a:solidFill>
              </a:rPr>
              <a:t> </a:t>
            </a:r>
            <a:r>
              <a:rPr lang="en-US" sz="1800" spc="200" dirty="0" err="1">
                <a:solidFill>
                  <a:schemeClr val="accent2"/>
                </a:solidFill>
              </a:rPr>
              <a:t>che</a:t>
            </a:r>
            <a:r>
              <a:rPr lang="en-US" sz="1800" spc="200" dirty="0">
                <a:solidFill>
                  <a:schemeClr val="accent2"/>
                </a:solidFill>
              </a:rPr>
              <a:t> ha il </a:t>
            </a:r>
            <a:r>
              <a:rPr lang="en-US" sz="1800" spc="200" dirty="0" err="1">
                <a:solidFill>
                  <a:schemeClr val="accent2"/>
                </a:solidFill>
              </a:rPr>
              <a:t>compito</a:t>
            </a:r>
            <a:r>
              <a:rPr lang="en-US" sz="1800" spc="200" dirty="0">
                <a:solidFill>
                  <a:schemeClr val="accent2"/>
                </a:solidFill>
              </a:rPr>
              <a:t> di </a:t>
            </a:r>
            <a:r>
              <a:rPr lang="en-US" sz="1800" spc="200" dirty="0" err="1">
                <a:solidFill>
                  <a:schemeClr val="accent2"/>
                </a:solidFill>
              </a:rPr>
              <a:t>individuare</a:t>
            </a:r>
            <a:r>
              <a:rPr lang="en-US" sz="1800" spc="200" dirty="0">
                <a:solidFill>
                  <a:schemeClr val="accent2"/>
                </a:solidFill>
              </a:rPr>
              <a:t> </a:t>
            </a:r>
            <a:r>
              <a:rPr lang="en-US" sz="1800" spc="200" dirty="0" err="1">
                <a:solidFill>
                  <a:schemeClr val="accent2"/>
                </a:solidFill>
              </a:rPr>
              <a:t>i</a:t>
            </a:r>
            <a:r>
              <a:rPr lang="en-US" sz="1800" spc="200" dirty="0">
                <a:solidFill>
                  <a:schemeClr val="accent2"/>
                </a:solidFill>
              </a:rPr>
              <a:t> target di </a:t>
            </a:r>
            <a:r>
              <a:rPr lang="en-US" sz="1800" spc="200" dirty="0" err="1">
                <a:solidFill>
                  <a:schemeClr val="accent2"/>
                </a:solidFill>
              </a:rPr>
              <a:t>riferimento</a:t>
            </a:r>
            <a:r>
              <a:rPr lang="en-US" sz="1800" spc="200" dirty="0">
                <a:solidFill>
                  <a:schemeClr val="accent2"/>
                </a:solidFill>
              </a:rPr>
              <a:t> e </a:t>
            </a:r>
            <a:r>
              <a:rPr lang="en-US" sz="1800" spc="200" dirty="0" err="1">
                <a:solidFill>
                  <a:schemeClr val="accent2"/>
                </a:solidFill>
              </a:rPr>
              <a:t>trovare</a:t>
            </a:r>
            <a:r>
              <a:rPr lang="en-US" sz="1800" spc="200" dirty="0">
                <a:solidFill>
                  <a:schemeClr val="accent2"/>
                </a:solidFill>
              </a:rPr>
              <a:t> il modo </a:t>
            </a:r>
            <a:r>
              <a:rPr lang="en-US" sz="1800" spc="200" dirty="0" err="1">
                <a:solidFill>
                  <a:schemeClr val="accent2"/>
                </a:solidFill>
              </a:rPr>
              <a:t>migliore</a:t>
            </a:r>
            <a:r>
              <a:rPr lang="en-US" sz="1800" spc="200" dirty="0">
                <a:solidFill>
                  <a:schemeClr val="accent2"/>
                </a:solidFill>
              </a:rPr>
              <a:t> per </a:t>
            </a:r>
            <a:r>
              <a:rPr lang="en-US" sz="1800" spc="200" dirty="0" err="1">
                <a:solidFill>
                  <a:schemeClr val="accent2"/>
                </a:solidFill>
              </a:rPr>
              <a:t>soddisfare</a:t>
            </a:r>
            <a:r>
              <a:rPr lang="en-US" sz="1800" spc="200" dirty="0">
                <a:solidFill>
                  <a:schemeClr val="accent2"/>
                </a:solidFill>
              </a:rPr>
              <a:t> </a:t>
            </a:r>
            <a:r>
              <a:rPr lang="en-US" sz="1800" spc="200" dirty="0" err="1">
                <a:solidFill>
                  <a:schemeClr val="accent2"/>
                </a:solidFill>
              </a:rPr>
              <a:t>bisogni</a:t>
            </a:r>
            <a:r>
              <a:rPr lang="en-US" sz="1800" spc="200" dirty="0">
                <a:solidFill>
                  <a:schemeClr val="accent2"/>
                </a:solidFill>
              </a:rPr>
              <a:t> e </a:t>
            </a:r>
            <a:r>
              <a:rPr lang="en-US" sz="1800" spc="200" dirty="0" err="1">
                <a:solidFill>
                  <a:schemeClr val="accent2"/>
                </a:solidFill>
              </a:rPr>
              <a:t>desideri</a:t>
            </a:r>
            <a:r>
              <a:rPr lang="en-US" sz="1800" spc="200" dirty="0">
                <a:solidFill>
                  <a:schemeClr val="accent2"/>
                </a:solidFill>
              </a:rPr>
              <a:t> in modo </a:t>
            </a:r>
            <a:r>
              <a:rPr lang="en-US" sz="1800" spc="200" dirty="0" err="1">
                <a:solidFill>
                  <a:schemeClr val="accent2"/>
                </a:solidFill>
              </a:rPr>
              <a:t>profittevole</a:t>
            </a:r>
            <a:r>
              <a:rPr lang="en-US" sz="1800" spc="200" dirty="0">
                <a:solidFill>
                  <a:schemeClr val="accent2"/>
                </a:solidFill>
              </a:rPr>
              <a:t> </a:t>
            </a:r>
            <a:r>
              <a:rPr lang="en-US" sz="1800" spc="200" dirty="0" err="1">
                <a:solidFill>
                  <a:schemeClr val="accent2"/>
                </a:solidFill>
              </a:rPr>
              <a:t>all'interno</a:t>
            </a:r>
            <a:r>
              <a:rPr lang="en-US" sz="1800" spc="200" dirty="0">
                <a:solidFill>
                  <a:schemeClr val="accent2"/>
                </a:solidFill>
              </a:rPr>
              <a:t> di un </a:t>
            </a:r>
            <a:r>
              <a:rPr lang="en-US" sz="1800" spc="200" dirty="0" err="1">
                <a:solidFill>
                  <a:schemeClr val="accent2"/>
                </a:solidFill>
              </a:rPr>
              <a:t>dato</a:t>
            </a:r>
            <a:r>
              <a:rPr lang="en-US" sz="1800" spc="200" dirty="0">
                <a:solidFill>
                  <a:schemeClr val="accent2"/>
                </a:solidFill>
              </a:rPr>
              <a:t> </a:t>
            </a:r>
            <a:r>
              <a:rPr lang="en-US" sz="1800" spc="200" dirty="0" err="1">
                <a:solidFill>
                  <a:schemeClr val="accent2"/>
                </a:solidFill>
              </a:rPr>
              <a:t>ambiente</a:t>
            </a:r>
            <a:r>
              <a:rPr lang="en-US" sz="1800" spc="200" dirty="0">
                <a:solidFill>
                  <a:schemeClr val="accent2"/>
                </a:solidFill>
              </a:rPr>
              <a:t> </a:t>
            </a:r>
            <a:r>
              <a:rPr lang="en-US" sz="1800" spc="200" dirty="0" err="1">
                <a:solidFill>
                  <a:schemeClr val="accent2"/>
                </a:solidFill>
              </a:rPr>
              <a:t>competitivo</a:t>
            </a:r>
            <a:r>
              <a:rPr lang="en-US" sz="1800" spc="200" dirty="0">
                <a:solidFill>
                  <a:schemeClr val="accent2"/>
                </a:solidFill>
              </a:rPr>
              <a:t>.</a:t>
            </a:r>
          </a:p>
        </p:txBody>
      </p:sp>
      <p:cxnSp>
        <p:nvCxnSpPr>
          <p:cNvPr id="1037" name="Straight Connector 1036">
            <a:extLst>
              <a:ext uri="{FF2B5EF4-FFF2-40B4-BE49-F238E27FC236}">
                <a16:creationId xmlns:a16="http://schemas.microsoft.com/office/drawing/2014/main" id="{B073669D-B21F-48ED-BC1D-FFD25A3D88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13610" y="3759161"/>
            <a:ext cx="35661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4 Ps of The Marketing Mix | Marketing Services in Dallas">
            <a:extLst>
              <a:ext uri="{FF2B5EF4-FFF2-40B4-BE49-F238E27FC236}">
                <a16:creationId xmlns:a16="http://schemas.microsoft.com/office/drawing/2014/main" id="{0387C456-28D3-2DCA-A3D0-59A46F8803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23" r="9049" b="-2"/>
          <a:stretch/>
        </p:blipFill>
        <p:spPr bwMode="auto">
          <a:xfrm>
            <a:off x="4502884" y="975"/>
            <a:ext cx="76858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0530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524560-5693-6C28-B76B-F050A213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964" y="626165"/>
            <a:ext cx="9720072" cy="5605669"/>
          </a:xfrm>
        </p:spPr>
        <p:txBody>
          <a:bodyPr>
            <a:noAutofit/>
          </a:bodyPr>
          <a:lstStyle/>
          <a:p>
            <a:pPr algn="ctr"/>
            <a:br>
              <a:rPr lang="it-IT" sz="3500" cap="none" dirty="0">
                <a:solidFill>
                  <a:schemeClr val="accent4"/>
                </a:solidFill>
              </a:rPr>
            </a:br>
            <a:br>
              <a:rPr lang="it-IT" sz="3500" cap="none" dirty="0">
                <a:solidFill>
                  <a:schemeClr val="accent4"/>
                </a:solidFill>
              </a:rPr>
            </a:br>
            <a:r>
              <a:rPr lang="it-IT" sz="3500" cap="none" dirty="0">
                <a:solidFill>
                  <a:schemeClr val="accent4"/>
                </a:solidFill>
              </a:rPr>
              <a:t>Molti fattori hanno contribuito a questa evoluzione; tra i più rilevanti possiamo citare:</a:t>
            </a:r>
            <a:br>
              <a:rPr lang="it-IT" sz="2000" dirty="0">
                <a:solidFill>
                  <a:schemeClr val="accent4"/>
                </a:solidFill>
              </a:rPr>
            </a:br>
            <a:endParaRPr lang="it-IT" sz="2000" dirty="0">
              <a:solidFill>
                <a:schemeClr val="accent4"/>
              </a:solidFill>
            </a:endParaRPr>
          </a:p>
        </p:txBody>
      </p:sp>
      <p:sp>
        <p:nvSpPr>
          <p:cNvPr id="3" name="Freccia in giù 2">
            <a:extLst>
              <a:ext uri="{FF2B5EF4-FFF2-40B4-BE49-F238E27FC236}">
                <a16:creationId xmlns:a16="http://schemas.microsoft.com/office/drawing/2014/main" id="{049437B2-C8A8-A36F-A01D-6CE3A9D4DE3A}"/>
              </a:ext>
            </a:extLst>
          </p:cNvPr>
          <p:cNvSpPr/>
          <p:nvPr/>
        </p:nvSpPr>
        <p:spPr>
          <a:xfrm>
            <a:off x="7782560" y="4734560"/>
            <a:ext cx="883920" cy="8534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7887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524560-5693-6C28-B76B-F050A213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764" y="0"/>
            <a:ext cx="4860036" cy="4925369"/>
          </a:xfrm>
        </p:spPr>
        <p:txBody>
          <a:bodyPr>
            <a:noAutofit/>
          </a:bodyPr>
          <a:lstStyle/>
          <a:p>
            <a:pPr algn="ctr"/>
            <a:r>
              <a:rPr lang="it-IT" sz="3000" b="1" cap="none" dirty="0">
                <a:solidFill>
                  <a:schemeClr val="accent2"/>
                </a:solidFill>
              </a:rPr>
              <a:t>1. </a:t>
            </a:r>
            <a:r>
              <a:rPr lang="it-IT" sz="3000" b="1" cap="none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crescita della competizione globale</a:t>
            </a:r>
            <a:r>
              <a:rPr lang="it-IT" sz="3000" cap="none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br>
              <a:rPr lang="it-IT" sz="3000" cap="none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it-IT" sz="3000" cap="none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3000" cap="none" dirty="0">
                <a:solidFill>
                  <a:schemeClr val="accent4"/>
                </a:solidFill>
              </a:rPr>
              <a:t> poiché gli ostacoli al commercio sono stati ridotti e le reti di comunicazione globali sono migliorate in modo considerevole.</a:t>
            </a:r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BAF83ACE-9568-9EEA-FF55-2D316278233C}"/>
              </a:ext>
            </a:extLst>
          </p:cNvPr>
          <p:cNvSpPr txBox="1">
            <a:spLocks/>
          </p:cNvSpPr>
          <p:nvPr/>
        </p:nvSpPr>
        <p:spPr>
          <a:xfrm>
            <a:off x="6248400" y="85257"/>
            <a:ext cx="4656836" cy="492537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sz="3000" b="1" cap="none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L'accrescersi del ruolo delle multinazionali, </a:t>
            </a:r>
            <a:br>
              <a:rPr lang="it-IT" sz="3000" cap="none" dirty="0">
                <a:solidFill>
                  <a:schemeClr val="accent2"/>
                </a:solidFill>
              </a:rPr>
            </a:br>
            <a:br>
              <a:rPr lang="it-IT" sz="3000" cap="none" dirty="0">
                <a:solidFill>
                  <a:schemeClr val="accent2"/>
                </a:solidFill>
              </a:rPr>
            </a:br>
            <a:r>
              <a:rPr lang="it-IT" sz="3000" cap="none" dirty="0">
                <a:solidFill>
                  <a:schemeClr val="accent4"/>
                </a:solidFill>
              </a:rPr>
              <a:t>che ignorano i confini geografici e di altro genere e cercano opportunità di profitto su scala globale.</a:t>
            </a:r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529E7B4F-E554-DCC1-403D-AA5E8129239F}"/>
              </a:ext>
            </a:extLst>
          </p:cNvPr>
          <p:cNvSpPr txBox="1">
            <a:spLocks/>
          </p:cNvSpPr>
          <p:nvPr/>
        </p:nvSpPr>
        <p:spPr>
          <a:xfrm>
            <a:off x="653542" y="4185920"/>
            <a:ext cx="10884916" cy="2672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sz="3000" b="1" cap="none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La continua innovazione tecnologica, </a:t>
            </a:r>
            <a:br>
              <a:rPr lang="it-IT" sz="3000" cap="none"/>
            </a:br>
            <a:br>
              <a:rPr lang="it-IT" sz="3000" cap="none"/>
            </a:br>
            <a:r>
              <a:rPr lang="it-IT" sz="3000" cap="none">
                <a:solidFill>
                  <a:schemeClr val="accent4"/>
                </a:solidFill>
              </a:rPr>
              <a:t>che ha dato origine a nuove fonti di concorrenza per prodotti e servizi già affermati.</a:t>
            </a:r>
            <a:endParaRPr lang="it-IT" sz="3000" cap="none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8168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524560-5693-6C28-B76B-F050A213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306" y="63500"/>
            <a:ext cx="3965956" cy="3817620"/>
          </a:xfrm>
        </p:spPr>
        <p:txBody>
          <a:bodyPr>
            <a:normAutofit fontScale="90000"/>
          </a:bodyPr>
          <a:lstStyle/>
          <a:p>
            <a:r>
              <a:rPr lang="it-IT" sz="3500" cap="none" dirty="0">
                <a:solidFill>
                  <a:schemeClr val="accent2"/>
                </a:solidFill>
                <a:latin typeface="Segoe UI" panose="020B0502040204020203" pitchFamily="34" charset="0"/>
              </a:rPr>
              <a:t>La </a:t>
            </a:r>
            <a:r>
              <a:rPr lang="it-IT" sz="3500" b="1" cap="none" dirty="0">
                <a:solidFill>
                  <a:schemeClr val="accent2"/>
                </a:solidFill>
                <a:latin typeface="Segoe UI" panose="020B0502040204020203" pitchFamily="34" charset="0"/>
              </a:rPr>
              <a:t>pianificazione di marketing </a:t>
            </a:r>
            <a:br>
              <a:rPr lang="it-IT" sz="3500" b="1" cap="none" dirty="0">
                <a:solidFill>
                  <a:schemeClr val="accent2"/>
                </a:solidFill>
                <a:latin typeface="Segoe UI" panose="020B0502040204020203" pitchFamily="34" charset="0"/>
              </a:rPr>
            </a:br>
            <a:br>
              <a:rPr lang="it-IT" sz="3500" b="1" cap="none" dirty="0">
                <a:solidFill>
                  <a:schemeClr val="accent2"/>
                </a:solidFill>
                <a:latin typeface="Segoe UI" panose="020B0502040204020203" pitchFamily="34" charset="0"/>
              </a:rPr>
            </a:br>
            <a:r>
              <a:rPr lang="it-IT" sz="3500" cap="none" dirty="0">
                <a:solidFill>
                  <a:schemeClr val="accent2"/>
                </a:solidFill>
                <a:latin typeface="Segoe UI" panose="020B0502040204020203" pitchFamily="34" charset="0"/>
              </a:rPr>
              <a:t>è un approccio adottato da molte imprese di successo orientate al mercato. </a:t>
            </a:r>
            <a:br>
              <a:rPr lang="it-IT" sz="3500" cap="none" dirty="0">
                <a:solidFill>
                  <a:srgbClr val="111B21"/>
                </a:solidFill>
                <a:latin typeface="Segoe UI" panose="020B0502040204020203" pitchFamily="34" charset="0"/>
              </a:rPr>
            </a:br>
            <a:endParaRPr lang="it-IT" sz="3500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644FEFB-AF19-2385-7390-8ED7E67DE89D}"/>
              </a:ext>
            </a:extLst>
          </p:cNvPr>
          <p:cNvSpPr txBox="1"/>
          <p:nvPr/>
        </p:nvSpPr>
        <p:spPr>
          <a:xfrm>
            <a:off x="7112000" y="2723495"/>
            <a:ext cx="4582160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3000" cap="none" dirty="0">
                <a:solidFill>
                  <a:schemeClr val="accent4"/>
                </a:solidFill>
                <a:latin typeface="Segoe UI" panose="020B0502040204020203" pitchFamily="34" charset="0"/>
              </a:rPr>
              <a:t>Sebbene non sia affatto uno strumento nuovo, il grado di obiettività e accuratezza con cui tale approccio viene adottato può variare in modo rilevante.</a:t>
            </a:r>
            <a:endParaRPr lang="it-IT" sz="3000" dirty="0">
              <a:solidFill>
                <a:schemeClr val="accent4"/>
              </a:solidFill>
            </a:endParaRPr>
          </a:p>
        </p:txBody>
      </p:sp>
      <p:sp>
        <p:nvSpPr>
          <p:cNvPr id="5" name="Freccia a destra 4">
            <a:extLst>
              <a:ext uri="{FF2B5EF4-FFF2-40B4-BE49-F238E27FC236}">
                <a16:creationId xmlns:a16="http://schemas.microsoft.com/office/drawing/2014/main" id="{57C734F2-7D6B-7D16-798E-732F6AF64C7E}"/>
              </a:ext>
            </a:extLst>
          </p:cNvPr>
          <p:cNvSpPr/>
          <p:nvPr/>
        </p:nvSpPr>
        <p:spPr>
          <a:xfrm>
            <a:off x="4734560" y="3556000"/>
            <a:ext cx="1137920" cy="6502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2849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821C225-5C4D-4168-90AF-3D263D72CB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30F43C1A-4D98-546D-8AE4-60B1D9773C36}"/>
              </a:ext>
            </a:extLst>
          </p:cNvPr>
          <p:cNvSpPr txBox="1"/>
          <p:nvPr/>
        </p:nvSpPr>
        <p:spPr>
          <a:xfrm>
            <a:off x="4951048" y="804333"/>
            <a:ext cx="6306003" cy="5249334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500" dirty="0">
                <a:solidFill>
                  <a:schemeClr val="accent2"/>
                </a:solidFill>
              </a:rPr>
              <a:t>La </a:t>
            </a:r>
            <a:r>
              <a:rPr lang="en-US" sz="25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pianificazione</a:t>
            </a:r>
            <a:r>
              <a:rPr lang="en-US" sz="25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 di marketing </a:t>
            </a:r>
          </a:p>
          <a:p>
            <a:pPr marL="342900" indent="-34290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US" sz="2500" dirty="0" err="1">
                <a:solidFill>
                  <a:schemeClr val="accent2"/>
                </a:solidFill>
              </a:rPr>
              <a:t>richiede</a:t>
            </a:r>
            <a:r>
              <a:rPr lang="en-US" sz="2500" dirty="0">
                <a:solidFill>
                  <a:schemeClr val="accent2"/>
                </a:solidFill>
              </a:rPr>
              <a:t> </a:t>
            </a:r>
            <a:r>
              <a:rPr lang="en-US" sz="2500" dirty="0" err="1">
                <a:solidFill>
                  <a:schemeClr val="accent2"/>
                </a:solidFill>
              </a:rPr>
              <a:t>che</a:t>
            </a:r>
            <a:r>
              <a:rPr lang="en-US" sz="2500" dirty="0">
                <a:solidFill>
                  <a:schemeClr val="accent2"/>
                </a:solidFill>
              </a:rPr>
              <a:t> il management </a:t>
            </a:r>
            <a:r>
              <a:rPr lang="en-US" sz="2500" dirty="0" err="1">
                <a:solidFill>
                  <a:schemeClr val="accent2"/>
                </a:solidFill>
              </a:rPr>
              <a:t>esprima</a:t>
            </a:r>
            <a:r>
              <a:rPr lang="en-US" sz="2500" dirty="0">
                <a:solidFill>
                  <a:schemeClr val="accent2"/>
                </a:solidFill>
              </a:rPr>
              <a:t> </a:t>
            </a:r>
            <a:r>
              <a:rPr lang="en-US" sz="2500" dirty="0" err="1">
                <a:solidFill>
                  <a:schemeClr val="accent2"/>
                </a:solidFill>
              </a:rPr>
              <a:t>valutazioni</a:t>
            </a:r>
            <a:r>
              <a:rPr lang="en-US" sz="2500" dirty="0">
                <a:solidFill>
                  <a:schemeClr val="accent2"/>
                </a:solidFill>
              </a:rPr>
              <a:t> </a:t>
            </a:r>
            <a:r>
              <a:rPr lang="en-US" sz="2500" dirty="0" err="1">
                <a:solidFill>
                  <a:schemeClr val="accent2"/>
                </a:solidFill>
              </a:rPr>
              <a:t>chiare</a:t>
            </a:r>
            <a:r>
              <a:rPr lang="en-US" sz="2500" dirty="0">
                <a:solidFill>
                  <a:schemeClr val="accent2"/>
                </a:solidFill>
              </a:rPr>
              <a:t> in </a:t>
            </a:r>
            <a:r>
              <a:rPr lang="en-US" sz="2500" dirty="0" err="1">
                <a:solidFill>
                  <a:schemeClr val="accent2"/>
                </a:solidFill>
              </a:rPr>
              <a:t>merito</a:t>
            </a:r>
            <a:r>
              <a:rPr lang="en-US" sz="2500" dirty="0">
                <a:solidFill>
                  <a:schemeClr val="accent2"/>
                </a:solidFill>
              </a:rPr>
              <a:t> alle </a:t>
            </a:r>
            <a:r>
              <a:rPr lang="en-US" sz="2500" dirty="0" err="1">
                <a:solidFill>
                  <a:schemeClr val="accent2"/>
                </a:solidFill>
              </a:rPr>
              <a:t>premesse</a:t>
            </a:r>
            <a:r>
              <a:rPr lang="en-US" sz="2500" dirty="0">
                <a:solidFill>
                  <a:schemeClr val="accent2"/>
                </a:solidFill>
              </a:rPr>
              <a:t> </a:t>
            </a:r>
            <a:r>
              <a:rPr lang="en-US" sz="2500" dirty="0" err="1">
                <a:solidFill>
                  <a:schemeClr val="accent2"/>
                </a:solidFill>
              </a:rPr>
              <a:t>su</a:t>
            </a:r>
            <a:r>
              <a:rPr lang="en-US" sz="2500" dirty="0">
                <a:solidFill>
                  <a:schemeClr val="accent2"/>
                </a:solidFill>
              </a:rPr>
              <a:t> cui il piano è </a:t>
            </a:r>
            <a:r>
              <a:rPr lang="en-US" sz="2500" dirty="0" err="1">
                <a:solidFill>
                  <a:schemeClr val="accent2"/>
                </a:solidFill>
              </a:rPr>
              <a:t>costruito</a:t>
            </a:r>
            <a:r>
              <a:rPr lang="en-US" sz="2500" dirty="0">
                <a:solidFill>
                  <a:schemeClr val="accent2"/>
                </a:solidFill>
              </a:rPr>
              <a:t>,</a:t>
            </a:r>
          </a:p>
          <a:p>
            <a:pPr marL="342900" indent="-34290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US" sz="2500" dirty="0" err="1">
                <a:solidFill>
                  <a:schemeClr val="accent2"/>
                </a:solidFill>
              </a:rPr>
              <a:t>consente</a:t>
            </a:r>
            <a:r>
              <a:rPr lang="en-US" sz="2500" dirty="0">
                <a:solidFill>
                  <a:schemeClr val="accent2"/>
                </a:solidFill>
              </a:rPr>
              <a:t> di </a:t>
            </a:r>
            <a:r>
              <a:rPr lang="en-US" sz="2500" dirty="0" err="1">
                <a:solidFill>
                  <a:schemeClr val="accent2"/>
                </a:solidFill>
              </a:rPr>
              <a:t>progettare</a:t>
            </a:r>
            <a:r>
              <a:rPr lang="en-US" sz="2500" dirty="0">
                <a:solidFill>
                  <a:schemeClr val="accent2"/>
                </a:solidFill>
              </a:rPr>
              <a:t> e </a:t>
            </a:r>
            <a:r>
              <a:rPr lang="en-US" sz="2500" dirty="0" err="1">
                <a:solidFill>
                  <a:schemeClr val="accent2"/>
                </a:solidFill>
              </a:rPr>
              <a:t>mettere</a:t>
            </a:r>
            <a:r>
              <a:rPr lang="en-US" sz="2500" dirty="0">
                <a:solidFill>
                  <a:schemeClr val="accent2"/>
                </a:solidFill>
              </a:rPr>
              <a:t> in </a:t>
            </a:r>
            <a:r>
              <a:rPr lang="en-US" sz="2500" dirty="0" err="1">
                <a:solidFill>
                  <a:schemeClr val="accent2"/>
                </a:solidFill>
              </a:rPr>
              <a:t>atto</a:t>
            </a:r>
            <a:r>
              <a:rPr lang="en-US" sz="2500" dirty="0">
                <a:solidFill>
                  <a:schemeClr val="accent2"/>
                </a:solidFill>
              </a:rPr>
              <a:t> un </a:t>
            </a:r>
            <a:r>
              <a:rPr lang="en-US" sz="2500" dirty="0" err="1">
                <a:solidFill>
                  <a:schemeClr val="accent2"/>
                </a:solidFill>
              </a:rPr>
              <a:t>sistema</a:t>
            </a:r>
            <a:r>
              <a:rPr lang="en-US" sz="2500" dirty="0">
                <a:solidFill>
                  <a:schemeClr val="accent2"/>
                </a:solidFill>
              </a:rPr>
              <a:t> di </a:t>
            </a:r>
            <a:r>
              <a:rPr lang="en-US" sz="2500" dirty="0" err="1">
                <a:solidFill>
                  <a:schemeClr val="accent2"/>
                </a:solidFill>
              </a:rPr>
              <a:t>controllo</a:t>
            </a:r>
            <a:r>
              <a:rPr lang="en-US" sz="2500" dirty="0">
                <a:solidFill>
                  <a:schemeClr val="accent2"/>
                </a:solidFill>
              </a:rPr>
              <a:t> in cui le </a:t>
            </a:r>
            <a:r>
              <a:rPr lang="en-US" sz="2500" dirty="0" err="1">
                <a:solidFill>
                  <a:schemeClr val="accent2"/>
                </a:solidFill>
              </a:rPr>
              <a:t>prestazioni</a:t>
            </a:r>
            <a:r>
              <a:rPr lang="en-US" sz="2500" dirty="0">
                <a:solidFill>
                  <a:schemeClr val="accent2"/>
                </a:solidFill>
              </a:rPr>
              <a:t> </a:t>
            </a:r>
            <a:r>
              <a:rPr lang="en-US" sz="2500" dirty="0" err="1">
                <a:solidFill>
                  <a:schemeClr val="accent2"/>
                </a:solidFill>
              </a:rPr>
              <a:t>possono</a:t>
            </a:r>
            <a:r>
              <a:rPr lang="en-US" sz="2500" dirty="0">
                <a:solidFill>
                  <a:schemeClr val="accent2"/>
                </a:solidFill>
              </a:rPr>
              <a:t> </a:t>
            </a:r>
            <a:r>
              <a:rPr lang="en-US" sz="2500" dirty="0" err="1">
                <a:solidFill>
                  <a:schemeClr val="accent2"/>
                </a:solidFill>
              </a:rPr>
              <a:t>essere</a:t>
            </a:r>
            <a:r>
              <a:rPr lang="en-US" sz="2500" dirty="0">
                <a:solidFill>
                  <a:schemeClr val="accent2"/>
                </a:solidFill>
              </a:rPr>
              <a:t> </a:t>
            </a:r>
            <a:r>
              <a:rPr lang="en-US" sz="2500" dirty="0" err="1">
                <a:solidFill>
                  <a:schemeClr val="accent2"/>
                </a:solidFill>
              </a:rPr>
              <a:t>valutate</a:t>
            </a:r>
            <a:r>
              <a:rPr lang="en-US" sz="2500" dirty="0">
                <a:solidFill>
                  <a:schemeClr val="accent2"/>
                </a:solidFill>
              </a:rPr>
              <a:t> </a:t>
            </a:r>
            <a:r>
              <a:rPr lang="en-US" sz="2500" dirty="0" err="1">
                <a:solidFill>
                  <a:schemeClr val="accent2"/>
                </a:solidFill>
              </a:rPr>
              <a:t>sulla</a:t>
            </a:r>
            <a:r>
              <a:rPr lang="en-US" sz="2500" dirty="0">
                <a:solidFill>
                  <a:schemeClr val="accent2"/>
                </a:solidFill>
              </a:rPr>
              <a:t> base di </a:t>
            </a:r>
            <a:r>
              <a:rPr lang="en-US" sz="2500" dirty="0" err="1">
                <a:solidFill>
                  <a:schemeClr val="accent2"/>
                </a:solidFill>
              </a:rPr>
              <a:t>criteri</a:t>
            </a:r>
            <a:r>
              <a:rPr lang="en-US" sz="2500" dirty="0">
                <a:solidFill>
                  <a:schemeClr val="accent2"/>
                </a:solidFill>
              </a:rPr>
              <a:t> </a:t>
            </a:r>
            <a:r>
              <a:rPr lang="en-US" sz="2500" dirty="0" err="1">
                <a:solidFill>
                  <a:schemeClr val="accent2"/>
                </a:solidFill>
              </a:rPr>
              <a:t>predefiniti</a:t>
            </a:r>
            <a:r>
              <a:rPr lang="en-US" sz="2500" dirty="0">
                <a:solidFill>
                  <a:schemeClr val="accent2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323989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66" name="Straight Connector 2065">
            <a:extLst>
              <a:ext uri="{FF2B5EF4-FFF2-40B4-BE49-F238E27FC236}">
                <a16:creationId xmlns:a16="http://schemas.microsoft.com/office/drawing/2014/main" id="{988A901F-2380-409D-B12F-3A0FDAFAE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8" name="Rectangle 2067">
            <a:extLst>
              <a:ext uri="{FF2B5EF4-FFF2-40B4-BE49-F238E27FC236}">
                <a16:creationId xmlns:a16="http://schemas.microsoft.com/office/drawing/2014/main" id="{14CD50C8-2F85-4F12-A5B5-9336E254A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2050" name="Picture 2" descr="È meglio il ponte o l'impianto? Ecco le differenze che ti aiuteranno ...">
            <a:extLst>
              <a:ext uri="{FF2B5EF4-FFF2-40B4-BE49-F238E27FC236}">
                <a16:creationId xmlns:a16="http://schemas.microsoft.com/office/drawing/2014/main" id="{43DA46CC-5408-2F7F-9157-1E716924125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438" r="9091" b="18292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70" name="Rectangle 2069">
            <a:extLst>
              <a:ext uri="{FF2B5EF4-FFF2-40B4-BE49-F238E27FC236}">
                <a16:creationId xmlns:a16="http://schemas.microsoft.com/office/drawing/2014/main" id="{CC1CA635-2D9C-4E3E-820F-5FE35AC143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59968"/>
            <a:ext cx="12192000" cy="2298032"/>
          </a:xfrm>
          <a:prstGeom prst="rect">
            <a:avLst/>
          </a:prstGeom>
          <a:solidFill>
            <a:srgbClr val="573E3B">
              <a:alpha val="9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9524560-5693-6C28-B76B-F050A213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2000" spc="200" dirty="0">
                <a:solidFill>
                  <a:srgbClr val="FFFFFF"/>
                </a:solidFill>
              </a:rPr>
              <a:t>Il </a:t>
            </a:r>
            <a:r>
              <a:rPr lang="en-US" sz="2000" spc="200" dirty="0" err="1">
                <a:solidFill>
                  <a:srgbClr val="FFFFFF"/>
                </a:solidFill>
              </a:rPr>
              <a:t>processo</a:t>
            </a:r>
            <a:r>
              <a:rPr lang="en-US" sz="2000" spc="200" dirty="0">
                <a:solidFill>
                  <a:srgbClr val="FFFFFF"/>
                </a:solidFill>
              </a:rPr>
              <a:t> di </a:t>
            </a:r>
            <a:r>
              <a:rPr lang="en-US" sz="2000" spc="200" dirty="0" err="1">
                <a:solidFill>
                  <a:srgbClr val="FFFFFF"/>
                </a:solidFill>
              </a:rPr>
              <a:t>pianificazione</a:t>
            </a:r>
            <a:r>
              <a:rPr lang="en-US" sz="2000" spc="200" dirty="0">
                <a:solidFill>
                  <a:srgbClr val="FFFFFF"/>
                </a:solidFill>
              </a:rPr>
              <a:t> di marketing </a:t>
            </a:r>
            <a:r>
              <a:rPr lang="en-US" sz="2000" spc="200" dirty="0" err="1">
                <a:solidFill>
                  <a:srgbClr val="FFFFFF"/>
                </a:solidFill>
              </a:rPr>
              <a:t>offre</a:t>
            </a:r>
            <a:r>
              <a:rPr lang="en-US" sz="2000" spc="200" dirty="0">
                <a:solidFill>
                  <a:srgbClr val="FFFFFF"/>
                </a:solidFill>
              </a:rPr>
              <a:t> </a:t>
            </a:r>
            <a:r>
              <a:rPr lang="en-US" sz="2000" spc="200" dirty="0" err="1">
                <a:solidFill>
                  <a:srgbClr val="FFFFFF"/>
                </a:solidFill>
              </a:rPr>
              <a:t>diversi</a:t>
            </a:r>
            <a:r>
              <a:rPr lang="en-US" sz="2000" spc="200" dirty="0">
                <a:solidFill>
                  <a:srgbClr val="FFFFFF"/>
                </a:solidFill>
              </a:rPr>
              <a:t> </a:t>
            </a:r>
            <a:r>
              <a:rPr lang="en-US" sz="2000" spc="200" dirty="0" err="1">
                <a:solidFill>
                  <a:srgbClr val="FFFFFF"/>
                </a:solidFill>
              </a:rPr>
              <a:t>vantaggi</a:t>
            </a:r>
            <a:r>
              <a:rPr lang="en-US" sz="2000" spc="200" dirty="0">
                <a:solidFill>
                  <a:srgbClr val="FFFFFF"/>
                </a:solidFill>
              </a:rPr>
              <a:t>:</a:t>
            </a:r>
            <a:br>
              <a:rPr lang="en-US" sz="2000" spc="200" dirty="0">
                <a:solidFill>
                  <a:srgbClr val="FFFFFF"/>
                </a:solidFill>
              </a:rPr>
            </a:br>
            <a:br>
              <a:rPr lang="en-US" sz="2000" spc="200" dirty="0">
                <a:solidFill>
                  <a:srgbClr val="FFFFFF"/>
                </a:solidFill>
              </a:rPr>
            </a:br>
            <a:br>
              <a:rPr lang="en-US" sz="2000" spc="200" dirty="0">
                <a:solidFill>
                  <a:srgbClr val="FFFFFF"/>
                </a:solidFill>
              </a:rPr>
            </a:br>
            <a:endParaRPr lang="en-US" sz="2000" spc="200" dirty="0">
              <a:solidFill>
                <a:srgbClr val="FFFFFF"/>
              </a:solidFill>
            </a:endParaRPr>
          </a:p>
        </p:txBody>
      </p:sp>
      <p:cxnSp>
        <p:nvCxnSpPr>
          <p:cNvPr id="2072" name="Straight Connector 2071">
            <a:extLst>
              <a:ext uri="{FF2B5EF4-FFF2-40B4-BE49-F238E27FC236}">
                <a16:creationId xmlns:a16="http://schemas.microsoft.com/office/drawing/2014/main" id="{E0E62FBC-456F-48AE-91ED-3956405D7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74095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9D6DD36-50FE-47C1-8D00-3D3C4187E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0F9ADC11-F6B8-4B69-8AC7-50377071A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2AE8E50-35D4-4D5A-A4BB-168CBB027D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94D87A0-BA55-4A8B-9FD6-6109543D2B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7946" y="620720"/>
            <a:ext cx="3366054" cy="5571069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0" ty="0" sx="80000" sy="80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B26E892-1320-40AA-9CA1-246721C187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28592" y="620720"/>
            <a:ext cx="7323231" cy="55931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9524560-5693-6C28-B76B-F050A213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3224" y="1105351"/>
            <a:ext cx="6353967" cy="3023981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br>
              <a:rPr lang="en-US" sz="2600" spc="200" dirty="0">
                <a:solidFill>
                  <a:srgbClr val="FFFFFF"/>
                </a:solidFill>
              </a:rPr>
            </a:br>
            <a:br>
              <a:rPr lang="en-US" sz="2600" spc="200" dirty="0">
                <a:solidFill>
                  <a:srgbClr val="FFFFFF"/>
                </a:solidFill>
              </a:rPr>
            </a:br>
            <a:br>
              <a:rPr lang="en-US" sz="2600" spc="200" dirty="0">
                <a:solidFill>
                  <a:srgbClr val="FFFFFF"/>
                </a:solidFill>
              </a:rPr>
            </a:br>
            <a:br>
              <a:rPr lang="en-US" sz="2600" spc="200" dirty="0">
                <a:solidFill>
                  <a:srgbClr val="FFFFFF"/>
                </a:solidFill>
              </a:rPr>
            </a:br>
            <a:r>
              <a:rPr lang="en-US" sz="2600" spc="200" dirty="0">
                <a:solidFill>
                  <a:srgbClr val="FFFFFF"/>
                </a:solidFill>
              </a:rPr>
              <a:t>• </a:t>
            </a:r>
            <a:r>
              <a:rPr lang="en-US" sz="2600" b="1" spc="200" dirty="0" err="1">
                <a:solidFill>
                  <a:srgbClr val="FFFFFF"/>
                </a:solidFill>
              </a:rPr>
              <a:t>coerenza</a:t>
            </a:r>
            <a:r>
              <a:rPr lang="en-US" sz="2600" spc="200" dirty="0">
                <a:solidFill>
                  <a:srgbClr val="FFFFFF"/>
                </a:solidFill>
              </a:rPr>
              <a:t>: </a:t>
            </a:r>
            <a:br>
              <a:rPr lang="en-US" sz="2600" spc="200" dirty="0">
                <a:solidFill>
                  <a:srgbClr val="FFFFFF"/>
                </a:solidFill>
              </a:rPr>
            </a:br>
            <a:br>
              <a:rPr lang="en-US" sz="2600" spc="200" dirty="0">
                <a:solidFill>
                  <a:srgbClr val="FFFFFF"/>
                </a:solidFill>
              </a:rPr>
            </a:br>
            <a:r>
              <a:rPr lang="en-US" sz="2600" spc="200" dirty="0" err="1">
                <a:solidFill>
                  <a:srgbClr val="FFFFFF"/>
                </a:solidFill>
              </a:rPr>
              <a:t>i</a:t>
            </a:r>
            <a:r>
              <a:rPr lang="en-US" sz="2600" spc="200" dirty="0">
                <a:solidFill>
                  <a:srgbClr val="FFFFFF"/>
                </a:solidFill>
              </a:rPr>
              <a:t> </a:t>
            </a:r>
            <a:r>
              <a:rPr lang="en-US" sz="2600" spc="200" dirty="0" err="1">
                <a:solidFill>
                  <a:srgbClr val="FFFFFF"/>
                </a:solidFill>
              </a:rPr>
              <a:t>singoli</a:t>
            </a:r>
            <a:r>
              <a:rPr lang="en-US" sz="2600" spc="200" dirty="0">
                <a:solidFill>
                  <a:srgbClr val="FFFFFF"/>
                </a:solidFill>
              </a:rPr>
              <a:t> </a:t>
            </a:r>
            <a:r>
              <a:rPr lang="en-US" sz="2600" spc="200" dirty="0" err="1">
                <a:solidFill>
                  <a:srgbClr val="FFFFFF"/>
                </a:solidFill>
              </a:rPr>
              <a:t>piani</a:t>
            </a:r>
            <a:r>
              <a:rPr lang="en-US" sz="2600" spc="200" dirty="0">
                <a:solidFill>
                  <a:srgbClr val="FFFFFF"/>
                </a:solidFill>
              </a:rPr>
              <a:t> di marketing </a:t>
            </a:r>
            <a:r>
              <a:rPr lang="en-US" sz="2600" spc="200" dirty="0" err="1">
                <a:solidFill>
                  <a:srgbClr val="FFFFFF"/>
                </a:solidFill>
              </a:rPr>
              <a:t>devono</a:t>
            </a:r>
            <a:r>
              <a:rPr lang="en-US" sz="2600" spc="200" dirty="0">
                <a:solidFill>
                  <a:srgbClr val="FFFFFF"/>
                </a:solidFill>
              </a:rPr>
              <a:t> </a:t>
            </a:r>
            <a:r>
              <a:rPr lang="en-US" sz="2600" spc="200" dirty="0" err="1">
                <a:solidFill>
                  <a:srgbClr val="FFFFFF"/>
                </a:solidFill>
              </a:rPr>
              <a:t>essere</a:t>
            </a:r>
            <a:r>
              <a:rPr lang="en-US" sz="2600" spc="200" dirty="0">
                <a:solidFill>
                  <a:srgbClr val="FFFFFF"/>
                </a:solidFill>
              </a:rPr>
              <a:t> </a:t>
            </a:r>
            <a:r>
              <a:rPr lang="en-US" sz="2600" spc="200" dirty="0" err="1">
                <a:solidFill>
                  <a:srgbClr val="FFFFFF"/>
                </a:solidFill>
              </a:rPr>
              <a:t>coerenti</a:t>
            </a:r>
            <a:r>
              <a:rPr lang="en-US" sz="2600" spc="200" dirty="0">
                <a:solidFill>
                  <a:srgbClr val="FFFFFF"/>
                </a:solidFill>
              </a:rPr>
              <a:t> con il piano </a:t>
            </a:r>
            <a:r>
              <a:rPr lang="en-US" sz="2600" spc="200" dirty="0" err="1">
                <a:solidFill>
                  <a:srgbClr val="FFFFFF"/>
                </a:solidFill>
              </a:rPr>
              <a:t>aziendale</a:t>
            </a:r>
            <a:r>
              <a:rPr lang="en-US" sz="2600" spc="200" dirty="0">
                <a:solidFill>
                  <a:srgbClr val="FFFFFF"/>
                </a:solidFill>
              </a:rPr>
              <a:t> </a:t>
            </a:r>
            <a:r>
              <a:rPr lang="en-US" sz="2600" spc="200" dirty="0" err="1">
                <a:solidFill>
                  <a:srgbClr val="FFFFFF"/>
                </a:solidFill>
              </a:rPr>
              <a:t>generale</a:t>
            </a:r>
            <a:r>
              <a:rPr lang="en-US" sz="2600" spc="200" dirty="0">
                <a:solidFill>
                  <a:srgbClr val="FFFFFF"/>
                </a:solidFill>
              </a:rPr>
              <a:t> e con </a:t>
            </a:r>
            <a:r>
              <a:rPr lang="en-US" sz="2600" spc="200" dirty="0" err="1">
                <a:solidFill>
                  <a:srgbClr val="FFFFFF"/>
                </a:solidFill>
              </a:rPr>
              <a:t>gli</a:t>
            </a:r>
            <a:r>
              <a:rPr lang="en-US" sz="2600" spc="200" dirty="0">
                <a:solidFill>
                  <a:srgbClr val="FFFFFF"/>
                </a:solidFill>
              </a:rPr>
              <a:t> </a:t>
            </a:r>
            <a:r>
              <a:rPr lang="en-US" sz="2600" spc="200" dirty="0" err="1">
                <a:solidFill>
                  <a:srgbClr val="FFFFFF"/>
                </a:solidFill>
              </a:rPr>
              <a:t>altri</a:t>
            </a:r>
            <a:r>
              <a:rPr lang="en-US" sz="2600" spc="200" dirty="0">
                <a:solidFill>
                  <a:srgbClr val="FFFFFF"/>
                </a:solidFill>
              </a:rPr>
              <a:t> </a:t>
            </a:r>
            <a:r>
              <a:rPr lang="en-US" sz="2600" spc="200" dirty="0" err="1">
                <a:solidFill>
                  <a:srgbClr val="FFFFFF"/>
                </a:solidFill>
              </a:rPr>
              <a:t>piani</a:t>
            </a:r>
            <a:r>
              <a:rPr lang="en-US" sz="2600" spc="200" dirty="0">
                <a:solidFill>
                  <a:srgbClr val="FFFFFF"/>
                </a:solidFill>
              </a:rPr>
              <a:t> </a:t>
            </a:r>
            <a:r>
              <a:rPr lang="en-US" sz="2600" spc="200" dirty="0" err="1">
                <a:solidFill>
                  <a:srgbClr val="FFFFFF"/>
                </a:solidFill>
              </a:rPr>
              <a:t>sviluppati</a:t>
            </a:r>
            <a:r>
              <a:rPr lang="en-US" sz="2600" spc="200" dirty="0">
                <a:solidFill>
                  <a:srgbClr val="FFFFFF"/>
                </a:solidFill>
              </a:rPr>
              <a:t> </a:t>
            </a:r>
            <a:r>
              <a:rPr lang="en-US" sz="2600" spc="200" dirty="0" err="1">
                <a:solidFill>
                  <a:srgbClr val="FFFFFF"/>
                </a:solidFill>
              </a:rPr>
              <a:t>dalle</a:t>
            </a:r>
            <a:r>
              <a:rPr lang="en-US" sz="2600" spc="200" dirty="0">
                <a:solidFill>
                  <a:srgbClr val="FFFFFF"/>
                </a:solidFill>
              </a:rPr>
              <a:t> diverse </a:t>
            </a:r>
            <a:r>
              <a:rPr lang="en-US" sz="2600" spc="200" dirty="0" err="1">
                <a:solidFill>
                  <a:srgbClr val="FFFFFF"/>
                </a:solidFill>
              </a:rPr>
              <a:t>divisioni</a:t>
            </a:r>
            <a:r>
              <a:rPr lang="en-US" sz="2600" spc="200" dirty="0">
                <a:solidFill>
                  <a:srgbClr val="FFFFFF"/>
                </a:solidFill>
              </a:rPr>
              <a:t> o </a:t>
            </a:r>
            <a:r>
              <a:rPr lang="en-US" sz="2600" spc="200" dirty="0" err="1">
                <a:solidFill>
                  <a:srgbClr val="FFFFFF"/>
                </a:solidFill>
              </a:rPr>
              <a:t>funzioni</a:t>
            </a:r>
            <a:r>
              <a:rPr lang="en-US" sz="2600" spc="200" dirty="0">
                <a:solidFill>
                  <a:srgbClr val="FFFFFF"/>
                </a:solidFill>
              </a:rPr>
              <a:t> </a:t>
            </a:r>
            <a:r>
              <a:rPr lang="en-US" sz="2600" spc="200" dirty="0" err="1">
                <a:solidFill>
                  <a:srgbClr val="FFFFFF"/>
                </a:solidFill>
              </a:rPr>
              <a:t>aziendali</a:t>
            </a:r>
            <a:r>
              <a:rPr lang="en-US" sz="2600" spc="200" dirty="0">
                <a:solidFill>
                  <a:srgbClr val="FFFFFF"/>
                </a:solidFill>
              </a:rPr>
              <a:t>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9A1F79C-E4D1-4AAE-BA11-3A09005252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42932" y="4214336"/>
            <a:ext cx="512064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21242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Arancione rosso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Trebuchet MS">
      <a:maj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ntegral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138</TotalTime>
  <Words>420</Words>
  <Application>Microsoft Office PowerPoint</Application>
  <PresentationFormat>Widescreen</PresentationFormat>
  <Paragraphs>17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8" baseType="lpstr">
      <vt:lpstr>Segoe UI</vt:lpstr>
      <vt:lpstr>Trebuchet MS</vt:lpstr>
      <vt:lpstr>Tw Cen MT</vt:lpstr>
      <vt:lpstr>Wingdings</vt:lpstr>
      <vt:lpstr>Wingdings 3</vt:lpstr>
      <vt:lpstr>Integrale</vt:lpstr>
      <vt:lpstr>Lezione 1  la pianificazione del  social media marketing</vt:lpstr>
      <vt:lpstr>INTRODUZIONE ALLA PIANIFICAZIONE DI MARKETING</vt:lpstr>
      <vt:lpstr>Il marketing   è la funzione organizzativa che ha il compito di individuare i target di riferimento e trovare il modo migliore per soddisfare bisogni e desideri in modo profittevole all'interno di un dato ambiente competitivo.</vt:lpstr>
      <vt:lpstr>  Molti fattori hanno contribuito a questa evoluzione; tra i più rilevanti possiamo citare: </vt:lpstr>
      <vt:lpstr>1. La crescita della competizione globale,   poiché gli ostacoli al commercio sono stati ridotti e le reti di comunicazione globali sono migliorate in modo considerevole.</vt:lpstr>
      <vt:lpstr>La pianificazione di marketing   è un approccio adottato da molte imprese di successo orientate al mercato.  </vt:lpstr>
      <vt:lpstr>Presentazione standard di PowerPoint</vt:lpstr>
      <vt:lpstr>Il processo di pianificazione di marketing offre diversi vantaggi:   </vt:lpstr>
      <vt:lpstr>    • coerenza:   i singoli piani di marketing devono essere coerenti con il piano aziendale generale e con gli altri piani sviluppati dalle diverse divisioni o funzioni aziendali.</vt:lpstr>
      <vt:lpstr>• Responsabilità:    tutti coloro che hanno la responsabilità di implementare le singole parti di un piano di marketing sanno quali sono le loro responsabilità e possono valutare le loro prestazioni rispetto a quanto previsto dai piani.</vt:lpstr>
      <vt:lpstr>• Comunicazione:   coloro che attuano i piani sanno anche quali sono gli obiettivi generali e quale può essere il contributo di ciascuno rispetto a tali obiettivi.</vt:lpstr>
      <vt:lpstr>• Impegno:   se i piani vengono concordati con coloro che sono coinvolti nella loro attuazione e con coloro che forniscono le risorse,    stimolano un impegno di gruppo per la loro realizzazione e portano, in ultima istanza, a una migliore implementazione della strategia.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pietropaolo garofalo</dc:creator>
  <cp:lastModifiedBy>Rossana Piccolo</cp:lastModifiedBy>
  <cp:revision>11</cp:revision>
  <dcterms:created xsi:type="dcterms:W3CDTF">2023-04-01T14:58:36Z</dcterms:created>
  <dcterms:modified xsi:type="dcterms:W3CDTF">2023-04-27T09:27:08Z</dcterms:modified>
</cp:coreProperties>
</file>