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35" r:id="rId2"/>
    <p:sldId id="399" r:id="rId3"/>
    <p:sldId id="401" r:id="rId4"/>
    <p:sldId id="430" r:id="rId5"/>
    <p:sldId id="402" r:id="rId6"/>
    <p:sldId id="403" r:id="rId7"/>
    <p:sldId id="389" r:id="rId8"/>
    <p:sldId id="405" r:id="rId9"/>
    <p:sldId id="406" r:id="rId10"/>
    <p:sldId id="407" r:id="rId11"/>
    <p:sldId id="404" r:id="rId12"/>
    <p:sldId id="408" r:id="rId13"/>
    <p:sldId id="409" r:id="rId14"/>
    <p:sldId id="398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9" r:id="rId24"/>
    <p:sldId id="437" r:id="rId25"/>
    <p:sldId id="420" r:id="rId26"/>
    <p:sldId id="440" r:id="rId27"/>
    <p:sldId id="435" r:id="rId28"/>
    <p:sldId id="427" r:id="rId29"/>
    <p:sldId id="428" r:id="rId30"/>
    <p:sldId id="429" r:id="rId31"/>
    <p:sldId id="426" r:id="rId32"/>
    <p:sldId id="424" r:id="rId33"/>
    <p:sldId id="425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/>
    <p:restoredTop sz="95748"/>
  </p:normalViewPr>
  <p:slideViewPr>
    <p:cSldViewPr snapToGrid="0">
      <p:cViewPr varScale="1">
        <p:scale>
          <a:sx n="113" d="100"/>
          <a:sy n="113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8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3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7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4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26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75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8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482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2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47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2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5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59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330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9115-C366-7358-5E92-BDFEEBC1E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13D3BD-C8FB-7232-13EE-D343B96C8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386E07C-1C9E-55EB-E073-4AEC15B4A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0C734B-5409-1DBF-D887-D131AEA93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09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344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AA696-DC22-0D94-2634-E45834FB5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0F422A1-7178-33EC-5942-5E766317C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4341019-9823-8F2C-9140-912E1060D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186C8F-7B9A-A93D-B820-2F4B4A880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430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A5079-D050-88D3-F174-BFB695AD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2FA19AA-A75E-CDBF-33F9-BBD65D3A8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DECADD3-B190-07FB-7FAF-B36126CA1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E8BE53-9CED-24F0-95A5-91FFC080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10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08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2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34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42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9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1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8F453-FC3D-362A-283C-3F4CC94D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849EC2-C82E-9448-C6DC-978A4070E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621F25-FBE6-3EBA-81F9-10DC6BFC6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83AB11-0B8B-1F2D-A3D7-D30015094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1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2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87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4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6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28 aprile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Il diritto internazionale umanitario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ferenza_Ginevra">
            <a:extLst>
              <a:ext uri="{FF2B5EF4-FFF2-40B4-BE49-F238E27FC236}">
                <a16:creationId xmlns:a16="http://schemas.microsoft.com/office/drawing/2014/main" id="{64D50AD1-AC2C-2155-86C2-3C57AC63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593"/>
          <a:stretch/>
        </p:blipFill>
        <p:spPr bwMode="auto">
          <a:xfrm>
            <a:off x="484632" y="1117471"/>
            <a:ext cx="6716272" cy="46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E27BE19-4EBB-D57F-F961-0F914D02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971737"/>
            <a:ext cx="4172712" cy="49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00896"/>
            <a:ext cx="95249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2150860"/>
            <a:ext cx="11120475" cy="431060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i="1" dirty="0" err="1"/>
              <a:t>Articolo</a:t>
            </a:r>
            <a:r>
              <a:rPr lang="en-US" sz="4000" i="1" dirty="0"/>
              <a:t> 1</a:t>
            </a:r>
          </a:p>
          <a:p>
            <a:pPr marL="0" indent="0" algn="just">
              <a:buNone/>
            </a:pPr>
            <a:r>
              <a:rPr lang="en-US" sz="4000" dirty="0"/>
              <a:t>Le </a:t>
            </a:r>
            <a:r>
              <a:rPr lang="en-US" sz="4000" dirty="0" err="1"/>
              <a:t>ambulanze</a:t>
            </a:r>
            <a:r>
              <a:rPr lang="en-US" sz="4000" dirty="0"/>
              <a:t> e </a:t>
            </a:r>
            <a:r>
              <a:rPr lang="en-US" sz="4000" dirty="0" err="1"/>
              <a:t>gli</a:t>
            </a:r>
            <a:r>
              <a:rPr lang="en-US" sz="4000" dirty="0"/>
              <a:t> </a:t>
            </a:r>
            <a:r>
              <a:rPr lang="en-US" sz="4000" dirty="0" err="1"/>
              <a:t>ospedali</a:t>
            </a:r>
            <a:r>
              <a:rPr lang="en-US" sz="4000" dirty="0"/>
              <a:t> </a:t>
            </a:r>
            <a:r>
              <a:rPr lang="en-US" sz="4000" dirty="0" err="1"/>
              <a:t>militari</a:t>
            </a:r>
            <a:r>
              <a:rPr lang="en-US" sz="4000" dirty="0"/>
              <a:t> </a:t>
            </a:r>
            <a:r>
              <a:rPr lang="en-US" sz="4000" dirty="0" err="1"/>
              <a:t>saranno</a:t>
            </a:r>
            <a:r>
              <a:rPr lang="en-US" sz="4000" dirty="0"/>
              <a:t> </a:t>
            </a:r>
            <a:r>
              <a:rPr lang="en-US" sz="4000" dirty="0" err="1"/>
              <a:t>riconosciuti</a:t>
            </a:r>
            <a:r>
              <a:rPr lang="en-US" sz="4000" dirty="0"/>
              <a:t> come </a:t>
            </a:r>
            <a:r>
              <a:rPr lang="en-US" sz="4000" dirty="0" err="1"/>
              <a:t>neutrali</a:t>
            </a:r>
            <a:r>
              <a:rPr lang="en-US" sz="4000" dirty="0"/>
              <a:t> e, come </a:t>
            </a:r>
            <a:r>
              <a:rPr lang="en-US" sz="4000" dirty="0" err="1"/>
              <a:t>tali</a:t>
            </a:r>
            <a:r>
              <a:rPr lang="en-US" sz="4000" dirty="0"/>
              <a:t>, </a:t>
            </a:r>
            <a:r>
              <a:rPr lang="en-US" sz="4000" dirty="0" err="1"/>
              <a:t>protetti</a:t>
            </a:r>
            <a:r>
              <a:rPr lang="en-US" sz="4000" dirty="0"/>
              <a:t> e </a:t>
            </a:r>
            <a:r>
              <a:rPr lang="en-US" sz="4000" dirty="0" err="1"/>
              <a:t>rispettati</a:t>
            </a:r>
            <a:r>
              <a:rPr lang="en-US" sz="4000" dirty="0"/>
              <a:t> </a:t>
            </a:r>
            <a:r>
              <a:rPr lang="en-US" sz="4000" dirty="0" err="1"/>
              <a:t>dai</a:t>
            </a:r>
            <a:r>
              <a:rPr lang="en-US" sz="4000" dirty="0"/>
              <a:t> </a:t>
            </a:r>
            <a:r>
              <a:rPr lang="en-US" sz="4000" dirty="0" err="1"/>
              <a:t>belligeranti</a:t>
            </a:r>
            <a:r>
              <a:rPr lang="en-US" sz="4000" dirty="0"/>
              <a:t> </a:t>
            </a:r>
            <a:r>
              <a:rPr lang="en-US" sz="4000" dirty="0" err="1"/>
              <a:t>finché</a:t>
            </a:r>
            <a:r>
              <a:rPr lang="en-US" sz="4000" dirty="0"/>
              <a:t> </a:t>
            </a:r>
            <a:r>
              <a:rPr lang="en-US" sz="4000" dirty="0" err="1"/>
              <a:t>accoglieranno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.
La </a:t>
            </a:r>
            <a:r>
              <a:rPr lang="en-US" sz="4000" dirty="0" err="1"/>
              <a:t>neutralità</a:t>
            </a:r>
            <a:r>
              <a:rPr lang="en-US" sz="4000" dirty="0"/>
              <a:t> </a:t>
            </a:r>
            <a:r>
              <a:rPr lang="en-US" sz="4000" dirty="0" err="1"/>
              <a:t>cesserà</a:t>
            </a:r>
            <a:r>
              <a:rPr lang="en-US" sz="4000" dirty="0"/>
              <a:t> se le </a:t>
            </a:r>
            <a:r>
              <a:rPr lang="en-US" sz="4000" dirty="0" err="1"/>
              <a:t>suddette</a:t>
            </a:r>
            <a:r>
              <a:rPr lang="en-US" sz="4000" dirty="0"/>
              <a:t> </a:t>
            </a:r>
            <a:r>
              <a:rPr lang="en-US" sz="4000" dirty="0" err="1"/>
              <a:t>ambulanze</a:t>
            </a:r>
            <a:r>
              <a:rPr lang="en-US" sz="4000" dirty="0"/>
              <a:t> o </a:t>
            </a:r>
            <a:r>
              <a:rPr lang="en-US" sz="4000" dirty="0" err="1"/>
              <a:t>ospedali</a:t>
            </a:r>
            <a:r>
              <a:rPr lang="en-US" sz="4000" dirty="0"/>
              <a:t> </a:t>
            </a:r>
            <a:r>
              <a:rPr lang="en-US" sz="4000" dirty="0" err="1"/>
              <a:t>saranno</a:t>
            </a:r>
            <a:r>
              <a:rPr lang="en-US" sz="4000" dirty="0"/>
              <a:t> tenuti da </a:t>
            </a:r>
            <a:r>
              <a:rPr lang="en-US" sz="4000" dirty="0" err="1"/>
              <a:t>una</a:t>
            </a:r>
            <a:r>
              <a:rPr lang="en-US" sz="4000" dirty="0"/>
              <a:t> forza </a:t>
            </a:r>
            <a:r>
              <a:rPr lang="en-US" sz="4000" dirty="0" err="1"/>
              <a:t>militare</a:t>
            </a:r>
            <a:r>
              <a:rPr lang="en-US" sz="4000" dirty="0"/>
              <a:t>.</a:t>
            </a:r>
          </a:p>
          <a:p>
            <a:pPr marL="0" indent="0" algn="ctr">
              <a:buNone/>
            </a:pPr>
            <a:r>
              <a:rPr lang="en-US" sz="4000" i="1" dirty="0" err="1"/>
              <a:t>Articolo</a:t>
            </a:r>
            <a:r>
              <a:rPr lang="en-US" sz="4000" i="1" dirty="0"/>
              <a:t> 6</a:t>
            </a:r>
          </a:p>
          <a:p>
            <a:pPr marL="0" indent="0" algn="just">
              <a:buNone/>
            </a:pPr>
            <a:r>
              <a:rPr lang="en-US" sz="4000" b="1" dirty="0"/>
              <a:t>I </a:t>
            </a:r>
            <a:r>
              <a:rPr lang="en-US" sz="4000" b="1" dirty="0" err="1"/>
              <a:t>combattenti</a:t>
            </a:r>
            <a:r>
              <a:rPr lang="en-US" sz="4000" b="1" dirty="0"/>
              <a:t> </a:t>
            </a:r>
            <a:r>
              <a:rPr lang="en-US" sz="4000" b="1" dirty="0" err="1"/>
              <a:t>feriti</a:t>
            </a:r>
            <a:r>
              <a:rPr lang="en-US" sz="4000" b="1" dirty="0"/>
              <a:t> o </a:t>
            </a:r>
            <a:r>
              <a:rPr lang="en-US" sz="4000" b="1" dirty="0" err="1"/>
              <a:t>malati</a:t>
            </a:r>
            <a:r>
              <a:rPr lang="en-US" sz="4000" b="1" dirty="0"/>
              <a:t>, a </a:t>
            </a:r>
            <a:r>
              <a:rPr lang="en-US" sz="4000" b="1" dirty="0" err="1"/>
              <a:t>qualunque</a:t>
            </a:r>
            <a:r>
              <a:rPr lang="en-US" sz="4000" b="1" dirty="0"/>
              <a:t> </a:t>
            </a:r>
            <a:r>
              <a:rPr lang="en-US" sz="4000" b="1" dirty="0" err="1"/>
              <a:t>nazione</a:t>
            </a:r>
            <a:r>
              <a:rPr lang="en-US" sz="4000" b="1" dirty="0"/>
              <a:t> </a:t>
            </a:r>
            <a:r>
              <a:rPr lang="en-US" sz="4000" b="1" dirty="0" err="1"/>
              <a:t>appartengano</a:t>
            </a:r>
            <a:r>
              <a:rPr lang="en-US" sz="4000" b="1" dirty="0"/>
              <a:t>, </a:t>
            </a:r>
            <a:r>
              <a:rPr lang="en-US" sz="4000" b="1" dirty="0" err="1"/>
              <a:t>saranno</a:t>
            </a:r>
            <a:r>
              <a:rPr lang="en-US" sz="4000" b="1" dirty="0"/>
              <a:t> </a:t>
            </a:r>
            <a:r>
              <a:rPr lang="en-US" sz="4000" b="1" dirty="0" err="1"/>
              <a:t>raccolti</a:t>
            </a:r>
            <a:r>
              <a:rPr lang="en-US" sz="4000" b="1" dirty="0"/>
              <a:t> e </a:t>
            </a:r>
            <a:r>
              <a:rPr lang="en-US" sz="4000" b="1" dirty="0" err="1"/>
              <a:t>curati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/>
              <a:t>Convenzione per il miglioramento della condizione dei malati degli eserciti sul campo</a:t>
            </a:r>
          </a:p>
          <a:p>
            <a:pPr algn="ctr">
              <a:defRPr/>
            </a:pPr>
            <a:r>
              <a:rPr lang="it-IT" sz="3600" dirty="0"/>
              <a:t>Ginevra, 22 agosto 1864</a:t>
            </a:r>
          </a:p>
        </p:txBody>
      </p:sp>
    </p:spTree>
    <p:extLst>
      <p:ext uri="{BB962C8B-B14F-4D97-AF65-F5344CB8AC3E}">
        <p14:creationId xmlns:p14="http://schemas.microsoft.com/office/powerpoint/2010/main" val="246985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2150860"/>
            <a:ext cx="11120475" cy="431060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i="1" dirty="0" err="1"/>
              <a:t>Articolo</a:t>
            </a:r>
            <a:r>
              <a:rPr lang="en-US" sz="4000" i="1" dirty="0"/>
              <a:t> 7</a:t>
            </a:r>
          </a:p>
          <a:p>
            <a:pPr marL="0" indent="0" algn="just">
              <a:buNone/>
            </a:pPr>
            <a:r>
              <a:rPr lang="en-US" sz="4000" dirty="0"/>
              <a:t>Una </a:t>
            </a:r>
            <a:r>
              <a:rPr lang="en-US" sz="4000" dirty="0" err="1"/>
              <a:t>bandiera</a:t>
            </a:r>
            <a:r>
              <a:rPr lang="en-US" sz="4000" dirty="0"/>
              <a:t> </a:t>
            </a:r>
            <a:r>
              <a:rPr lang="en-US" sz="4000" dirty="0" err="1"/>
              <a:t>distintiva</a:t>
            </a:r>
            <a:r>
              <a:rPr lang="en-US" sz="4000" dirty="0"/>
              <a:t> e </a:t>
            </a:r>
            <a:r>
              <a:rPr lang="en-US" sz="4000" dirty="0" err="1"/>
              <a:t>uniforme</a:t>
            </a:r>
            <a:r>
              <a:rPr lang="en-US" sz="4000" dirty="0"/>
              <a:t> </a:t>
            </a:r>
            <a:r>
              <a:rPr lang="en-US" sz="4000" dirty="0" err="1"/>
              <a:t>sarà</a:t>
            </a:r>
            <a:r>
              <a:rPr lang="en-US" sz="4000" dirty="0"/>
              <a:t> </a:t>
            </a:r>
            <a:r>
              <a:rPr lang="en-US" sz="4000" dirty="0" err="1"/>
              <a:t>adottata</a:t>
            </a:r>
            <a:r>
              <a:rPr lang="en-US" sz="4000" dirty="0"/>
              <a:t> per </a:t>
            </a:r>
            <a:r>
              <a:rPr lang="en-US" sz="4000" dirty="0" err="1"/>
              <a:t>gli</a:t>
            </a:r>
            <a:r>
              <a:rPr lang="en-US" sz="4000" dirty="0"/>
              <a:t> </a:t>
            </a:r>
            <a:r>
              <a:rPr lang="en-US" sz="4000" dirty="0" err="1"/>
              <a:t>ospedali</a:t>
            </a:r>
            <a:r>
              <a:rPr lang="en-US" sz="4000" dirty="0"/>
              <a:t>, le </a:t>
            </a:r>
            <a:r>
              <a:rPr lang="en-US" sz="4000" dirty="0" err="1"/>
              <a:t>ambulanze</a:t>
            </a:r>
            <a:r>
              <a:rPr lang="en-US" sz="4000" dirty="0"/>
              <a:t> e le </a:t>
            </a:r>
            <a:r>
              <a:rPr lang="en-US" sz="4000" dirty="0" err="1"/>
              <a:t>squadre</a:t>
            </a:r>
            <a:r>
              <a:rPr lang="en-US" sz="4000" dirty="0"/>
              <a:t> di </a:t>
            </a:r>
            <a:r>
              <a:rPr lang="en-US" sz="4000" dirty="0" err="1"/>
              <a:t>evacuazione</a:t>
            </a:r>
            <a:r>
              <a:rPr lang="en-US" sz="4000" dirty="0"/>
              <a:t>. Essa </a:t>
            </a:r>
            <a:r>
              <a:rPr lang="en-US" sz="4000" dirty="0" err="1"/>
              <a:t>dovrebbe</a:t>
            </a:r>
            <a:r>
              <a:rPr lang="en-US" sz="4000" dirty="0"/>
              <a:t> in </a:t>
            </a:r>
            <a:r>
              <a:rPr lang="en-US" sz="4000" dirty="0" err="1"/>
              <a:t>ogni</a:t>
            </a:r>
            <a:r>
              <a:rPr lang="en-US" sz="4000" dirty="0"/>
              <a:t> </a:t>
            </a:r>
            <a:r>
              <a:rPr lang="en-US" sz="4000" dirty="0" err="1"/>
              <a:t>caso</a:t>
            </a:r>
            <a:r>
              <a:rPr lang="en-US" sz="4000" dirty="0"/>
              <a:t> </a:t>
            </a:r>
            <a:r>
              <a:rPr lang="en-US" sz="4000" dirty="0" err="1"/>
              <a:t>essere</a:t>
            </a:r>
            <a:r>
              <a:rPr lang="en-US" sz="4000" dirty="0"/>
              <a:t> </a:t>
            </a:r>
            <a:r>
              <a:rPr lang="en-US" sz="4000" dirty="0" err="1"/>
              <a:t>accompagnata</a:t>
            </a:r>
            <a:r>
              <a:rPr lang="en-US" sz="4000" dirty="0"/>
              <a:t> </a:t>
            </a:r>
            <a:r>
              <a:rPr lang="en-US" sz="4000" dirty="0" err="1"/>
              <a:t>dalla</a:t>
            </a:r>
            <a:r>
              <a:rPr lang="en-US" sz="4000" dirty="0"/>
              <a:t> </a:t>
            </a:r>
            <a:r>
              <a:rPr lang="en-US" sz="4000" dirty="0" err="1"/>
              <a:t>bandiera</a:t>
            </a:r>
            <a:r>
              <a:rPr lang="en-US" sz="4000" dirty="0"/>
              <a:t> </a:t>
            </a:r>
            <a:r>
              <a:rPr lang="en-US" sz="4000" dirty="0" err="1"/>
              <a:t>nazionale</a:t>
            </a:r>
            <a:r>
              <a:rPr lang="en-US" sz="4000" dirty="0"/>
              <a:t>.
Un </a:t>
            </a:r>
            <a:r>
              <a:rPr lang="en-US" sz="4000" dirty="0" err="1"/>
              <a:t>braccialetto</a:t>
            </a:r>
            <a:r>
              <a:rPr lang="en-US" sz="4000" dirty="0"/>
              <a:t> </a:t>
            </a:r>
            <a:r>
              <a:rPr lang="en-US" sz="4000" dirty="0" err="1"/>
              <a:t>può</a:t>
            </a:r>
            <a:r>
              <a:rPr lang="en-US" sz="4000" dirty="0"/>
              <a:t> </a:t>
            </a:r>
            <a:r>
              <a:rPr lang="en-US" sz="4000" dirty="0" err="1"/>
              <a:t>essere</a:t>
            </a:r>
            <a:r>
              <a:rPr lang="en-US" sz="4000" dirty="0"/>
              <a:t> </a:t>
            </a:r>
            <a:r>
              <a:rPr lang="en-US" sz="4000" dirty="0" err="1"/>
              <a:t>indossato</a:t>
            </a:r>
            <a:r>
              <a:rPr lang="en-US" sz="4000" dirty="0"/>
              <a:t> </a:t>
            </a:r>
            <a:r>
              <a:rPr lang="en-US" sz="4000" dirty="0" err="1"/>
              <a:t>anche</a:t>
            </a:r>
            <a:r>
              <a:rPr lang="en-US" sz="4000" dirty="0"/>
              <a:t> dal </a:t>
            </a:r>
            <a:r>
              <a:rPr lang="en-US" sz="4000" dirty="0" err="1"/>
              <a:t>personale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gode</a:t>
            </a:r>
            <a:r>
              <a:rPr lang="en-US" sz="4000" dirty="0"/>
              <a:t> di </a:t>
            </a:r>
            <a:r>
              <a:rPr lang="en-US" sz="4000" dirty="0" err="1"/>
              <a:t>neutralità</a:t>
            </a:r>
            <a:r>
              <a:rPr lang="en-US" sz="4000" dirty="0"/>
              <a:t>, ma la </a:t>
            </a:r>
            <a:r>
              <a:rPr lang="en-US" sz="4000" dirty="0" err="1"/>
              <a:t>sua</a:t>
            </a:r>
            <a:r>
              <a:rPr lang="en-US" sz="4000" dirty="0"/>
              <a:t> </a:t>
            </a:r>
            <a:r>
              <a:rPr lang="en-US" sz="4000" dirty="0" err="1"/>
              <a:t>consegna</a:t>
            </a:r>
            <a:r>
              <a:rPr lang="en-US" sz="4000" dirty="0"/>
              <a:t> </a:t>
            </a:r>
            <a:r>
              <a:rPr lang="en-US" sz="4000" dirty="0" err="1"/>
              <a:t>sarà</a:t>
            </a:r>
            <a:r>
              <a:rPr lang="en-US" sz="4000" dirty="0"/>
              <a:t> </a:t>
            </a:r>
            <a:r>
              <a:rPr lang="en-US" sz="4000" dirty="0" err="1"/>
              <a:t>lasciata</a:t>
            </a:r>
            <a:r>
              <a:rPr lang="en-US" sz="4000" dirty="0"/>
              <a:t> alle </a:t>
            </a:r>
            <a:r>
              <a:rPr lang="en-US" sz="4000" dirty="0" err="1"/>
              <a:t>autorità</a:t>
            </a:r>
            <a:r>
              <a:rPr lang="en-US" sz="4000" dirty="0"/>
              <a:t> </a:t>
            </a:r>
            <a:r>
              <a:rPr lang="en-US" sz="4000" dirty="0" err="1"/>
              <a:t>militari</a:t>
            </a:r>
            <a:r>
              <a:rPr lang="en-US" sz="4000" dirty="0"/>
              <a:t>.
</a:t>
            </a:r>
            <a:r>
              <a:rPr lang="en-US" sz="4000" b="1" dirty="0"/>
              <a:t>Sia la </a:t>
            </a:r>
            <a:r>
              <a:rPr lang="en-US" sz="4000" b="1" dirty="0" err="1"/>
              <a:t>bandiera</a:t>
            </a:r>
            <a:r>
              <a:rPr lang="en-US" sz="4000" b="1" dirty="0"/>
              <a:t> </a:t>
            </a:r>
            <a:r>
              <a:rPr lang="en-US" sz="4000" b="1" dirty="0" err="1"/>
              <a:t>che</a:t>
            </a:r>
            <a:r>
              <a:rPr lang="en-US" sz="4000" b="1" dirty="0"/>
              <a:t> il </a:t>
            </a:r>
            <a:r>
              <a:rPr lang="en-US" sz="4000" b="1" dirty="0" err="1"/>
              <a:t>bracciale</a:t>
            </a:r>
            <a:r>
              <a:rPr lang="en-US" sz="4000" b="1" dirty="0"/>
              <a:t> </a:t>
            </a:r>
            <a:r>
              <a:rPr lang="en-US" sz="4000" b="1" dirty="0" err="1"/>
              <a:t>porteranno</a:t>
            </a:r>
            <a:r>
              <a:rPr lang="en-US" sz="4000" b="1" dirty="0"/>
              <a:t> </a:t>
            </a:r>
            <a:r>
              <a:rPr lang="en-US" sz="4000" b="1" dirty="0" err="1"/>
              <a:t>una</a:t>
            </a:r>
            <a:r>
              <a:rPr lang="en-US" sz="4000" b="1" dirty="0"/>
              <a:t> </a:t>
            </a:r>
            <a:r>
              <a:rPr lang="en-US" sz="4000" b="1" dirty="0" err="1"/>
              <a:t>croce</a:t>
            </a:r>
            <a:r>
              <a:rPr lang="en-US" sz="4000" b="1" dirty="0"/>
              <a:t> </a:t>
            </a:r>
            <a:r>
              <a:rPr lang="en-US" sz="4000" b="1" dirty="0" err="1"/>
              <a:t>rossa</a:t>
            </a:r>
            <a:r>
              <a:rPr lang="en-US" sz="4000" b="1" dirty="0"/>
              <a:t> </a:t>
            </a:r>
            <a:r>
              <a:rPr lang="en-US" sz="4000" b="1" dirty="0" err="1"/>
              <a:t>su</a:t>
            </a:r>
            <a:r>
              <a:rPr lang="en-US" sz="4000" b="1" dirty="0"/>
              <a:t> </a:t>
            </a:r>
            <a:r>
              <a:rPr lang="en-US" sz="4000" b="1" dirty="0" err="1"/>
              <a:t>fondo</a:t>
            </a:r>
            <a:r>
              <a:rPr lang="en-US" sz="4000" b="1" dirty="0"/>
              <a:t> </a:t>
            </a:r>
            <a:r>
              <a:rPr lang="en-US" sz="4000" b="1" dirty="0" err="1"/>
              <a:t>bianco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/>
              <a:t>Convenzione per il miglioramento della condizione dei malati degli eserciti sul campo</a:t>
            </a:r>
          </a:p>
          <a:p>
            <a:pPr algn="ctr">
              <a:defRPr/>
            </a:pPr>
            <a:r>
              <a:rPr lang="it-IT" sz="3600" dirty="0"/>
              <a:t>Ginevra, 22 agosto 1864</a:t>
            </a:r>
          </a:p>
        </p:txBody>
      </p:sp>
    </p:spTree>
    <p:extLst>
      <p:ext uri="{BB962C8B-B14F-4D97-AF65-F5344CB8AC3E}">
        <p14:creationId xmlns:p14="http://schemas.microsoft.com/office/powerpoint/2010/main" val="29888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LIeber Code">
            <a:extLst>
              <a:ext uri="{FF2B5EF4-FFF2-40B4-BE49-F238E27FC236}">
                <a16:creationId xmlns:a16="http://schemas.microsoft.com/office/drawing/2014/main" id="{3619E07F-E43B-08C2-71A3-25A986D4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1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385"/>
            <a:ext cx="10515600" cy="43305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4400" dirty="0"/>
              <a:t>La </a:t>
            </a:r>
            <a:r>
              <a:rPr lang="en-US" sz="4400" b="1" dirty="0" err="1"/>
              <a:t>necessità</a:t>
            </a:r>
            <a:r>
              <a:rPr lang="en-US" sz="4400" b="1" dirty="0"/>
              <a:t> </a:t>
            </a:r>
            <a:r>
              <a:rPr lang="en-US" sz="4400" b="1" dirty="0" err="1"/>
              <a:t>militare</a:t>
            </a:r>
            <a:r>
              <a:rPr lang="en-US" sz="4400" dirty="0"/>
              <a:t>, come la </a:t>
            </a:r>
            <a:r>
              <a:rPr lang="en-US" sz="4400" dirty="0" err="1"/>
              <a:t>intendono</a:t>
            </a:r>
            <a:r>
              <a:rPr lang="en-US" sz="4400" dirty="0"/>
              <a:t> le </a:t>
            </a:r>
            <a:r>
              <a:rPr lang="en-US" sz="4400" dirty="0" err="1"/>
              <a:t>nazioni</a:t>
            </a:r>
            <a:r>
              <a:rPr lang="en-US" sz="4400" dirty="0"/>
              <a:t> </a:t>
            </a:r>
            <a:r>
              <a:rPr lang="en-US" sz="4400" dirty="0" err="1"/>
              <a:t>civili</a:t>
            </a:r>
            <a:r>
              <a:rPr lang="en-US" sz="4400" dirty="0"/>
              <a:t> </a:t>
            </a:r>
            <a:r>
              <a:rPr lang="en-US" sz="4400" dirty="0" err="1"/>
              <a:t>moderne</a:t>
            </a:r>
            <a:r>
              <a:rPr lang="en-US" sz="4400" dirty="0"/>
              <a:t>, </a:t>
            </a:r>
            <a:r>
              <a:rPr lang="en-US" sz="4400" dirty="0" err="1"/>
              <a:t>consiste</a:t>
            </a:r>
            <a:r>
              <a:rPr lang="en-US" sz="4400" dirty="0"/>
              <a:t> </a:t>
            </a:r>
            <a:r>
              <a:rPr lang="en-US" sz="4400" dirty="0" err="1"/>
              <a:t>nella</a:t>
            </a:r>
            <a:r>
              <a:rPr lang="en-US" sz="4400" dirty="0"/>
              <a:t> </a:t>
            </a:r>
            <a:r>
              <a:rPr lang="en-US" sz="4400" dirty="0" err="1"/>
              <a:t>necessità</a:t>
            </a:r>
            <a:r>
              <a:rPr lang="en-US" sz="4400" dirty="0"/>
              <a:t> di quelle </a:t>
            </a:r>
            <a:r>
              <a:rPr lang="en-US" sz="4400" dirty="0" err="1"/>
              <a:t>misure</a:t>
            </a:r>
            <a:r>
              <a:rPr lang="en-US" sz="4400" dirty="0"/>
              <a:t> 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sono</a:t>
            </a:r>
            <a:r>
              <a:rPr lang="en-US" sz="4400" dirty="0"/>
              <a:t> </a:t>
            </a:r>
            <a:r>
              <a:rPr lang="en-US" sz="4400" dirty="0" err="1"/>
              <a:t>indispensabili</a:t>
            </a:r>
            <a:r>
              <a:rPr lang="en-US" sz="4400" dirty="0"/>
              <a:t> per </a:t>
            </a:r>
            <a:r>
              <a:rPr lang="en-US" sz="4400" dirty="0" err="1"/>
              <a:t>assicurare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fini</a:t>
            </a:r>
            <a:r>
              <a:rPr lang="en-US" sz="4400" dirty="0"/>
              <a:t> </a:t>
            </a:r>
            <a:r>
              <a:rPr lang="en-US" sz="4400" dirty="0" err="1"/>
              <a:t>della</a:t>
            </a:r>
            <a:r>
              <a:rPr lang="en-US" sz="4400" dirty="0"/>
              <a:t> </a:t>
            </a:r>
            <a:r>
              <a:rPr lang="en-US" sz="4400" dirty="0" err="1"/>
              <a:t>guerra</a:t>
            </a:r>
            <a:r>
              <a:rPr lang="en-US" sz="4400" dirty="0"/>
              <a:t>, e 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sono</a:t>
            </a:r>
            <a:r>
              <a:rPr lang="en-US" sz="4400" dirty="0"/>
              <a:t> </a:t>
            </a:r>
            <a:r>
              <a:rPr lang="en-US" sz="4400" dirty="0" err="1"/>
              <a:t>lecite</a:t>
            </a:r>
            <a:r>
              <a:rPr lang="en-US" sz="4400" dirty="0"/>
              <a:t> secondo la </a:t>
            </a:r>
            <a:r>
              <a:rPr lang="en-US" sz="4400" dirty="0" err="1"/>
              <a:t>legge</a:t>
            </a:r>
            <a:r>
              <a:rPr lang="en-US" sz="4400" dirty="0"/>
              <a:t> </a:t>
            </a:r>
            <a:r>
              <a:rPr lang="en-US" sz="4400" dirty="0" err="1"/>
              <a:t>moderna</a:t>
            </a:r>
            <a:r>
              <a:rPr lang="en-US" sz="4400" dirty="0"/>
              <a:t> e </a:t>
            </a:r>
            <a:r>
              <a:rPr lang="en-US" sz="4400" dirty="0" err="1"/>
              <a:t>gli</a:t>
            </a:r>
            <a:r>
              <a:rPr lang="en-US" sz="4400" dirty="0"/>
              <a:t> </a:t>
            </a:r>
            <a:r>
              <a:rPr lang="en-US" sz="4400" dirty="0" err="1"/>
              <a:t>usi</a:t>
            </a:r>
            <a:r>
              <a:rPr lang="en-US" sz="4400" dirty="0"/>
              <a:t> </a:t>
            </a:r>
            <a:r>
              <a:rPr lang="en-US" sz="4400" dirty="0" err="1"/>
              <a:t>della</a:t>
            </a:r>
            <a:r>
              <a:rPr lang="en-US" sz="4400" dirty="0"/>
              <a:t> </a:t>
            </a:r>
            <a:r>
              <a:rPr lang="en-US" sz="4400" dirty="0" err="1"/>
              <a:t>guerra</a:t>
            </a:r>
            <a:r>
              <a:rPr lang="en-US" sz="4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Codice Lieber</a:t>
            </a:r>
          </a:p>
          <a:p>
            <a:pPr algn="ctr">
              <a:defRPr/>
            </a:pPr>
            <a:r>
              <a:rPr lang="it-IT" sz="4000" dirty="0"/>
              <a:t>Articolo 14</a:t>
            </a:r>
          </a:p>
        </p:txBody>
      </p:sp>
    </p:spTree>
    <p:extLst>
      <p:ext uri="{BB962C8B-B14F-4D97-AF65-F5344CB8AC3E}">
        <p14:creationId xmlns:p14="http://schemas.microsoft.com/office/powerpoint/2010/main" val="386781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385"/>
            <a:ext cx="10515600" cy="4330578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7000" b="1" dirty="0"/>
              <a:t>La </a:t>
            </a:r>
            <a:r>
              <a:rPr lang="en-US" sz="7000" b="1" dirty="0" err="1"/>
              <a:t>necessità</a:t>
            </a:r>
            <a:r>
              <a:rPr lang="en-US" sz="7000" b="1" dirty="0"/>
              <a:t> </a:t>
            </a:r>
            <a:r>
              <a:rPr lang="en-US" sz="7000" b="1" dirty="0" err="1"/>
              <a:t>militare</a:t>
            </a:r>
            <a:r>
              <a:rPr lang="en-US" sz="7000" b="1" dirty="0"/>
              <a:t> </a:t>
            </a:r>
            <a:r>
              <a:rPr lang="en-US" sz="7000" b="1" dirty="0" err="1"/>
              <a:t>ammette</a:t>
            </a:r>
            <a:r>
              <a:rPr lang="en-US" sz="7000" b="1" dirty="0"/>
              <a:t> </a:t>
            </a:r>
            <a:r>
              <a:rPr lang="en-US" sz="7000" b="1" dirty="0" err="1"/>
              <a:t>ogni</a:t>
            </a:r>
            <a:r>
              <a:rPr lang="en-US" sz="7000" b="1" dirty="0"/>
              <a:t> </a:t>
            </a:r>
            <a:r>
              <a:rPr lang="en-US" sz="7000" b="1" dirty="0" err="1"/>
              <a:t>distruzione</a:t>
            </a:r>
            <a:r>
              <a:rPr lang="en-US" sz="7000" b="1" dirty="0"/>
              <a:t> </a:t>
            </a:r>
            <a:r>
              <a:rPr lang="en-US" sz="7000" b="1" dirty="0" err="1"/>
              <a:t>diretta</a:t>
            </a:r>
            <a:r>
              <a:rPr lang="en-US" sz="7000" b="1" dirty="0"/>
              <a:t> </a:t>
            </a:r>
            <a:r>
              <a:rPr lang="en-US" sz="7000" b="1" dirty="0" err="1"/>
              <a:t>della</a:t>
            </a:r>
            <a:r>
              <a:rPr lang="en-US" sz="7000" b="1" dirty="0"/>
              <a:t> vita o </a:t>
            </a:r>
            <a:r>
              <a:rPr lang="en-US" sz="7000" b="1" dirty="0" err="1"/>
              <a:t>dell'incolumità</a:t>
            </a:r>
            <a:r>
              <a:rPr lang="en-US" sz="7000" b="1" dirty="0"/>
              <a:t> </a:t>
            </a:r>
            <a:r>
              <a:rPr lang="en-US" sz="7000" b="1" dirty="0" err="1"/>
              <a:t>fisica</a:t>
            </a:r>
            <a:r>
              <a:rPr lang="en-US" sz="7000" b="1" dirty="0"/>
              <a:t> </a:t>
            </a:r>
            <a:r>
              <a:rPr lang="en-US" sz="7000" b="1" dirty="0" err="1"/>
              <a:t>dei</a:t>
            </a:r>
            <a:r>
              <a:rPr lang="en-US" sz="7000" b="1" dirty="0"/>
              <a:t> </a:t>
            </a:r>
            <a:r>
              <a:rPr lang="en-US" sz="7000" b="1" dirty="0" err="1"/>
              <a:t>nemici</a:t>
            </a:r>
            <a:r>
              <a:rPr lang="en-US" sz="7000" b="1" dirty="0"/>
              <a:t> “</a:t>
            </a:r>
            <a:r>
              <a:rPr lang="en-US" sz="7000" b="1" dirty="0" err="1"/>
              <a:t>armati</a:t>
            </a:r>
            <a:r>
              <a:rPr lang="en-US" sz="7000" b="1" dirty="0"/>
              <a:t>” e di </a:t>
            </a:r>
            <a:r>
              <a:rPr lang="en-US" sz="7000" b="1" dirty="0" err="1"/>
              <a:t>altre</a:t>
            </a:r>
            <a:r>
              <a:rPr lang="en-US" sz="7000" b="1" dirty="0"/>
              <a:t> </a:t>
            </a:r>
            <a:r>
              <a:rPr lang="en-US" sz="7000" b="1" dirty="0" err="1"/>
              <a:t>persone</a:t>
            </a:r>
            <a:r>
              <a:rPr lang="en-US" sz="7000" b="1" dirty="0"/>
              <a:t> la cui </a:t>
            </a:r>
            <a:r>
              <a:rPr lang="en-US" sz="7000" b="1" dirty="0" err="1"/>
              <a:t>distruzione</a:t>
            </a:r>
            <a:r>
              <a:rPr lang="en-US" sz="7000" b="1" dirty="0"/>
              <a:t> </a:t>
            </a:r>
            <a:r>
              <a:rPr lang="en-US" sz="7000" b="1" dirty="0" err="1"/>
              <a:t>è</a:t>
            </a:r>
            <a:r>
              <a:rPr lang="en-US" sz="7000" b="1" dirty="0"/>
              <a:t> </a:t>
            </a:r>
            <a:r>
              <a:rPr lang="en-US" sz="7000" b="1" dirty="0" err="1"/>
              <a:t>incidentalmente</a:t>
            </a:r>
            <a:r>
              <a:rPr lang="en-US" sz="7000" b="1" dirty="0"/>
              <a:t> “</a:t>
            </a:r>
            <a:r>
              <a:rPr lang="en-US" sz="7000" b="1" dirty="0" err="1"/>
              <a:t>inevitabile</a:t>
            </a:r>
            <a:r>
              <a:rPr lang="en-US" sz="7000" b="1" dirty="0"/>
              <a:t>” </a:t>
            </a:r>
            <a:r>
              <a:rPr lang="en-US" sz="7000" dirty="0" err="1"/>
              <a:t>negli</a:t>
            </a:r>
            <a:r>
              <a:rPr lang="en-US" sz="7000" dirty="0"/>
              <a:t> </a:t>
            </a:r>
            <a:r>
              <a:rPr lang="en-US" sz="7000" dirty="0" err="1"/>
              <a:t>scontri</a:t>
            </a:r>
            <a:r>
              <a:rPr lang="en-US" sz="7000" dirty="0"/>
              <a:t> </a:t>
            </a:r>
            <a:r>
              <a:rPr lang="en-US" sz="7000" dirty="0" err="1"/>
              <a:t>armati</a:t>
            </a:r>
            <a:r>
              <a:rPr lang="en-US" sz="7000" dirty="0"/>
              <a:t> </a:t>
            </a:r>
            <a:r>
              <a:rPr lang="en-US" sz="7000" dirty="0" err="1"/>
              <a:t>della</a:t>
            </a:r>
            <a:r>
              <a:rPr lang="en-US" sz="7000" dirty="0"/>
              <a:t> </a:t>
            </a:r>
            <a:r>
              <a:rPr lang="en-US" sz="7000" dirty="0" err="1"/>
              <a:t>guerra</a:t>
            </a:r>
            <a:r>
              <a:rPr lang="en-US" sz="7000" dirty="0"/>
              <a:t>; </a:t>
            </a:r>
            <a:r>
              <a:rPr lang="en-US" sz="7000" dirty="0" err="1"/>
              <a:t>permette</a:t>
            </a:r>
            <a:r>
              <a:rPr lang="en-US" sz="7000" dirty="0"/>
              <a:t> la </a:t>
            </a:r>
            <a:r>
              <a:rPr lang="en-US" sz="7000" dirty="0" err="1"/>
              <a:t>cattura</a:t>
            </a:r>
            <a:r>
              <a:rPr lang="en-US" sz="7000" dirty="0"/>
              <a:t> di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nemico</a:t>
            </a:r>
            <a:r>
              <a:rPr lang="en-US" sz="7000" dirty="0"/>
              <a:t> </a:t>
            </a:r>
            <a:r>
              <a:rPr lang="en-US" sz="7000" dirty="0" err="1"/>
              <a:t>armato</a:t>
            </a:r>
            <a:r>
              <a:rPr lang="en-US" sz="7000" dirty="0"/>
              <a:t>, e di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nemico</a:t>
            </a:r>
            <a:r>
              <a:rPr lang="en-US" sz="7000" dirty="0"/>
              <a:t> </a:t>
            </a:r>
            <a:r>
              <a:rPr lang="en-US" sz="7000" dirty="0" err="1"/>
              <a:t>importante</a:t>
            </a:r>
            <a:r>
              <a:rPr lang="en-US" sz="7000" dirty="0"/>
              <a:t> per il </a:t>
            </a:r>
            <a:r>
              <a:rPr lang="en-US" sz="7000" dirty="0" err="1"/>
              <a:t>governo</a:t>
            </a:r>
            <a:r>
              <a:rPr lang="en-US" sz="7000" dirty="0"/>
              <a:t> </a:t>
            </a:r>
            <a:r>
              <a:rPr lang="en-US" sz="7000" dirty="0" err="1"/>
              <a:t>ostile</a:t>
            </a:r>
            <a:r>
              <a:rPr lang="en-US" sz="7000" dirty="0"/>
              <a:t>, o di </a:t>
            </a:r>
            <a:r>
              <a:rPr lang="en-US" sz="7000" dirty="0" err="1"/>
              <a:t>particolare</a:t>
            </a:r>
            <a:r>
              <a:rPr lang="en-US" sz="7000" dirty="0"/>
              <a:t> </a:t>
            </a:r>
            <a:r>
              <a:rPr lang="en-US" sz="7000" dirty="0" err="1"/>
              <a:t>pericolo</a:t>
            </a:r>
            <a:r>
              <a:rPr lang="en-US" sz="7000" dirty="0"/>
              <a:t> per il </a:t>
            </a:r>
            <a:r>
              <a:rPr lang="en-US" sz="7000" dirty="0" err="1"/>
              <a:t>catturatore</a:t>
            </a:r>
            <a:r>
              <a:rPr lang="en-US" sz="7000" dirty="0"/>
              <a:t>; </a:t>
            </a:r>
            <a:r>
              <a:rPr lang="en-US" sz="7000" dirty="0" err="1"/>
              <a:t>permette</a:t>
            </a:r>
            <a:r>
              <a:rPr lang="en-US" sz="7000" dirty="0"/>
              <a:t>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distruzione</a:t>
            </a:r>
            <a:r>
              <a:rPr lang="en-US" sz="7000" dirty="0"/>
              <a:t> di </a:t>
            </a:r>
            <a:r>
              <a:rPr lang="en-US" sz="7000" dirty="0" err="1"/>
              <a:t>proprietà</a:t>
            </a:r>
            <a:r>
              <a:rPr lang="en-US" sz="7000" dirty="0"/>
              <a:t>, e </a:t>
            </a:r>
            <a:r>
              <a:rPr lang="en-US" sz="7000" dirty="0" err="1"/>
              <a:t>l’ostruzione</a:t>
            </a:r>
            <a:r>
              <a:rPr lang="en-US" sz="7000" dirty="0"/>
              <a:t> </a:t>
            </a:r>
            <a:r>
              <a:rPr lang="en-US" sz="7000" dirty="0" err="1"/>
              <a:t>delle</a:t>
            </a:r>
            <a:r>
              <a:rPr lang="en-US" sz="7000" dirty="0"/>
              <a:t> vie e </a:t>
            </a:r>
            <a:r>
              <a:rPr lang="en-US" sz="7000" dirty="0" err="1"/>
              <a:t>dei</a:t>
            </a:r>
            <a:r>
              <a:rPr lang="en-US" sz="7000" dirty="0"/>
              <a:t> </a:t>
            </a:r>
            <a:r>
              <a:rPr lang="en-US" sz="7000" dirty="0" err="1"/>
              <a:t>canali</a:t>
            </a:r>
            <a:r>
              <a:rPr lang="en-US" sz="7000" dirty="0"/>
              <a:t> di </a:t>
            </a:r>
            <a:r>
              <a:rPr lang="en-US" sz="7000" dirty="0" err="1"/>
              <a:t>traffico</a:t>
            </a:r>
            <a:r>
              <a:rPr lang="en-US" sz="7000" dirty="0"/>
              <a:t>, di </a:t>
            </a:r>
            <a:r>
              <a:rPr lang="en-US" sz="7000" dirty="0" err="1"/>
              <a:t>viaggio</a:t>
            </a:r>
            <a:r>
              <a:rPr lang="en-US" sz="7000" dirty="0"/>
              <a:t> o di </a:t>
            </a:r>
            <a:r>
              <a:rPr lang="en-US" sz="7000" dirty="0" err="1"/>
              <a:t>comunicazione</a:t>
            </a:r>
            <a:r>
              <a:rPr lang="en-US" sz="7000" dirty="0"/>
              <a:t>, e di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rifiuto</a:t>
            </a:r>
            <a:r>
              <a:rPr lang="en-US" sz="7000" dirty="0"/>
              <a:t> di </a:t>
            </a:r>
            <a:r>
              <a:rPr lang="en-US" sz="7000" dirty="0" err="1"/>
              <a:t>sostentamento</a:t>
            </a:r>
            <a:r>
              <a:rPr lang="en-US" sz="7000" dirty="0"/>
              <a:t> o di </a:t>
            </a:r>
            <a:r>
              <a:rPr lang="en-US" sz="7000" dirty="0" err="1"/>
              <a:t>mezzi</a:t>
            </a:r>
            <a:r>
              <a:rPr lang="en-US" sz="7000" dirty="0"/>
              <a:t> di vita al </a:t>
            </a:r>
            <a:r>
              <a:rPr lang="en-US" sz="7000" dirty="0" err="1"/>
              <a:t>nemico</a:t>
            </a:r>
            <a:r>
              <a:rPr lang="en-US" sz="7000" dirty="0"/>
              <a:t>; </a:t>
            </a:r>
            <a:r>
              <a:rPr lang="en-US" sz="7000" dirty="0" err="1"/>
              <a:t>l’appropriazione</a:t>
            </a:r>
            <a:r>
              <a:rPr lang="en-US" sz="7000" dirty="0"/>
              <a:t> di </a:t>
            </a:r>
            <a:r>
              <a:rPr lang="en-US" sz="7000" dirty="0" err="1"/>
              <a:t>tutto</a:t>
            </a:r>
            <a:r>
              <a:rPr lang="en-US" sz="7000" dirty="0"/>
              <a:t> </a:t>
            </a:r>
            <a:r>
              <a:rPr lang="en-US" sz="7000" dirty="0" err="1"/>
              <a:t>ciò</a:t>
            </a:r>
            <a:r>
              <a:rPr lang="en-US" sz="7000" dirty="0"/>
              <a:t> </a:t>
            </a:r>
            <a:r>
              <a:rPr lang="en-US" sz="7000" dirty="0" err="1"/>
              <a:t>che</a:t>
            </a:r>
            <a:r>
              <a:rPr lang="en-US" sz="7000" dirty="0"/>
              <a:t> il </a:t>
            </a:r>
            <a:r>
              <a:rPr lang="en-US" sz="7000" dirty="0" err="1"/>
              <a:t>paese</a:t>
            </a:r>
            <a:r>
              <a:rPr lang="en-US" sz="7000" dirty="0"/>
              <a:t> del </a:t>
            </a:r>
            <a:r>
              <a:rPr lang="en-US" sz="7000" dirty="0" err="1"/>
              <a:t>nemico</a:t>
            </a:r>
            <a:r>
              <a:rPr lang="en-US" sz="7000" dirty="0"/>
              <a:t> </a:t>
            </a:r>
            <a:r>
              <a:rPr lang="en-US" sz="7000" dirty="0" err="1"/>
              <a:t>offre</a:t>
            </a:r>
            <a:r>
              <a:rPr lang="en-US" sz="7000" dirty="0"/>
              <a:t> </a:t>
            </a:r>
            <a:r>
              <a:rPr lang="en-US" sz="7000" dirty="0" err="1"/>
              <a:t>che</a:t>
            </a:r>
            <a:r>
              <a:rPr lang="en-US" sz="7000" dirty="0"/>
              <a:t> </a:t>
            </a:r>
            <a:r>
              <a:rPr lang="en-US" sz="7000" dirty="0" err="1"/>
              <a:t>sia</a:t>
            </a:r>
            <a:r>
              <a:rPr lang="en-US" sz="7000" dirty="0"/>
              <a:t> </a:t>
            </a:r>
            <a:r>
              <a:rPr lang="en-US" sz="7000" dirty="0" err="1"/>
              <a:t>necessario</a:t>
            </a:r>
            <a:r>
              <a:rPr lang="en-US" sz="7000" dirty="0"/>
              <a:t> per la </a:t>
            </a:r>
            <a:r>
              <a:rPr lang="en-US" sz="7000" dirty="0" err="1"/>
              <a:t>sussistenza</a:t>
            </a:r>
            <a:r>
              <a:rPr lang="en-US" sz="7000" dirty="0"/>
              <a:t> e la </a:t>
            </a:r>
            <a:r>
              <a:rPr lang="en-US" sz="7000" dirty="0" err="1"/>
              <a:t>sicurezza</a:t>
            </a:r>
            <a:r>
              <a:rPr lang="en-US" sz="7000" dirty="0"/>
              <a:t> </a:t>
            </a:r>
            <a:r>
              <a:rPr lang="en-US" sz="7000" dirty="0" err="1"/>
              <a:t>dell'esercito</a:t>
            </a:r>
            <a:r>
              <a:rPr lang="en-US" sz="7000" dirty="0"/>
              <a:t>, e tale </a:t>
            </a:r>
            <a:r>
              <a:rPr lang="en-US" sz="7000" dirty="0" err="1"/>
              <a:t>inganno</a:t>
            </a:r>
            <a:r>
              <a:rPr lang="en-US" sz="7000" dirty="0"/>
              <a:t> </a:t>
            </a:r>
            <a:r>
              <a:rPr lang="en-US" sz="7000" dirty="0" err="1"/>
              <a:t>che</a:t>
            </a:r>
            <a:r>
              <a:rPr lang="en-US" sz="7000" dirty="0"/>
              <a:t> non </a:t>
            </a:r>
            <a:r>
              <a:rPr lang="en-US" sz="7000" dirty="0" err="1"/>
              <a:t>implichi</a:t>
            </a:r>
            <a:r>
              <a:rPr lang="en-US" sz="7000" dirty="0"/>
              <a:t> la </a:t>
            </a:r>
            <a:r>
              <a:rPr lang="en-US" sz="7000" dirty="0" err="1"/>
              <a:t>rottura</a:t>
            </a:r>
            <a:r>
              <a:rPr lang="en-US" sz="7000" dirty="0"/>
              <a:t> </a:t>
            </a:r>
            <a:r>
              <a:rPr lang="en-US" sz="7000" dirty="0" err="1"/>
              <a:t>della</a:t>
            </a:r>
            <a:r>
              <a:rPr lang="en-US" sz="7000" dirty="0"/>
              <a:t> </a:t>
            </a:r>
            <a:r>
              <a:rPr lang="en-US" sz="7000" dirty="0" err="1"/>
              <a:t>buona</a:t>
            </a:r>
            <a:r>
              <a:rPr lang="en-US" sz="7000" dirty="0"/>
              <a:t> </a:t>
            </a:r>
            <a:r>
              <a:rPr lang="en-US" sz="7000" dirty="0" err="1"/>
              <a:t>fede</a:t>
            </a:r>
            <a:r>
              <a:rPr lang="en-US" sz="7000" dirty="0"/>
              <a:t> o </a:t>
            </a:r>
            <a:r>
              <a:rPr lang="en-US" sz="7000" dirty="0" err="1"/>
              <a:t>positivamente</a:t>
            </a:r>
            <a:r>
              <a:rPr lang="en-US" sz="7000" dirty="0"/>
              <a:t> </a:t>
            </a:r>
            <a:r>
              <a:rPr lang="en-US" sz="7000" dirty="0" err="1"/>
              <a:t>espressa</a:t>
            </a:r>
            <a:r>
              <a:rPr lang="en-US" sz="7000" dirty="0"/>
              <a:t>, </a:t>
            </a:r>
            <a:r>
              <a:rPr lang="en-US" sz="7000" dirty="0" err="1"/>
              <a:t>attraverso</a:t>
            </a:r>
            <a:r>
              <a:rPr lang="en-US" sz="7000" dirty="0"/>
              <a:t> </a:t>
            </a:r>
            <a:r>
              <a:rPr lang="en-US" sz="7000" dirty="0" err="1"/>
              <a:t>accordi</a:t>
            </a:r>
            <a:r>
              <a:rPr lang="en-US" sz="7000" dirty="0"/>
              <a:t> </a:t>
            </a:r>
            <a:r>
              <a:rPr lang="en-US" sz="7000" dirty="0" err="1"/>
              <a:t>stipulati</a:t>
            </a:r>
            <a:r>
              <a:rPr lang="en-US" sz="7000" dirty="0"/>
              <a:t> </a:t>
            </a:r>
            <a:r>
              <a:rPr lang="en-US" sz="7000" dirty="0" err="1"/>
              <a:t>durante</a:t>
            </a:r>
            <a:r>
              <a:rPr lang="en-US" sz="7000" dirty="0"/>
              <a:t> la </a:t>
            </a:r>
            <a:r>
              <a:rPr lang="en-US" sz="7000" dirty="0" err="1"/>
              <a:t>guerra</a:t>
            </a:r>
            <a:r>
              <a:rPr lang="en-US" sz="7000" dirty="0"/>
              <a:t>, o </a:t>
            </a:r>
            <a:r>
              <a:rPr lang="en-US" sz="7000" dirty="0" err="1"/>
              <a:t>supposta</a:t>
            </a:r>
            <a:r>
              <a:rPr lang="en-US" sz="7000" dirty="0"/>
              <a:t> come </a:t>
            </a:r>
            <a:r>
              <a:rPr lang="en-US" sz="7000" dirty="0" err="1"/>
              <a:t>esistente</a:t>
            </a:r>
            <a:r>
              <a:rPr lang="en-US" sz="7000" dirty="0"/>
              <a:t> dal </a:t>
            </a:r>
            <a:r>
              <a:rPr lang="en-US" sz="7000" dirty="0" err="1"/>
              <a:t>moderno</a:t>
            </a:r>
            <a:r>
              <a:rPr lang="en-US" sz="7000" dirty="0"/>
              <a:t> </a:t>
            </a:r>
            <a:r>
              <a:rPr lang="en-US" sz="7000" dirty="0" err="1"/>
              <a:t>diritto</a:t>
            </a:r>
            <a:r>
              <a:rPr lang="en-US" sz="7000" dirty="0"/>
              <a:t> di </a:t>
            </a:r>
            <a:r>
              <a:rPr lang="en-US" sz="7000" dirty="0" err="1"/>
              <a:t>guerra</a:t>
            </a:r>
            <a:r>
              <a:rPr lang="en-US" sz="7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Codice Lieber</a:t>
            </a:r>
          </a:p>
          <a:p>
            <a:pPr algn="ctr">
              <a:defRPr/>
            </a:pPr>
            <a:r>
              <a:rPr lang="it-IT" sz="4000" dirty="0"/>
              <a:t>Articolo 15</a:t>
            </a:r>
          </a:p>
        </p:txBody>
      </p:sp>
    </p:spTree>
    <p:extLst>
      <p:ext uri="{BB962C8B-B14F-4D97-AF65-F5344CB8AC3E}">
        <p14:creationId xmlns:p14="http://schemas.microsoft.com/office/powerpoint/2010/main" val="35405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385"/>
            <a:ext cx="10515600" cy="4330578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7600" b="1" dirty="0"/>
              <a:t>La </a:t>
            </a:r>
            <a:r>
              <a:rPr lang="en-US" sz="7600" b="1" dirty="0" err="1"/>
              <a:t>necessità</a:t>
            </a:r>
            <a:r>
              <a:rPr lang="en-US" sz="7600" b="1" dirty="0"/>
              <a:t> </a:t>
            </a:r>
            <a:r>
              <a:rPr lang="en-US" sz="7600" b="1" dirty="0" err="1"/>
              <a:t>militare</a:t>
            </a:r>
            <a:r>
              <a:rPr lang="en-US" sz="7600" b="1" dirty="0"/>
              <a:t> non </a:t>
            </a:r>
            <a:r>
              <a:rPr lang="en-US" sz="7600" b="1" dirty="0" err="1"/>
              <a:t>ammette</a:t>
            </a:r>
            <a:r>
              <a:rPr lang="en-US" sz="7600" b="1" dirty="0"/>
              <a:t> la </a:t>
            </a:r>
            <a:r>
              <a:rPr lang="en-US" sz="7600" b="1" dirty="0" err="1"/>
              <a:t>crudeltà</a:t>
            </a:r>
            <a:r>
              <a:rPr lang="en-US" sz="7600" b="1" dirty="0"/>
              <a:t>, </a:t>
            </a:r>
            <a:r>
              <a:rPr lang="en-US" sz="7600" b="1" dirty="0" err="1"/>
              <a:t>cioè</a:t>
            </a:r>
            <a:r>
              <a:rPr lang="en-US" sz="7600" b="1" dirty="0"/>
              <a:t> </a:t>
            </a:r>
            <a:r>
              <a:rPr lang="en-US" sz="7600" b="1" dirty="0" err="1"/>
              <a:t>l’inflizione</a:t>
            </a:r>
            <a:r>
              <a:rPr lang="en-US" sz="7600" b="1" dirty="0"/>
              <a:t> di </a:t>
            </a:r>
            <a:r>
              <a:rPr lang="en-US" sz="7600" b="1" dirty="0" err="1"/>
              <a:t>sofferenze</a:t>
            </a:r>
            <a:r>
              <a:rPr lang="en-US" sz="7600" b="1" dirty="0"/>
              <a:t> per amore </a:t>
            </a:r>
            <a:r>
              <a:rPr lang="en-US" sz="7600" b="1" dirty="0" err="1"/>
              <a:t>della</a:t>
            </a:r>
            <a:r>
              <a:rPr lang="en-US" sz="7600" b="1" dirty="0"/>
              <a:t> </a:t>
            </a:r>
            <a:r>
              <a:rPr lang="en-US" sz="7600" b="1" dirty="0" err="1"/>
              <a:t>sofferenza</a:t>
            </a:r>
            <a:r>
              <a:rPr lang="en-US" sz="7600" b="1" dirty="0"/>
              <a:t> </a:t>
            </a:r>
            <a:r>
              <a:rPr lang="en-US" sz="7600" dirty="0"/>
              <a:t>o </a:t>
            </a:r>
            <a:r>
              <a:rPr lang="en-US" sz="7600" dirty="0" err="1"/>
              <a:t>della</a:t>
            </a:r>
            <a:r>
              <a:rPr lang="en-US" sz="7600" dirty="0"/>
              <a:t> vendetta, né la </a:t>
            </a:r>
            <a:r>
              <a:rPr lang="en-US" sz="7600" dirty="0" err="1"/>
              <a:t>mutilazione</a:t>
            </a:r>
            <a:r>
              <a:rPr lang="en-US" sz="7600" dirty="0"/>
              <a:t> o il </a:t>
            </a:r>
            <a:r>
              <a:rPr lang="en-US" sz="7600" dirty="0" err="1"/>
              <a:t>ferimento</a:t>
            </a:r>
            <a:r>
              <a:rPr lang="en-US" sz="7600" dirty="0"/>
              <a:t> se non in </a:t>
            </a:r>
            <a:r>
              <a:rPr lang="en-US" sz="7600" dirty="0" err="1"/>
              <a:t>combattimento</a:t>
            </a:r>
            <a:r>
              <a:rPr lang="en-US" sz="7600" dirty="0"/>
              <a:t>, né la </a:t>
            </a:r>
            <a:r>
              <a:rPr lang="en-US" sz="7600" dirty="0" err="1"/>
              <a:t>tortura</a:t>
            </a:r>
            <a:r>
              <a:rPr lang="en-US" sz="7600" dirty="0"/>
              <a:t> per </a:t>
            </a:r>
            <a:r>
              <a:rPr lang="en-US" sz="7600" dirty="0" err="1"/>
              <a:t>estorcere</a:t>
            </a:r>
            <a:r>
              <a:rPr lang="en-US" sz="7600" dirty="0"/>
              <a:t> </a:t>
            </a:r>
            <a:r>
              <a:rPr lang="en-US" sz="7600" dirty="0" err="1"/>
              <a:t>confessioni</a:t>
            </a:r>
            <a:r>
              <a:rPr lang="en-US" sz="7600" dirty="0"/>
              <a:t>. Non </a:t>
            </a:r>
            <a:r>
              <a:rPr lang="en-US" sz="7600" dirty="0" err="1"/>
              <a:t>ammette</a:t>
            </a:r>
            <a:r>
              <a:rPr lang="en-US" sz="7600" dirty="0"/>
              <a:t> in </a:t>
            </a:r>
            <a:r>
              <a:rPr lang="en-US" sz="7600" dirty="0" err="1"/>
              <a:t>alcun</a:t>
            </a:r>
            <a:r>
              <a:rPr lang="en-US" sz="7600" dirty="0"/>
              <a:t> modo </a:t>
            </a:r>
            <a:r>
              <a:rPr lang="en-US" sz="7600" dirty="0" err="1"/>
              <a:t>l’uso</a:t>
            </a:r>
            <a:r>
              <a:rPr lang="en-US" sz="7600" dirty="0"/>
              <a:t> del </a:t>
            </a:r>
            <a:r>
              <a:rPr lang="en-US" sz="7600" dirty="0" err="1"/>
              <a:t>veleno</a:t>
            </a:r>
            <a:r>
              <a:rPr lang="en-US" sz="7600" dirty="0"/>
              <a:t>, né la </a:t>
            </a:r>
            <a:r>
              <a:rPr lang="en-US" sz="7600" dirty="0" err="1"/>
              <a:t>devastazione</a:t>
            </a:r>
            <a:r>
              <a:rPr lang="en-US" sz="7600" dirty="0"/>
              <a:t> </a:t>
            </a:r>
            <a:r>
              <a:rPr lang="en-US" sz="7600" dirty="0" err="1"/>
              <a:t>indiscriminata</a:t>
            </a:r>
            <a:r>
              <a:rPr lang="en-US" sz="7600" dirty="0"/>
              <a:t> di un </a:t>
            </a:r>
            <a:r>
              <a:rPr lang="en-US" sz="7600" dirty="0" err="1"/>
              <a:t>distretto</a:t>
            </a:r>
            <a:r>
              <a:rPr lang="en-US" sz="7600" dirty="0"/>
              <a:t>. </a:t>
            </a:r>
            <a:r>
              <a:rPr lang="en-US" sz="7600" dirty="0" err="1"/>
              <a:t>Ammette</a:t>
            </a:r>
            <a:r>
              <a:rPr lang="en-US" sz="7600" dirty="0"/>
              <a:t> </a:t>
            </a:r>
            <a:r>
              <a:rPr lang="en-US" sz="7600" dirty="0" err="1"/>
              <a:t>l’inganno</a:t>
            </a:r>
            <a:r>
              <a:rPr lang="en-US" sz="7600" dirty="0"/>
              <a:t>, ma </a:t>
            </a:r>
            <a:r>
              <a:rPr lang="en-US" sz="7600" dirty="0" err="1"/>
              <a:t>nega</a:t>
            </a:r>
            <a:r>
              <a:rPr lang="en-US" sz="7600" dirty="0"/>
              <a:t> </a:t>
            </a:r>
            <a:r>
              <a:rPr lang="en-US" sz="7600" dirty="0" err="1"/>
              <a:t>gli</a:t>
            </a:r>
            <a:r>
              <a:rPr lang="en-US" sz="7600" dirty="0"/>
              <a:t> </a:t>
            </a:r>
            <a:r>
              <a:rPr lang="en-US" sz="7600" dirty="0" err="1"/>
              <a:t>atti</a:t>
            </a:r>
            <a:r>
              <a:rPr lang="en-US" sz="7600" dirty="0"/>
              <a:t> di </a:t>
            </a:r>
            <a:r>
              <a:rPr lang="en-US" sz="7600" dirty="0" err="1"/>
              <a:t>perfidia</a:t>
            </a:r>
            <a:r>
              <a:rPr lang="en-US" sz="7600" dirty="0"/>
              <a:t>; e, in </a:t>
            </a:r>
            <a:r>
              <a:rPr lang="en-US" sz="7600" dirty="0" err="1"/>
              <a:t>generale</a:t>
            </a:r>
            <a:r>
              <a:rPr lang="en-US" sz="7600" dirty="0"/>
              <a:t>, la </a:t>
            </a:r>
            <a:r>
              <a:rPr lang="en-US" sz="7600" dirty="0" err="1"/>
              <a:t>necessità</a:t>
            </a:r>
            <a:r>
              <a:rPr lang="en-US" sz="7600" dirty="0"/>
              <a:t> </a:t>
            </a:r>
            <a:r>
              <a:rPr lang="en-US" sz="7600" dirty="0" err="1"/>
              <a:t>militare</a:t>
            </a:r>
            <a:r>
              <a:rPr lang="en-US" sz="7600" dirty="0"/>
              <a:t> non include </a:t>
            </a:r>
            <a:r>
              <a:rPr lang="en-US" sz="7600" dirty="0" err="1"/>
              <a:t>alcun</a:t>
            </a:r>
            <a:r>
              <a:rPr lang="en-US" sz="7600" dirty="0"/>
              <a:t> </a:t>
            </a:r>
            <a:r>
              <a:rPr lang="en-US" sz="7600" dirty="0" err="1"/>
              <a:t>atto</a:t>
            </a:r>
            <a:r>
              <a:rPr lang="en-US" sz="7600" dirty="0"/>
              <a:t> di </a:t>
            </a:r>
            <a:r>
              <a:rPr lang="en-US" sz="7600" dirty="0" err="1"/>
              <a:t>ostilità</a:t>
            </a:r>
            <a:r>
              <a:rPr lang="en-US" sz="7600" dirty="0"/>
              <a:t> </a:t>
            </a:r>
            <a:r>
              <a:rPr lang="en-US" sz="7600" dirty="0" err="1"/>
              <a:t>che</a:t>
            </a:r>
            <a:r>
              <a:rPr lang="en-US" sz="7600" dirty="0"/>
              <a:t> </a:t>
            </a:r>
            <a:r>
              <a:rPr lang="en-US" sz="7600" dirty="0" err="1"/>
              <a:t>renda</a:t>
            </a:r>
            <a:r>
              <a:rPr lang="en-US" sz="7600" dirty="0"/>
              <a:t> </a:t>
            </a:r>
            <a:r>
              <a:rPr lang="en-US" sz="7600" dirty="0" err="1"/>
              <a:t>inutilmente</a:t>
            </a:r>
            <a:r>
              <a:rPr lang="en-US" sz="7600" dirty="0"/>
              <a:t> difficile il </a:t>
            </a:r>
            <a:r>
              <a:rPr lang="en-US" sz="7600" dirty="0" err="1"/>
              <a:t>ritorno</a:t>
            </a:r>
            <a:r>
              <a:rPr lang="en-US" sz="7600" dirty="0"/>
              <a:t> </a:t>
            </a:r>
            <a:r>
              <a:rPr lang="en-US" sz="7600" dirty="0" err="1"/>
              <a:t>alla</a:t>
            </a:r>
            <a:r>
              <a:rPr lang="en-US" sz="7600" dirty="0"/>
              <a:t> pace.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Codice Lieber</a:t>
            </a:r>
          </a:p>
          <a:p>
            <a:pPr algn="ctr">
              <a:defRPr/>
            </a:pPr>
            <a:r>
              <a:rPr lang="it-IT" sz="4000" dirty="0"/>
              <a:t>Articolo 16</a:t>
            </a:r>
          </a:p>
        </p:txBody>
      </p:sp>
    </p:spTree>
    <p:extLst>
      <p:ext uri="{BB962C8B-B14F-4D97-AF65-F5344CB8AC3E}">
        <p14:creationId xmlns:p14="http://schemas.microsoft.com/office/powerpoint/2010/main" val="30784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596863"/>
            <a:ext cx="11120475" cy="486460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err="1"/>
              <a:t>Considerato</a:t>
            </a:r>
            <a:r>
              <a:rPr lang="en-US" sz="2400" dirty="0"/>
              <a:t>:
Che il </a:t>
            </a:r>
            <a:r>
              <a:rPr lang="en-US" sz="2400" dirty="0" err="1"/>
              <a:t>progresso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civiltà</a:t>
            </a:r>
            <a:r>
              <a:rPr lang="en-US" sz="2400" dirty="0"/>
              <a:t> </a:t>
            </a:r>
            <a:r>
              <a:rPr lang="en-US" sz="2400" dirty="0" err="1"/>
              <a:t>dovrebbe</a:t>
            </a:r>
            <a:r>
              <a:rPr lang="en-US" sz="2400" dirty="0"/>
              <a:t> </a:t>
            </a:r>
            <a:r>
              <a:rPr lang="en-US" sz="2400" dirty="0" err="1"/>
              <a:t>avere</a:t>
            </a:r>
            <a:r>
              <a:rPr lang="en-US" sz="2400" dirty="0"/>
              <a:t> </a:t>
            </a:r>
            <a:r>
              <a:rPr lang="en-US" sz="2400" dirty="0" err="1"/>
              <a:t>l’effetto</a:t>
            </a:r>
            <a:r>
              <a:rPr lang="en-US" sz="2400" dirty="0"/>
              <a:t> di </a:t>
            </a:r>
            <a:r>
              <a:rPr lang="en-US" sz="2400" dirty="0" err="1"/>
              <a:t>alleviare</a:t>
            </a:r>
            <a:r>
              <a:rPr lang="en-US" sz="2400" dirty="0"/>
              <a:t> il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possibile</a:t>
            </a:r>
            <a:r>
              <a:rPr lang="en-US" sz="2400" dirty="0"/>
              <a:t> le </a:t>
            </a:r>
            <a:r>
              <a:rPr lang="en-US" sz="2400" dirty="0" err="1"/>
              <a:t>calamità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guerra</a:t>
            </a:r>
            <a:r>
              <a:rPr lang="en-US" sz="2400" dirty="0"/>
              <a:t>;
Che </a:t>
            </a:r>
            <a:r>
              <a:rPr lang="en-US" sz="2400" dirty="0" err="1"/>
              <a:t>l’unico</a:t>
            </a:r>
            <a:r>
              <a:rPr lang="en-US" sz="2400" dirty="0"/>
              <a:t> </a:t>
            </a:r>
            <a:r>
              <a:rPr lang="en-US" sz="2400" dirty="0" err="1"/>
              <a:t>scopo</a:t>
            </a:r>
            <a:r>
              <a:rPr lang="en-US" sz="2400" dirty="0"/>
              <a:t> </a:t>
            </a:r>
            <a:r>
              <a:rPr lang="en-US" sz="2400" dirty="0" err="1"/>
              <a:t>legittimo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 </a:t>
            </a:r>
            <a:r>
              <a:rPr lang="en-US" sz="2400" dirty="0" err="1"/>
              <a:t>dovrebbero</a:t>
            </a:r>
            <a:r>
              <a:rPr lang="en-US" sz="2400" dirty="0"/>
              <a:t> </a:t>
            </a:r>
            <a:r>
              <a:rPr lang="en-US" sz="2400" dirty="0" err="1"/>
              <a:t>sforzarsi</a:t>
            </a:r>
            <a:r>
              <a:rPr lang="en-US" sz="2400" dirty="0"/>
              <a:t> di </a:t>
            </a:r>
            <a:r>
              <a:rPr lang="en-US" sz="2400" dirty="0" err="1"/>
              <a:t>raggiungere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guerra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quello</a:t>
            </a:r>
            <a:r>
              <a:rPr lang="en-US" sz="2400" dirty="0"/>
              <a:t> di </a:t>
            </a:r>
            <a:r>
              <a:rPr lang="en-US" sz="2400" dirty="0" err="1"/>
              <a:t>indebolire</a:t>
            </a:r>
            <a:r>
              <a:rPr lang="en-US" sz="2400" dirty="0"/>
              <a:t> le </a:t>
            </a:r>
            <a:r>
              <a:rPr lang="en-US" sz="2400" dirty="0" err="1"/>
              <a:t>forze</a:t>
            </a:r>
            <a:r>
              <a:rPr lang="en-US" sz="2400" dirty="0"/>
              <a:t> </a:t>
            </a:r>
            <a:r>
              <a:rPr lang="en-US" sz="2400" dirty="0" err="1"/>
              <a:t>militari</a:t>
            </a:r>
            <a:r>
              <a:rPr lang="en-US" sz="2400" dirty="0"/>
              <a:t> del </a:t>
            </a:r>
            <a:r>
              <a:rPr lang="en-US" sz="2400" dirty="0" err="1"/>
              <a:t>nemico</a:t>
            </a:r>
            <a:r>
              <a:rPr lang="en-US" sz="2400" dirty="0"/>
              <a:t>;
Che a </a:t>
            </a:r>
            <a:r>
              <a:rPr lang="en-US" sz="2400" dirty="0" err="1"/>
              <a:t>questo</a:t>
            </a:r>
            <a:r>
              <a:rPr lang="en-US" sz="2400" dirty="0"/>
              <a:t> </a:t>
            </a:r>
            <a:r>
              <a:rPr lang="en-US" sz="2400" dirty="0" err="1"/>
              <a:t>scopo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sufficiente</a:t>
            </a:r>
            <a:r>
              <a:rPr lang="en-US" sz="2400" dirty="0"/>
              <a:t> </a:t>
            </a:r>
            <a:r>
              <a:rPr lang="en-US" sz="2400" dirty="0" err="1"/>
              <a:t>invalidare</a:t>
            </a:r>
            <a:r>
              <a:rPr lang="en-US" sz="2400" dirty="0"/>
              <a:t> il </a:t>
            </a:r>
            <a:r>
              <a:rPr lang="en-US" sz="2400" dirty="0" err="1"/>
              <a:t>maggior</a:t>
            </a:r>
            <a:r>
              <a:rPr lang="en-US" sz="2400" dirty="0"/>
              <a:t> </a:t>
            </a:r>
            <a:r>
              <a:rPr lang="en-US" sz="2400" dirty="0" err="1"/>
              <a:t>numero</a:t>
            </a:r>
            <a:r>
              <a:rPr lang="en-US" sz="2400" dirty="0"/>
              <a:t> </a:t>
            </a:r>
            <a:r>
              <a:rPr lang="en-US" sz="2400" dirty="0" err="1"/>
              <a:t>possibile</a:t>
            </a:r>
            <a:r>
              <a:rPr lang="en-US" sz="2400" dirty="0"/>
              <a:t> di </a:t>
            </a:r>
            <a:r>
              <a:rPr lang="en-US" sz="2400" dirty="0" err="1"/>
              <a:t>uomini</a:t>
            </a:r>
            <a:r>
              <a:rPr lang="en-US" sz="2400" dirty="0"/>
              <a:t>;
Che </a:t>
            </a:r>
            <a:r>
              <a:rPr lang="en-US" sz="2400" b="1" dirty="0" err="1"/>
              <a:t>l’impiego</a:t>
            </a:r>
            <a:r>
              <a:rPr lang="en-US" sz="2400" b="1" dirty="0"/>
              <a:t> di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aggravino</a:t>
            </a:r>
            <a:r>
              <a:rPr lang="en-US" sz="2400" b="1" dirty="0"/>
              <a:t> </a:t>
            </a:r>
            <a:r>
              <a:rPr lang="en-US" sz="2400" b="1" dirty="0" err="1"/>
              <a:t>inutilmente</a:t>
            </a:r>
            <a:r>
              <a:rPr lang="en-US" sz="2400" b="1" dirty="0"/>
              <a:t> le </a:t>
            </a:r>
            <a:r>
              <a:rPr lang="en-US" sz="2400" b="1" dirty="0" err="1"/>
              <a:t>sofferenze</a:t>
            </a:r>
            <a:r>
              <a:rPr lang="en-US" sz="2400" b="1" dirty="0"/>
              <a:t> </a:t>
            </a:r>
            <a:r>
              <a:rPr lang="en-US" sz="2400" b="1" dirty="0" err="1"/>
              <a:t>degli</a:t>
            </a:r>
            <a:r>
              <a:rPr lang="en-US" sz="2400" b="1" dirty="0"/>
              <a:t> </a:t>
            </a:r>
            <a:r>
              <a:rPr lang="en-US" sz="2400" b="1" dirty="0" err="1"/>
              <a:t>uomini</a:t>
            </a:r>
            <a:r>
              <a:rPr lang="en-US" sz="2400" b="1" dirty="0"/>
              <a:t> </a:t>
            </a:r>
            <a:r>
              <a:rPr lang="en-US" sz="2400" b="1" dirty="0" err="1"/>
              <a:t>invalidi</a:t>
            </a:r>
            <a:r>
              <a:rPr lang="en-US" sz="2400" b="1" dirty="0"/>
              <a:t>, o </a:t>
            </a:r>
            <a:r>
              <a:rPr lang="en-US" sz="2400" b="1" dirty="0" err="1"/>
              <a:t>rendano</a:t>
            </a:r>
            <a:r>
              <a:rPr lang="en-US" sz="2400" b="1" dirty="0"/>
              <a:t> </a:t>
            </a:r>
            <a:r>
              <a:rPr lang="en-US" sz="2400" b="1" dirty="0" err="1"/>
              <a:t>inevitabile</a:t>
            </a:r>
            <a:r>
              <a:rPr lang="en-US" sz="2400" b="1" dirty="0"/>
              <a:t> la </a:t>
            </a:r>
            <a:r>
              <a:rPr lang="en-US" sz="2400" b="1" dirty="0" err="1"/>
              <a:t>loro</a:t>
            </a:r>
            <a:r>
              <a:rPr lang="en-US" sz="2400" b="1" dirty="0"/>
              <a:t> </a:t>
            </a:r>
            <a:r>
              <a:rPr lang="en-US" sz="2400" b="1" dirty="0" err="1"/>
              <a:t>morte</a:t>
            </a:r>
            <a:r>
              <a:rPr lang="en-US" sz="2400" b="1" dirty="0"/>
              <a:t>, </a:t>
            </a:r>
            <a:r>
              <a:rPr lang="en-US" sz="2400" b="1" dirty="0" err="1"/>
              <a:t>eccederebbe</a:t>
            </a:r>
            <a:r>
              <a:rPr lang="en-US" sz="2400" b="1" dirty="0"/>
              <a:t> </a:t>
            </a:r>
            <a:r>
              <a:rPr lang="en-US" sz="2400" b="1" dirty="0" err="1"/>
              <a:t>questo</a:t>
            </a:r>
            <a:r>
              <a:rPr lang="en-US" sz="2400" b="1" dirty="0"/>
              <a:t> </a:t>
            </a:r>
            <a:r>
              <a:rPr lang="en-US" sz="2400" b="1" dirty="0" err="1"/>
              <a:t>scopo</a:t>
            </a:r>
            <a:r>
              <a:rPr lang="en-US" sz="2400" dirty="0"/>
              <a:t>;
Che </a:t>
            </a:r>
            <a:r>
              <a:rPr lang="en-US" sz="2400" b="1" dirty="0" err="1"/>
              <a:t>l’impiego</a:t>
            </a:r>
            <a:r>
              <a:rPr lang="en-US" sz="2400" b="1" dirty="0"/>
              <a:t> di </a:t>
            </a:r>
            <a:r>
              <a:rPr lang="en-US" sz="2400" b="1" dirty="0" err="1"/>
              <a:t>tali</a:t>
            </a:r>
            <a:r>
              <a:rPr lang="en-US" sz="2400" b="1" dirty="0"/>
              <a:t>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sarebbe</a:t>
            </a:r>
            <a:r>
              <a:rPr lang="en-US" sz="2400" b="1" dirty="0"/>
              <a:t>, </a:t>
            </a:r>
            <a:r>
              <a:rPr lang="en-US" sz="2400" b="1" dirty="0" err="1"/>
              <a:t>quindi</a:t>
            </a:r>
            <a:r>
              <a:rPr lang="en-US" sz="2400" b="1" dirty="0"/>
              <a:t>, </a:t>
            </a:r>
            <a:r>
              <a:rPr lang="en-US" sz="2400" b="1" dirty="0" err="1"/>
              <a:t>contrario</a:t>
            </a:r>
            <a:r>
              <a:rPr lang="en-US" sz="2400" b="1" dirty="0"/>
              <a:t> alle </a:t>
            </a:r>
            <a:r>
              <a:rPr lang="en-US" sz="2400" b="1" dirty="0" err="1"/>
              <a:t>leggi</a:t>
            </a:r>
            <a:r>
              <a:rPr lang="en-US" sz="2400" b="1" dirty="0"/>
              <a:t> </a:t>
            </a:r>
            <a:r>
              <a:rPr lang="en-US" sz="2400" b="1" dirty="0" err="1"/>
              <a:t>dell'umanità</a:t>
            </a:r>
            <a:r>
              <a:rPr lang="en-US" sz="2400" dirty="0"/>
              <a:t>;
Le </a:t>
            </a:r>
            <a:r>
              <a:rPr lang="en-US" sz="2400" dirty="0" err="1"/>
              <a:t>Parti</a:t>
            </a:r>
            <a:r>
              <a:rPr lang="en-US" sz="2400" dirty="0"/>
              <a:t> </a:t>
            </a:r>
            <a:r>
              <a:rPr lang="en-US" sz="2400" dirty="0" err="1"/>
              <a:t>contraenti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impegnano</a:t>
            </a:r>
            <a:r>
              <a:rPr lang="en-US" sz="2400" dirty="0"/>
              <a:t> </a:t>
            </a:r>
            <a:r>
              <a:rPr lang="en-US" sz="2400" dirty="0" err="1"/>
              <a:t>reciprocamente</a:t>
            </a:r>
            <a:r>
              <a:rPr lang="en-US" sz="2400" dirty="0"/>
              <a:t> a </a:t>
            </a:r>
            <a:r>
              <a:rPr lang="en-US" sz="2400" dirty="0" err="1"/>
              <a:t>rinunciare</a:t>
            </a:r>
            <a:r>
              <a:rPr lang="en-US" sz="2400" dirty="0"/>
              <a:t>, in </a:t>
            </a:r>
            <a:r>
              <a:rPr lang="en-US" sz="2400" dirty="0" err="1"/>
              <a:t>caso</a:t>
            </a:r>
            <a:r>
              <a:rPr lang="en-US" sz="2400" dirty="0"/>
              <a:t> di </a:t>
            </a:r>
            <a:r>
              <a:rPr lang="en-US" sz="2400" dirty="0" err="1"/>
              <a:t>guerra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, </a:t>
            </a:r>
            <a:r>
              <a:rPr lang="en-US" sz="2400" dirty="0" err="1"/>
              <a:t>all’impiego</a:t>
            </a:r>
            <a:r>
              <a:rPr lang="en-US" sz="2400" dirty="0"/>
              <a:t> da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truppe</a:t>
            </a:r>
            <a:r>
              <a:rPr lang="en-US" sz="2400" dirty="0"/>
              <a:t> </a:t>
            </a:r>
            <a:r>
              <a:rPr lang="en-US" sz="2400" dirty="0" err="1"/>
              <a:t>militari</a:t>
            </a:r>
            <a:r>
              <a:rPr lang="en-US" sz="2400" dirty="0"/>
              <a:t> o </a:t>
            </a:r>
            <a:r>
              <a:rPr lang="en-US" sz="2400" dirty="0" err="1"/>
              <a:t>navali</a:t>
            </a:r>
            <a:r>
              <a:rPr lang="en-US" sz="2400" dirty="0"/>
              <a:t> di </a:t>
            </a:r>
            <a:r>
              <a:rPr lang="en-US" sz="2400" dirty="0" err="1"/>
              <a:t>qualsiasi</a:t>
            </a:r>
            <a:r>
              <a:rPr lang="en-US" sz="2400" dirty="0"/>
              <a:t> </a:t>
            </a:r>
            <a:r>
              <a:rPr lang="en-US" sz="2400" dirty="0" err="1"/>
              <a:t>proiettile</a:t>
            </a:r>
            <a:r>
              <a:rPr lang="en-US" sz="2400" dirty="0"/>
              <a:t> di peso </a:t>
            </a:r>
            <a:r>
              <a:rPr lang="en-US" sz="2400" dirty="0" err="1"/>
              <a:t>inferiore</a:t>
            </a:r>
            <a:r>
              <a:rPr lang="en-US" sz="2400" dirty="0"/>
              <a:t> a 400 </a:t>
            </a:r>
            <a:r>
              <a:rPr lang="en-US" sz="2400" dirty="0" err="1"/>
              <a:t>grammi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sia</a:t>
            </a:r>
            <a:r>
              <a:rPr lang="en-US" sz="2400" dirty="0"/>
              <a:t> </a:t>
            </a:r>
            <a:r>
              <a:rPr lang="en-US" sz="2400" dirty="0" err="1"/>
              <a:t>esplosivo</a:t>
            </a:r>
            <a:r>
              <a:rPr lang="en-US" sz="2400" dirty="0"/>
              <a:t> o </a:t>
            </a:r>
            <a:r>
              <a:rPr lang="en-US" sz="2400" dirty="0" err="1"/>
              <a:t>caricato</a:t>
            </a:r>
            <a:r>
              <a:rPr lang="en-US" sz="2400" dirty="0"/>
              <a:t> con </a:t>
            </a:r>
            <a:r>
              <a:rPr lang="en-US" sz="2400" dirty="0" err="1"/>
              <a:t>sostanze</a:t>
            </a:r>
            <a:r>
              <a:rPr lang="en-US" sz="2400" dirty="0"/>
              <a:t> </a:t>
            </a:r>
            <a:r>
              <a:rPr lang="en-US" sz="2400" dirty="0" err="1"/>
              <a:t>fulminanti</a:t>
            </a:r>
            <a:r>
              <a:rPr lang="en-US" sz="2400" dirty="0"/>
              <a:t> o </a:t>
            </a:r>
            <a:r>
              <a:rPr lang="en-US" sz="2400" dirty="0" err="1"/>
              <a:t>infiammabili</a:t>
            </a:r>
            <a:r>
              <a:rPr lang="en-US" sz="2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/>
              <a:t>Dichiarazione di San Pietroburgo</a:t>
            </a:r>
          </a:p>
          <a:p>
            <a:pPr algn="ctr">
              <a:defRPr/>
            </a:pPr>
            <a:r>
              <a:rPr lang="it-IT" sz="3600" dirty="0"/>
              <a:t>11 dicembre 1868</a:t>
            </a:r>
          </a:p>
        </p:txBody>
      </p:sp>
    </p:spTree>
    <p:extLst>
      <p:ext uri="{BB962C8B-B14F-4D97-AF65-F5344CB8AC3E}">
        <p14:creationId xmlns:p14="http://schemas.microsoft.com/office/powerpoint/2010/main" val="137813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596863"/>
            <a:ext cx="11120475" cy="486460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sorte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 </a:t>
            </a:r>
            <a:r>
              <a:rPr lang="en-US" sz="4000" dirty="0" err="1"/>
              <a:t>negli</a:t>
            </a:r>
            <a:r>
              <a:rPr lang="en-US" sz="4000" dirty="0"/>
              <a:t> </a:t>
            </a:r>
            <a:r>
              <a:rPr lang="en-US" sz="4000" dirty="0" err="1"/>
              <a:t>eserciti</a:t>
            </a:r>
            <a:r>
              <a:rPr lang="en-US" sz="4000" dirty="0"/>
              <a:t> in campo (Ginevra, 6 </a:t>
            </a:r>
            <a:r>
              <a:rPr lang="en-US" sz="4000" dirty="0" err="1"/>
              <a:t>luglio</a:t>
            </a:r>
            <a:r>
              <a:rPr lang="en-US" sz="4000" dirty="0"/>
              <a:t> 1906)</a:t>
            </a:r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sorte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 </a:t>
            </a:r>
            <a:r>
              <a:rPr lang="en-US" sz="4000" dirty="0" err="1"/>
              <a:t>negli</a:t>
            </a:r>
            <a:r>
              <a:rPr lang="en-US" sz="4000" dirty="0"/>
              <a:t> </a:t>
            </a:r>
            <a:r>
              <a:rPr lang="en-US" sz="4000" dirty="0" err="1"/>
              <a:t>eserciti</a:t>
            </a:r>
            <a:r>
              <a:rPr lang="en-US" sz="4000" dirty="0"/>
              <a:t> in campo (Ginevra, 27 </a:t>
            </a:r>
            <a:r>
              <a:rPr lang="en-US" sz="4000" dirty="0" err="1"/>
              <a:t>luglio</a:t>
            </a:r>
            <a:r>
              <a:rPr lang="en-US" sz="4000" dirty="0"/>
              <a:t> 1929)</a:t>
            </a:r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</a:t>
            </a:r>
            <a:r>
              <a:rPr lang="en-US" sz="4000" dirty="0" err="1"/>
              <a:t>sul</a:t>
            </a:r>
            <a:r>
              <a:rPr lang="en-US" sz="4000" dirty="0"/>
              <a:t> </a:t>
            </a:r>
            <a:r>
              <a:rPr lang="en-US" sz="4000" dirty="0" err="1"/>
              <a:t>trattamento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prigionieri</a:t>
            </a:r>
            <a:r>
              <a:rPr lang="en-US" sz="4000" dirty="0"/>
              <a:t> di Guerra (Ginevra, 27 </a:t>
            </a:r>
            <a:r>
              <a:rPr lang="en-US" sz="4000" dirty="0" err="1"/>
              <a:t>luglio</a:t>
            </a:r>
            <a:r>
              <a:rPr lang="en-US" sz="4000" dirty="0"/>
              <a:t> 1929)</a:t>
            </a:r>
            <a:endParaRPr lang="en-US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Protezione di categorie vulnerabili</a:t>
            </a:r>
          </a:p>
        </p:txBody>
      </p:sp>
    </p:spTree>
    <p:extLst>
      <p:ext uri="{BB962C8B-B14F-4D97-AF65-F5344CB8AC3E}">
        <p14:creationId xmlns:p14="http://schemas.microsoft.com/office/powerpoint/2010/main" val="259764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0220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endParaRPr lang="en-US" sz="3600" dirty="0"/>
          </a:p>
          <a:p>
            <a:pPr algn="just"/>
            <a:r>
              <a:rPr lang="en-US" sz="3600" dirty="0"/>
              <a:t>Prima </a:t>
            </a:r>
            <a:r>
              <a:rPr lang="en-US" sz="3600" dirty="0" err="1"/>
              <a:t>Conferenza</a:t>
            </a:r>
            <a:r>
              <a:rPr lang="en-US" sz="3600" dirty="0"/>
              <a:t> di pace (</a:t>
            </a:r>
            <a:r>
              <a:rPr lang="en-US" sz="3600" dirty="0" err="1"/>
              <a:t>l’Aia</a:t>
            </a:r>
            <a:r>
              <a:rPr lang="en-US" sz="3600" dirty="0"/>
              <a:t>, 1899)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(II) </a:t>
            </a:r>
            <a:r>
              <a:rPr lang="en-US" sz="3600" dirty="0" err="1"/>
              <a:t>relativa</a:t>
            </a:r>
            <a:r>
              <a:rPr lang="en-US" sz="3600" dirty="0"/>
              <a:t> alle </a:t>
            </a:r>
            <a:r>
              <a:rPr lang="en-US" sz="3600" dirty="0" err="1"/>
              <a:t>leggi</a:t>
            </a:r>
            <a:r>
              <a:rPr lang="en-US" sz="3600" dirty="0"/>
              <a:t> e </a:t>
            </a:r>
            <a:r>
              <a:rPr lang="en-US" sz="3600" dirty="0" err="1"/>
              <a:t>agli</a:t>
            </a:r>
            <a:r>
              <a:rPr lang="en-US" sz="3600" dirty="0"/>
              <a:t> </a:t>
            </a:r>
            <a:r>
              <a:rPr lang="en-US" sz="3600" dirty="0" err="1"/>
              <a:t>usi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guerra</a:t>
            </a:r>
            <a:r>
              <a:rPr lang="en-US" sz="3600" dirty="0"/>
              <a:t> </a:t>
            </a:r>
            <a:r>
              <a:rPr lang="en-US" sz="3600" dirty="0" err="1"/>
              <a:t>terrestre</a:t>
            </a:r>
            <a:r>
              <a:rPr lang="en-US" sz="3600" dirty="0"/>
              <a:t> (</a:t>
            </a:r>
            <a:r>
              <a:rPr lang="en-US" sz="3600" dirty="0" err="1"/>
              <a:t>l’Aia</a:t>
            </a:r>
            <a:r>
              <a:rPr lang="en-US" sz="3600" dirty="0"/>
              <a:t>, 1899)</a:t>
            </a:r>
          </a:p>
          <a:p>
            <a:pPr algn="just"/>
            <a:r>
              <a:rPr lang="en-US" sz="3600" dirty="0" err="1"/>
              <a:t>Seconda</a:t>
            </a:r>
            <a:r>
              <a:rPr lang="en-US" sz="3600" dirty="0"/>
              <a:t> </a:t>
            </a:r>
            <a:r>
              <a:rPr lang="en-US" sz="3600" dirty="0" err="1"/>
              <a:t>Conferenza</a:t>
            </a:r>
            <a:r>
              <a:rPr lang="en-US" sz="3600" dirty="0"/>
              <a:t> di pace (</a:t>
            </a:r>
            <a:r>
              <a:rPr lang="en-US" sz="3600" dirty="0" err="1"/>
              <a:t>l’Aia</a:t>
            </a:r>
            <a:r>
              <a:rPr lang="en-US" sz="3600" dirty="0"/>
              <a:t>, 1907)</a:t>
            </a:r>
          </a:p>
          <a:p>
            <a:pPr marL="742950" indent="-742950" algn="just"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(IV) </a:t>
            </a:r>
            <a:r>
              <a:rPr lang="en-US" sz="3600" dirty="0" err="1"/>
              <a:t>relativa</a:t>
            </a:r>
            <a:r>
              <a:rPr lang="en-US" sz="3600" dirty="0"/>
              <a:t> alle </a:t>
            </a:r>
            <a:r>
              <a:rPr lang="en-US" sz="3600" dirty="0" err="1"/>
              <a:t>leggi</a:t>
            </a:r>
            <a:r>
              <a:rPr lang="en-US" sz="3600" dirty="0"/>
              <a:t> e </a:t>
            </a:r>
            <a:r>
              <a:rPr lang="en-US" sz="3600" dirty="0" err="1"/>
              <a:t>agli</a:t>
            </a:r>
            <a:r>
              <a:rPr lang="en-US" sz="3600" dirty="0"/>
              <a:t> </a:t>
            </a:r>
            <a:r>
              <a:rPr lang="en-US" sz="3600" dirty="0" err="1"/>
              <a:t>usi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guerra</a:t>
            </a:r>
            <a:r>
              <a:rPr lang="en-US" sz="3600" dirty="0"/>
              <a:t> </a:t>
            </a:r>
            <a:r>
              <a:rPr lang="en-US" sz="3600" dirty="0" err="1"/>
              <a:t>terrestre</a:t>
            </a:r>
            <a:r>
              <a:rPr lang="en-US" sz="3600" dirty="0"/>
              <a:t> 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(V) sui </a:t>
            </a:r>
            <a:r>
              <a:rPr lang="en-US" sz="3600" dirty="0" err="1"/>
              <a:t>diritti</a:t>
            </a:r>
            <a:r>
              <a:rPr lang="en-US" sz="3600" dirty="0"/>
              <a:t> e </a:t>
            </a:r>
            <a:r>
              <a:rPr lang="en-US" sz="3600" dirty="0" err="1"/>
              <a:t>doveri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Potenze</a:t>
            </a:r>
            <a:r>
              <a:rPr lang="en-US" sz="3600" dirty="0"/>
              <a:t> </a:t>
            </a:r>
            <a:r>
              <a:rPr lang="en-US" sz="3600" dirty="0" err="1"/>
              <a:t>neutrali</a:t>
            </a:r>
            <a:r>
              <a:rPr lang="en-US" sz="3600" dirty="0"/>
              <a:t> e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persone</a:t>
            </a:r>
            <a:r>
              <a:rPr lang="en-US" sz="3600" dirty="0"/>
              <a:t> in </a:t>
            </a:r>
            <a:r>
              <a:rPr lang="en-US" sz="3600" dirty="0" err="1"/>
              <a:t>caso</a:t>
            </a:r>
            <a:r>
              <a:rPr lang="en-US" sz="3600" dirty="0"/>
              <a:t> di </a:t>
            </a:r>
            <a:r>
              <a:rPr lang="en-US" sz="3600" dirty="0" err="1"/>
              <a:t>guerra</a:t>
            </a:r>
            <a:r>
              <a:rPr lang="en-US" sz="3600" dirty="0"/>
              <a:t> Terrestre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(IX) </a:t>
            </a:r>
            <a:r>
              <a:rPr lang="en-US" sz="3600" dirty="0" err="1"/>
              <a:t>sul</a:t>
            </a:r>
            <a:r>
              <a:rPr lang="en-US" sz="3600" dirty="0"/>
              <a:t> </a:t>
            </a:r>
            <a:r>
              <a:rPr lang="en-US" sz="3600" dirty="0" err="1"/>
              <a:t>bombardamento</a:t>
            </a:r>
            <a:r>
              <a:rPr lang="en-US" sz="3600" dirty="0"/>
              <a:t> con </a:t>
            </a:r>
            <a:r>
              <a:rPr lang="en-US" sz="3600" dirty="0" err="1"/>
              <a:t>forze</a:t>
            </a:r>
            <a:r>
              <a:rPr lang="en-US" sz="3600" dirty="0"/>
              <a:t> </a:t>
            </a:r>
            <a:r>
              <a:rPr lang="en-US" sz="3600" dirty="0" err="1"/>
              <a:t>navali</a:t>
            </a:r>
            <a:r>
              <a:rPr lang="en-US" sz="3600" dirty="0"/>
              <a:t> in tempo di </a:t>
            </a:r>
            <a:r>
              <a:rPr lang="en-US" sz="3600" dirty="0" err="1"/>
              <a:t>guerra</a:t>
            </a:r>
            <a:endParaRPr lang="en-US" sz="3600" dirty="0"/>
          </a:p>
          <a:p>
            <a:pPr marL="457200" indent="-457200" algn="just">
              <a:buAutoNum type="arabicPeriod"/>
            </a:pP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Regole sulla conduzione delle ostilità</a:t>
            </a:r>
          </a:p>
        </p:txBody>
      </p:sp>
    </p:spTree>
    <p:extLst>
      <p:ext uri="{BB962C8B-B14F-4D97-AF65-F5344CB8AC3E}">
        <p14:creationId xmlns:p14="http://schemas.microsoft.com/office/powerpoint/2010/main" val="402891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4800" b="1" dirty="0"/>
              <a:t>Tre </a:t>
            </a:r>
            <a:r>
              <a:rPr lang="en-US" sz="4800" b="1" dirty="0" err="1"/>
              <a:t>funzioni</a:t>
            </a:r>
            <a:r>
              <a:rPr lang="en-US" sz="4800" b="1" dirty="0"/>
              <a:t> </a:t>
            </a:r>
            <a:r>
              <a:rPr lang="en-US" sz="4800" dirty="0"/>
              <a:t>del </a:t>
            </a:r>
            <a:r>
              <a:rPr lang="en-US" sz="4800" dirty="0" err="1"/>
              <a:t>diritto</a:t>
            </a:r>
            <a:r>
              <a:rPr lang="en-US" sz="4800" dirty="0"/>
              <a:t> </a:t>
            </a:r>
            <a:r>
              <a:rPr lang="en-US" sz="4800" dirty="0" err="1"/>
              <a:t>umanitario</a:t>
            </a:r>
            <a:r>
              <a:rPr lang="en-US" sz="4800" dirty="0"/>
              <a:t>:</a:t>
            </a:r>
          </a:p>
          <a:p>
            <a:pPr marL="0" indent="0" algn="just">
              <a:buNone/>
            </a:pPr>
            <a:endParaRPr lang="en-US" sz="4800" dirty="0"/>
          </a:p>
          <a:p>
            <a:pPr marL="914400" indent="-914400" algn="just">
              <a:buAutoNum type="arabicPeriod"/>
            </a:pPr>
            <a:r>
              <a:rPr lang="it-IT" sz="4800" dirty="0"/>
              <a:t>protegge categorie vulnerabili</a:t>
            </a:r>
          </a:p>
          <a:p>
            <a:pPr marL="914400" indent="-914400" algn="just">
              <a:buAutoNum type="arabicPeriod"/>
            </a:pPr>
            <a:r>
              <a:rPr lang="it-IT" sz="4800" dirty="0"/>
              <a:t>regola la conduzione delle ostilità</a:t>
            </a:r>
          </a:p>
          <a:p>
            <a:pPr marL="914400" indent="-914400" algn="just">
              <a:buAutoNum type="arabicPeriod"/>
            </a:pPr>
            <a:r>
              <a:rPr lang="it-IT" sz="4800" dirty="0"/>
              <a:t>limita alcune tipologie di armi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3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2820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000" dirty="0"/>
              <a:t>A </a:t>
            </a:r>
            <a:r>
              <a:rPr lang="en-US" sz="3000" dirty="0" err="1"/>
              <a:t>giudizio</a:t>
            </a:r>
            <a:r>
              <a:rPr lang="en-US" sz="3000" dirty="0"/>
              <a:t> </a:t>
            </a:r>
            <a:r>
              <a:rPr lang="en-US" sz="3000" dirty="0" err="1"/>
              <a:t>delle</a:t>
            </a:r>
            <a:r>
              <a:rPr lang="en-US" sz="3000" dirty="0"/>
              <a:t> Alte </a:t>
            </a:r>
            <a:r>
              <a:rPr lang="en-US" sz="3000" dirty="0" err="1"/>
              <a:t>Parti</a:t>
            </a:r>
            <a:r>
              <a:rPr lang="en-US" sz="3000" dirty="0"/>
              <a:t> </a:t>
            </a:r>
            <a:r>
              <a:rPr lang="en-US" sz="3000" dirty="0" err="1"/>
              <a:t>contraenti</a:t>
            </a:r>
            <a:r>
              <a:rPr lang="en-US" sz="3000" dirty="0"/>
              <a:t>, </a:t>
            </a:r>
            <a:r>
              <a:rPr lang="en-US" sz="3000" dirty="0" err="1"/>
              <a:t>queste</a:t>
            </a:r>
            <a:r>
              <a:rPr lang="en-US" sz="3000" dirty="0"/>
              <a:t> </a:t>
            </a:r>
            <a:r>
              <a:rPr lang="en-US" sz="3000" dirty="0" err="1"/>
              <a:t>disposizioni</a:t>
            </a:r>
            <a:r>
              <a:rPr lang="en-US" sz="3000" dirty="0"/>
              <a:t>, la cui </a:t>
            </a:r>
            <a:r>
              <a:rPr lang="en-US" sz="3000" dirty="0" err="1"/>
              <a:t>formulazione</a:t>
            </a:r>
            <a:r>
              <a:rPr lang="en-US" sz="3000" dirty="0"/>
              <a:t> </a:t>
            </a:r>
            <a:r>
              <a:rPr lang="en-US" sz="3000" dirty="0" err="1"/>
              <a:t>è</a:t>
            </a:r>
            <a:r>
              <a:rPr lang="en-US" sz="3000" dirty="0"/>
              <a:t> </a:t>
            </a:r>
            <a:r>
              <a:rPr lang="en-US" sz="3000" dirty="0" err="1"/>
              <a:t>stata</a:t>
            </a:r>
            <a:r>
              <a:rPr lang="en-US" sz="3000" dirty="0"/>
              <a:t> </a:t>
            </a:r>
            <a:r>
              <a:rPr lang="en-US" sz="3000" dirty="0" err="1"/>
              <a:t>ispirata</a:t>
            </a:r>
            <a:r>
              <a:rPr lang="en-US" sz="3000" dirty="0"/>
              <a:t> dal </a:t>
            </a:r>
            <a:r>
              <a:rPr lang="en-US" sz="3000" dirty="0" err="1"/>
              <a:t>desiderio</a:t>
            </a:r>
            <a:r>
              <a:rPr lang="en-US" sz="3000" dirty="0"/>
              <a:t> di </a:t>
            </a:r>
            <a:r>
              <a:rPr lang="en-US" sz="3000" b="1" dirty="0" err="1"/>
              <a:t>diminuire</a:t>
            </a:r>
            <a:r>
              <a:rPr lang="en-US" sz="3000" b="1" dirty="0"/>
              <a:t> </a:t>
            </a:r>
            <a:r>
              <a:rPr lang="en-US" sz="3000" b="1" dirty="0" err="1"/>
              <a:t>i</a:t>
            </a:r>
            <a:r>
              <a:rPr lang="en-US" sz="3000" b="1" dirty="0"/>
              <a:t> </a:t>
            </a:r>
            <a:r>
              <a:rPr lang="en-US" sz="3000" b="1" dirty="0" err="1"/>
              <a:t>mali</a:t>
            </a:r>
            <a:r>
              <a:rPr lang="en-US" sz="3000" b="1" dirty="0"/>
              <a:t> </a:t>
            </a:r>
            <a:r>
              <a:rPr lang="en-US" sz="3000" b="1" dirty="0" err="1"/>
              <a:t>della</a:t>
            </a:r>
            <a:r>
              <a:rPr lang="en-US" sz="3000" b="1" dirty="0"/>
              <a:t> </a:t>
            </a:r>
            <a:r>
              <a:rPr lang="en-US" sz="3000" b="1" dirty="0" err="1"/>
              <a:t>guerra</a:t>
            </a:r>
            <a:r>
              <a:rPr lang="en-US" sz="3000" b="1" dirty="0"/>
              <a:t> per </a:t>
            </a:r>
            <a:r>
              <a:rPr lang="en-US" sz="3000" b="1" dirty="0" err="1"/>
              <a:t>quanto</a:t>
            </a:r>
            <a:r>
              <a:rPr lang="en-US" sz="3000" b="1" dirty="0"/>
              <a:t> le </a:t>
            </a:r>
            <a:r>
              <a:rPr lang="en-US" sz="3000" b="1" dirty="0" err="1"/>
              <a:t>necessità</a:t>
            </a:r>
            <a:r>
              <a:rPr lang="en-US" sz="3000" b="1" dirty="0"/>
              <a:t> </a:t>
            </a:r>
            <a:r>
              <a:rPr lang="en-US" sz="3000" b="1" dirty="0" err="1"/>
              <a:t>militari</a:t>
            </a:r>
            <a:r>
              <a:rPr lang="en-US" sz="3000" b="1" dirty="0"/>
              <a:t> lo </a:t>
            </a:r>
            <a:r>
              <a:rPr lang="en-US" sz="3000" b="1" dirty="0" err="1"/>
              <a:t>permettano</a:t>
            </a:r>
            <a:r>
              <a:rPr lang="en-US" sz="3000" dirty="0"/>
              <a:t>, </a:t>
            </a:r>
            <a:r>
              <a:rPr lang="en-US" sz="3000" dirty="0" err="1"/>
              <a:t>sono</a:t>
            </a:r>
            <a:r>
              <a:rPr lang="en-US" sz="3000" dirty="0"/>
              <a:t> destinate a </a:t>
            </a:r>
            <a:r>
              <a:rPr lang="en-US" sz="3000" dirty="0" err="1"/>
              <a:t>servire</a:t>
            </a:r>
            <a:r>
              <a:rPr lang="en-US" sz="3000" dirty="0"/>
              <a:t> come </a:t>
            </a:r>
            <a:r>
              <a:rPr lang="en-US" sz="3000" dirty="0" err="1"/>
              <a:t>regole</a:t>
            </a:r>
            <a:r>
              <a:rPr lang="en-US" sz="3000" dirty="0"/>
              <a:t> </a:t>
            </a:r>
            <a:r>
              <a:rPr lang="en-US" sz="3000" dirty="0" err="1"/>
              <a:t>generali</a:t>
            </a:r>
            <a:r>
              <a:rPr lang="en-US" sz="3000" dirty="0"/>
              <a:t> di </a:t>
            </a:r>
            <a:r>
              <a:rPr lang="en-US" sz="3000" dirty="0" err="1"/>
              <a:t>condotta</a:t>
            </a:r>
            <a:r>
              <a:rPr lang="en-US" sz="3000" dirty="0"/>
              <a:t> per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belligeranti</a:t>
            </a:r>
            <a:r>
              <a:rPr lang="en-US" sz="3000" dirty="0"/>
              <a:t> </a:t>
            </a:r>
            <a:r>
              <a:rPr lang="en-US" sz="3000" dirty="0" err="1"/>
              <a:t>nei</a:t>
            </a:r>
            <a:r>
              <a:rPr lang="en-US" sz="3000" dirty="0"/>
              <a:t> </a:t>
            </a:r>
            <a:r>
              <a:rPr lang="en-US" sz="3000" dirty="0" err="1"/>
              <a:t>loro</a:t>
            </a:r>
            <a:r>
              <a:rPr lang="en-US" sz="3000" dirty="0"/>
              <a:t> </a:t>
            </a:r>
            <a:r>
              <a:rPr lang="en-US" sz="3000" dirty="0" err="1"/>
              <a:t>rapporti</a:t>
            </a:r>
            <a:r>
              <a:rPr lang="en-US" sz="3000" dirty="0"/>
              <a:t> </a:t>
            </a:r>
            <a:r>
              <a:rPr lang="en-US" sz="3000" dirty="0" err="1"/>
              <a:t>tra</a:t>
            </a:r>
            <a:r>
              <a:rPr lang="en-US" sz="3000" dirty="0"/>
              <a:t> </a:t>
            </a:r>
            <a:r>
              <a:rPr lang="en-US" sz="3000" dirty="0" err="1"/>
              <a:t>loro</a:t>
            </a:r>
            <a:r>
              <a:rPr lang="en-US" sz="3000" dirty="0"/>
              <a:t> e con le </a:t>
            </a:r>
            <a:r>
              <a:rPr lang="en-US" sz="3000" dirty="0" err="1"/>
              <a:t>popolazioni</a:t>
            </a:r>
            <a:r>
              <a:rPr lang="en-US" sz="3000" dirty="0"/>
              <a:t>.
</a:t>
            </a:r>
            <a:r>
              <a:rPr lang="en-US" sz="3000" dirty="0" err="1"/>
              <a:t>Tuttavia</a:t>
            </a:r>
            <a:r>
              <a:rPr lang="en-US" sz="3000" dirty="0"/>
              <a:t>, non </a:t>
            </a:r>
            <a:r>
              <a:rPr lang="en-US" sz="3000" dirty="0" err="1"/>
              <a:t>è</a:t>
            </a:r>
            <a:r>
              <a:rPr lang="en-US" sz="3000" dirty="0"/>
              <a:t> </a:t>
            </a:r>
            <a:r>
              <a:rPr lang="en-US" sz="3000" dirty="0" err="1"/>
              <a:t>stato</a:t>
            </a:r>
            <a:r>
              <a:rPr lang="en-US" sz="3000" dirty="0"/>
              <a:t> </a:t>
            </a:r>
            <a:r>
              <a:rPr lang="en-US" sz="3000" dirty="0" err="1"/>
              <a:t>possibile</a:t>
            </a:r>
            <a:r>
              <a:rPr lang="en-US" sz="3000" dirty="0"/>
              <a:t> </a:t>
            </a:r>
            <a:r>
              <a:rPr lang="en-US" sz="3000" dirty="0" err="1"/>
              <a:t>concordare</a:t>
            </a:r>
            <a:r>
              <a:rPr lang="en-US" sz="3000" dirty="0"/>
              <a:t> </a:t>
            </a:r>
            <a:r>
              <a:rPr lang="en-US" sz="3000" dirty="0" err="1"/>
              <a:t>immediatamente</a:t>
            </a:r>
            <a:r>
              <a:rPr lang="en-US" sz="3000" dirty="0"/>
              <a:t> </a:t>
            </a:r>
            <a:r>
              <a:rPr lang="en-US" sz="3000" dirty="0" err="1"/>
              <a:t>disposizioni</a:t>
            </a:r>
            <a:r>
              <a:rPr lang="en-US" sz="3000" dirty="0"/>
              <a:t> </a:t>
            </a:r>
            <a:r>
              <a:rPr lang="en-US" sz="3000" dirty="0" err="1"/>
              <a:t>che</a:t>
            </a:r>
            <a:r>
              <a:rPr lang="en-US" sz="3000" dirty="0"/>
              <a:t> </a:t>
            </a:r>
            <a:r>
              <a:rPr lang="en-US" sz="3000" dirty="0" err="1"/>
              <a:t>comprendano</a:t>
            </a:r>
            <a:r>
              <a:rPr lang="en-US" sz="3000" dirty="0"/>
              <a:t> </a:t>
            </a:r>
            <a:r>
              <a:rPr lang="en-US" sz="3000" dirty="0" err="1"/>
              <a:t>tutte</a:t>
            </a:r>
            <a:r>
              <a:rPr lang="en-US" sz="3000" dirty="0"/>
              <a:t> le </a:t>
            </a:r>
            <a:r>
              <a:rPr lang="en-US" sz="3000" dirty="0" err="1"/>
              <a:t>circostanze</a:t>
            </a:r>
            <a:r>
              <a:rPr lang="en-US" sz="3000" dirty="0"/>
              <a:t> </a:t>
            </a:r>
            <a:r>
              <a:rPr lang="en-US" sz="3000" dirty="0" err="1"/>
              <a:t>che</a:t>
            </a:r>
            <a:r>
              <a:rPr lang="en-US" sz="3000" dirty="0"/>
              <a:t> </a:t>
            </a:r>
            <a:r>
              <a:rPr lang="en-US" sz="3000" dirty="0" err="1"/>
              <a:t>si</a:t>
            </a:r>
            <a:r>
              <a:rPr lang="en-US" sz="3000" dirty="0"/>
              <a:t> </a:t>
            </a:r>
            <a:r>
              <a:rPr lang="en-US" sz="3000" dirty="0" err="1"/>
              <a:t>verificano</a:t>
            </a:r>
            <a:r>
              <a:rPr lang="en-US" sz="3000" dirty="0"/>
              <a:t> </a:t>
            </a:r>
            <a:r>
              <a:rPr lang="en-US" sz="3000" dirty="0" err="1"/>
              <a:t>nella</a:t>
            </a:r>
            <a:r>
              <a:rPr lang="en-US" sz="3000" dirty="0"/>
              <a:t> </a:t>
            </a:r>
            <a:r>
              <a:rPr lang="en-US" sz="3000" dirty="0" err="1"/>
              <a:t>pratica</a:t>
            </a:r>
            <a:r>
              <a:rPr lang="en-US" sz="3000" dirty="0"/>
              <a:t>.
</a:t>
            </a:r>
            <a:r>
              <a:rPr lang="en-US" sz="3000" dirty="0" err="1"/>
              <a:t>D’altra</a:t>
            </a:r>
            <a:r>
              <a:rPr lang="en-US" sz="3000" dirty="0"/>
              <a:t> </a:t>
            </a:r>
            <a:r>
              <a:rPr lang="en-US" sz="3000" dirty="0" err="1"/>
              <a:t>parte</a:t>
            </a:r>
            <a:r>
              <a:rPr lang="en-US" sz="3000" dirty="0"/>
              <a:t>, le Alte </a:t>
            </a:r>
            <a:r>
              <a:rPr lang="en-US" sz="3000" dirty="0" err="1"/>
              <a:t>Parti</a:t>
            </a:r>
            <a:r>
              <a:rPr lang="en-US" sz="3000" dirty="0"/>
              <a:t> </a:t>
            </a:r>
            <a:r>
              <a:rPr lang="en-US" sz="3000" dirty="0" err="1"/>
              <a:t>contraenti</a:t>
            </a:r>
            <a:r>
              <a:rPr lang="en-US" sz="3000" dirty="0"/>
              <a:t> non </a:t>
            </a:r>
            <a:r>
              <a:rPr lang="en-US" sz="3000" dirty="0" err="1"/>
              <a:t>potevano</a:t>
            </a:r>
            <a:r>
              <a:rPr lang="en-US" sz="3000" dirty="0"/>
              <a:t> </a:t>
            </a:r>
            <a:r>
              <a:rPr lang="en-US" sz="3000" dirty="0" err="1"/>
              <a:t>intendere</a:t>
            </a:r>
            <a:r>
              <a:rPr lang="en-US" sz="3000" dirty="0"/>
              <a:t> </a:t>
            </a:r>
            <a:r>
              <a:rPr lang="en-US" sz="3000" dirty="0" err="1"/>
              <a:t>che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casi</a:t>
            </a:r>
            <a:r>
              <a:rPr lang="en-US" sz="3000" dirty="0"/>
              <a:t> non </a:t>
            </a:r>
            <a:r>
              <a:rPr lang="en-US" sz="3000" dirty="0" err="1"/>
              <a:t>previsti</a:t>
            </a:r>
            <a:r>
              <a:rPr lang="en-US" sz="3000" dirty="0"/>
              <a:t> </a:t>
            </a:r>
            <a:r>
              <a:rPr lang="en-US" sz="3000" dirty="0" err="1"/>
              <a:t>dovessero</a:t>
            </a:r>
            <a:r>
              <a:rPr lang="en-US" sz="3000" dirty="0"/>
              <a:t> </a:t>
            </a:r>
            <a:r>
              <a:rPr lang="en-US" sz="3000" dirty="0" err="1"/>
              <a:t>essere</a:t>
            </a:r>
            <a:r>
              <a:rPr lang="en-US" sz="3000" dirty="0"/>
              <a:t> </a:t>
            </a:r>
            <a:r>
              <a:rPr lang="en-US" sz="3000" dirty="0" err="1"/>
              <a:t>lasciati</a:t>
            </a:r>
            <a:r>
              <a:rPr lang="en-US" sz="3000" dirty="0"/>
              <a:t>, in </a:t>
            </a:r>
            <a:r>
              <a:rPr lang="en-US" sz="3000" dirty="0" err="1"/>
              <a:t>mancanza</a:t>
            </a:r>
            <a:r>
              <a:rPr lang="en-US" sz="3000" dirty="0"/>
              <a:t> di </a:t>
            </a:r>
            <a:r>
              <a:rPr lang="en-US" sz="3000" dirty="0" err="1"/>
              <a:t>una</a:t>
            </a:r>
            <a:r>
              <a:rPr lang="en-US" sz="3000" dirty="0"/>
              <a:t> </a:t>
            </a:r>
            <a:r>
              <a:rPr lang="en-US" sz="3000" dirty="0" err="1"/>
              <a:t>disposizione</a:t>
            </a:r>
            <a:r>
              <a:rPr lang="en-US" sz="3000" dirty="0"/>
              <a:t> </a:t>
            </a:r>
            <a:r>
              <a:rPr lang="en-US" sz="3000" dirty="0" err="1"/>
              <a:t>scritta</a:t>
            </a:r>
            <a:r>
              <a:rPr lang="en-US" sz="3000" dirty="0"/>
              <a:t>, al </a:t>
            </a:r>
            <a:r>
              <a:rPr lang="en-US" sz="3000" dirty="0" err="1"/>
              <a:t>giudizio</a:t>
            </a:r>
            <a:r>
              <a:rPr lang="en-US" sz="3000" dirty="0"/>
              <a:t> </a:t>
            </a:r>
            <a:r>
              <a:rPr lang="en-US" sz="3000" dirty="0" err="1"/>
              <a:t>arbitrario</a:t>
            </a:r>
            <a:r>
              <a:rPr lang="en-US" sz="3000" dirty="0"/>
              <a:t> </a:t>
            </a:r>
            <a:r>
              <a:rPr lang="en-US" sz="3000" dirty="0" err="1"/>
              <a:t>dei</a:t>
            </a:r>
            <a:r>
              <a:rPr lang="en-US" sz="3000" dirty="0"/>
              <a:t> </a:t>
            </a:r>
            <a:r>
              <a:rPr lang="en-US" sz="3000" dirty="0" err="1"/>
              <a:t>Comandanti</a:t>
            </a:r>
            <a:r>
              <a:rPr lang="en-US" sz="3000" dirty="0"/>
              <a:t> </a:t>
            </a:r>
            <a:r>
              <a:rPr lang="en-US" sz="3000" dirty="0" err="1"/>
              <a:t>militari</a:t>
            </a:r>
            <a:r>
              <a:rPr lang="en-US" sz="3000" dirty="0"/>
              <a:t>.
</a:t>
            </a:r>
            <a:r>
              <a:rPr lang="en-US" sz="3000" b="1" dirty="0" err="1"/>
              <a:t>Fino</a:t>
            </a:r>
            <a:r>
              <a:rPr lang="en-US" sz="3000" b="1" dirty="0"/>
              <a:t> a </a:t>
            </a:r>
            <a:r>
              <a:rPr lang="en-US" sz="3000" b="1" dirty="0" err="1"/>
              <a:t>quando</a:t>
            </a:r>
            <a:r>
              <a:rPr lang="en-US" sz="3000" b="1" dirty="0"/>
              <a:t> non </a:t>
            </a:r>
            <a:r>
              <a:rPr lang="en-US" sz="3000" b="1" dirty="0" err="1"/>
              <a:t>sarà</a:t>
            </a:r>
            <a:r>
              <a:rPr lang="en-US" sz="3000" b="1" dirty="0"/>
              <a:t> </a:t>
            </a:r>
            <a:r>
              <a:rPr lang="en-US" sz="3000" b="1" dirty="0" err="1"/>
              <a:t>emanato</a:t>
            </a:r>
            <a:r>
              <a:rPr lang="en-US" sz="3000" b="1" dirty="0"/>
              <a:t> un </a:t>
            </a:r>
            <a:r>
              <a:rPr lang="en-US" sz="3000" b="1" dirty="0" err="1"/>
              <a:t>codice</a:t>
            </a:r>
            <a:r>
              <a:rPr lang="en-US" sz="3000" b="1" dirty="0"/>
              <a:t> </a:t>
            </a:r>
            <a:r>
              <a:rPr lang="en-US" sz="3000" b="1" dirty="0" err="1"/>
              <a:t>più</a:t>
            </a:r>
            <a:r>
              <a:rPr lang="en-US" sz="3000" b="1" dirty="0"/>
              <a:t> </a:t>
            </a:r>
            <a:r>
              <a:rPr lang="en-US" sz="3000" b="1" dirty="0" err="1"/>
              <a:t>completo</a:t>
            </a:r>
            <a:r>
              <a:rPr lang="en-US" sz="3000" b="1" dirty="0"/>
              <a:t> </a:t>
            </a:r>
            <a:r>
              <a:rPr lang="en-US" sz="3000" b="1" dirty="0" err="1"/>
              <a:t>delle</a:t>
            </a:r>
            <a:r>
              <a:rPr lang="en-US" sz="3000" b="1" dirty="0"/>
              <a:t> </a:t>
            </a:r>
            <a:r>
              <a:rPr lang="en-US" sz="3000" b="1" dirty="0" err="1"/>
              <a:t>leggi</a:t>
            </a:r>
            <a:r>
              <a:rPr lang="en-US" sz="3000" b="1" dirty="0"/>
              <a:t> di </a:t>
            </a:r>
            <a:r>
              <a:rPr lang="en-US" sz="3000" b="1" dirty="0" err="1"/>
              <a:t>guerra</a:t>
            </a:r>
            <a:r>
              <a:rPr lang="en-US" sz="3000" b="1" dirty="0"/>
              <a:t>, le Alte </a:t>
            </a:r>
            <a:r>
              <a:rPr lang="en-US" sz="3000" b="1" dirty="0" err="1"/>
              <a:t>Parti</a:t>
            </a:r>
            <a:r>
              <a:rPr lang="en-US" sz="3000" b="1" dirty="0"/>
              <a:t> </a:t>
            </a:r>
            <a:r>
              <a:rPr lang="en-US" sz="3000" b="1" dirty="0" err="1"/>
              <a:t>contraenti</a:t>
            </a:r>
            <a:r>
              <a:rPr lang="en-US" sz="3000" b="1" dirty="0"/>
              <a:t> </a:t>
            </a:r>
            <a:r>
              <a:rPr lang="en-US" sz="3000" b="1" dirty="0" err="1"/>
              <a:t>ritengono</a:t>
            </a:r>
            <a:r>
              <a:rPr lang="en-US" sz="3000" b="1" dirty="0"/>
              <a:t> giusto </a:t>
            </a:r>
            <a:r>
              <a:rPr lang="en-US" sz="3000" b="1" dirty="0" err="1"/>
              <a:t>dichiarare</a:t>
            </a:r>
            <a:r>
              <a:rPr lang="en-US" sz="3000" b="1" dirty="0"/>
              <a:t> </a:t>
            </a:r>
            <a:r>
              <a:rPr lang="en-US" sz="3000" b="1" dirty="0" err="1"/>
              <a:t>che</a:t>
            </a:r>
            <a:r>
              <a:rPr lang="en-US" sz="3000" b="1" dirty="0"/>
              <a:t>, </a:t>
            </a:r>
            <a:r>
              <a:rPr lang="en-US" sz="3000" b="1" dirty="0" err="1"/>
              <a:t>nei</a:t>
            </a:r>
            <a:r>
              <a:rPr lang="en-US" sz="3000" b="1" dirty="0"/>
              <a:t> </a:t>
            </a:r>
            <a:r>
              <a:rPr lang="en-US" sz="3000" b="1" dirty="0" err="1"/>
              <a:t>casi</a:t>
            </a:r>
            <a:r>
              <a:rPr lang="en-US" sz="3000" b="1" dirty="0"/>
              <a:t> non </a:t>
            </a:r>
            <a:r>
              <a:rPr lang="en-US" sz="3000" b="1" dirty="0" err="1"/>
              <a:t>inclusi</a:t>
            </a:r>
            <a:r>
              <a:rPr lang="en-US" sz="3000" b="1" dirty="0"/>
              <a:t> </a:t>
            </a:r>
            <a:r>
              <a:rPr lang="en-US" sz="3000" b="1" dirty="0" err="1"/>
              <a:t>nei</a:t>
            </a:r>
            <a:r>
              <a:rPr lang="en-US" sz="3000" b="1" dirty="0"/>
              <a:t> </a:t>
            </a:r>
            <a:r>
              <a:rPr lang="en-US" sz="3000" b="1" dirty="0" err="1"/>
              <a:t>regolamenti</a:t>
            </a:r>
            <a:r>
              <a:rPr lang="en-US" sz="3000" b="1" dirty="0"/>
              <a:t> da </a:t>
            </a:r>
            <a:r>
              <a:rPr lang="en-US" sz="3000" b="1" dirty="0" err="1"/>
              <a:t>esse</a:t>
            </a:r>
            <a:r>
              <a:rPr lang="en-US" sz="3000" b="1" dirty="0"/>
              <a:t> </a:t>
            </a:r>
            <a:r>
              <a:rPr lang="en-US" sz="3000" b="1" dirty="0" err="1"/>
              <a:t>adottati</a:t>
            </a:r>
            <a:r>
              <a:rPr lang="en-US" sz="3000" b="1" dirty="0"/>
              <a:t>, le </a:t>
            </a:r>
            <a:r>
              <a:rPr lang="en-US" sz="3000" b="1" dirty="0" err="1"/>
              <a:t>popolazioni</a:t>
            </a:r>
            <a:r>
              <a:rPr lang="en-US" sz="3000" b="1" dirty="0"/>
              <a:t> e </a:t>
            </a:r>
            <a:r>
              <a:rPr lang="en-US" sz="3000" b="1" dirty="0" err="1"/>
              <a:t>i</a:t>
            </a:r>
            <a:r>
              <a:rPr lang="en-US" sz="3000" b="1" dirty="0"/>
              <a:t> </a:t>
            </a:r>
            <a:r>
              <a:rPr lang="en-US" sz="3000" b="1" dirty="0" err="1"/>
              <a:t>belligeranti</a:t>
            </a:r>
            <a:r>
              <a:rPr lang="en-US" sz="3000" b="1" dirty="0"/>
              <a:t> </a:t>
            </a:r>
            <a:r>
              <a:rPr lang="en-US" sz="3000" b="1" dirty="0" err="1"/>
              <a:t>rimangono</a:t>
            </a:r>
            <a:r>
              <a:rPr lang="en-US" sz="3000" b="1" dirty="0"/>
              <a:t> sotto la </a:t>
            </a:r>
            <a:r>
              <a:rPr lang="en-US" sz="3000" b="1" dirty="0" err="1"/>
              <a:t>protezione</a:t>
            </a:r>
            <a:r>
              <a:rPr lang="en-US" sz="3000" b="1" dirty="0"/>
              <a:t> e </a:t>
            </a:r>
            <a:r>
              <a:rPr lang="en-US" sz="3000" b="1" dirty="0" err="1"/>
              <a:t>l’impero</a:t>
            </a:r>
            <a:r>
              <a:rPr lang="en-US" sz="3000" b="1" dirty="0"/>
              <a:t> </a:t>
            </a:r>
            <a:r>
              <a:rPr lang="en-US" sz="3000" b="1" dirty="0" err="1"/>
              <a:t>dei</a:t>
            </a:r>
            <a:r>
              <a:rPr lang="en-US" sz="3000" b="1" dirty="0"/>
              <a:t> </a:t>
            </a:r>
            <a:r>
              <a:rPr lang="en-US" sz="3000" b="1" dirty="0" err="1"/>
              <a:t>principi</a:t>
            </a:r>
            <a:r>
              <a:rPr lang="en-US" sz="3000" b="1" dirty="0"/>
              <a:t> del </a:t>
            </a:r>
            <a:r>
              <a:rPr lang="en-US" sz="3000" b="1" dirty="0" err="1"/>
              <a:t>diritto</a:t>
            </a:r>
            <a:r>
              <a:rPr lang="en-US" sz="3000" b="1" dirty="0"/>
              <a:t> </a:t>
            </a:r>
            <a:r>
              <a:rPr lang="en-US" sz="3000" b="1" dirty="0" err="1"/>
              <a:t>internazionale</a:t>
            </a:r>
            <a:r>
              <a:rPr lang="en-US" sz="3000" b="1" dirty="0"/>
              <a:t>, </a:t>
            </a:r>
            <a:r>
              <a:rPr lang="en-US" sz="3000" b="1" dirty="0" err="1"/>
              <a:t>quali</a:t>
            </a:r>
            <a:r>
              <a:rPr lang="en-US" sz="3000" b="1" dirty="0"/>
              <a:t> </a:t>
            </a:r>
            <a:r>
              <a:rPr lang="en-US" sz="3000" b="1" dirty="0" err="1"/>
              <a:t>risultano</a:t>
            </a:r>
            <a:r>
              <a:rPr lang="en-US" sz="3000" b="1" dirty="0"/>
              <a:t> </a:t>
            </a:r>
            <a:r>
              <a:rPr lang="en-US" sz="3000" b="1" dirty="0" err="1"/>
              <a:t>dagli</a:t>
            </a:r>
            <a:r>
              <a:rPr lang="en-US" sz="3000" b="1" dirty="0"/>
              <a:t> </a:t>
            </a:r>
            <a:r>
              <a:rPr lang="en-US" sz="3000" b="1" dirty="0" err="1"/>
              <a:t>usi</a:t>
            </a:r>
            <a:r>
              <a:rPr lang="en-US" sz="3000" b="1" dirty="0"/>
              <a:t> </a:t>
            </a:r>
            <a:r>
              <a:rPr lang="en-US" sz="3000" b="1" dirty="0" err="1"/>
              <a:t>stabiliti</a:t>
            </a:r>
            <a:r>
              <a:rPr lang="en-US" sz="3000" b="1" dirty="0"/>
              <a:t> </a:t>
            </a:r>
            <a:r>
              <a:rPr lang="en-US" sz="3000" b="1" dirty="0" err="1"/>
              <a:t>tra</a:t>
            </a:r>
            <a:r>
              <a:rPr lang="en-US" sz="3000" b="1" dirty="0"/>
              <a:t> le </a:t>
            </a:r>
            <a:r>
              <a:rPr lang="en-US" sz="3000" b="1" dirty="0" err="1"/>
              <a:t>nazioni</a:t>
            </a:r>
            <a:r>
              <a:rPr lang="en-US" sz="3000" b="1" dirty="0"/>
              <a:t> </a:t>
            </a:r>
            <a:r>
              <a:rPr lang="en-US" sz="3000" b="1" dirty="0" err="1"/>
              <a:t>civili</a:t>
            </a:r>
            <a:r>
              <a:rPr lang="en-US" sz="3000" b="1" dirty="0"/>
              <a:t>,  </a:t>
            </a:r>
            <a:r>
              <a:rPr lang="en-US" sz="3000" b="1" dirty="0" err="1"/>
              <a:t>dalle</a:t>
            </a:r>
            <a:r>
              <a:rPr lang="en-US" sz="3000" b="1" dirty="0"/>
              <a:t> </a:t>
            </a:r>
            <a:r>
              <a:rPr lang="en-US" sz="3000" b="1" dirty="0" err="1"/>
              <a:t>leggi</a:t>
            </a:r>
            <a:r>
              <a:rPr lang="en-US" sz="3000" b="1" dirty="0"/>
              <a:t> </a:t>
            </a:r>
            <a:r>
              <a:rPr lang="en-US" sz="3000" b="1" dirty="0" err="1"/>
              <a:t>dell'umanità</a:t>
            </a:r>
            <a:r>
              <a:rPr lang="en-US" sz="3000" b="1" dirty="0"/>
              <a:t> e </a:t>
            </a:r>
            <a:r>
              <a:rPr lang="en-US" sz="3000" b="1" dirty="0" err="1"/>
              <a:t>dalle</a:t>
            </a:r>
            <a:r>
              <a:rPr lang="en-US" sz="3000" b="1" dirty="0"/>
              <a:t> </a:t>
            </a:r>
            <a:r>
              <a:rPr lang="en-US" sz="3000" b="1" dirty="0" err="1"/>
              <a:t>esigenze</a:t>
            </a:r>
            <a:r>
              <a:rPr lang="en-US" sz="3000" b="1" dirty="0"/>
              <a:t> </a:t>
            </a:r>
            <a:r>
              <a:rPr lang="en-US" sz="3000" b="1" dirty="0" err="1"/>
              <a:t>della</a:t>
            </a:r>
            <a:r>
              <a:rPr lang="en-US" sz="3000" b="1" dirty="0"/>
              <a:t> </a:t>
            </a:r>
            <a:r>
              <a:rPr lang="en-US" sz="3000" b="1" dirty="0" err="1"/>
              <a:t>coscienza</a:t>
            </a:r>
            <a:r>
              <a:rPr lang="en-US" sz="3000" b="1" dirty="0"/>
              <a:t> </a:t>
            </a:r>
            <a:r>
              <a:rPr lang="en-US" sz="3000" b="1" dirty="0" err="1"/>
              <a:t>pubblica</a:t>
            </a:r>
            <a:r>
              <a:rPr lang="en-US" sz="3000" b="1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Convenzione (II) – 1899 – Preambolo</a:t>
            </a:r>
          </a:p>
        </p:txBody>
      </p:sp>
    </p:spTree>
    <p:extLst>
      <p:ext uri="{BB962C8B-B14F-4D97-AF65-F5344CB8AC3E}">
        <p14:creationId xmlns:p14="http://schemas.microsoft.com/office/powerpoint/2010/main" val="3089872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800" dirty="0"/>
              <a:t>«diritto dell’Aia»</a:t>
            </a:r>
          </a:p>
          <a:p>
            <a:pPr marL="0" indent="0" algn="ctr">
              <a:buNone/>
            </a:pPr>
            <a:endParaRPr lang="it-IT" sz="4800" dirty="0"/>
          </a:p>
          <a:p>
            <a:pPr marL="0" indent="0" algn="ctr">
              <a:buNone/>
            </a:pPr>
            <a:r>
              <a:rPr lang="it-IT" sz="4800" dirty="0"/>
              <a:t>Vs</a:t>
            </a:r>
          </a:p>
          <a:p>
            <a:pPr marL="0" indent="0" algn="ctr">
              <a:buNone/>
            </a:pPr>
            <a:endParaRPr lang="it-IT" sz="4800" dirty="0"/>
          </a:p>
          <a:p>
            <a:pPr marL="0" indent="0" algn="ctr">
              <a:buNone/>
            </a:pPr>
            <a:r>
              <a:rPr lang="it-IT" sz="4800" dirty="0"/>
              <a:t>«diritto di Ginevra»</a:t>
            </a:r>
            <a:endParaRPr lang="it-IT" sz="4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3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0220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857250" indent="-857250" algn="just">
              <a:buFont typeface="+mj-lt"/>
              <a:buAutoNum type="romanUcPeriod"/>
            </a:pPr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sorte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 </a:t>
            </a:r>
            <a:r>
              <a:rPr lang="en-US" sz="4000" dirty="0" err="1"/>
              <a:t>negli</a:t>
            </a:r>
            <a:r>
              <a:rPr lang="en-US" sz="4000" dirty="0"/>
              <a:t> </a:t>
            </a:r>
            <a:r>
              <a:rPr lang="en-US" sz="4000" dirty="0" err="1"/>
              <a:t>eserciti</a:t>
            </a:r>
            <a:r>
              <a:rPr lang="en-US" sz="4000" dirty="0"/>
              <a:t> in campo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condizioni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, </a:t>
            </a:r>
            <a:r>
              <a:rPr lang="en-US" sz="4000" dirty="0" err="1"/>
              <a:t>malati</a:t>
            </a:r>
            <a:r>
              <a:rPr lang="en-US" sz="4000" dirty="0"/>
              <a:t> e </a:t>
            </a:r>
            <a:r>
              <a:rPr lang="en-US" sz="4000" dirty="0" err="1"/>
              <a:t>naufraghi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forze</a:t>
            </a:r>
            <a:r>
              <a:rPr lang="en-US" sz="4000" dirty="0"/>
              <a:t> </a:t>
            </a:r>
            <a:r>
              <a:rPr lang="en-US" sz="4000" dirty="0" err="1"/>
              <a:t>armate</a:t>
            </a:r>
            <a:r>
              <a:rPr lang="en-US" sz="4000" dirty="0"/>
              <a:t> in mare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4000" dirty="0" err="1"/>
              <a:t>Convenzione</a:t>
            </a:r>
            <a:r>
              <a:rPr lang="en-US" sz="4000" dirty="0"/>
              <a:t> </a:t>
            </a:r>
            <a:r>
              <a:rPr lang="en-US" sz="4000" dirty="0" err="1"/>
              <a:t>sul</a:t>
            </a:r>
            <a:r>
              <a:rPr lang="en-US" sz="4000" dirty="0"/>
              <a:t> </a:t>
            </a:r>
            <a:r>
              <a:rPr lang="en-US" sz="4000" dirty="0" err="1"/>
              <a:t>trattamento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prigionieri</a:t>
            </a:r>
            <a:r>
              <a:rPr lang="en-US" sz="4000" dirty="0"/>
              <a:t> di </a:t>
            </a:r>
            <a:r>
              <a:rPr lang="en-US" sz="4000" dirty="0" err="1"/>
              <a:t>guerra</a:t>
            </a:r>
            <a:r>
              <a:rPr lang="en-US" sz="4000" dirty="0"/>
              <a:t> 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4000" dirty="0" err="1"/>
              <a:t>Convenzione</a:t>
            </a:r>
            <a:r>
              <a:rPr lang="en-US" sz="4000" dirty="0"/>
              <a:t> per la </a:t>
            </a:r>
            <a:r>
              <a:rPr lang="en-US" sz="4000" dirty="0" err="1"/>
              <a:t>protezione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persone</a:t>
            </a:r>
            <a:r>
              <a:rPr lang="en-US" sz="4000" dirty="0"/>
              <a:t> </a:t>
            </a:r>
            <a:r>
              <a:rPr lang="en-US" sz="4000" dirty="0" err="1"/>
              <a:t>civili</a:t>
            </a:r>
            <a:r>
              <a:rPr lang="en-US" sz="4000" dirty="0"/>
              <a:t> in tempo di </a:t>
            </a:r>
            <a:r>
              <a:rPr lang="en-US" sz="4000" dirty="0" err="1"/>
              <a:t>guerra</a:t>
            </a:r>
            <a:endParaRPr lang="en-US" sz="4000" dirty="0"/>
          </a:p>
          <a:p>
            <a:pPr marL="457200" indent="-457200" algn="just">
              <a:buAutoNum type="romanUcPeriod"/>
            </a:pP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Convenzioni di Ginevra del 12 agosto 1949</a:t>
            </a:r>
          </a:p>
        </p:txBody>
      </p:sp>
    </p:spTree>
    <p:extLst>
      <p:ext uri="{BB962C8B-B14F-4D97-AF65-F5344CB8AC3E}">
        <p14:creationId xmlns:p14="http://schemas.microsoft.com/office/powerpoint/2010/main" val="1732324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022068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/>
              <a:t>I </a:t>
            </a:r>
            <a:r>
              <a:rPr lang="en-US" sz="3600" dirty="0" err="1"/>
              <a:t>Protocollo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</a:t>
            </a:r>
            <a:r>
              <a:rPr lang="en-US" sz="3600" dirty="0" err="1"/>
              <a:t>relativo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</a:t>
            </a:r>
            <a:r>
              <a:rPr lang="en-US" sz="3600" dirty="0" err="1"/>
              <a:t>protezione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vittime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conflitti</a:t>
            </a:r>
            <a:r>
              <a:rPr lang="en-US" sz="3600" dirty="0"/>
              <a:t> </a:t>
            </a:r>
            <a:r>
              <a:rPr lang="en-US" sz="3600" dirty="0" err="1"/>
              <a:t>armati</a:t>
            </a:r>
            <a:r>
              <a:rPr lang="en-US" sz="3600" dirty="0"/>
              <a:t> </a:t>
            </a:r>
            <a:r>
              <a:rPr lang="en-US" sz="3600" dirty="0" err="1"/>
              <a:t>internazionali</a:t>
            </a:r>
            <a:r>
              <a:rPr lang="en-US" sz="3600" dirty="0"/>
              <a:t> (Ginevra, 8 </a:t>
            </a:r>
            <a:r>
              <a:rPr lang="en-US" sz="3600" dirty="0" err="1"/>
              <a:t>giugno</a:t>
            </a:r>
            <a:r>
              <a:rPr lang="en-US" sz="3600" dirty="0"/>
              <a:t> 1977)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/>
              <a:t>II </a:t>
            </a:r>
            <a:r>
              <a:rPr lang="en-US" sz="3600" dirty="0" err="1"/>
              <a:t>Protocollo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</a:t>
            </a:r>
            <a:r>
              <a:rPr lang="en-US" sz="3600" dirty="0" err="1"/>
              <a:t>relativo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</a:t>
            </a:r>
            <a:r>
              <a:rPr lang="en-US" sz="3600" dirty="0" err="1"/>
              <a:t>protezione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vittime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conflitti</a:t>
            </a:r>
            <a:r>
              <a:rPr lang="en-US" sz="3600" dirty="0"/>
              <a:t> </a:t>
            </a:r>
            <a:r>
              <a:rPr lang="en-US" sz="3600" dirty="0" err="1"/>
              <a:t>armati</a:t>
            </a:r>
            <a:r>
              <a:rPr lang="en-US" sz="3600" dirty="0"/>
              <a:t> non </a:t>
            </a:r>
            <a:r>
              <a:rPr lang="en-US" sz="3600" dirty="0" err="1"/>
              <a:t>internazionali</a:t>
            </a:r>
            <a:r>
              <a:rPr lang="en-US" sz="3600" dirty="0"/>
              <a:t> (Ginevra, 8 </a:t>
            </a:r>
            <a:r>
              <a:rPr lang="en-US" sz="3600" dirty="0" err="1"/>
              <a:t>giugno</a:t>
            </a:r>
            <a:r>
              <a:rPr lang="en-US" sz="3600" dirty="0"/>
              <a:t> 1977)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/>
              <a:t>III </a:t>
            </a:r>
            <a:r>
              <a:rPr lang="en-US" sz="3600" dirty="0" err="1"/>
              <a:t>Protocollo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</a:t>
            </a:r>
            <a:r>
              <a:rPr lang="en-US" sz="3600" dirty="0" err="1"/>
              <a:t>relativo</a:t>
            </a:r>
            <a:r>
              <a:rPr lang="en-US" sz="3600" dirty="0"/>
              <a:t> </a:t>
            </a:r>
            <a:r>
              <a:rPr lang="en-US" sz="3600" dirty="0" err="1"/>
              <a:t>all’adozione</a:t>
            </a:r>
            <a:r>
              <a:rPr lang="en-US" sz="3600" dirty="0"/>
              <a:t> di un </a:t>
            </a:r>
            <a:r>
              <a:rPr lang="en-US" sz="3600" dirty="0" err="1"/>
              <a:t>emblema</a:t>
            </a:r>
            <a:r>
              <a:rPr lang="en-US" sz="3600" dirty="0"/>
              <a:t> </a:t>
            </a:r>
            <a:r>
              <a:rPr lang="en-US" sz="3600" dirty="0" err="1"/>
              <a:t>distintivo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(Ginevra, 8 </a:t>
            </a:r>
            <a:r>
              <a:rPr lang="en-US" sz="3600" dirty="0" err="1"/>
              <a:t>dicembre</a:t>
            </a:r>
            <a:r>
              <a:rPr lang="en-US" sz="3600" dirty="0"/>
              <a:t> 2005)</a:t>
            </a:r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324466" y="396534"/>
            <a:ext cx="11621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Protocolli Addizionali alle Convenzioni di Ginevra</a:t>
            </a:r>
          </a:p>
        </p:txBody>
      </p:sp>
    </p:spTree>
    <p:extLst>
      <p:ext uri="{BB962C8B-B14F-4D97-AF65-F5344CB8AC3E}">
        <p14:creationId xmlns:p14="http://schemas.microsoft.com/office/powerpoint/2010/main" val="297389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747D1-A484-3440-2150-469BD510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9756D5-E63B-3C29-D36F-308A6DA13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66D558-312E-0A3F-CE68-2BE1224C6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BBA62BC-7DC9-D5DE-7D9F-EC52A37BD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28F127-CDFE-5A01-3658-A06F3C59D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596863"/>
            <a:ext cx="11120475" cy="486460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en-US" sz="4000" dirty="0"/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per la </a:t>
            </a:r>
            <a:r>
              <a:rPr lang="en-US" sz="4000" dirty="0" err="1"/>
              <a:t>protezione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beni</a:t>
            </a:r>
            <a:r>
              <a:rPr lang="en-US" sz="4000" dirty="0"/>
              <a:t> </a:t>
            </a:r>
            <a:r>
              <a:rPr lang="en-US" sz="4000" dirty="0" err="1"/>
              <a:t>culturali</a:t>
            </a:r>
            <a:r>
              <a:rPr lang="en-US" sz="4000" dirty="0"/>
              <a:t> in </a:t>
            </a:r>
            <a:r>
              <a:rPr lang="en-US" sz="4000" dirty="0" err="1"/>
              <a:t>caso</a:t>
            </a:r>
            <a:r>
              <a:rPr lang="en-US" sz="4000" dirty="0"/>
              <a:t> di </a:t>
            </a:r>
            <a:r>
              <a:rPr lang="en-US" sz="4000" dirty="0" err="1"/>
              <a:t>conflitto</a:t>
            </a:r>
            <a:r>
              <a:rPr lang="en-US" sz="4000" dirty="0"/>
              <a:t> </a:t>
            </a:r>
            <a:r>
              <a:rPr lang="en-US" sz="4000" dirty="0" err="1"/>
              <a:t>armato</a:t>
            </a:r>
            <a:r>
              <a:rPr lang="en-US" sz="4000" dirty="0"/>
              <a:t> (</a:t>
            </a:r>
            <a:r>
              <a:rPr lang="en-US" sz="4000" dirty="0" err="1"/>
              <a:t>l’Aia</a:t>
            </a:r>
            <a:r>
              <a:rPr lang="en-US" sz="4000" dirty="0"/>
              <a:t>, 14 </a:t>
            </a:r>
            <a:r>
              <a:rPr lang="en-US" sz="4000" dirty="0" err="1"/>
              <a:t>maggio</a:t>
            </a:r>
            <a:r>
              <a:rPr lang="en-US" sz="4000" dirty="0"/>
              <a:t> 1954)</a:t>
            </a:r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</a:t>
            </a:r>
            <a:r>
              <a:rPr lang="en-US" sz="4000" dirty="0" err="1"/>
              <a:t>sulla</a:t>
            </a:r>
            <a:r>
              <a:rPr lang="en-US" sz="4000" dirty="0"/>
              <a:t> </a:t>
            </a:r>
            <a:r>
              <a:rPr lang="en-US" sz="4000" dirty="0" err="1"/>
              <a:t>sicurezza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Nazioni</a:t>
            </a:r>
            <a:r>
              <a:rPr lang="en-US" sz="4000" dirty="0"/>
              <a:t> Unite e del </a:t>
            </a:r>
            <a:r>
              <a:rPr lang="en-US" sz="4000" dirty="0" err="1"/>
              <a:t>personale</a:t>
            </a:r>
            <a:r>
              <a:rPr lang="en-US" sz="4000" dirty="0"/>
              <a:t> </a:t>
            </a:r>
            <a:r>
              <a:rPr lang="en-US" sz="4000" dirty="0" err="1"/>
              <a:t>associato</a:t>
            </a:r>
            <a:r>
              <a:rPr lang="en-US" sz="4000" dirty="0"/>
              <a:t> (New York, 9 </a:t>
            </a:r>
            <a:r>
              <a:rPr lang="en-US" sz="4000" dirty="0" err="1"/>
              <a:t>dicembre</a:t>
            </a:r>
            <a:r>
              <a:rPr lang="en-US" sz="4000" dirty="0"/>
              <a:t> 1994)</a:t>
            </a:r>
            <a:endParaRPr lang="en-US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B65D69-BA2C-3FF0-E48A-7B199509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6F2149-0696-BB44-7EBA-6DD29325C6E1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Protezione di categorie vulnerabili</a:t>
            </a:r>
          </a:p>
        </p:txBody>
      </p:sp>
    </p:spTree>
    <p:extLst>
      <p:ext uri="{BB962C8B-B14F-4D97-AF65-F5344CB8AC3E}">
        <p14:creationId xmlns:p14="http://schemas.microsoft.com/office/powerpoint/2010/main" val="3166729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25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E24F544-EBAA-2D74-3EE5-8B373F39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r="-2" b="-2"/>
          <a:stretch/>
        </p:blipFill>
        <p:spPr bwMode="auto">
          <a:xfrm>
            <a:off x="0" y="-51619"/>
            <a:ext cx="12338135" cy="66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testo, schermata, Carattere, Policromia&#10;&#10;Descrizione generata automaticamente">
            <a:extLst>
              <a:ext uri="{FF2B5EF4-FFF2-40B4-BE49-F238E27FC236}">
                <a16:creationId xmlns:a16="http://schemas.microsoft.com/office/drawing/2014/main" id="{77741D60-C7CF-B111-EABF-CF2DDBBCF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522" y="5103728"/>
            <a:ext cx="3254477" cy="17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CFAF6-AD68-E74C-DE2F-52CF5BF7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7BA9C0-F5FD-9894-396A-548AA226B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5FB85C-5490-7780-21AC-062DB09EF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B16DF16-60D3-3002-A3EF-4F90AD9CB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B9DA5C-9A8E-9B72-80C8-50D12070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i="1" dirty="0"/>
          </a:p>
          <a:p>
            <a:pPr marL="0" indent="0" algn="ctr">
              <a:buNone/>
            </a:pPr>
            <a:r>
              <a:rPr lang="it-IT" sz="4400" dirty="0"/>
              <a:t>trattati sulle armi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0D79F3-4831-47C4-5377-68E18210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7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67E01-033B-567D-B45A-26AF5030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2BAE6AD3-0C10-6278-A098-EE8D1F28C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FB30CE1-D73E-A6E7-44BE-ECCD1B17F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3579" b="13579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sketch line">
            <a:extLst>
              <a:ext uri="{FF2B5EF4-FFF2-40B4-BE49-F238E27FC236}">
                <a16:creationId xmlns:a16="http://schemas.microsoft.com/office/drawing/2014/main" id="{B7019AAB-8302-B299-08B8-7A949922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49BC7B-0E4C-28A6-1219-A183A5AB2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del 10 </a:t>
            </a:r>
            <a:r>
              <a:rPr lang="en-US" sz="2400" dirty="0" err="1"/>
              <a:t>aprile</a:t>
            </a:r>
            <a:r>
              <a:rPr lang="en-US" sz="2400" dirty="0"/>
              <a:t> 1972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vieta</a:t>
            </a:r>
            <a:r>
              <a:rPr lang="en-US" sz="2400" dirty="0"/>
              <a:t> la </a:t>
            </a:r>
            <a:r>
              <a:rPr lang="en-US" sz="2400" dirty="0" err="1"/>
              <a:t>messa</a:t>
            </a:r>
            <a:r>
              <a:rPr lang="en-US" sz="2400" dirty="0"/>
              <a:t> in punto, la </a:t>
            </a:r>
            <a:r>
              <a:rPr lang="en-US" sz="2400" dirty="0" err="1"/>
              <a:t>fabbricazione</a:t>
            </a:r>
            <a:r>
              <a:rPr lang="en-US" sz="2400" dirty="0"/>
              <a:t> e lo </a:t>
            </a:r>
            <a:r>
              <a:rPr lang="en-US" sz="2400" dirty="0" err="1"/>
              <a:t>stoccaggio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batteriologiche</a:t>
            </a:r>
            <a:r>
              <a:rPr lang="en-US" sz="2400" b="1" dirty="0"/>
              <a:t> (</a:t>
            </a:r>
            <a:r>
              <a:rPr lang="en-US" sz="2400" b="1" dirty="0" err="1"/>
              <a:t>biologiche</a:t>
            </a:r>
            <a:r>
              <a:rPr lang="en-US" sz="2400" b="1" dirty="0"/>
              <a:t>) </a:t>
            </a:r>
            <a:r>
              <a:rPr lang="en-US" sz="2400" dirty="0"/>
              <a:t>e a </a:t>
            </a:r>
            <a:r>
              <a:rPr lang="en-US" sz="2400" dirty="0" err="1"/>
              <a:t>tossine</a:t>
            </a:r>
            <a:r>
              <a:rPr lang="en-US" sz="2400" dirty="0"/>
              <a:t> e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la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distruzione</a:t>
            </a:r>
            <a:r>
              <a:rPr lang="en-US" sz="2400" dirty="0"/>
              <a:t> (</a:t>
            </a:r>
            <a:r>
              <a:rPr lang="en-US" sz="2400" dirty="0" err="1"/>
              <a:t>Londra</a:t>
            </a:r>
            <a:r>
              <a:rPr lang="en-US" sz="2400" dirty="0"/>
              <a:t>, </a:t>
            </a:r>
            <a:r>
              <a:rPr lang="en-US" sz="2400" dirty="0" err="1"/>
              <a:t>Mosca</a:t>
            </a:r>
            <a:r>
              <a:rPr lang="en-US" sz="2400" dirty="0"/>
              <a:t>, Washington, 10 </a:t>
            </a:r>
            <a:r>
              <a:rPr lang="en-US" sz="2400" dirty="0" err="1"/>
              <a:t>aprile</a:t>
            </a:r>
            <a:r>
              <a:rPr lang="en-US" sz="2400" dirty="0"/>
              <a:t> 1972)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BEB1EF-E508-E92A-A116-576CFBC7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312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1A2075AE-E93B-8B26-F4D5-C3D40145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7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proibizione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sviluppo</a:t>
            </a:r>
            <a:r>
              <a:rPr lang="en-US" sz="2400" dirty="0"/>
              <a:t>,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produzione</a:t>
            </a:r>
            <a:r>
              <a:rPr lang="en-US" sz="2400" dirty="0"/>
              <a:t>,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stoccaggio</a:t>
            </a:r>
            <a:r>
              <a:rPr lang="en-US" sz="2400" dirty="0"/>
              <a:t> e </a:t>
            </a:r>
            <a:r>
              <a:rPr lang="en-US" sz="2400" dirty="0" err="1"/>
              <a:t>dell’uso</a:t>
            </a:r>
            <a:r>
              <a:rPr lang="en-US" sz="2400" dirty="0"/>
              <a:t> di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chimiche</a:t>
            </a:r>
            <a:r>
              <a:rPr lang="en-US" sz="2400" dirty="0"/>
              <a:t> e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distruzione</a:t>
            </a:r>
            <a:r>
              <a:rPr lang="en-US" sz="2400" dirty="0"/>
              <a:t> (Parigi, New York, 13 </a:t>
            </a:r>
            <a:r>
              <a:rPr lang="en-US" sz="2400" dirty="0" err="1"/>
              <a:t>gennaio</a:t>
            </a:r>
            <a:r>
              <a:rPr lang="en-US" sz="2400" dirty="0"/>
              <a:t> 1993)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455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p of states' adoption of the Convention on Certain Conventional Weapons">
            <a:extLst>
              <a:ext uri="{FF2B5EF4-FFF2-40B4-BE49-F238E27FC236}">
                <a16:creationId xmlns:a16="http://schemas.microsoft.com/office/drawing/2014/main" id="{CF554F5A-88C2-8983-584A-CC6F4F41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6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Nazioni</a:t>
            </a:r>
            <a:r>
              <a:rPr lang="en-US" sz="2400" dirty="0"/>
              <a:t> Unite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certe</a:t>
            </a:r>
            <a:r>
              <a:rPr lang="en-US" sz="2400" dirty="0"/>
              <a:t> </a:t>
            </a:r>
            <a:r>
              <a:rPr lang="en-US" sz="2400" dirty="0" err="1"/>
              <a:t>armi</a:t>
            </a:r>
            <a:r>
              <a:rPr lang="en-US" sz="2400" dirty="0"/>
              <a:t> </a:t>
            </a:r>
            <a:r>
              <a:rPr lang="en-US" sz="2400" dirty="0" err="1"/>
              <a:t>convenzionali</a:t>
            </a:r>
            <a:r>
              <a:rPr lang="en-US" sz="2400" dirty="0"/>
              <a:t> (Ginevra, 10 </a:t>
            </a:r>
            <a:r>
              <a:rPr lang="en-US" sz="2400" dirty="0" err="1"/>
              <a:t>aprile</a:t>
            </a:r>
            <a:r>
              <a:rPr lang="en-US" sz="2400" dirty="0"/>
              <a:t> 1981)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738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it-IT" sz="4400" dirty="0"/>
              <a:t>diritto bellico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i="1" dirty="0"/>
              <a:t>ius in bello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diritto dei conflitti armati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diritto umanitario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74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F554F5A-88C2-8983-584A-CC6F4F41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7673" b="7673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divieto</a:t>
            </a:r>
            <a:r>
              <a:rPr lang="en-US" sz="2400" dirty="0"/>
              <a:t> </a:t>
            </a:r>
            <a:r>
              <a:rPr lang="en-US" sz="2400" dirty="0" err="1"/>
              <a:t>dell’uso</a:t>
            </a:r>
            <a:r>
              <a:rPr lang="en-US" sz="2400" dirty="0"/>
              <a:t> di </a:t>
            </a:r>
            <a:r>
              <a:rPr lang="en-US" sz="2400" dirty="0" err="1"/>
              <a:t>tecniche</a:t>
            </a:r>
            <a:r>
              <a:rPr lang="en-US" sz="2400" dirty="0"/>
              <a:t> di </a:t>
            </a:r>
            <a:r>
              <a:rPr lang="en-US" sz="2400" dirty="0" err="1"/>
              <a:t>modifica</a:t>
            </a:r>
            <a:r>
              <a:rPr lang="en-US" sz="2400" dirty="0"/>
              <a:t> </a:t>
            </a:r>
            <a:r>
              <a:rPr lang="en-US" sz="2400" dirty="0" err="1"/>
              <a:t>dell’ambiente</a:t>
            </a:r>
            <a:r>
              <a:rPr lang="en-US" sz="2400" dirty="0"/>
              <a:t> a </a:t>
            </a:r>
            <a:r>
              <a:rPr lang="en-US" sz="2400" dirty="0" err="1"/>
              <a:t>fini</a:t>
            </a:r>
            <a:r>
              <a:rPr lang="en-US" sz="2400" dirty="0"/>
              <a:t> </a:t>
            </a:r>
            <a:r>
              <a:rPr lang="en-US" sz="2400" dirty="0" err="1"/>
              <a:t>militari</a:t>
            </a:r>
            <a:r>
              <a:rPr lang="en-US" sz="2400" dirty="0"/>
              <a:t> e ad </a:t>
            </a: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altro</a:t>
            </a:r>
            <a:r>
              <a:rPr lang="en-US" sz="2400" dirty="0"/>
              <a:t> </a:t>
            </a:r>
            <a:r>
              <a:rPr lang="en-US" sz="2400" dirty="0" err="1"/>
              <a:t>scopo</a:t>
            </a:r>
            <a:r>
              <a:rPr lang="en-US" sz="2400" dirty="0"/>
              <a:t> </a:t>
            </a:r>
            <a:r>
              <a:rPr lang="en-US" sz="2400" dirty="0" err="1"/>
              <a:t>ostile</a:t>
            </a:r>
            <a:r>
              <a:rPr lang="en-US" sz="2400" dirty="0"/>
              <a:t> (Ginevra, 10 </a:t>
            </a:r>
            <a:r>
              <a:rPr lang="en-US" sz="2400" dirty="0" err="1"/>
              <a:t>dicembre</a:t>
            </a:r>
            <a:r>
              <a:rPr lang="en-US" sz="2400" dirty="0"/>
              <a:t> 1976)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254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D6C8BFF-8156-A810-7644-503AA256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9383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68402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600" dirty="0" err="1"/>
              <a:t>Convenzione</a:t>
            </a:r>
            <a:r>
              <a:rPr lang="en-US" sz="2600" dirty="0"/>
              <a:t> </a:t>
            </a:r>
            <a:r>
              <a:rPr lang="en-US" sz="2600" dirty="0" err="1"/>
              <a:t>sulla</a:t>
            </a:r>
            <a:r>
              <a:rPr lang="en-US" sz="2600" dirty="0"/>
              <a:t> </a:t>
            </a:r>
            <a:r>
              <a:rPr lang="en-US" sz="2600" dirty="0" err="1"/>
              <a:t>proibizione</a:t>
            </a:r>
            <a:r>
              <a:rPr lang="en-US" sz="2600" dirty="0"/>
              <a:t> </a:t>
            </a:r>
            <a:r>
              <a:rPr lang="en-US" sz="2600" dirty="0" err="1"/>
              <a:t>dell’uso</a:t>
            </a:r>
            <a:r>
              <a:rPr lang="en-US" sz="2600" dirty="0"/>
              <a:t>, </a:t>
            </a:r>
            <a:r>
              <a:rPr lang="en-US" sz="2600" dirty="0" err="1"/>
              <a:t>dello</a:t>
            </a:r>
            <a:r>
              <a:rPr lang="en-US" sz="2600" dirty="0"/>
              <a:t> </a:t>
            </a:r>
            <a:r>
              <a:rPr lang="en-US" sz="2600" dirty="0" err="1"/>
              <a:t>stoccaggio</a:t>
            </a:r>
            <a:r>
              <a:rPr lang="en-US" sz="2600" dirty="0"/>
              <a:t>, </a:t>
            </a:r>
            <a:r>
              <a:rPr lang="en-US" sz="2600" dirty="0" err="1"/>
              <a:t>della</a:t>
            </a:r>
            <a:r>
              <a:rPr lang="en-US" sz="2600" dirty="0"/>
              <a:t> </a:t>
            </a:r>
            <a:r>
              <a:rPr lang="en-US" sz="2600" dirty="0" err="1"/>
              <a:t>produzione</a:t>
            </a:r>
            <a:r>
              <a:rPr lang="en-US" sz="2600" dirty="0"/>
              <a:t> e del </a:t>
            </a:r>
            <a:r>
              <a:rPr lang="en-US" sz="2600" dirty="0" err="1"/>
              <a:t>trasferimento</a:t>
            </a:r>
            <a:r>
              <a:rPr lang="en-US" sz="2600" dirty="0"/>
              <a:t> di </a:t>
            </a:r>
            <a:r>
              <a:rPr lang="en-US" sz="2600" b="1" dirty="0"/>
              <a:t>mine </a:t>
            </a:r>
            <a:r>
              <a:rPr lang="en-US" sz="2600" b="1" dirty="0" err="1"/>
              <a:t>antiuomo</a:t>
            </a:r>
            <a:r>
              <a:rPr lang="en-US" sz="2600" b="1" dirty="0"/>
              <a:t> </a:t>
            </a:r>
            <a:r>
              <a:rPr lang="en-US" sz="2600" dirty="0"/>
              <a:t>e </a:t>
            </a:r>
            <a:r>
              <a:rPr lang="en-US" sz="2600" dirty="0" err="1"/>
              <a:t>sulla</a:t>
            </a:r>
            <a:r>
              <a:rPr lang="en-US" sz="2600" dirty="0"/>
              <a:t> </a:t>
            </a:r>
            <a:r>
              <a:rPr lang="en-US" sz="2600" dirty="0" err="1"/>
              <a:t>loro</a:t>
            </a:r>
            <a:r>
              <a:rPr lang="en-US" sz="2600" dirty="0"/>
              <a:t> </a:t>
            </a:r>
            <a:r>
              <a:rPr lang="en-US" sz="2600" dirty="0" err="1"/>
              <a:t>distruzione</a:t>
            </a:r>
            <a:r>
              <a:rPr lang="en-US" sz="2600" dirty="0"/>
              <a:t> (Ottawa, 18 </a:t>
            </a:r>
            <a:r>
              <a:rPr lang="en-US" sz="2600" dirty="0" err="1"/>
              <a:t>settembre</a:t>
            </a:r>
            <a:r>
              <a:rPr lang="en-US" sz="2600" dirty="0"/>
              <a:t> 1997)</a:t>
            </a:r>
          </a:p>
          <a:p>
            <a:endParaRPr lang="en-US" sz="2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1416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A208ACAF-8500-B79C-5105-3DA1E21B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b="23082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r>
              <a:rPr lang="en-US" sz="3200" dirty="0" err="1"/>
              <a:t>Convenzione</a:t>
            </a:r>
            <a:r>
              <a:rPr lang="en-US" sz="3200" dirty="0"/>
              <a:t> </a:t>
            </a:r>
            <a:r>
              <a:rPr lang="en-US" sz="3200" dirty="0" err="1"/>
              <a:t>sullle</a:t>
            </a:r>
            <a:r>
              <a:rPr lang="en-US" sz="3200" dirty="0"/>
              <a:t> </a:t>
            </a:r>
            <a:r>
              <a:rPr lang="en-US" sz="3200" dirty="0" err="1"/>
              <a:t>munizioni</a:t>
            </a:r>
            <a:r>
              <a:rPr lang="en-US" sz="3200" dirty="0"/>
              <a:t> a </a:t>
            </a:r>
            <a:r>
              <a:rPr lang="en-US" sz="3200" dirty="0" err="1"/>
              <a:t>grappolo</a:t>
            </a:r>
            <a:r>
              <a:rPr lang="en-US" sz="3200" dirty="0"/>
              <a:t> (Oslo, 30 </a:t>
            </a:r>
            <a:r>
              <a:rPr lang="en-US" sz="3200" dirty="0" err="1"/>
              <a:t>maggio</a:t>
            </a:r>
            <a:r>
              <a:rPr lang="en-US" sz="3200" dirty="0"/>
              <a:t> 2008)</a:t>
            </a:r>
          </a:p>
          <a:p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825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3E6CFB7C-EA8F-A854-DC14-B17C6D5D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14582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200" dirty="0"/>
          </a:p>
          <a:p>
            <a:pPr marL="0" indent="0">
              <a:buNone/>
            </a:pPr>
            <a:r>
              <a:rPr lang="en-US" dirty="0" err="1"/>
              <a:t>Trattato</a:t>
            </a:r>
            <a:r>
              <a:rPr lang="en-US" dirty="0"/>
              <a:t> per la </a:t>
            </a:r>
            <a:r>
              <a:rPr lang="en-US" dirty="0" err="1"/>
              <a:t>proibizione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armi</a:t>
            </a:r>
            <a:r>
              <a:rPr lang="en-US" dirty="0"/>
              <a:t> </a:t>
            </a:r>
            <a:r>
              <a:rPr lang="en-US" dirty="0" err="1"/>
              <a:t>nucleari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(New York, 20 </a:t>
            </a:r>
            <a:r>
              <a:rPr lang="en-US" dirty="0" err="1"/>
              <a:t>settembre</a:t>
            </a:r>
            <a:r>
              <a:rPr lang="en-US" dirty="0"/>
              <a:t> 2017)</a:t>
            </a:r>
          </a:p>
          <a:p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647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A61DD-78F5-98E4-0A30-B1EBD1E45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85FAF-0A49-AAFF-11B3-6EF380197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it-IT" sz="4400" i="1" dirty="0"/>
              <a:t>ius in bello</a:t>
            </a:r>
          </a:p>
          <a:p>
            <a:pPr marL="0" indent="0" algn="ctr">
              <a:buNone/>
            </a:pPr>
            <a:endParaRPr lang="it-IT" sz="4400" i="1" dirty="0"/>
          </a:p>
          <a:p>
            <a:pPr marL="0" indent="0" algn="ctr">
              <a:buNone/>
            </a:pPr>
            <a:r>
              <a:rPr lang="it-IT" sz="4400" dirty="0"/>
              <a:t>vs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i="1" dirty="0"/>
              <a:t>ius ad bellum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911977-9150-EDFF-8BCF-9C6C2A46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8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Cicero's murder ushered in the Roman Empire">
            <a:extLst>
              <a:ext uri="{FF2B5EF4-FFF2-40B4-BE49-F238E27FC236}">
                <a16:creationId xmlns:a16="http://schemas.microsoft.com/office/drawing/2014/main" id="{890AD37D-E593-6993-A338-21A95478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 r="23959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4800" i="1" dirty="0"/>
              <a:t>silent leges inter </a:t>
            </a:r>
            <a:r>
              <a:rPr lang="en-US" sz="4800" i="1" dirty="0" err="1"/>
              <a:t>arma</a:t>
            </a:r>
            <a:endParaRPr lang="en-US" sz="4800" i="1" dirty="0"/>
          </a:p>
          <a:p>
            <a:pPr marL="0"/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060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4800" i="1" dirty="0"/>
              <a:t>«</a:t>
            </a:r>
            <a:r>
              <a:rPr lang="en-US" sz="4800" i="1" dirty="0" err="1"/>
              <a:t>introdurre</a:t>
            </a:r>
            <a:r>
              <a:rPr lang="en-US" sz="4800" i="1" dirty="0"/>
              <a:t> </a:t>
            </a:r>
            <a:r>
              <a:rPr lang="en-US" sz="4800" i="1" dirty="0" err="1"/>
              <a:t>nella</a:t>
            </a:r>
            <a:r>
              <a:rPr lang="en-US" sz="4800" i="1" dirty="0"/>
              <a:t> </a:t>
            </a:r>
            <a:r>
              <a:rPr lang="en-US" sz="4800" i="1" dirty="0" err="1"/>
              <a:t>stessa</a:t>
            </a:r>
            <a:r>
              <a:rPr lang="en-US" sz="4800" i="1" dirty="0"/>
              <a:t> </a:t>
            </a:r>
            <a:r>
              <a:rPr lang="en-US" sz="4800" i="1" dirty="0" err="1"/>
              <a:t>filosofia</a:t>
            </a:r>
            <a:r>
              <a:rPr lang="en-US" sz="4800" i="1" dirty="0"/>
              <a:t> </a:t>
            </a:r>
            <a:r>
              <a:rPr lang="en-US" sz="4800" i="1" dirty="0" err="1"/>
              <a:t>della</a:t>
            </a:r>
            <a:r>
              <a:rPr lang="en-US" sz="4800" i="1" dirty="0"/>
              <a:t> </a:t>
            </a:r>
            <a:r>
              <a:rPr lang="en-US" sz="4800" i="1" dirty="0" err="1"/>
              <a:t>guerra</a:t>
            </a:r>
            <a:r>
              <a:rPr lang="en-US" sz="4800" i="1" dirty="0"/>
              <a:t> un principio di </a:t>
            </a:r>
            <a:r>
              <a:rPr lang="en-US" sz="4800" i="1" dirty="0" err="1"/>
              <a:t>moderazione</a:t>
            </a:r>
            <a:r>
              <a:rPr lang="en-US" sz="4800" i="1" dirty="0"/>
              <a:t> </a:t>
            </a:r>
            <a:r>
              <a:rPr lang="en-US" sz="4800" i="1" dirty="0" err="1"/>
              <a:t>sarebbe</a:t>
            </a:r>
            <a:r>
              <a:rPr lang="en-US" sz="4800" i="1" dirty="0"/>
              <a:t> </a:t>
            </a:r>
            <a:r>
              <a:rPr lang="en-US" sz="4800" i="1" dirty="0" err="1"/>
              <a:t>un’assurdità</a:t>
            </a:r>
            <a:r>
              <a:rPr lang="en-US" sz="4800" i="1" dirty="0"/>
              <a:t>»</a:t>
            </a:r>
          </a:p>
          <a:p>
            <a:pPr marL="0"/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076" name="Picture 4" descr="Della guerra : Clausewitz, Karl von, Bollati, Ambrogio, Canevari, Emilio:  Amazon.it: Libri">
            <a:extLst>
              <a:ext uri="{FF2B5EF4-FFF2-40B4-BE49-F238E27FC236}">
                <a16:creationId xmlns:a16="http://schemas.microsoft.com/office/drawing/2014/main" id="{D633FBB6-5C7E-5E75-CA55-816DAF98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7998"/>
            <a:ext cx="10515600" cy="606347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Ora,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filantropi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facilmente</a:t>
            </a:r>
            <a:r>
              <a:rPr lang="en-US" dirty="0"/>
              <a:t> </a:t>
            </a:r>
            <a:r>
              <a:rPr lang="en-US" dirty="0" err="1"/>
              <a:t>immaginare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esista</a:t>
            </a:r>
            <a:r>
              <a:rPr lang="en-US" dirty="0"/>
              <a:t> un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abile</a:t>
            </a:r>
            <a:r>
              <a:rPr lang="en-US" dirty="0"/>
              <a:t> per </a:t>
            </a:r>
            <a:r>
              <a:rPr lang="en-US" dirty="0" err="1"/>
              <a:t>disarmare</a:t>
            </a:r>
            <a:r>
              <a:rPr lang="en-US" dirty="0"/>
              <a:t> e </a:t>
            </a:r>
            <a:r>
              <a:rPr lang="en-US" dirty="0" err="1"/>
              <a:t>sconfiggere</a:t>
            </a:r>
            <a:r>
              <a:rPr lang="en-US" dirty="0"/>
              <a:t> un </a:t>
            </a:r>
            <a:r>
              <a:rPr lang="en-US" dirty="0" err="1"/>
              <a:t>nemico</a:t>
            </a:r>
            <a:r>
              <a:rPr lang="en-US" dirty="0"/>
              <a:t> senza </a:t>
            </a:r>
            <a:r>
              <a:rPr lang="en-US" dirty="0" err="1"/>
              <a:t>causare</a:t>
            </a:r>
            <a:r>
              <a:rPr lang="en-US" dirty="0"/>
              <a:t> </a:t>
            </a:r>
            <a:r>
              <a:rPr lang="en-US" dirty="0" err="1"/>
              <a:t>grandi</a:t>
            </a:r>
            <a:r>
              <a:rPr lang="en-US" dirty="0"/>
              <a:t> </a:t>
            </a:r>
            <a:r>
              <a:rPr lang="en-US" dirty="0" err="1"/>
              <a:t>spargimenti</a:t>
            </a:r>
            <a:r>
              <a:rPr lang="en-US" dirty="0"/>
              <a:t> di </a:t>
            </a:r>
            <a:r>
              <a:rPr lang="en-US" dirty="0" err="1"/>
              <a:t>sangue</a:t>
            </a:r>
            <a:r>
              <a:rPr lang="en-US" dirty="0"/>
              <a:t>, 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la </a:t>
            </a:r>
            <a:r>
              <a:rPr lang="en-US" dirty="0" err="1"/>
              <a:t>tendenza</a:t>
            </a:r>
            <a:r>
              <a:rPr lang="en-US" dirty="0"/>
              <a:t> propria dell’arte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. Per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plausibile</a:t>
            </a:r>
            <a:r>
              <a:rPr lang="en-US" dirty="0"/>
              <a:t> </a:t>
            </a:r>
            <a:r>
              <a:rPr lang="en-US" dirty="0" err="1"/>
              <a:t>possa</a:t>
            </a:r>
            <a:r>
              <a:rPr lang="en-US" dirty="0"/>
              <a:t> </a:t>
            </a:r>
            <a:r>
              <a:rPr lang="en-US" dirty="0" err="1"/>
              <a:t>sembrare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tratta</a:t>
            </a:r>
            <a:r>
              <a:rPr lang="en-US" dirty="0"/>
              <a:t> </a:t>
            </a:r>
            <a:r>
              <a:rPr lang="en-US" dirty="0" err="1"/>
              <a:t>comunque</a:t>
            </a:r>
            <a:r>
              <a:rPr lang="en-US" dirty="0"/>
              <a:t> di un </a:t>
            </a:r>
            <a:r>
              <a:rPr lang="en-US" dirty="0" err="1"/>
              <a:t>errore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estirpato</a:t>
            </a:r>
            <a:r>
              <a:rPr lang="en-US" dirty="0"/>
              <a:t>; </a:t>
            </a:r>
            <a:r>
              <a:rPr lang="en-US" dirty="0" err="1"/>
              <a:t>perché</a:t>
            </a:r>
            <a:r>
              <a:rPr lang="en-US" dirty="0"/>
              <a:t> in 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pericolose</a:t>
            </a:r>
            <a:r>
              <a:rPr lang="en-US" dirty="0"/>
              <a:t> come la </a:t>
            </a:r>
            <a:r>
              <a:rPr lang="en-US" dirty="0" err="1"/>
              <a:t>guerra</a:t>
            </a:r>
            <a:r>
              <a:rPr lang="en-US" dirty="0"/>
              <a:t>, I </a:t>
            </a:r>
            <a:r>
              <a:rPr lang="en-US" dirty="0" err="1"/>
              <a:t>peggiori</a:t>
            </a:r>
            <a:r>
              <a:rPr lang="en-US" dirty="0"/>
              <a:t> </a:t>
            </a:r>
            <a:r>
              <a:rPr lang="en-US" dirty="0" err="1"/>
              <a:t>errori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quelli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derivano</a:t>
            </a:r>
            <a:r>
              <a:rPr lang="en-US" dirty="0"/>
              <a:t> da uno spirito di </a:t>
            </a:r>
            <a:r>
              <a:rPr lang="en-US" dirty="0" err="1"/>
              <a:t>benevolenza</a:t>
            </a:r>
            <a:r>
              <a:rPr lang="en-US" dirty="0"/>
              <a:t>. […]
Se le guerre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popoli</a:t>
            </a:r>
            <a:r>
              <a:rPr lang="en-US" dirty="0"/>
              <a:t> </a:t>
            </a:r>
            <a:r>
              <a:rPr lang="en-US" dirty="0" err="1"/>
              <a:t>civili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crudeli</a:t>
            </a:r>
            <a:r>
              <a:rPr lang="en-US" dirty="0"/>
              <a:t> e </a:t>
            </a:r>
            <a:r>
              <a:rPr lang="en-US" dirty="0" err="1"/>
              <a:t>distruttive</a:t>
            </a:r>
            <a:r>
              <a:rPr lang="en-US" dirty="0"/>
              <a:t> di quelle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selvaggi</a:t>
            </a:r>
            <a:r>
              <a:rPr lang="en-US" dirty="0"/>
              <a:t>, la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nasce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condizione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in se </a:t>
            </a:r>
            <a:r>
              <a:rPr lang="en-US" dirty="0" err="1"/>
              <a:t>stessi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rapporti</a:t>
            </a:r>
            <a:r>
              <a:rPr lang="en-US" dirty="0"/>
              <a:t> </a:t>
            </a:r>
            <a:r>
              <a:rPr lang="en-US" dirty="0" err="1"/>
              <a:t>reciproci</a:t>
            </a:r>
            <a:r>
              <a:rPr lang="en-US" dirty="0"/>
              <a:t>. […] Ma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cose</a:t>
            </a:r>
            <a:r>
              <a:rPr lang="en-US" dirty="0"/>
              <a:t> non </a:t>
            </a:r>
            <a:r>
              <a:rPr lang="en-US" dirty="0" err="1"/>
              <a:t>appartengono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 </a:t>
            </a:r>
            <a:r>
              <a:rPr lang="en-US" dirty="0" err="1"/>
              <a:t>stessa</a:t>
            </a:r>
            <a:r>
              <a:rPr lang="en-US" dirty="0"/>
              <a:t>; 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date solo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condizioni</a:t>
            </a:r>
            <a:r>
              <a:rPr lang="en-US" dirty="0"/>
              <a:t>; e </a:t>
            </a:r>
            <a:r>
              <a:rPr lang="en-US" dirty="0" err="1"/>
              <a:t>introdurre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filosofia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 un principio di </a:t>
            </a:r>
            <a:r>
              <a:rPr lang="en-US" dirty="0" err="1"/>
              <a:t>moderazione</a:t>
            </a:r>
            <a:r>
              <a:rPr lang="en-US" dirty="0"/>
              <a:t> </a:t>
            </a:r>
            <a:r>
              <a:rPr lang="en-US" dirty="0" err="1"/>
              <a:t>sarebbe</a:t>
            </a:r>
            <a:r>
              <a:rPr lang="en-US" dirty="0"/>
              <a:t> </a:t>
            </a:r>
            <a:r>
              <a:rPr lang="en-US" dirty="0" err="1"/>
              <a:t>un’assurdità</a:t>
            </a:r>
            <a:r>
              <a:rPr lang="en-US" dirty="0"/>
              <a:t>. […]</a:t>
            </a:r>
          </a:p>
          <a:p>
            <a:pPr marL="0" indent="0" algn="just">
              <a:buNone/>
            </a:pPr>
            <a:r>
              <a:rPr lang="en-US" dirty="0"/>
              <a:t>Se </a:t>
            </a:r>
            <a:r>
              <a:rPr lang="en-US" dirty="0" err="1"/>
              <a:t>vediamo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le </a:t>
            </a:r>
            <a:r>
              <a:rPr lang="en-US" dirty="0" err="1"/>
              <a:t>nazioni</a:t>
            </a:r>
            <a:r>
              <a:rPr lang="en-US" dirty="0"/>
              <a:t> </a:t>
            </a:r>
            <a:r>
              <a:rPr lang="en-US" dirty="0" err="1"/>
              <a:t>civili</a:t>
            </a:r>
            <a:r>
              <a:rPr lang="en-US" dirty="0"/>
              <a:t> non </a:t>
            </a:r>
            <a:r>
              <a:rPr lang="en-US" dirty="0" err="1"/>
              <a:t>mettono</a:t>
            </a:r>
            <a:r>
              <a:rPr lang="en-US" dirty="0"/>
              <a:t> a </a:t>
            </a:r>
            <a:r>
              <a:rPr lang="en-US" dirty="0" err="1"/>
              <a:t>morte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prigionieri</a:t>
            </a:r>
            <a:r>
              <a:rPr lang="en-US" dirty="0"/>
              <a:t>, non </a:t>
            </a:r>
            <a:r>
              <a:rPr lang="en-US" dirty="0" err="1"/>
              <a:t>devastano</a:t>
            </a:r>
            <a:r>
              <a:rPr lang="en-US" dirty="0"/>
              <a:t> </a:t>
            </a:r>
            <a:r>
              <a:rPr lang="en-US" dirty="0" err="1"/>
              <a:t>città</a:t>
            </a:r>
            <a:r>
              <a:rPr lang="en-US" dirty="0"/>
              <a:t> e </a:t>
            </a:r>
            <a:r>
              <a:rPr lang="en-US" dirty="0" err="1"/>
              <a:t>paesi</a:t>
            </a:r>
            <a:r>
              <a:rPr lang="en-US" dirty="0"/>
              <a:t>,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perché</a:t>
            </a:r>
            <a:r>
              <a:rPr lang="en-US" dirty="0"/>
              <a:t> la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intelligenza</a:t>
            </a:r>
            <a:r>
              <a:rPr lang="en-US" dirty="0"/>
              <a:t> </a:t>
            </a:r>
            <a:r>
              <a:rPr lang="en-US" dirty="0" err="1"/>
              <a:t>esercita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maggiore</a:t>
            </a:r>
            <a:r>
              <a:rPr lang="en-US" dirty="0"/>
              <a:t> influenza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modo di </a:t>
            </a:r>
            <a:r>
              <a:rPr lang="en-US" dirty="0" err="1"/>
              <a:t>condurre</a:t>
            </a:r>
            <a:r>
              <a:rPr lang="en-US" dirty="0"/>
              <a:t> la </a:t>
            </a:r>
            <a:r>
              <a:rPr lang="en-US" dirty="0" err="1"/>
              <a:t>guerra</a:t>
            </a:r>
            <a:r>
              <a:rPr lang="en-US" dirty="0"/>
              <a:t>, e ha </a:t>
            </a:r>
            <a:r>
              <a:rPr lang="en-US" dirty="0" err="1"/>
              <a:t>insegnato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mezzi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efficaci</a:t>
            </a:r>
            <a:r>
              <a:rPr lang="en-US" dirty="0"/>
              <a:t> per </a:t>
            </a:r>
            <a:r>
              <a:rPr lang="en-US" dirty="0" err="1"/>
              <a:t>applicare</a:t>
            </a:r>
            <a:r>
              <a:rPr lang="en-US" dirty="0"/>
              <a:t> la forza di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rozzi</a:t>
            </a:r>
            <a:r>
              <a:rPr lang="en-US" dirty="0"/>
              <a:t> </a:t>
            </a:r>
            <a:r>
              <a:rPr lang="en-US" dirty="0" err="1"/>
              <a:t>atti</a:t>
            </a:r>
            <a:r>
              <a:rPr lang="en-US" dirty="0"/>
              <a:t> di </a:t>
            </a:r>
            <a:r>
              <a:rPr lang="en-US" dirty="0" err="1"/>
              <a:t>mero</a:t>
            </a:r>
            <a:r>
              <a:rPr lang="en-US" dirty="0"/>
              <a:t> </a:t>
            </a:r>
            <a:r>
              <a:rPr lang="en-US" dirty="0" err="1"/>
              <a:t>istinto</a:t>
            </a:r>
            <a:r>
              <a:rPr lang="en-US" dirty="0"/>
              <a:t>. </a:t>
            </a:r>
            <a:r>
              <a:rPr lang="en-US" dirty="0" err="1"/>
              <a:t>L’invenzione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polvere</a:t>
            </a:r>
            <a:r>
              <a:rPr lang="en-US" dirty="0"/>
              <a:t> da </a:t>
            </a:r>
            <a:r>
              <a:rPr lang="en-US" dirty="0" err="1"/>
              <a:t>sparo</a:t>
            </a:r>
            <a:r>
              <a:rPr lang="en-US" dirty="0"/>
              <a:t>, il </a:t>
            </a:r>
            <a:r>
              <a:rPr lang="en-US" dirty="0" err="1"/>
              <a:t>costante</a:t>
            </a:r>
            <a:r>
              <a:rPr lang="en-US" dirty="0"/>
              <a:t> </a:t>
            </a:r>
            <a:r>
              <a:rPr lang="en-US" dirty="0" err="1"/>
              <a:t>progresso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miglioramenti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costruzione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armi</a:t>
            </a:r>
            <a:r>
              <a:rPr lang="en-US" dirty="0"/>
              <a:t> da fuoco </a:t>
            </a:r>
            <a:r>
              <a:rPr lang="en-US" dirty="0" err="1"/>
              <a:t>sono</a:t>
            </a:r>
            <a:r>
              <a:rPr lang="en-US" dirty="0"/>
              <a:t> prove </a:t>
            </a:r>
            <a:r>
              <a:rPr lang="en-US" dirty="0" err="1"/>
              <a:t>sufficienti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tendenza</a:t>
            </a:r>
            <a:r>
              <a:rPr lang="en-US" dirty="0"/>
              <a:t> a </a:t>
            </a:r>
            <a:r>
              <a:rPr lang="en-US" dirty="0" err="1"/>
              <a:t>distruggere</a:t>
            </a:r>
            <a:r>
              <a:rPr lang="en-US" dirty="0"/>
              <a:t> </a:t>
            </a:r>
            <a:r>
              <a:rPr lang="en-US" dirty="0" err="1"/>
              <a:t>l’avversario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base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concezione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, non </a:t>
            </a:r>
            <a:r>
              <a:rPr lang="en-US" dirty="0" err="1"/>
              <a:t>è</a:t>
            </a:r>
            <a:r>
              <a:rPr lang="en-US" dirty="0"/>
              <a:t> in </a:t>
            </a:r>
            <a:r>
              <a:rPr lang="en-US" dirty="0" err="1"/>
              <a:t>alcun</a:t>
            </a:r>
            <a:r>
              <a:rPr lang="en-US" dirty="0"/>
              <a:t> modo cambiata o </a:t>
            </a:r>
            <a:r>
              <a:rPr lang="en-US" dirty="0" err="1"/>
              <a:t>modificata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il </a:t>
            </a:r>
            <a:r>
              <a:rPr lang="en-US" dirty="0" err="1"/>
              <a:t>progresso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civiltà</a:t>
            </a:r>
            <a:r>
              <a:rPr lang="en-US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65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5C1DD2F-AC19-0D99-8C42-23311F88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4" b="4350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7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9ACA3F-026F-40A1-75D0-FA24A449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60" r="-2" b="1424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B214341-9132-361F-D4E0-4B30A21F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r="19601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08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7038</TotalTime>
  <Words>1665</Words>
  <Application>Microsoft Macintosh PowerPoint</Application>
  <PresentationFormat>Widescreen</PresentationFormat>
  <Paragraphs>168</Paragraphs>
  <Slides>33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376</cp:revision>
  <dcterms:created xsi:type="dcterms:W3CDTF">2023-02-07T10:10:48Z</dcterms:created>
  <dcterms:modified xsi:type="dcterms:W3CDTF">2026-04-28T16:34:26Z</dcterms:modified>
</cp:coreProperties>
</file>