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335" r:id="rId2"/>
    <p:sldId id="399" r:id="rId3"/>
    <p:sldId id="401" r:id="rId4"/>
    <p:sldId id="430" r:id="rId5"/>
    <p:sldId id="402" r:id="rId6"/>
    <p:sldId id="403" r:id="rId7"/>
    <p:sldId id="389" r:id="rId8"/>
    <p:sldId id="405" r:id="rId9"/>
    <p:sldId id="406" r:id="rId10"/>
    <p:sldId id="407" r:id="rId11"/>
    <p:sldId id="404" r:id="rId12"/>
    <p:sldId id="408" r:id="rId13"/>
    <p:sldId id="409" r:id="rId14"/>
    <p:sldId id="398" r:id="rId15"/>
    <p:sldId id="410" r:id="rId16"/>
    <p:sldId id="411" r:id="rId17"/>
    <p:sldId id="412" r:id="rId18"/>
    <p:sldId id="413" r:id="rId19"/>
    <p:sldId id="414" r:id="rId20"/>
    <p:sldId id="415" r:id="rId21"/>
    <p:sldId id="416" r:id="rId22"/>
    <p:sldId id="417" r:id="rId23"/>
    <p:sldId id="419" r:id="rId24"/>
    <p:sldId id="437" r:id="rId25"/>
    <p:sldId id="420" r:id="rId26"/>
    <p:sldId id="440" r:id="rId27"/>
    <p:sldId id="435" r:id="rId28"/>
    <p:sldId id="427" r:id="rId29"/>
    <p:sldId id="428" r:id="rId30"/>
    <p:sldId id="429" r:id="rId31"/>
    <p:sldId id="426" r:id="rId32"/>
    <p:sldId id="424" r:id="rId33"/>
    <p:sldId id="425" r:id="rId3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1"/>
    <p:restoredTop sz="95748"/>
  </p:normalViewPr>
  <p:slideViewPr>
    <p:cSldViewPr snapToGrid="0">
      <p:cViewPr varScale="1">
        <p:scale>
          <a:sx n="113" d="100"/>
          <a:sy n="113" d="100"/>
        </p:scale>
        <p:origin x="4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28/04/26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987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87265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19388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6876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38493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3262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89750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50865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14829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9029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94473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65230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04578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2599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3300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19115-C366-7358-5E92-BDFEEBC1E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7013D3BD-C8FB-7232-13EE-D343B96C86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386E07C-1C9E-55EB-E073-4AEC15B4A0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0C734B-5409-1DBF-D887-D131AEA93C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70909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43441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AA696-DC22-0D94-2634-E45834FB5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E0F422A1-7178-33EC-5942-5E766317CB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4341019-9823-8F2C-9140-912E1060DB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F186C8F-7B9A-A93D-B820-2F4B4A8808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74302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A5079-D050-88D3-F174-BFB695ADC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2FA19AA-A75E-CDBF-33F9-BBD65D3A8F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DECADD3-B190-07FB-7FAF-B36126CA1A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FE8BE53-9CED-24F0-95A5-91FFC08007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46106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65081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328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4340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7424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933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041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5817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8F453-FC3D-362A-283C-3F4CC94DC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8849EC2-C82E-9448-C6DC-978A4070E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8621F25-FBE6-3EBA-81F9-10DC6BFC68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283AB11-0B8B-1F2D-A3D7-D300150941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8213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8244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68790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948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4248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0861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28/04/26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28/04/26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28/04/26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28 aprile 2026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28/04/26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28/04/26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28/04/26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28/04/26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28/04/26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28/04/26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28/04/26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28/04/26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28/04/26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Il diritto internazionale umanitario</a:t>
            </a:r>
            <a:r>
              <a:rPr lang="it-IT" sz="5800" b="1" dirty="0"/>
              <a:t>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onferenza_Ginevra">
            <a:extLst>
              <a:ext uri="{FF2B5EF4-FFF2-40B4-BE49-F238E27FC236}">
                <a16:creationId xmlns:a16="http://schemas.microsoft.com/office/drawing/2014/main" id="{64D50AD1-AC2C-2155-86C2-3C57AC635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2593"/>
          <a:stretch/>
        </p:blipFill>
        <p:spPr bwMode="auto">
          <a:xfrm>
            <a:off x="484632" y="1117471"/>
            <a:ext cx="6716272" cy="462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5E27BE19-4EBB-D57F-F961-0F914D020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34655" y="971737"/>
            <a:ext cx="4172712" cy="4914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7767" y="6500896"/>
            <a:ext cx="952499" cy="2743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/>
              <a:pPr>
                <a:spcAft>
                  <a:spcPts val="600"/>
                </a:spcAft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580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710" y="2150860"/>
            <a:ext cx="11120475" cy="4310606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4000" i="1" dirty="0" err="1"/>
              <a:t>Articolo</a:t>
            </a:r>
            <a:r>
              <a:rPr lang="en-US" sz="4000" i="1" dirty="0"/>
              <a:t> 1</a:t>
            </a:r>
          </a:p>
          <a:p>
            <a:pPr marL="0" indent="0" algn="just">
              <a:buNone/>
            </a:pPr>
            <a:r>
              <a:rPr lang="en-US" sz="4000" dirty="0"/>
              <a:t>Le </a:t>
            </a:r>
            <a:r>
              <a:rPr lang="en-US" sz="4000" dirty="0" err="1"/>
              <a:t>ambulanze</a:t>
            </a:r>
            <a:r>
              <a:rPr lang="en-US" sz="4000" dirty="0"/>
              <a:t> e </a:t>
            </a:r>
            <a:r>
              <a:rPr lang="en-US" sz="4000" dirty="0" err="1"/>
              <a:t>gli</a:t>
            </a:r>
            <a:r>
              <a:rPr lang="en-US" sz="4000" dirty="0"/>
              <a:t> </a:t>
            </a:r>
            <a:r>
              <a:rPr lang="en-US" sz="4000" dirty="0" err="1"/>
              <a:t>ospedali</a:t>
            </a:r>
            <a:r>
              <a:rPr lang="en-US" sz="4000" dirty="0"/>
              <a:t> </a:t>
            </a:r>
            <a:r>
              <a:rPr lang="en-US" sz="4000" dirty="0" err="1"/>
              <a:t>militari</a:t>
            </a:r>
            <a:r>
              <a:rPr lang="en-US" sz="4000" dirty="0"/>
              <a:t> </a:t>
            </a:r>
            <a:r>
              <a:rPr lang="en-US" sz="4000" dirty="0" err="1"/>
              <a:t>saranno</a:t>
            </a:r>
            <a:r>
              <a:rPr lang="en-US" sz="4000" dirty="0"/>
              <a:t> </a:t>
            </a:r>
            <a:r>
              <a:rPr lang="en-US" sz="4000" dirty="0" err="1"/>
              <a:t>riconosciuti</a:t>
            </a:r>
            <a:r>
              <a:rPr lang="en-US" sz="4000" dirty="0"/>
              <a:t> come </a:t>
            </a:r>
            <a:r>
              <a:rPr lang="en-US" sz="4000" dirty="0" err="1"/>
              <a:t>neutrali</a:t>
            </a:r>
            <a:r>
              <a:rPr lang="en-US" sz="4000" dirty="0"/>
              <a:t> e, come </a:t>
            </a:r>
            <a:r>
              <a:rPr lang="en-US" sz="4000" dirty="0" err="1"/>
              <a:t>tali</a:t>
            </a:r>
            <a:r>
              <a:rPr lang="en-US" sz="4000" dirty="0"/>
              <a:t>, </a:t>
            </a:r>
            <a:r>
              <a:rPr lang="en-US" sz="4000" dirty="0" err="1"/>
              <a:t>protetti</a:t>
            </a:r>
            <a:r>
              <a:rPr lang="en-US" sz="4000" dirty="0"/>
              <a:t> e </a:t>
            </a:r>
            <a:r>
              <a:rPr lang="en-US" sz="4000" dirty="0" err="1"/>
              <a:t>rispettati</a:t>
            </a:r>
            <a:r>
              <a:rPr lang="en-US" sz="4000" dirty="0"/>
              <a:t> </a:t>
            </a:r>
            <a:r>
              <a:rPr lang="en-US" sz="4000" dirty="0" err="1"/>
              <a:t>dai</a:t>
            </a:r>
            <a:r>
              <a:rPr lang="en-US" sz="4000" dirty="0"/>
              <a:t> </a:t>
            </a:r>
            <a:r>
              <a:rPr lang="en-US" sz="4000" dirty="0" err="1"/>
              <a:t>belligeranti</a:t>
            </a:r>
            <a:r>
              <a:rPr lang="en-US" sz="4000" dirty="0"/>
              <a:t> </a:t>
            </a:r>
            <a:r>
              <a:rPr lang="en-US" sz="4000" dirty="0" err="1"/>
              <a:t>finché</a:t>
            </a:r>
            <a:r>
              <a:rPr lang="en-US" sz="4000" dirty="0"/>
              <a:t> </a:t>
            </a:r>
            <a:r>
              <a:rPr lang="en-US" sz="4000" dirty="0" err="1"/>
              <a:t>accoglieranno</a:t>
            </a:r>
            <a:r>
              <a:rPr lang="en-US" sz="4000" dirty="0"/>
              <a:t> </a:t>
            </a:r>
            <a:r>
              <a:rPr lang="en-US" sz="4000" dirty="0" err="1"/>
              <a:t>feriti</a:t>
            </a:r>
            <a:r>
              <a:rPr lang="en-US" sz="4000" dirty="0"/>
              <a:t> e </a:t>
            </a:r>
            <a:r>
              <a:rPr lang="en-US" sz="4000" dirty="0" err="1"/>
              <a:t>malati</a:t>
            </a:r>
            <a:r>
              <a:rPr lang="en-US" sz="4000" dirty="0"/>
              <a:t>.
La </a:t>
            </a:r>
            <a:r>
              <a:rPr lang="en-US" sz="4000" dirty="0" err="1"/>
              <a:t>neutralità</a:t>
            </a:r>
            <a:r>
              <a:rPr lang="en-US" sz="4000" dirty="0"/>
              <a:t> </a:t>
            </a:r>
            <a:r>
              <a:rPr lang="en-US" sz="4000" dirty="0" err="1"/>
              <a:t>cesserà</a:t>
            </a:r>
            <a:r>
              <a:rPr lang="en-US" sz="4000" dirty="0"/>
              <a:t> se le </a:t>
            </a:r>
            <a:r>
              <a:rPr lang="en-US" sz="4000" dirty="0" err="1"/>
              <a:t>suddette</a:t>
            </a:r>
            <a:r>
              <a:rPr lang="en-US" sz="4000" dirty="0"/>
              <a:t> </a:t>
            </a:r>
            <a:r>
              <a:rPr lang="en-US" sz="4000" dirty="0" err="1"/>
              <a:t>ambulanze</a:t>
            </a:r>
            <a:r>
              <a:rPr lang="en-US" sz="4000" dirty="0"/>
              <a:t> o </a:t>
            </a:r>
            <a:r>
              <a:rPr lang="en-US" sz="4000" dirty="0" err="1"/>
              <a:t>ospedali</a:t>
            </a:r>
            <a:r>
              <a:rPr lang="en-US" sz="4000" dirty="0"/>
              <a:t> </a:t>
            </a:r>
            <a:r>
              <a:rPr lang="en-US" sz="4000" dirty="0" err="1"/>
              <a:t>saranno</a:t>
            </a:r>
            <a:r>
              <a:rPr lang="en-US" sz="4000" dirty="0"/>
              <a:t> tenuti da </a:t>
            </a:r>
            <a:r>
              <a:rPr lang="en-US" sz="4000" dirty="0" err="1"/>
              <a:t>una</a:t>
            </a:r>
            <a:r>
              <a:rPr lang="en-US" sz="4000" dirty="0"/>
              <a:t> forza </a:t>
            </a:r>
            <a:r>
              <a:rPr lang="en-US" sz="4000" dirty="0" err="1"/>
              <a:t>militare</a:t>
            </a:r>
            <a:r>
              <a:rPr lang="en-US" sz="4000" dirty="0"/>
              <a:t>.</a:t>
            </a:r>
          </a:p>
          <a:p>
            <a:pPr marL="0" indent="0" algn="ctr">
              <a:buNone/>
            </a:pPr>
            <a:r>
              <a:rPr lang="en-US" sz="4000" i="1" dirty="0" err="1"/>
              <a:t>Articolo</a:t>
            </a:r>
            <a:r>
              <a:rPr lang="en-US" sz="4000" i="1" dirty="0"/>
              <a:t> 6</a:t>
            </a:r>
          </a:p>
          <a:p>
            <a:pPr marL="0" indent="0" algn="just">
              <a:buNone/>
            </a:pPr>
            <a:r>
              <a:rPr lang="en-US" sz="4000" b="1" dirty="0"/>
              <a:t>I </a:t>
            </a:r>
            <a:r>
              <a:rPr lang="en-US" sz="4000" b="1" dirty="0" err="1"/>
              <a:t>combattenti</a:t>
            </a:r>
            <a:r>
              <a:rPr lang="en-US" sz="4000" b="1" dirty="0"/>
              <a:t> </a:t>
            </a:r>
            <a:r>
              <a:rPr lang="en-US" sz="4000" b="1" dirty="0" err="1"/>
              <a:t>feriti</a:t>
            </a:r>
            <a:r>
              <a:rPr lang="en-US" sz="4000" b="1" dirty="0"/>
              <a:t> o </a:t>
            </a:r>
            <a:r>
              <a:rPr lang="en-US" sz="4000" b="1" dirty="0" err="1"/>
              <a:t>malati</a:t>
            </a:r>
            <a:r>
              <a:rPr lang="en-US" sz="4000" b="1" dirty="0"/>
              <a:t>, a </a:t>
            </a:r>
            <a:r>
              <a:rPr lang="en-US" sz="4000" b="1" dirty="0" err="1"/>
              <a:t>qualunque</a:t>
            </a:r>
            <a:r>
              <a:rPr lang="en-US" sz="4000" b="1" dirty="0"/>
              <a:t> </a:t>
            </a:r>
            <a:r>
              <a:rPr lang="en-US" sz="4000" b="1" dirty="0" err="1"/>
              <a:t>nazione</a:t>
            </a:r>
            <a:r>
              <a:rPr lang="en-US" sz="4000" b="1" dirty="0"/>
              <a:t> </a:t>
            </a:r>
            <a:r>
              <a:rPr lang="en-US" sz="4000" b="1" dirty="0" err="1"/>
              <a:t>appartengano</a:t>
            </a:r>
            <a:r>
              <a:rPr lang="en-US" sz="4000" b="1" dirty="0"/>
              <a:t>, </a:t>
            </a:r>
            <a:r>
              <a:rPr lang="en-US" sz="4000" b="1" dirty="0" err="1"/>
              <a:t>saranno</a:t>
            </a:r>
            <a:r>
              <a:rPr lang="en-US" sz="4000" b="1" dirty="0"/>
              <a:t> </a:t>
            </a:r>
            <a:r>
              <a:rPr lang="en-US" sz="4000" b="1" dirty="0" err="1"/>
              <a:t>raccolti</a:t>
            </a:r>
            <a:r>
              <a:rPr lang="en-US" sz="4000" b="1" dirty="0"/>
              <a:t> e </a:t>
            </a:r>
            <a:r>
              <a:rPr lang="en-US" sz="4000" b="1" dirty="0" err="1"/>
              <a:t>curati</a:t>
            </a:r>
            <a:r>
              <a:rPr lang="en-US" sz="40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555710" y="396534"/>
            <a:ext cx="1112047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600" dirty="0"/>
              <a:t>Convenzione per il miglioramento della condizione dei malati degli eserciti sul campo</a:t>
            </a:r>
          </a:p>
          <a:p>
            <a:pPr algn="ctr">
              <a:defRPr/>
            </a:pPr>
            <a:r>
              <a:rPr lang="it-IT" sz="3600" dirty="0"/>
              <a:t>Ginevra, 22 agosto 1864</a:t>
            </a:r>
          </a:p>
        </p:txBody>
      </p:sp>
    </p:spTree>
    <p:extLst>
      <p:ext uri="{BB962C8B-B14F-4D97-AF65-F5344CB8AC3E}">
        <p14:creationId xmlns:p14="http://schemas.microsoft.com/office/powerpoint/2010/main" val="2469855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710" y="2150860"/>
            <a:ext cx="11120475" cy="4310606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4000" i="1" dirty="0" err="1"/>
              <a:t>Articolo</a:t>
            </a:r>
            <a:r>
              <a:rPr lang="en-US" sz="4000" i="1" dirty="0"/>
              <a:t> 7</a:t>
            </a:r>
          </a:p>
          <a:p>
            <a:pPr marL="0" indent="0" algn="just">
              <a:buNone/>
            </a:pPr>
            <a:r>
              <a:rPr lang="en-US" sz="4000" dirty="0"/>
              <a:t>Una </a:t>
            </a:r>
            <a:r>
              <a:rPr lang="en-US" sz="4000" dirty="0" err="1"/>
              <a:t>bandiera</a:t>
            </a:r>
            <a:r>
              <a:rPr lang="en-US" sz="4000" dirty="0"/>
              <a:t> </a:t>
            </a:r>
            <a:r>
              <a:rPr lang="en-US" sz="4000" dirty="0" err="1"/>
              <a:t>distintiva</a:t>
            </a:r>
            <a:r>
              <a:rPr lang="en-US" sz="4000" dirty="0"/>
              <a:t> e </a:t>
            </a:r>
            <a:r>
              <a:rPr lang="en-US" sz="4000" dirty="0" err="1"/>
              <a:t>uniforme</a:t>
            </a:r>
            <a:r>
              <a:rPr lang="en-US" sz="4000" dirty="0"/>
              <a:t> </a:t>
            </a:r>
            <a:r>
              <a:rPr lang="en-US" sz="4000" dirty="0" err="1"/>
              <a:t>sarà</a:t>
            </a:r>
            <a:r>
              <a:rPr lang="en-US" sz="4000" dirty="0"/>
              <a:t> </a:t>
            </a:r>
            <a:r>
              <a:rPr lang="en-US" sz="4000" dirty="0" err="1"/>
              <a:t>adottata</a:t>
            </a:r>
            <a:r>
              <a:rPr lang="en-US" sz="4000" dirty="0"/>
              <a:t> per </a:t>
            </a:r>
            <a:r>
              <a:rPr lang="en-US" sz="4000" dirty="0" err="1"/>
              <a:t>gli</a:t>
            </a:r>
            <a:r>
              <a:rPr lang="en-US" sz="4000" dirty="0"/>
              <a:t> </a:t>
            </a:r>
            <a:r>
              <a:rPr lang="en-US" sz="4000" dirty="0" err="1"/>
              <a:t>ospedali</a:t>
            </a:r>
            <a:r>
              <a:rPr lang="en-US" sz="4000" dirty="0"/>
              <a:t>, le </a:t>
            </a:r>
            <a:r>
              <a:rPr lang="en-US" sz="4000" dirty="0" err="1"/>
              <a:t>ambulanze</a:t>
            </a:r>
            <a:r>
              <a:rPr lang="en-US" sz="4000" dirty="0"/>
              <a:t> e le </a:t>
            </a:r>
            <a:r>
              <a:rPr lang="en-US" sz="4000" dirty="0" err="1"/>
              <a:t>squadre</a:t>
            </a:r>
            <a:r>
              <a:rPr lang="en-US" sz="4000" dirty="0"/>
              <a:t> di </a:t>
            </a:r>
            <a:r>
              <a:rPr lang="en-US" sz="4000" dirty="0" err="1"/>
              <a:t>evacuazione</a:t>
            </a:r>
            <a:r>
              <a:rPr lang="en-US" sz="4000" dirty="0"/>
              <a:t>. Essa </a:t>
            </a:r>
            <a:r>
              <a:rPr lang="en-US" sz="4000" dirty="0" err="1"/>
              <a:t>dovrebbe</a:t>
            </a:r>
            <a:r>
              <a:rPr lang="en-US" sz="4000" dirty="0"/>
              <a:t> in </a:t>
            </a:r>
            <a:r>
              <a:rPr lang="en-US" sz="4000" dirty="0" err="1"/>
              <a:t>ogni</a:t>
            </a:r>
            <a:r>
              <a:rPr lang="en-US" sz="4000" dirty="0"/>
              <a:t> </a:t>
            </a:r>
            <a:r>
              <a:rPr lang="en-US" sz="4000" dirty="0" err="1"/>
              <a:t>caso</a:t>
            </a:r>
            <a:r>
              <a:rPr lang="en-US" sz="4000" dirty="0"/>
              <a:t> </a:t>
            </a:r>
            <a:r>
              <a:rPr lang="en-US" sz="4000" dirty="0" err="1"/>
              <a:t>essere</a:t>
            </a:r>
            <a:r>
              <a:rPr lang="en-US" sz="4000" dirty="0"/>
              <a:t> </a:t>
            </a:r>
            <a:r>
              <a:rPr lang="en-US" sz="4000" dirty="0" err="1"/>
              <a:t>accompagnata</a:t>
            </a:r>
            <a:r>
              <a:rPr lang="en-US" sz="4000" dirty="0"/>
              <a:t> </a:t>
            </a:r>
            <a:r>
              <a:rPr lang="en-US" sz="4000" dirty="0" err="1"/>
              <a:t>dalla</a:t>
            </a:r>
            <a:r>
              <a:rPr lang="en-US" sz="4000" dirty="0"/>
              <a:t> </a:t>
            </a:r>
            <a:r>
              <a:rPr lang="en-US" sz="4000" dirty="0" err="1"/>
              <a:t>bandiera</a:t>
            </a:r>
            <a:r>
              <a:rPr lang="en-US" sz="4000" dirty="0"/>
              <a:t> </a:t>
            </a:r>
            <a:r>
              <a:rPr lang="en-US" sz="4000" dirty="0" err="1"/>
              <a:t>nazionale</a:t>
            </a:r>
            <a:r>
              <a:rPr lang="en-US" sz="4000" dirty="0"/>
              <a:t>.
Un </a:t>
            </a:r>
            <a:r>
              <a:rPr lang="en-US" sz="4000" dirty="0" err="1"/>
              <a:t>braccialetto</a:t>
            </a:r>
            <a:r>
              <a:rPr lang="en-US" sz="4000" dirty="0"/>
              <a:t> </a:t>
            </a:r>
            <a:r>
              <a:rPr lang="en-US" sz="4000" dirty="0" err="1"/>
              <a:t>può</a:t>
            </a:r>
            <a:r>
              <a:rPr lang="en-US" sz="4000" dirty="0"/>
              <a:t> </a:t>
            </a:r>
            <a:r>
              <a:rPr lang="en-US" sz="4000" dirty="0" err="1"/>
              <a:t>essere</a:t>
            </a:r>
            <a:r>
              <a:rPr lang="en-US" sz="4000" dirty="0"/>
              <a:t> </a:t>
            </a:r>
            <a:r>
              <a:rPr lang="en-US" sz="4000" dirty="0" err="1"/>
              <a:t>indossato</a:t>
            </a:r>
            <a:r>
              <a:rPr lang="en-US" sz="4000" dirty="0"/>
              <a:t> </a:t>
            </a:r>
            <a:r>
              <a:rPr lang="en-US" sz="4000" dirty="0" err="1"/>
              <a:t>anche</a:t>
            </a:r>
            <a:r>
              <a:rPr lang="en-US" sz="4000" dirty="0"/>
              <a:t> dal </a:t>
            </a:r>
            <a:r>
              <a:rPr lang="en-US" sz="4000" dirty="0" err="1"/>
              <a:t>personale</a:t>
            </a:r>
            <a:r>
              <a:rPr lang="en-US" sz="4000" dirty="0"/>
              <a:t> </a:t>
            </a:r>
            <a:r>
              <a:rPr lang="en-US" sz="4000" dirty="0" err="1"/>
              <a:t>che</a:t>
            </a:r>
            <a:r>
              <a:rPr lang="en-US" sz="4000" dirty="0"/>
              <a:t> </a:t>
            </a:r>
            <a:r>
              <a:rPr lang="en-US" sz="4000" dirty="0" err="1"/>
              <a:t>gode</a:t>
            </a:r>
            <a:r>
              <a:rPr lang="en-US" sz="4000" dirty="0"/>
              <a:t> di </a:t>
            </a:r>
            <a:r>
              <a:rPr lang="en-US" sz="4000" dirty="0" err="1"/>
              <a:t>neutralità</a:t>
            </a:r>
            <a:r>
              <a:rPr lang="en-US" sz="4000" dirty="0"/>
              <a:t>, ma la </a:t>
            </a:r>
            <a:r>
              <a:rPr lang="en-US" sz="4000" dirty="0" err="1"/>
              <a:t>sua</a:t>
            </a:r>
            <a:r>
              <a:rPr lang="en-US" sz="4000" dirty="0"/>
              <a:t> </a:t>
            </a:r>
            <a:r>
              <a:rPr lang="en-US" sz="4000" dirty="0" err="1"/>
              <a:t>consegna</a:t>
            </a:r>
            <a:r>
              <a:rPr lang="en-US" sz="4000" dirty="0"/>
              <a:t> </a:t>
            </a:r>
            <a:r>
              <a:rPr lang="en-US" sz="4000" dirty="0" err="1"/>
              <a:t>sarà</a:t>
            </a:r>
            <a:r>
              <a:rPr lang="en-US" sz="4000" dirty="0"/>
              <a:t> </a:t>
            </a:r>
            <a:r>
              <a:rPr lang="en-US" sz="4000" dirty="0" err="1"/>
              <a:t>lasciata</a:t>
            </a:r>
            <a:r>
              <a:rPr lang="en-US" sz="4000" dirty="0"/>
              <a:t> alle </a:t>
            </a:r>
            <a:r>
              <a:rPr lang="en-US" sz="4000" dirty="0" err="1"/>
              <a:t>autorità</a:t>
            </a:r>
            <a:r>
              <a:rPr lang="en-US" sz="4000" dirty="0"/>
              <a:t> </a:t>
            </a:r>
            <a:r>
              <a:rPr lang="en-US" sz="4000" dirty="0" err="1"/>
              <a:t>militari</a:t>
            </a:r>
            <a:r>
              <a:rPr lang="en-US" sz="4000" dirty="0"/>
              <a:t>.
</a:t>
            </a:r>
            <a:r>
              <a:rPr lang="en-US" sz="4000" b="1" dirty="0"/>
              <a:t>Sia la </a:t>
            </a:r>
            <a:r>
              <a:rPr lang="en-US" sz="4000" b="1" dirty="0" err="1"/>
              <a:t>bandiera</a:t>
            </a:r>
            <a:r>
              <a:rPr lang="en-US" sz="4000" b="1" dirty="0"/>
              <a:t> </a:t>
            </a:r>
            <a:r>
              <a:rPr lang="en-US" sz="4000" b="1" dirty="0" err="1"/>
              <a:t>che</a:t>
            </a:r>
            <a:r>
              <a:rPr lang="en-US" sz="4000" b="1" dirty="0"/>
              <a:t> il </a:t>
            </a:r>
            <a:r>
              <a:rPr lang="en-US" sz="4000" b="1" dirty="0" err="1"/>
              <a:t>bracciale</a:t>
            </a:r>
            <a:r>
              <a:rPr lang="en-US" sz="4000" b="1" dirty="0"/>
              <a:t> </a:t>
            </a:r>
            <a:r>
              <a:rPr lang="en-US" sz="4000" b="1" dirty="0" err="1"/>
              <a:t>porteranno</a:t>
            </a:r>
            <a:r>
              <a:rPr lang="en-US" sz="4000" b="1" dirty="0"/>
              <a:t> </a:t>
            </a:r>
            <a:r>
              <a:rPr lang="en-US" sz="4000" b="1" dirty="0" err="1"/>
              <a:t>una</a:t>
            </a:r>
            <a:r>
              <a:rPr lang="en-US" sz="4000" b="1" dirty="0"/>
              <a:t> </a:t>
            </a:r>
            <a:r>
              <a:rPr lang="en-US" sz="4000" b="1" dirty="0" err="1"/>
              <a:t>croce</a:t>
            </a:r>
            <a:r>
              <a:rPr lang="en-US" sz="4000" b="1" dirty="0"/>
              <a:t> </a:t>
            </a:r>
            <a:r>
              <a:rPr lang="en-US" sz="4000" b="1" dirty="0" err="1"/>
              <a:t>rossa</a:t>
            </a:r>
            <a:r>
              <a:rPr lang="en-US" sz="4000" b="1" dirty="0"/>
              <a:t> </a:t>
            </a:r>
            <a:r>
              <a:rPr lang="en-US" sz="4000" b="1" dirty="0" err="1"/>
              <a:t>su</a:t>
            </a:r>
            <a:r>
              <a:rPr lang="en-US" sz="4000" b="1" dirty="0"/>
              <a:t> </a:t>
            </a:r>
            <a:r>
              <a:rPr lang="en-US" sz="4000" b="1" dirty="0" err="1"/>
              <a:t>fondo</a:t>
            </a:r>
            <a:r>
              <a:rPr lang="en-US" sz="4000" b="1" dirty="0"/>
              <a:t> </a:t>
            </a:r>
            <a:r>
              <a:rPr lang="en-US" sz="4000" b="1" dirty="0" err="1"/>
              <a:t>bianco</a:t>
            </a:r>
            <a:r>
              <a:rPr lang="en-US" sz="40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555710" y="396534"/>
            <a:ext cx="1112047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600" dirty="0"/>
              <a:t>Convenzione per il miglioramento della condizione dei malati degli eserciti sul campo</a:t>
            </a:r>
          </a:p>
          <a:p>
            <a:pPr algn="ctr">
              <a:defRPr/>
            </a:pPr>
            <a:r>
              <a:rPr lang="it-IT" sz="3600" dirty="0"/>
              <a:t>Ginevra, 22 agosto 1864</a:t>
            </a:r>
          </a:p>
        </p:txBody>
      </p:sp>
    </p:spTree>
    <p:extLst>
      <p:ext uri="{BB962C8B-B14F-4D97-AF65-F5344CB8AC3E}">
        <p14:creationId xmlns:p14="http://schemas.microsoft.com/office/powerpoint/2010/main" val="298883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Rectangle 112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266" name="Picture 2" descr="LIeber Code">
            <a:extLst>
              <a:ext uri="{FF2B5EF4-FFF2-40B4-BE49-F238E27FC236}">
                <a16:creationId xmlns:a16="http://schemas.microsoft.com/office/drawing/2014/main" id="{3619E07F-E43B-08C2-71A3-25A986D43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3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13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210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46385"/>
            <a:ext cx="10515600" cy="433057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endParaRPr lang="en-US" sz="4500" b="1" dirty="0"/>
          </a:p>
          <a:p>
            <a:pPr marL="0" indent="0" algn="just">
              <a:buNone/>
            </a:pPr>
            <a:r>
              <a:rPr lang="en-US" sz="4400" dirty="0"/>
              <a:t>La </a:t>
            </a:r>
            <a:r>
              <a:rPr lang="en-US" sz="4400" b="1" dirty="0" err="1"/>
              <a:t>necessità</a:t>
            </a:r>
            <a:r>
              <a:rPr lang="en-US" sz="4400" b="1" dirty="0"/>
              <a:t> </a:t>
            </a:r>
            <a:r>
              <a:rPr lang="en-US" sz="4400" b="1" dirty="0" err="1"/>
              <a:t>militare</a:t>
            </a:r>
            <a:r>
              <a:rPr lang="en-US" sz="4400" dirty="0"/>
              <a:t>, come la </a:t>
            </a:r>
            <a:r>
              <a:rPr lang="en-US" sz="4400" dirty="0" err="1"/>
              <a:t>intendono</a:t>
            </a:r>
            <a:r>
              <a:rPr lang="en-US" sz="4400" dirty="0"/>
              <a:t> le </a:t>
            </a:r>
            <a:r>
              <a:rPr lang="en-US" sz="4400" dirty="0" err="1"/>
              <a:t>nazioni</a:t>
            </a:r>
            <a:r>
              <a:rPr lang="en-US" sz="4400" dirty="0"/>
              <a:t> </a:t>
            </a:r>
            <a:r>
              <a:rPr lang="en-US" sz="4400" dirty="0" err="1"/>
              <a:t>civili</a:t>
            </a:r>
            <a:r>
              <a:rPr lang="en-US" sz="4400" dirty="0"/>
              <a:t> </a:t>
            </a:r>
            <a:r>
              <a:rPr lang="en-US" sz="4400" dirty="0" err="1"/>
              <a:t>moderne</a:t>
            </a:r>
            <a:r>
              <a:rPr lang="en-US" sz="4400" dirty="0"/>
              <a:t>, </a:t>
            </a:r>
            <a:r>
              <a:rPr lang="en-US" sz="4400" dirty="0" err="1"/>
              <a:t>consiste</a:t>
            </a:r>
            <a:r>
              <a:rPr lang="en-US" sz="4400" dirty="0"/>
              <a:t> </a:t>
            </a:r>
            <a:r>
              <a:rPr lang="en-US" sz="4400" dirty="0" err="1"/>
              <a:t>nella</a:t>
            </a:r>
            <a:r>
              <a:rPr lang="en-US" sz="4400" dirty="0"/>
              <a:t> </a:t>
            </a:r>
            <a:r>
              <a:rPr lang="en-US" sz="4400" dirty="0" err="1"/>
              <a:t>necessità</a:t>
            </a:r>
            <a:r>
              <a:rPr lang="en-US" sz="4400" dirty="0"/>
              <a:t> di quelle </a:t>
            </a:r>
            <a:r>
              <a:rPr lang="en-US" sz="4400" dirty="0" err="1"/>
              <a:t>misure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sono</a:t>
            </a:r>
            <a:r>
              <a:rPr lang="en-US" sz="4400" dirty="0"/>
              <a:t> </a:t>
            </a:r>
            <a:r>
              <a:rPr lang="en-US" sz="4400" dirty="0" err="1"/>
              <a:t>indispensabili</a:t>
            </a:r>
            <a:r>
              <a:rPr lang="en-US" sz="4400" dirty="0"/>
              <a:t> per </a:t>
            </a:r>
            <a:r>
              <a:rPr lang="en-US" sz="4400" dirty="0" err="1"/>
              <a:t>assicurare</a:t>
            </a:r>
            <a:r>
              <a:rPr lang="en-US" sz="4400" dirty="0"/>
              <a:t> </a:t>
            </a:r>
            <a:r>
              <a:rPr lang="en-US" sz="4400" dirty="0" err="1"/>
              <a:t>i</a:t>
            </a:r>
            <a:r>
              <a:rPr lang="en-US" sz="4400" dirty="0"/>
              <a:t> </a:t>
            </a:r>
            <a:r>
              <a:rPr lang="en-US" sz="4400" dirty="0" err="1"/>
              <a:t>fini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guerra</a:t>
            </a:r>
            <a:r>
              <a:rPr lang="en-US" sz="4400" dirty="0"/>
              <a:t>, e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sono</a:t>
            </a:r>
            <a:r>
              <a:rPr lang="en-US" sz="4400" dirty="0"/>
              <a:t> </a:t>
            </a:r>
            <a:r>
              <a:rPr lang="en-US" sz="4400" dirty="0" err="1"/>
              <a:t>lecite</a:t>
            </a:r>
            <a:r>
              <a:rPr lang="en-US" sz="4400" dirty="0"/>
              <a:t> secondo la </a:t>
            </a:r>
            <a:r>
              <a:rPr lang="en-US" sz="4400" dirty="0" err="1"/>
              <a:t>legge</a:t>
            </a:r>
            <a:r>
              <a:rPr lang="en-US" sz="4400" dirty="0"/>
              <a:t> </a:t>
            </a:r>
            <a:r>
              <a:rPr lang="en-US" sz="4400" dirty="0" err="1"/>
              <a:t>moderna</a:t>
            </a:r>
            <a:r>
              <a:rPr lang="en-US" sz="4400" dirty="0"/>
              <a:t> e </a:t>
            </a:r>
            <a:r>
              <a:rPr lang="en-US" sz="4400" dirty="0" err="1"/>
              <a:t>gli</a:t>
            </a:r>
            <a:r>
              <a:rPr lang="en-US" sz="4400" dirty="0"/>
              <a:t> </a:t>
            </a:r>
            <a:r>
              <a:rPr lang="en-US" sz="4400" dirty="0" err="1"/>
              <a:t>usi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guerra</a:t>
            </a:r>
            <a:r>
              <a:rPr lang="en-US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Codice Lieber</a:t>
            </a:r>
          </a:p>
          <a:p>
            <a:pPr algn="ctr">
              <a:defRPr/>
            </a:pPr>
            <a:r>
              <a:rPr lang="it-IT" sz="4000" dirty="0"/>
              <a:t>Articolo 14</a:t>
            </a:r>
          </a:p>
        </p:txBody>
      </p:sp>
    </p:spTree>
    <p:extLst>
      <p:ext uri="{BB962C8B-B14F-4D97-AF65-F5344CB8AC3E}">
        <p14:creationId xmlns:p14="http://schemas.microsoft.com/office/powerpoint/2010/main" val="3867819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46385"/>
            <a:ext cx="10515600" cy="4330578"/>
          </a:xfrm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 marL="0" indent="0" algn="just">
              <a:buNone/>
            </a:pPr>
            <a:endParaRPr lang="en-US" sz="4500" b="1" dirty="0"/>
          </a:p>
          <a:p>
            <a:pPr marL="0" indent="0" algn="just">
              <a:buNone/>
            </a:pPr>
            <a:r>
              <a:rPr lang="en-US" sz="7000" b="1" dirty="0"/>
              <a:t>La </a:t>
            </a:r>
            <a:r>
              <a:rPr lang="en-US" sz="7000" b="1" dirty="0" err="1"/>
              <a:t>necessità</a:t>
            </a:r>
            <a:r>
              <a:rPr lang="en-US" sz="7000" b="1" dirty="0"/>
              <a:t> </a:t>
            </a:r>
            <a:r>
              <a:rPr lang="en-US" sz="7000" b="1" dirty="0" err="1"/>
              <a:t>militare</a:t>
            </a:r>
            <a:r>
              <a:rPr lang="en-US" sz="7000" b="1" dirty="0"/>
              <a:t> </a:t>
            </a:r>
            <a:r>
              <a:rPr lang="en-US" sz="7000" b="1" dirty="0" err="1"/>
              <a:t>ammette</a:t>
            </a:r>
            <a:r>
              <a:rPr lang="en-US" sz="7000" b="1" dirty="0"/>
              <a:t> </a:t>
            </a:r>
            <a:r>
              <a:rPr lang="en-US" sz="7000" b="1" dirty="0" err="1"/>
              <a:t>ogni</a:t>
            </a:r>
            <a:r>
              <a:rPr lang="en-US" sz="7000" b="1" dirty="0"/>
              <a:t> </a:t>
            </a:r>
            <a:r>
              <a:rPr lang="en-US" sz="7000" b="1" dirty="0" err="1"/>
              <a:t>distruzione</a:t>
            </a:r>
            <a:r>
              <a:rPr lang="en-US" sz="7000" b="1" dirty="0"/>
              <a:t> </a:t>
            </a:r>
            <a:r>
              <a:rPr lang="en-US" sz="7000" b="1" dirty="0" err="1"/>
              <a:t>diretta</a:t>
            </a:r>
            <a:r>
              <a:rPr lang="en-US" sz="7000" b="1" dirty="0"/>
              <a:t> </a:t>
            </a:r>
            <a:r>
              <a:rPr lang="en-US" sz="7000" b="1" dirty="0" err="1"/>
              <a:t>della</a:t>
            </a:r>
            <a:r>
              <a:rPr lang="en-US" sz="7000" b="1" dirty="0"/>
              <a:t> vita o </a:t>
            </a:r>
            <a:r>
              <a:rPr lang="en-US" sz="7000" b="1" dirty="0" err="1"/>
              <a:t>dell'incolumità</a:t>
            </a:r>
            <a:r>
              <a:rPr lang="en-US" sz="7000" b="1" dirty="0"/>
              <a:t> </a:t>
            </a:r>
            <a:r>
              <a:rPr lang="en-US" sz="7000" b="1" dirty="0" err="1"/>
              <a:t>fisica</a:t>
            </a:r>
            <a:r>
              <a:rPr lang="en-US" sz="7000" b="1" dirty="0"/>
              <a:t> </a:t>
            </a:r>
            <a:r>
              <a:rPr lang="en-US" sz="7000" b="1" dirty="0" err="1"/>
              <a:t>dei</a:t>
            </a:r>
            <a:r>
              <a:rPr lang="en-US" sz="7000" b="1" dirty="0"/>
              <a:t> </a:t>
            </a:r>
            <a:r>
              <a:rPr lang="en-US" sz="7000" b="1" dirty="0" err="1"/>
              <a:t>nemici</a:t>
            </a:r>
            <a:r>
              <a:rPr lang="en-US" sz="7000" b="1" dirty="0"/>
              <a:t> “</a:t>
            </a:r>
            <a:r>
              <a:rPr lang="en-US" sz="7000" b="1" dirty="0" err="1"/>
              <a:t>armati</a:t>
            </a:r>
            <a:r>
              <a:rPr lang="en-US" sz="7000" b="1" dirty="0"/>
              <a:t>” e di </a:t>
            </a:r>
            <a:r>
              <a:rPr lang="en-US" sz="7000" b="1" dirty="0" err="1"/>
              <a:t>altre</a:t>
            </a:r>
            <a:r>
              <a:rPr lang="en-US" sz="7000" b="1" dirty="0"/>
              <a:t> </a:t>
            </a:r>
            <a:r>
              <a:rPr lang="en-US" sz="7000" b="1" dirty="0" err="1"/>
              <a:t>persone</a:t>
            </a:r>
            <a:r>
              <a:rPr lang="en-US" sz="7000" b="1" dirty="0"/>
              <a:t> la cui </a:t>
            </a:r>
            <a:r>
              <a:rPr lang="en-US" sz="7000" b="1" dirty="0" err="1"/>
              <a:t>distruzione</a:t>
            </a:r>
            <a:r>
              <a:rPr lang="en-US" sz="7000" b="1" dirty="0"/>
              <a:t> </a:t>
            </a:r>
            <a:r>
              <a:rPr lang="en-US" sz="7000" b="1" dirty="0" err="1"/>
              <a:t>è</a:t>
            </a:r>
            <a:r>
              <a:rPr lang="en-US" sz="7000" b="1" dirty="0"/>
              <a:t> </a:t>
            </a:r>
            <a:r>
              <a:rPr lang="en-US" sz="7000" b="1" dirty="0" err="1"/>
              <a:t>incidentalmente</a:t>
            </a:r>
            <a:r>
              <a:rPr lang="en-US" sz="7000" b="1" dirty="0"/>
              <a:t> “</a:t>
            </a:r>
            <a:r>
              <a:rPr lang="en-US" sz="7000" b="1" dirty="0" err="1"/>
              <a:t>inevitabile</a:t>
            </a:r>
            <a:r>
              <a:rPr lang="en-US" sz="7000" b="1" dirty="0"/>
              <a:t>” </a:t>
            </a:r>
            <a:r>
              <a:rPr lang="en-US" sz="7000" dirty="0" err="1"/>
              <a:t>negli</a:t>
            </a:r>
            <a:r>
              <a:rPr lang="en-US" sz="7000" dirty="0"/>
              <a:t> </a:t>
            </a:r>
            <a:r>
              <a:rPr lang="en-US" sz="7000" dirty="0" err="1"/>
              <a:t>scontri</a:t>
            </a:r>
            <a:r>
              <a:rPr lang="en-US" sz="7000" dirty="0"/>
              <a:t> </a:t>
            </a:r>
            <a:r>
              <a:rPr lang="en-US" sz="7000" dirty="0" err="1"/>
              <a:t>armati</a:t>
            </a:r>
            <a:r>
              <a:rPr lang="en-US" sz="7000" dirty="0"/>
              <a:t> </a:t>
            </a:r>
            <a:r>
              <a:rPr lang="en-US" sz="7000" dirty="0" err="1"/>
              <a:t>della</a:t>
            </a:r>
            <a:r>
              <a:rPr lang="en-US" sz="7000" dirty="0"/>
              <a:t> </a:t>
            </a:r>
            <a:r>
              <a:rPr lang="en-US" sz="7000" dirty="0" err="1"/>
              <a:t>guerra</a:t>
            </a:r>
            <a:r>
              <a:rPr lang="en-US" sz="7000" dirty="0"/>
              <a:t>; </a:t>
            </a:r>
            <a:r>
              <a:rPr lang="en-US" sz="7000" dirty="0" err="1"/>
              <a:t>permette</a:t>
            </a:r>
            <a:r>
              <a:rPr lang="en-US" sz="7000" dirty="0"/>
              <a:t> la </a:t>
            </a:r>
            <a:r>
              <a:rPr lang="en-US" sz="7000" dirty="0" err="1"/>
              <a:t>cattura</a:t>
            </a:r>
            <a:r>
              <a:rPr lang="en-US" sz="7000" dirty="0"/>
              <a:t> di </a:t>
            </a:r>
            <a:r>
              <a:rPr lang="en-US" sz="7000" dirty="0" err="1"/>
              <a:t>ogni</a:t>
            </a:r>
            <a:r>
              <a:rPr lang="en-US" sz="7000" dirty="0"/>
              <a:t> </a:t>
            </a:r>
            <a:r>
              <a:rPr lang="en-US" sz="7000" dirty="0" err="1"/>
              <a:t>nemico</a:t>
            </a:r>
            <a:r>
              <a:rPr lang="en-US" sz="7000" dirty="0"/>
              <a:t> </a:t>
            </a:r>
            <a:r>
              <a:rPr lang="en-US" sz="7000" dirty="0" err="1"/>
              <a:t>armato</a:t>
            </a:r>
            <a:r>
              <a:rPr lang="en-US" sz="7000" dirty="0"/>
              <a:t>, e di </a:t>
            </a:r>
            <a:r>
              <a:rPr lang="en-US" sz="7000" dirty="0" err="1"/>
              <a:t>ogni</a:t>
            </a:r>
            <a:r>
              <a:rPr lang="en-US" sz="7000" dirty="0"/>
              <a:t> </a:t>
            </a:r>
            <a:r>
              <a:rPr lang="en-US" sz="7000" dirty="0" err="1"/>
              <a:t>nemico</a:t>
            </a:r>
            <a:r>
              <a:rPr lang="en-US" sz="7000" dirty="0"/>
              <a:t> </a:t>
            </a:r>
            <a:r>
              <a:rPr lang="en-US" sz="7000" dirty="0" err="1"/>
              <a:t>importante</a:t>
            </a:r>
            <a:r>
              <a:rPr lang="en-US" sz="7000" dirty="0"/>
              <a:t> per il </a:t>
            </a:r>
            <a:r>
              <a:rPr lang="en-US" sz="7000" dirty="0" err="1"/>
              <a:t>governo</a:t>
            </a:r>
            <a:r>
              <a:rPr lang="en-US" sz="7000" dirty="0"/>
              <a:t> </a:t>
            </a:r>
            <a:r>
              <a:rPr lang="en-US" sz="7000" dirty="0" err="1"/>
              <a:t>ostile</a:t>
            </a:r>
            <a:r>
              <a:rPr lang="en-US" sz="7000" dirty="0"/>
              <a:t>, o di </a:t>
            </a:r>
            <a:r>
              <a:rPr lang="en-US" sz="7000" dirty="0" err="1"/>
              <a:t>particolare</a:t>
            </a:r>
            <a:r>
              <a:rPr lang="en-US" sz="7000" dirty="0"/>
              <a:t> </a:t>
            </a:r>
            <a:r>
              <a:rPr lang="en-US" sz="7000" dirty="0" err="1"/>
              <a:t>pericolo</a:t>
            </a:r>
            <a:r>
              <a:rPr lang="en-US" sz="7000" dirty="0"/>
              <a:t> per il </a:t>
            </a:r>
            <a:r>
              <a:rPr lang="en-US" sz="7000" dirty="0" err="1"/>
              <a:t>catturatore</a:t>
            </a:r>
            <a:r>
              <a:rPr lang="en-US" sz="7000" dirty="0"/>
              <a:t>; </a:t>
            </a:r>
            <a:r>
              <a:rPr lang="en-US" sz="7000" dirty="0" err="1"/>
              <a:t>permette</a:t>
            </a:r>
            <a:r>
              <a:rPr lang="en-US" sz="7000" dirty="0"/>
              <a:t> </a:t>
            </a:r>
            <a:r>
              <a:rPr lang="en-US" sz="7000" dirty="0" err="1"/>
              <a:t>ogni</a:t>
            </a:r>
            <a:r>
              <a:rPr lang="en-US" sz="7000" dirty="0"/>
              <a:t> </a:t>
            </a:r>
            <a:r>
              <a:rPr lang="en-US" sz="7000" dirty="0" err="1"/>
              <a:t>distruzione</a:t>
            </a:r>
            <a:r>
              <a:rPr lang="en-US" sz="7000" dirty="0"/>
              <a:t> di </a:t>
            </a:r>
            <a:r>
              <a:rPr lang="en-US" sz="7000" dirty="0" err="1"/>
              <a:t>proprietà</a:t>
            </a:r>
            <a:r>
              <a:rPr lang="en-US" sz="7000" dirty="0"/>
              <a:t>, e </a:t>
            </a:r>
            <a:r>
              <a:rPr lang="en-US" sz="7000" dirty="0" err="1"/>
              <a:t>l’ostruzione</a:t>
            </a:r>
            <a:r>
              <a:rPr lang="en-US" sz="7000" dirty="0"/>
              <a:t> </a:t>
            </a:r>
            <a:r>
              <a:rPr lang="en-US" sz="7000" dirty="0" err="1"/>
              <a:t>delle</a:t>
            </a:r>
            <a:r>
              <a:rPr lang="en-US" sz="7000" dirty="0"/>
              <a:t> vie e </a:t>
            </a:r>
            <a:r>
              <a:rPr lang="en-US" sz="7000" dirty="0" err="1"/>
              <a:t>dei</a:t>
            </a:r>
            <a:r>
              <a:rPr lang="en-US" sz="7000" dirty="0"/>
              <a:t> </a:t>
            </a:r>
            <a:r>
              <a:rPr lang="en-US" sz="7000" dirty="0" err="1"/>
              <a:t>canali</a:t>
            </a:r>
            <a:r>
              <a:rPr lang="en-US" sz="7000" dirty="0"/>
              <a:t> di </a:t>
            </a:r>
            <a:r>
              <a:rPr lang="en-US" sz="7000" dirty="0" err="1"/>
              <a:t>traffico</a:t>
            </a:r>
            <a:r>
              <a:rPr lang="en-US" sz="7000" dirty="0"/>
              <a:t>, di </a:t>
            </a:r>
            <a:r>
              <a:rPr lang="en-US" sz="7000" dirty="0" err="1"/>
              <a:t>viaggio</a:t>
            </a:r>
            <a:r>
              <a:rPr lang="en-US" sz="7000" dirty="0"/>
              <a:t> o di </a:t>
            </a:r>
            <a:r>
              <a:rPr lang="en-US" sz="7000" dirty="0" err="1"/>
              <a:t>comunicazione</a:t>
            </a:r>
            <a:r>
              <a:rPr lang="en-US" sz="7000" dirty="0"/>
              <a:t>, e di </a:t>
            </a:r>
            <a:r>
              <a:rPr lang="en-US" sz="7000" dirty="0" err="1"/>
              <a:t>ogni</a:t>
            </a:r>
            <a:r>
              <a:rPr lang="en-US" sz="7000" dirty="0"/>
              <a:t> </a:t>
            </a:r>
            <a:r>
              <a:rPr lang="en-US" sz="7000" dirty="0" err="1"/>
              <a:t>rifiuto</a:t>
            </a:r>
            <a:r>
              <a:rPr lang="en-US" sz="7000" dirty="0"/>
              <a:t> di </a:t>
            </a:r>
            <a:r>
              <a:rPr lang="en-US" sz="7000" dirty="0" err="1"/>
              <a:t>sostentamento</a:t>
            </a:r>
            <a:r>
              <a:rPr lang="en-US" sz="7000" dirty="0"/>
              <a:t> o di </a:t>
            </a:r>
            <a:r>
              <a:rPr lang="en-US" sz="7000" dirty="0" err="1"/>
              <a:t>mezzi</a:t>
            </a:r>
            <a:r>
              <a:rPr lang="en-US" sz="7000" dirty="0"/>
              <a:t> di vita al </a:t>
            </a:r>
            <a:r>
              <a:rPr lang="en-US" sz="7000" dirty="0" err="1"/>
              <a:t>nemico</a:t>
            </a:r>
            <a:r>
              <a:rPr lang="en-US" sz="7000" dirty="0"/>
              <a:t>; </a:t>
            </a:r>
            <a:r>
              <a:rPr lang="en-US" sz="7000" dirty="0" err="1"/>
              <a:t>l’appropriazione</a:t>
            </a:r>
            <a:r>
              <a:rPr lang="en-US" sz="7000" dirty="0"/>
              <a:t> di </a:t>
            </a:r>
            <a:r>
              <a:rPr lang="en-US" sz="7000" dirty="0" err="1"/>
              <a:t>tutto</a:t>
            </a:r>
            <a:r>
              <a:rPr lang="en-US" sz="7000" dirty="0"/>
              <a:t> </a:t>
            </a:r>
            <a:r>
              <a:rPr lang="en-US" sz="7000" dirty="0" err="1"/>
              <a:t>ciò</a:t>
            </a:r>
            <a:r>
              <a:rPr lang="en-US" sz="7000" dirty="0"/>
              <a:t> </a:t>
            </a:r>
            <a:r>
              <a:rPr lang="en-US" sz="7000" dirty="0" err="1"/>
              <a:t>che</a:t>
            </a:r>
            <a:r>
              <a:rPr lang="en-US" sz="7000" dirty="0"/>
              <a:t> il </a:t>
            </a:r>
            <a:r>
              <a:rPr lang="en-US" sz="7000" dirty="0" err="1"/>
              <a:t>paese</a:t>
            </a:r>
            <a:r>
              <a:rPr lang="en-US" sz="7000" dirty="0"/>
              <a:t> del </a:t>
            </a:r>
            <a:r>
              <a:rPr lang="en-US" sz="7000" dirty="0" err="1"/>
              <a:t>nemico</a:t>
            </a:r>
            <a:r>
              <a:rPr lang="en-US" sz="7000" dirty="0"/>
              <a:t> </a:t>
            </a:r>
            <a:r>
              <a:rPr lang="en-US" sz="7000" dirty="0" err="1"/>
              <a:t>offre</a:t>
            </a:r>
            <a:r>
              <a:rPr lang="en-US" sz="7000" dirty="0"/>
              <a:t> </a:t>
            </a:r>
            <a:r>
              <a:rPr lang="en-US" sz="7000" dirty="0" err="1"/>
              <a:t>che</a:t>
            </a:r>
            <a:r>
              <a:rPr lang="en-US" sz="7000" dirty="0"/>
              <a:t> </a:t>
            </a:r>
            <a:r>
              <a:rPr lang="en-US" sz="7000" dirty="0" err="1"/>
              <a:t>sia</a:t>
            </a:r>
            <a:r>
              <a:rPr lang="en-US" sz="7000" dirty="0"/>
              <a:t> </a:t>
            </a:r>
            <a:r>
              <a:rPr lang="en-US" sz="7000" dirty="0" err="1"/>
              <a:t>necessario</a:t>
            </a:r>
            <a:r>
              <a:rPr lang="en-US" sz="7000" dirty="0"/>
              <a:t> per la </a:t>
            </a:r>
            <a:r>
              <a:rPr lang="en-US" sz="7000" dirty="0" err="1"/>
              <a:t>sussistenza</a:t>
            </a:r>
            <a:r>
              <a:rPr lang="en-US" sz="7000" dirty="0"/>
              <a:t> e la </a:t>
            </a:r>
            <a:r>
              <a:rPr lang="en-US" sz="7000" dirty="0" err="1"/>
              <a:t>sicurezza</a:t>
            </a:r>
            <a:r>
              <a:rPr lang="en-US" sz="7000" dirty="0"/>
              <a:t> </a:t>
            </a:r>
            <a:r>
              <a:rPr lang="en-US" sz="7000" dirty="0" err="1"/>
              <a:t>dell'esercito</a:t>
            </a:r>
            <a:r>
              <a:rPr lang="en-US" sz="7000" dirty="0"/>
              <a:t>, e tale </a:t>
            </a:r>
            <a:r>
              <a:rPr lang="en-US" sz="7000" dirty="0" err="1"/>
              <a:t>inganno</a:t>
            </a:r>
            <a:r>
              <a:rPr lang="en-US" sz="7000" dirty="0"/>
              <a:t> </a:t>
            </a:r>
            <a:r>
              <a:rPr lang="en-US" sz="7000" dirty="0" err="1"/>
              <a:t>che</a:t>
            </a:r>
            <a:r>
              <a:rPr lang="en-US" sz="7000" dirty="0"/>
              <a:t> non </a:t>
            </a:r>
            <a:r>
              <a:rPr lang="en-US" sz="7000" dirty="0" err="1"/>
              <a:t>implichi</a:t>
            </a:r>
            <a:r>
              <a:rPr lang="en-US" sz="7000" dirty="0"/>
              <a:t> la </a:t>
            </a:r>
            <a:r>
              <a:rPr lang="en-US" sz="7000" dirty="0" err="1"/>
              <a:t>rottura</a:t>
            </a:r>
            <a:r>
              <a:rPr lang="en-US" sz="7000" dirty="0"/>
              <a:t> </a:t>
            </a:r>
            <a:r>
              <a:rPr lang="en-US" sz="7000" dirty="0" err="1"/>
              <a:t>della</a:t>
            </a:r>
            <a:r>
              <a:rPr lang="en-US" sz="7000" dirty="0"/>
              <a:t> </a:t>
            </a:r>
            <a:r>
              <a:rPr lang="en-US" sz="7000" dirty="0" err="1"/>
              <a:t>buona</a:t>
            </a:r>
            <a:r>
              <a:rPr lang="en-US" sz="7000" dirty="0"/>
              <a:t> </a:t>
            </a:r>
            <a:r>
              <a:rPr lang="en-US" sz="7000" dirty="0" err="1"/>
              <a:t>fede</a:t>
            </a:r>
            <a:r>
              <a:rPr lang="en-US" sz="7000" dirty="0"/>
              <a:t> o </a:t>
            </a:r>
            <a:r>
              <a:rPr lang="en-US" sz="7000" dirty="0" err="1"/>
              <a:t>positivamente</a:t>
            </a:r>
            <a:r>
              <a:rPr lang="en-US" sz="7000" dirty="0"/>
              <a:t> </a:t>
            </a:r>
            <a:r>
              <a:rPr lang="en-US" sz="7000" dirty="0" err="1"/>
              <a:t>espressa</a:t>
            </a:r>
            <a:r>
              <a:rPr lang="en-US" sz="7000" dirty="0"/>
              <a:t>, </a:t>
            </a:r>
            <a:r>
              <a:rPr lang="en-US" sz="7000" dirty="0" err="1"/>
              <a:t>attraverso</a:t>
            </a:r>
            <a:r>
              <a:rPr lang="en-US" sz="7000" dirty="0"/>
              <a:t> </a:t>
            </a:r>
            <a:r>
              <a:rPr lang="en-US" sz="7000" dirty="0" err="1"/>
              <a:t>accordi</a:t>
            </a:r>
            <a:r>
              <a:rPr lang="en-US" sz="7000" dirty="0"/>
              <a:t> </a:t>
            </a:r>
            <a:r>
              <a:rPr lang="en-US" sz="7000" dirty="0" err="1"/>
              <a:t>stipulati</a:t>
            </a:r>
            <a:r>
              <a:rPr lang="en-US" sz="7000" dirty="0"/>
              <a:t> </a:t>
            </a:r>
            <a:r>
              <a:rPr lang="en-US" sz="7000" dirty="0" err="1"/>
              <a:t>durante</a:t>
            </a:r>
            <a:r>
              <a:rPr lang="en-US" sz="7000" dirty="0"/>
              <a:t> la </a:t>
            </a:r>
            <a:r>
              <a:rPr lang="en-US" sz="7000" dirty="0" err="1"/>
              <a:t>guerra</a:t>
            </a:r>
            <a:r>
              <a:rPr lang="en-US" sz="7000" dirty="0"/>
              <a:t>, o </a:t>
            </a:r>
            <a:r>
              <a:rPr lang="en-US" sz="7000" dirty="0" err="1"/>
              <a:t>supposta</a:t>
            </a:r>
            <a:r>
              <a:rPr lang="en-US" sz="7000" dirty="0"/>
              <a:t> come </a:t>
            </a:r>
            <a:r>
              <a:rPr lang="en-US" sz="7000" dirty="0" err="1"/>
              <a:t>esistente</a:t>
            </a:r>
            <a:r>
              <a:rPr lang="en-US" sz="7000" dirty="0"/>
              <a:t> dal </a:t>
            </a:r>
            <a:r>
              <a:rPr lang="en-US" sz="7000" dirty="0" err="1"/>
              <a:t>moderno</a:t>
            </a:r>
            <a:r>
              <a:rPr lang="en-US" sz="7000" dirty="0"/>
              <a:t> </a:t>
            </a:r>
            <a:r>
              <a:rPr lang="en-US" sz="7000" dirty="0" err="1"/>
              <a:t>diritto</a:t>
            </a:r>
            <a:r>
              <a:rPr lang="en-US" sz="7000" dirty="0"/>
              <a:t> di </a:t>
            </a:r>
            <a:r>
              <a:rPr lang="en-US" sz="7000" dirty="0" err="1"/>
              <a:t>guerra</a:t>
            </a:r>
            <a:r>
              <a:rPr lang="en-US" sz="70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Codice Lieber</a:t>
            </a:r>
          </a:p>
          <a:p>
            <a:pPr algn="ctr">
              <a:defRPr/>
            </a:pPr>
            <a:r>
              <a:rPr lang="it-IT" sz="4000" dirty="0"/>
              <a:t>Articolo 15</a:t>
            </a:r>
          </a:p>
        </p:txBody>
      </p:sp>
    </p:spTree>
    <p:extLst>
      <p:ext uri="{BB962C8B-B14F-4D97-AF65-F5344CB8AC3E}">
        <p14:creationId xmlns:p14="http://schemas.microsoft.com/office/powerpoint/2010/main" val="3540525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46385"/>
            <a:ext cx="10515600" cy="4330578"/>
          </a:xfr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marL="0" indent="0" algn="just">
              <a:buNone/>
            </a:pPr>
            <a:endParaRPr lang="en-US" sz="4500" b="1" dirty="0"/>
          </a:p>
          <a:p>
            <a:pPr marL="0" indent="0" algn="just">
              <a:buNone/>
            </a:pPr>
            <a:r>
              <a:rPr lang="en-US" sz="7600" b="1" dirty="0"/>
              <a:t>La </a:t>
            </a:r>
            <a:r>
              <a:rPr lang="en-US" sz="7600" b="1" dirty="0" err="1"/>
              <a:t>necessità</a:t>
            </a:r>
            <a:r>
              <a:rPr lang="en-US" sz="7600" b="1" dirty="0"/>
              <a:t> </a:t>
            </a:r>
            <a:r>
              <a:rPr lang="en-US" sz="7600" b="1" dirty="0" err="1"/>
              <a:t>militare</a:t>
            </a:r>
            <a:r>
              <a:rPr lang="en-US" sz="7600" b="1" dirty="0"/>
              <a:t> non </a:t>
            </a:r>
            <a:r>
              <a:rPr lang="en-US" sz="7600" b="1" dirty="0" err="1"/>
              <a:t>ammette</a:t>
            </a:r>
            <a:r>
              <a:rPr lang="en-US" sz="7600" b="1" dirty="0"/>
              <a:t> la </a:t>
            </a:r>
            <a:r>
              <a:rPr lang="en-US" sz="7600" b="1" dirty="0" err="1"/>
              <a:t>crudeltà</a:t>
            </a:r>
            <a:r>
              <a:rPr lang="en-US" sz="7600" b="1" dirty="0"/>
              <a:t>, </a:t>
            </a:r>
            <a:r>
              <a:rPr lang="en-US" sz="7600" b="1" dirty="0" err="1"/>
              <a:t>cioè</a:t>
            </a:r>
            <a:r>
              <a:rPr lang="en-US" sz="7600" b="1" dirty="0"/>
              <a:t> </a:t>
            </a:r>
            <a:r>
              <a:rPr lang="en-US" sz="7600" b="1" dirty="0" err="1"/>
              <a:t>l’inflizione</a:t>
            </a:r>
            <a:r>
              <a:rPr lang="en-US" sz="7600" b="1" dirty="0"/>
              <a:t> di </a:t>
            </a:r>
            <a:r>
              <a:rPr lang="en-US" sz="7600" b="1" dirty="0" err="1"/>
              <a:t>sofferenze</a:t>
            </a:r>
            <a:r>
              <a:rPr lang="en-US" sz="7600" b="1" dirty="0"/>
              <a:t> per amore </a:t>
            </a:r>
            <a:r>
              <a:rPr lang="en-US" sz="7600" b="1" dirty="0" err="1"/>
              <a:t>della</a:t>
            </a:r>
            <a:r>
              <a:rPr lang="en-US" sz="7600" b="1" dirty="0"/>
              <a:t> </a:t>
            </a:r>
            <a:r>
              <a:rPr lang="en-US" sz="7600" b="1" dirty="0" err="1"/>
              <a:t>sofferenza</a:t>
            </a:r>
            <a:r>
              <a:rPr lang="en-US" sz="7600" b="1" dirty="0"/>
              <a:t> </a:t>
            </a:r>
            <a:r>
              <a:rPr lang="en-US" sz="7600" dirty="0"/>
              <a:t>o </a:t>
            </a:r>
            <a:r>
              <a:rPr lang="en-US" sz="7600" dirty="0" err="1"/>
              <a:t>della</a:t>
            </a:r>
            <a:r>
              <a:rPr lang="en-US" sz="7600" dirty="0"/>
              <a:t> vendetta, né la </a:t>
            </a:r>
            <a:r>
              <a:rPr lang="en-US" sz="7600" dirty="0" err="1"/>
              <a:t>mutilazione</a:t>
            </a:r>
            <a:r>
              <a:rPr lang="en-US" sz="7600" dirty="0"/>
              <a:t> o il </a:t>
            </a:r>
            <a:r>
              <a:rPr lang="en-US" sz="7600" dirty="0" err="1"/>
              <a:t>ferimento</a:t>
            </a:r>
            <a:r>
              <a:rPr lang="en-US" sz="7600" dirty="0"/>
              <a:t> se non in </a:t>
            </a:r>
            <a:r>
              <a:rPr lang="en-US" sz="7600" dirty="0" err="1"/>
              <a:t>combattimento</a:t>
            </a:r>
            <a:r>
              <a:rPr lang="en-US" sz="7600" dirty="0"/>
              <a:t>, né la </a:t>
            </a:r>
            <a:r>
              <a:rPr lang="en-US" sz="7600" dirty="0" err="1"/>
              <a:t>tortura</a:t>
            </a:r>
            <a:r>
              <a:rPr lang="en-US" sz="7600" dirty="0"/>
              <a:t> per </a:t>
            </a:r>
            <a:r>
              <a:rPr lang="en-US" sz="7600" dirty="0" err="1"/>
              <a:t>estorcere</a:t>
            </a:r>
            <a:r>
              <a:rPr lang="en-US" sz="7600" dirty="0"/>
              <a:t> </a:t>
            </a:r>
            <a:r>
              <a:rPr lang="en-US" sz="7600" dirty="0" err="1"/>
              <a:t>confessioni</a:t>
            </a:r>
            <a:r>
              <a:rPr lang="en-US" sz="7600" dirty="0"/>
              <a:t>. Non </a:t>
            </a:r>
            <a:r>
              <a:rPr lang="en-US" sz="7600" dirty="0" err="1"/>
              <a:t>ammette</a:t>
            </a:r>
            <a:r>
              <a:rPr lang="en-US" sz="7600" dirty="0"/>
              <a:t> in </a:t>
            </a:r>
            <a:r>
              <a:rPr lang="en-US" sz="7600" dirty="0" err="1"/>
              <a:t>alcun</a:t>
            </a:r>
            <a:r>
              <a:rPr lang="en-US" sz="7600" dirty="0"/>
              <a:t> modo </a:t>
            </a:r>
            <a:r>
              <a:rPr lang="en-US" sz="7600" dirty="0" err="1"/>
              <a:t>l’uso</a:t>
            </a:r>
            <a:r>
              <a:rPr lang="en-US" sz="7600" dirty="0"/>
              <a:t> del </a:t>
            </a:r>
            <a:r>
              <a:rPr lang="en-US" sz="7600" dirty="0" err="1"/>
              <a:t>veleno</a:t>
            </a:r>
            <a:r>
              <a:rPr lang="en-US" sz="7600" dirty="0"/>
              <a:t>, né la </a:t>
            </a:r>
            <a:r>
              <a:rPr lang="en-US" sz="7600" dirty="0" err="1"/>
              <a:t>devastazione</a:t>
            </a:r>
            <a:r>
              <a:rPr lang="en-US" sz="7600" dirty="0"/>
              <a:t> </a:t>
            </a:r>
            <a:r>
              <a:rPr lang="en-US" sz="7600" dirty="0" err="1"/>
              <a:t>indiscriminata</a:t>
            </a:r>
            <a:r>
              <a:rPr lang="en-US" sz="7600" dirty="0"/>
              <a:t> di un </a:t>
            </a:r>
            <a:r>
              <a:rPr lang="en-US" sz="7600" dirty="0" err="1"/>
              <a:t>distretto</a:t>
            </a:r>
            <a:r>
              <a:rPr lang="en-US" sz="7600" dirty="0"/>
              <a:t>. </a:t>
            </a:r>
            <a:r>
              <a:rPr lang="en-US" sz="7600" dirty="0" err="1"/>
              <a:t>Ammette</a:t>
            </a:r>
            <a:r>
              <a:rPr lang="en-US" sz="7600" dirty="0"/>
              <a:t> </a:t>
            </a:r>
            <a:r>
              <a:rPr lang="en-US" sz="7600" dirty="0" err="1"/>
              <a:t>l’inganno</a:t>
            </a:r>
            <a:r>
              <a:rPr lang="en-US" sz="7600" dirty="0"/>
              <a:t>, ma </a:t>
            </a:r>
            <a:r>
              <a:rPr lang="en-US" sz="7600" dirty="0" err="1"/>
              <a:t>nega</a:t>
            </a:r>
            <a:r>
              <a:rPr lang="en-US" sz="7600" dirty="0"/>
              <a:t> </a:t>
            </a:r>
            <a:r>
              <a:rPr lang="en-US" sz="7600" dirty="0" err="1"/>
              <a:t>gli</a:t>
            </a:r>
            <a:r>
              <a:rPr lang="en-US" sz="7600" dirty="0"/>
              <a:t> </a:t>
            </a:r>
            <a:r>
              <a:rPr lang="en-US" sz="7600" dirty="0" err="1"/>
              <a:t>atti</a:t>
            </a:r>
            <a:r>
              <a:rPr lang="en-US" sz="7600" dirty="0"/>
              <a:t> di </a:t>
            </a:r>
            <a:r>
              <a:rPr lang="en-US" sz="7600" dirty="0" err="1"/>
              <a:t>perfidia</a:t>
            </a:r>
            <a:r>
              <a:rPr lang="en-US" sz="7600" dirty="0"/>
              <a:t>; e, in </a:t>
            </a:r>
            <a:r>
              <a:rPr lang="en-US" sz="7600" dirty="0" err="1"/>
              <a:t>generale</a:t>
            </a:r>
            <a:r>
              <a:rPr lang="en-US" sz="7600" dirty="0"/>
              <a:t>, la </a:t>
            </a:r>
            <a:r>
              <a:rPr lang="en-US" sz="7600" dirty="0" err="1"/>
              <a:t>necessità</a:t>
            </a:r>
            <a:r>
              <a:rPr lang="en-US" sz="7600" dirty="0"/>
              <a:t> </a:t>
            </a:r>
            <a:r>
              <a:rPr lang="en-US" sz="7600" dirty="0" err="1"/>
              <a:t>militare</a:t>
            </a:r>
            <a:r>
              <a:rPr lang="en-US" sz="7600" dirty="0"/>
              <a:t> non include </a:t>
            </a:r>
            <a:r>
              <a:rPr lang="en-US" sz="7600" dirty="0" err="1"/>
              <a:t>alcun</a:t>
            </a:r>
            <a:r>
              <a:rPr lang="en-US" sz="7600" dirty="0"/>
              <a:t> </a:t>
            </a:r>
            <a:r>
              <a:rPr lang="en-US" sz="7600" dirty="0" err="1"/>
              <a:t>atto</a:t>
            </a:r>
            <a:r>
              <a:rPr lang="en-US" sz="7600" dirty="0"/>
              <a:t> di </a:t>
            </a:r>
            <a:r>
              <a:rPr lang="en-US" sz="7600" dirty="0" err="1"/>
              <a:t>ostilità</a:t>
            </a:r>
            <a:r>
              <a:rPr lang="en-US" sz="7600" dirty="0"/>
              <a:t> </a:t>
            </a:r>
            <a:r>
              <a:rPr lang="en-US" sz="7600" dirty="0" err="1"/>
              <a:t>che</a:t>
            </a:r>
            <a:r>
              <a:rPr lang="en-US" sz="7600" dirty="0"/>
              <a:t> </a:t>
            </a:r>
            <a:r>
              <a:rPr lang="en-US" sz="7600" dirty="0" err="1"/>
              <a:t>renda</a:t>
            </a:r>
            <a:r>
              <a:rPr lang="en-US" sz="7600" dirty="0"/>
              <a:t> </a:t>
            </a:r>
            <a:r>
              <a:rPr lang="en-US" sz="7600" dirty="0" err="1"/>
              <a:t>inutilmente</a:t>
            </a:r>
            <a:r>
              <a:rPr lang="en-US" sz="7600" dirty="0"/>
              <a:t> difficile il </a:t>
            </a:r>
            <a:r>
              <a:rPr lang="en-US" sz="7600" dirty="0" err="1"/>
              <a:t>ritorno</a:t>
            </a:r>
            <a:r>
              <a:rPr lang="en-US" sz="7600" dirty="0"/>
              <a:t> </a:t>
            </a:r>
            <a:r>
              <a:rPr lang="en-US" sz="7600" dirty="0" err="1"/>
              <a:t>alla</a:t>
            </a:r>
            <a:r>
              <a:rPr lang="en-US" sz="7600" dirty="0"/>
              <a:t> pace.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Codice Lieber</a:t>
            </a:r>
          </a:p>
          <a:p>
            <a:pPr algn="ctr">
              <a:defRPr/>
            </a:pPr>
            <a:r>
              <a:rPr lang="it-IT" sz="4000" dirty="0"/>
              <a:t>Articolo 16</a:t>
            </a:r>
          </a:p>
        </p:txBody>
      </p:sp>
    </p:spTree>
    <p:extLst>
      <p:ext uri="{BB962C8B-B14F-4D97-AF65-F5344CB8AC3E}">
        <p14:creationId xmlns:p14="http://schemas.microsoft.com/office/powerpoint/2010/main" val="3078497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710" y="1596863"/>
            <a:ext cx="11120475" cy="4864603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r>
              <a:rPr lang="en-US" sz="2400" dirty="0" err="1"/>
              <a:t>Considerato</a:t>
            </a:r>
            <a:r>
              <a:rPr lang="en-US" sz="2400" dirty="0"/>
              <a:t>:
Che il </a:t>
            </a:r>
            <a:r>
              <a:rPr lang="en-US" sz="2400" dirty="0" err="1"/>
              <a:t>progresso</a:t>
            </a:r>
            <a:r>
              <a:rPr lang="en-US" sz="2400" dirty="0"/>
              <a:t> </a:t>
            </a:r>
            <a:r>
              <a:rPr lang="en-US" sz="2400" dirty="0" err="1"/>
              <a:t>della</a:t>
            </a:r>
            <a:r>
              <a:rPr lang="en-US" sz="2400" dirty="0"/>
              <a:t> </a:t>
            </a:r>
            <a:r>
              <a:rPr lang="en-US" sz="2400" dirty="0" err="1"/>
              <a:t>civiltà</a:t>
            </a:r>
            <a:r>
              <a:rPr lang="en-US" sz="2400" dirty="0"/>
              <a:t> </a:t>
            </a:r>
            <a:r>
              <a:rPr lang="en-US" sz="2400" dirty="0" err="1"/>
              <a:t>dovrebbe</a:t>
            </a:r>
            <a:r>
              <a:rPr lang="en-US" sz="2400" dirty="0"/>
              <a:t> </a:t>
            </a:r>
            <a:r>
              <a:rPr lang="en-US" sz="2400" dirty="0" err="1"/>
              <a:t>avere</a:t>
            </a:r>
            <a:r>
              <a:rPr lang="en-US" sz="2400" dirty="0"/>
              <a:t> </a:t>
            </a:r>
            <a:r>
              <a:rPr lang="en-US" sz="2400" dirty="0" err="1"/>
              <a:t>l’effetto</a:t>
            </a:r>
            <a:r>
              <a:rPr lang="en-US" sz="2400" dirty="0"/>
              <a:t> di </a:t>
            </a:r>
            <a:r>
              <a:rPr lang="en-US" sz="2400" dirty="0" err="1"/>
              <a:t>alleviare</a:t>
            </a:r>
            <a:r>
              <a:rPr lang="en-US" sz="2400" dirty="0"/>
              <a:t> il </a:t>
            </a:r>
            <a:r>
              <a:rPr lang="en-US" sz="2400" dirty="0" err="1"/>
              <a:t>più</a:t>
            </a:r>
            <a:r>
              <a:rPr lang="en-US" sz="2400" dirty="0"/>
              <a:t> </a:t>
            </a:r>
            <a:r>
              <a:rPr lang="en-US" sz="2400" dirty="0" err="1"/>
              <a:t>possibile</a:t>
            </a:r>
            <a:r>
              <a:rPr lang="en-US" sz="2400" dirty="0"/>
              <a:t> le </a:t>
            </a:r>
            <a:r>
              <a:rPr lang="en-US" sz="2400" dirty="0" err="1"/>
              <a:t>calamità</a:t>
            </a:r>
            <a:r>
              <a:rPr lang="en-US" sz="2400" dirty="0"/>
              <a:t> </a:t>
            </a:r>
            <a:r>
              <a:rPr lang="en-US" sz="2400" dirty="0" err="1"/>
              <a:t>della</a:t>
            </a:r>
            <a:r>
              <a:rPr lang="en-US" sz="2400" dirty="0"/>
              <a:t> </a:t>
            </a:r>
            <a:r>
              <a:rPr lang="en-US" sz="2400" dirty="0" err="1"/>
              <a:t>guerra</a:t>
            </a:r>
            <a:r>
              <a:rPr lang="en-US" sz="2400" dirty="0"/>
              <a:t>;
Che </a:t>
            </a:r>
            <a:r>
              <a:rPr lang="en-US" sz="2400" dirty="0" err="1"/>
              <a:t>l’unico</a:t>
            </a:r>
            <a:r>
              <a:rPr lang="en-US" sz="2400" dirty="0"/>
              <a:t> </a:t>
            </a:r>
            <a:r>
              <a:rPr lang="en-US" sz="2400" dirty="0" err="1"/>
              <a:t>scopo</a:t>
            </a:r>
            <a:r>
              <a:rPr lang="en-US" sz="2400" dirty="0"/>
              <a:t> </a:t>
            </a:r>
            <a:r>
              <a:rPr lang="en-US" sz="2400" dirty="0" err="1"/>
              <a:t>legittimo</a:t>
            </a:r>
            <a:r>
              <a:rPr lang="en-US" sz="2400" dirty="0"/>
              <a:t> </a:t>
            </a:r>
            <a:r>
              <a:rPr lang="en-US" sz="2400" dirty="0" err="1"/>
              <a:t>che</a:t>
            </a:r>
            <a:r>
              <a:rPr lang="en-US" sz="2400" dirty="0"/>
              <a:t> </a:t>
            </a:r>
            <a:r>
              <a:rPr lang="en-US" sz="2400" dirty="0" err="1"/>
              <a:t>gli</a:t>
            </a:r>
            <a:r>
              <a:rPr lang="en-US" sz="2400" dirty="0"/>
              <a:t> </a:t>
            </a:r>
            <a:r>
              <a:rPr lang="en-US" sz="2400" dirty="0" err="1"/>
              <a:t>Stati</a:t>
            </a:r>
            <a:r>
              <a:rPr lang="en-US" sz="2400" dirty="0"/>
              <a:t> </a:t>
            </a:r>
            <a:r>
              <a:rPr lang="en-US" sz="2400" dirty="0" err="1"/>
              <a:t>dovrebbero</a:t>
            </a:r>
            <a:r>
              <a:rPr lang="en-US" sz="2400" dirty="0"/>
              <a:t> </a:t>
            </a:r>
            <a:r>
              <a:rPr lang="en-US" sz="2400" dirty="0" err="1"/>
              <a:t>sforzarsi</a:t>
            </a:r>
            <a:r>
              <a:rPr lang="en-US" sz="2400" dirty="0"/>
              <a:t> di </a:t>
            </a:r>
            <a:r>
              <a:rPr lang="en-US" sz="2400" dirty="0" err="1"/>
              <a:t>raggiungere</a:t>
            </a:r>
            <a:r>
              <a:rPr lang="en-US" sz="2400" dirty="0"/>
              <a:t> </a:t>
            </a:r>
            <a:r>
              <a:rPr lang="en-US" sz="2400" dirty="0" err="1"/>
              <a:t>durante</a:t>
            </a:r>
            <a:r>
              <a:rPr lang="en-US" sz="2400" dirty="0"/>
              <a:t> la </a:t>
            </a:r>
            <a:r>
              <a:rPr lang="en-US" sz="2400" dirty="0" err="1"/>
              <a:t>guerra</a:t>
            </a:r>
            <a:r>
              <a:rPr lang="en-US" sz="2400" dirty="0"/>
              <a:t> </a:t>
            </a:r>
            <a:r>
              <a:rPr lang="en-US" sz="2400" dirty="0" err="1"/>
              <a:t>è</a:t>
            </a:r>
            <a:r>
              <a:rPr lang="en-US" sz="2400" dirty="0"/>
              <a:t> </a:t>
            </a:r>
            <a:r>
              <a:rPr lang="en-US" sz="2400" dirty="0" err="1"/>
              <a:t>quello</a:t>
            </a:r>
            <a:r>
              <a:rPr lang="en-US" sz="2400" dirty="0"/>
              <a:t> di </a:t>
            </a:r>
            <a:r>
              <a:rPr lang="en-US" sz="2400" dirty="0" err="1"/>
              <a:t>indebolire</a:t>
            </a:r>
            <a:r>
              <a:rPr lang="en-US" sz="2400" dirty="0"/>
              <a:t> le </a:t>
            </a:r>
            <a:r>
              <a:rPr lang="en-US" sz="2400" dirty="0" err="1"/>
              <a:t>forze</a:t>
            </a:r>
            <a:r>
              <a:rPr lang="en-US" sz="2400" dirty="0"/>
              <a:t> </a:t>
            </a:r>
            <a:r>
              <a:rPr lang="en-US" sz="2400" dirty="0" err="1"/>
              <a:t>militari</a:t>
            </a:r>
            <a:r>
              <a:rPr lang="en-US" sz="2400" dirty="0"/>
              <a:t> del </a:t>
            </a:r>
            <a:r>
              <a:rPr lang="en-US" sz="2400" dirty="0" err="1"/>
              <a:t>nemico</a:t>
            </a:r>
            <a:r>
              <a:rPr lang="en-US" sz="2400" dirty="0"/>
              <a:t>;
Che a </a:t>
            </a:r>
            <a:r>
              <a:rPr lang="en-US" sz="2400" dirty="0" err="1"/>
              <a:t>questo</a:t>
            </a:r>
            <a:r>
              <a:rPr lang="en-US" sz="2400" dirty="0"/>
              <a:t> </a:t>
            </a:r>
            <a:r>
              <a:rPr lang="en-US" sz="2400" dirty="0" err="1"/>
              <a:t>scopo</a:t>
            </a:r>
            <a:r>
              <a:rPr lang="en-US" sz="2400" dirty="0"/>
              <a:t> </a:t>
            </a:r>
            <a:r>
              <a:rPr lang="en-US" sz="2400" dirty="0" err="1"/>
              <a:t>è</a:t>
            </a:r>
            <a:r>
              <a:rPr lang="en-US" sz="2400" dirty="0"/>
              <a:t> </a:t>
            </a:r>
            <a:r>
              <a:rPr lang="en-US" sz="2400" dirty="0" err="1"/>
              <a:t>sufficiente</a:t>
            </a:r>
            <a:r>
              <a:rPr lang="en-US" sz="2400" dirty="0"/>
              <a:t> </a:t>
            </a:r>
            <a:r>
              <a:rPr lang="en-US" sz="2400" dirty="0" err="1"/>
              <a:t>invalidare</a:t>
            </a:r>
            <a:r>
              <a:rPr lang="en-US" sz="2400" dirty="0"/>
              <a:t> il </a:t>
            </a:r>
            <a:r>
              <a:rPr lang="en-US" sz="2400" dirty="0" err="1"/>
              <a:t>maggior</a:t>
            </a:r>
            <a:r>
              <a:rPr lang="en-US" sz="2400" dirty="0"/>
              <a:t> </a:t>
            </a:r>
            <a:r>
              <a:rPr lang="en-US" sz="2400" dirty="0" err="1"/>
              <a:t>numero</a:t>
            </a:r>
            <a:r>
              <a:rPr lang="en-US" sz="2400" dirty="0"/>
              <a:t> </a:t>
            </a:r>
            <a:r>
              <a:rPr lang="en-US" sz="2400" dirty="0" err="1"/>
              <a:t>possibile</a:t>
            </a:r>
            <a:r>
              <a:rPr lang="en-US" sz="2400" dirty="0"/>
              <a:t> di </a:t>
            </a:r>
            <a:r>
              <a:rPr lang="en-US" sz="2400" dirty="0" err="1"/>
              <a:t>uomini</a:t>
            </a:r>
            <a:r>
              <a:rPr lang="en-US" sz="2400" dirty="0"/>
              <a:t>;
Che </a:t>
            </a:r>
            <a:r>
              <a:rPr lang="en-US" sz="2400" b="1" dirty="0" err="1"/>
              <a:t>l’impiego</a:t>
            </a:r>
            <a:r>
              <a:rPr lang="en-US" sz="2400" b="1" dirty="0"/>
              <a:t> di </a:t>
            </a:r>
            <a:r>
              <a:rPr lang="en-US" sz="2400" b="1" dirty="0" err="1"/>
              <a:t>armi</a:t>
            </a:r>
            <a:r>
              <a:rPr lang="en-US" sz="2400" b="1" dirty="0"/>
              <a:t> </a:t>
            </a:r>
            <a:r>
              <a:rPr lang="en-US" sz="2400" b="1" dirty="0" err="1"/>
              <a:t>che</a:t>
            </a:r>
            <a:r>
              <a:rPr lang="en-US" sz="2400" b="1" dirty="0"/>
              <a:t> </a:t>
            </a:r>
            <a:r>
              <a:rPr lang="en-US" sz="2400" b="1" dirty="0" err="1"/>
              <a:t>aggravino</a:t>
            </a:r>
            <a:r>
              <a:rPr lang="en-US" sz="2400" b="1" dirty="0"/>
              <a:t> </a:t>
            </a:r>
            <a:r>
              <a:rPr lang="en-US" sz="2400" b="1" dirty="0" err="1"/>
              <a:t>inutilmente</a:t>
            </a:r>
            <a:r>
              <a:rPr lang="en-US" sz="2400" b="1" dirty="0"/>
              <a:t> le </a:t>
            </a:r>
            <a:r>
              <a:rPr lang="en-US" sz="2400" b="1" dirty="0" err="1"/>
              <a:t>sofferenze</a:t>
            </a:r>
            <a:r>
              <a:rPr lang="en-US" sz="2400" b="1" dirty="0"/>
              <a:t> </a:t>
            </a:r>
            <a:r>
              <a:rPr lang="en-US" sz="2400" b="1" dirty="0" err="1"/>
              <a:t>degli</a:t>
            </a:r>
            <a:r>
              <a:rPr lang="en-US" sz="2400" b="1" dirty="0"/>
              <a:t> </a:t>
            </a:r>
            <a:r>
              <a:rPr lang="en-US" sz="2400" b="1" dirty="0" err="1"/>
              <a:t>uomini</a:t>
            </a:r>
            <a:r>
              <a:rPr lang="en-US" sz="2400" b="1" dirty="0"/>
              <a:t> </a:t>
            </a:r>
            <a:r>
              <a:rPr lang="en-US" sz="2400" b="1" dirty="0" err="1"/>
              <a:t>invalidi</a:t>
            </a:r>
            <a:r>
              <a:rPr lang="en-US" sz="2400" b="1" dirty="0"/>
              <a:t>, o </a:t>
            </a:r>
            <a:r>
              <a:rPr lang="en-US" sz="2400" b="1" dirty="0" err="1"/>
              <a:t>rendano</a:t>
            </a:r>
            <a:r>
              <a:rPr lang="en-US" sz="2400" b="1" dirty="0"/>
              <a:t> </a:t>
            </a:r>
            <a:r>
              <a:rPr lang="en-US" sz="2400" b="1" dirty="0" err="1"/>
              <a:t>inevitabile</a:t>
            </a:r>
            <a:r>
              <a:rPr lang="en-US" sz="2400" b="1" dirty="0"/>
              <a:t> la </a:t>
            </a:r>
            <a:r>
              <a:rPr lang="en-US" sz="2400" b="1" dirty="0" err="1"/>
              <a:t>loro</a:t>
            </a:r>
            <a:r>
              <a:rPr lang="en-US" sz="2400" b="1" dirty="0"/>
              <a:t> </a:t>
            </a:r>
            <a:r>
              <a:rPr lang="en-US" sz="2400" b="1" dirty="0" err="1"/>
              <a:t>morte</a:t>
            </a:r>
            <a:r>
              <a:rPr lang="en-US" sz="2400" b="1" dirty="0"/>
              <a:t>, </a:t>
            </a:r>
            <a:r>
              <a:rPr lang="en-US" sz="2400" b="1" dirty="0" err="1"/>
              <a:t>eccederebbe</a:t>
            </a:r>
            <a:r>
              <a:rPr lang="en-US" sz="2400" b="1" dirty="0"/>
              <a:t> </a:t>
            </a:r>
            <a:r>
              <a:rPr lang="en-US" sz="2400" b="1" dirty="0" err="1"/>
              <a:t>questo</a:t>
            </a:r>
            <a:r>
              <a:rPr lang="en-US" sz="2400" b="1" dirty="0"/>
              <a:t> </a:t>
            </a:r>
            <a:r>
              <a:rPr lang="en-US" sz="2400" b="1" dirty="0" err="1"/>
              <a:t>scopo</a:t>
            </a:r>
            <a:r>
              <a:rPr lang="en-US" sz="2400" dirty="0"/>
              <a:t>;
Che </a:t>
            </a:r>
            <a:r>
              <a:rPr lang="en-US" sz="2400" b="1" dirty="0" err="1"/>
              <a:t>l’impiego</a:t>
            </a:r>
            <a:r>
              <a:rPr lang="en-US" sz="2400" b="1" dirty="0"/>
              <a:t> di </a:t>
            </a:r>
            <a:r>
              <a:rPr lang="en-US" sz="2400" b="1" dirty="0" err="1"/>
              <a:t>tali</a:t>
            </a:r>
            <a:r>
              <a:rPr lang="en-US" sz="2400" b="1" dirty="0"/>
              <a:t> </a:t>
            </a:r>
            <a:r>
              <a:rPr lang="en-US" sz="2400" b="1" dirty="0" err="1"/>
              <a:t>armi</a:t>
            </a:r>
            <a:r>
              <a:rPr lang="en-US" sz="2400" b="1" dirty="0"/>
              <a:t> </a:t>
            </a:r>
            <a:r>
              <a:rPr lang="en-US" sz="2400" b="1" dirty="0" err="1"/>
              <a:t>sarebbe</a:t>
            </a:r>
            <a:r>
              <a:rPr lang="en-US" sz="2400" b="1" dirty="0"/>
              <a:t>, </a:t>
            </a:r>
            <a:r>
              <a:rPr lang="en-US" sz="2400" b="1" dirty="0" err="1"/>
              <a:t>quindi</a:t>
            </a:r>
            <a:r>
              <a:rPr lang="en-US" sz="2400" b="1" dirty="0"/>
              <a:t>, </a:t>
            </a:r>
            <a:r>
              <a:rPr lang="en-US" sz="2400" b="1" dirty="0" err="1"/>
              <a:t>contrario</a:t>
            </a:r>
            <a:r>
              <a:rPr lang="en-US" sz="2400" b="1" dirty="0"/>
              <a:t> alle </a:t>
            </a:r>
            <a:r>
              <a:rPr lang="en-US" sz="2400" b="1" dirty="0" err="1"/>
              <a:t>leggi</a:t>
            </a:r>
            <a:r>
              <a:rPr lang="en-US" sz="2400" b="1" dirty="0"/>
              <a:t> </a:t>
            </a:r>
            <a:r>
              <a:rPr lang="en-US" sz="2400" b="1" dirty="0" err="1"/>
              <a:t>dell'umanità</a:t>
            </a:r>
            <a:r>
              <a:rPr lang="en-US" sz="2400" dirty="0"/>
              <a:t>;
Le </a:t>
            </a:r>
            <a:r>
              <a:rPr lang="en-US" sz="2400" dirty="0" err="1"/>
              <a:t>Parti</a:t>
            </a:r>
            <a:r>
              <a:rPr lang="en-US" sz="2400" dirty="0"/>
              <a:t> </a:t>
            </a:r>
            <a:r>
              <a:rPr lang="en-US" sz="2400" dirty="0" err="1"/>
              <a:t>contraenti</a:t>
            </a:r>
            <a:r>
              <a:rPr lang="en-US" sz="2400" dirty="0"/>
              <a:t>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dirty="0" err="1"/>
              <a:t>impegnano</a:t>
            </a:r>
            <a:r>
              <a:rPr lang="en-US" sz="2400" dirty="0"/>
              <a:t> </a:t>
            </a:r>
            <a:r>
              <a:rPr lang="en-US" sz="2400" dirty="0" err="1"/>
              <a:t>reciprocamente</a:t>
            </a:r>
            <a:r>
              <a:rPr lang="en-US" sz="2400" dirty="0"/>
              <a:t> a </a:t>
            </a:r>
            <a:r>
              <a:rPr lang="en-US" sz="2400" dirty="0" err="1"/>
              <a:t>rinunciare</a:t>
            </a:r>
            <a:r>
              <a:rPr lang="en-US" sz="2400" dirty="0"/>
              <a:t>, in </a:t>
            </a:r>
            <a:r>
              <a:rPr lang="en-US" sz="2400" dirty="0" err="1"/>
              <a:t>caso</a:t>
            </a:r>
            <a:r>
              <a:rPr lang="en-US" sz="2400" dirty="0"/>
              <a:t> di </a:t>
            </a:r>
            <a:r>
              <a:rPr lang="en-US" sz="2400" dirty="0" err="1"/>
              <a:t>guerra</a:t>
            </a:r>
            <a:r>
              <a:rPr lang="en-US" sz="2400" dirty="0"/>
              <a:t> </a:t>
            </a:r>
            <a:r>
              <a:rPr lang="en-US" sz="2400" dirty="0" err="1"/>
              <a:t>tra</a:t>
            </a:r>
            <a:r>
              <a:rPr lang="en-US" sz="2400" dirty="0"/>
              <a:t> </a:t>
            </a:r>
            <a:r>
              <a:rPr lang="en-US" sz="2400" dirty="0" err="1"/>
              <a:t>loro</a:t>
            </a:r>
            <a:r>
              <a:rPr lang="en-US" sz="2400" dirty="0"/>
              <a:t>, </a:t>
            </a:r>
            <a:r>
              <a:rPr lang="en-US" sz="2400" dirty="0" err="1"/>
              <a:t>all’impiego</a:t>
            </a:r>
            <a:r>
              <a:rPr lang="en-US" sz="2400" dirty="0"/>
              <a:t> da </a:t>
            </a:r>
            <a:r>
              <a:rPr lang="en-US" sz="2400" dirty="0" err="1"/>
              <a:t>parte</a:t>
            </a:r>
            <a:r>
              <a:rPr lang="en-US" sz="2400" dirty="0"/>
              <a:t> </a:t>
            </a:r>
            <a:r>
              <a:rPr lang="en-US" sz="2400" dirty="0" err="1"/>
              <a:t>delle</a:t>
            </a:r>
            <a:r>
              <a:rPr lang="en-US" sz="2400" dirty="0"/>
              <a:t> </a:t>
            </a:r>
            <a:r>
              <a:rPr lang="en-US" sz="2400" dirty="0" err="1"/>
              <a:t>loro</a:t>
            </a:r>
            <a:r>
              <a:rPr lang="en-US" sz="2400" dirty="0"/>
              <a:t> </a:t>
            </a:r>
            <a:r>
              <a:rPr lang="en-US" sz="2400" dirty="0" err="1"/>
              <a:t>truppe</a:t>
            </a:r>
            <a:r>
              <a:rPr lang="en-US" sz="2400" dirty="0"/>
              <a:t> </a:t>
            </a:r>
            <a:r>
              <a:rPr lang="en-US" sz="2400" dirty="0" err="1"/>
              <a:t>militari</a:t>
            </a:r>
            <a:r>
              <a:rPr lang="en-US" sz="2400" dirty="0"/>
              <a:t> o </a:t>
            </a:r>
            <a:r>
              <a:rPr lang="en-US" sz="2400" dirty="0" err="1"/>
              <a:t>navali</a:t>
            </a:r>
            <a:r>
              <a:rPr lang="en-US" sz="2400" dirty="0"/>
              <a:t> di </a:t>
            </a:r>
            <a:r>
              <a:rPr lang="en-US" sz="2400" dirty="0" err="1"/>
              <a:t>qualsiasi</a:t>
            </a:r>
            <a:r>
              <a:rPr lang="en-US" sz="2400" dirty="0"/>
              <a:t> </a:t>
            </a:r>
            <a:r>
              <a:rPr lang="en-US" sz="2400" dirty="0" err="1"/>
              <a:t>proiettile</a:t>
            </a:r>
            <a:r>
              <a:rPr lang="en-US" sz="2400" dirty="0"/>
              <a:t> di peso </a:t>
            </a:r>
            <a:r>
              <a:rPr lang="en-US" sz="2400" dirty="0" err="1"/>
              <a:t>inferiore</a:t>
            </a:r>
            <a:r>
              <a:rPr lang="en-US" sz="2400" dirty="0"/>
              <a:t> a 400 </a:t>
            </a:r>
            <a:r>
              <a:rPr lang="en-US" sz="2400" dirty="0" err="1"/>
              <a:t>grammi</a:t>
            </a:r>
            <a:r>
              <a:rPr lang="en-US" sz="2400" dirty="0"/>
              <a:t>, </a:t>
            </a:r>
            <a:r>
              <a:rPr lang="en-US" sz="2400" dirty="0" err="1"/>
              <a:t>che</a:t>
            </a:r>
            <a:r>
              <a:rPr lang="en-US" sz="2400" dirty="0"/>
              <a:t> </a:t>
            </a:r>
            <a:r>
              <a:rPr lang="en-US" sz="2400" dirty="0" err="1"/>
              <a:t>sia</a:t>
            </a:r>
            <a:r>
              <a:rPr lang="en-US" sz="2400" dirty="0"/>
              <a:t> </a:t>
            </a:r>
            <a:r>
              <a:rPr lang="en-US" sz="2400" dirty="0" err="1"/>
              <a:t>esplosivo</a:t>
            </a:r>
            <a:r>
              <a:rPr lang="en-US" sz="2400" dirty="0"/>
              <a:t> o </a:t>
            </a:r>
            <a:r>
              <a:rPr lang="en-US" sz="2400" dirty="0" err="1"/>
              <a:t>caricato</a:t>
            </a:r>
            <a:r>
              <a:rPr lang="en-US" sz="2400" dirty="0"/>
              <a:t> con </a:t>
            </a:r>
            <a:r>
              <a:rPr lang="en-US" sz="2400" dirty="0" err="1"/>
              <a:t>sostanze</a:t>
            </a:r>
            <a:r>
              <a:rPr lang="en-US" sz="2400" dirty="0"/>
              <a:t> </a:t>
            </a:r>
            <a:r>
              <a:rPr lang="en-US" sz="2400" dirty="0" err="1"/>
              <a:t>fulminanti</a:t>
            </a:r>
            <a:r>
              <a:rPr lang="en-US" sz="2400" dirty="0"/>
              <a:t> o </a:t>
            </a:r>
            <a:r>
              <a:rPr lang="en-US" sz="2400" dirty="0" err="1"/>
              <a:t>infiammabili</a:t>
            </a:r>
            <a:r>
              <a:rPr lang="en-US" sz="2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555710" y="396534"/>
            <a:ext cx="111204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600" dirty="0"/>
              <a:t>Dichiarazione di San Pietroburgo</a:t>
            </a:r>
          </a:p>
          <a:p>
            <a:pPr algn="ctr">
              <a:defRPr/>
            </a:pPr>
            <a:r>
              <a:rPr lang="it-IT" sz="3600" dirty="0"/>
              <a:t>11 dicembre 1868</a:t>
            </a:r>
          </a:p>
        </p:txBody>
      </p:sp>
    </p:spTree>
    <p:extLst>
      <p:ext uri="{BB962C8B-B14F-4D97-AF65-F5344CB8AC3E}">
        <p14:creationId xmlns:p14="http://schemas.microsoft.com/office/powerpoint/2010/main" val="1378131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710" y="1596863"/>
            <a:ext cx="11120475" cy="4864603"/>
          </a:xfrm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lang="en-US" sz="4000" dirty="0" err="1"/>
              <a:t>Convenzione</a:t>
            </a:r>
            <a:r>
              <a:rPr lang="en-US" sz="4000" dirty="0"/>
              <a:t> per il </a:t>
            </a:r>
            <a:r>
              <a:rPr lang="en-US" sz="4000" dirty="0" err="1"/>
              <a:t>miglioramento</a:t>
            </a:r>
            <a:r>
              <a:rPr lang="en-US" sz="4000" dirty="0"/>
              <a:t> </a:t>
            </a:r>
            <a:r>
              <a:rPr lang="en-US" sz="4000" dirty="0" err="1"/>
              <a:t>della</a:t>
            </a:r>
            <a:r>
              <a:rPr lang="en-US" sz="4000" dirty="0"/>
              <a:t> </a:t>
            </a:r>
            <a:r>
              <a:rPr lang="en-US" sz="4000" dirty="0" err="1"/>
              <a:t>sorte</a:t>
            </a:r>
            <a:r>
              <a:rPr lang="en-US" sz="4000" dirty="0"/>
              <a:t> </a:t>
            </a:r>
            <a:r>
              <a:rPr lang="en-US" sz="4000" dirty="0" err="1"/>
              <a:t>dei</a:t>
            </a:r>
            <a:r>
              <a:rPr lang="en-US" sz="4000" dirty="0"/>
              <a:t> </a:t>
            </a:r>
            <a:r>
              <a:rPr lang="en-US" sz="4000" dirty="0" err="1"/>
              <a:t>feriti</a:t>
            </a:r>
            <a:r>
              <a:rPr lang="en-US" sz="4000" dirty="0"/>
              <a:t> e </a:t>
            </a:r>
            <a:r>
              <a:rPr lang="en-US" sz="4000" dirty="0" err="1"/>
              <a:t>malati</a:t>
            </a:r>
            <a:r>
              <a:rPr lang="en-US" sz="4000" dirty="0"/>
              <a:t> </a:t>
            </a:r>
            <a:r>
              <a:rPr lang="en-US" sz="4000" dirty="0" err="1"/>
              <a:t>negli</a:t>
            </a:r>
            <a:r>
              <a:rPr lang="en-US" sz="4000" dirty="0"/>
              <a:t> </a:t>
            </a:r>
            <a:r>
              <a:rPr lang="en-US" sz="4000" dirty="0" err="1"/>
              <a:t>eserciti</a:t>
            </a:r>
            <a:r>
              <a:rPr lang="en-US" sz="4000" dirty="0"/>
              <a:t> in campo (Ginevra, 6 </a:t>
            </a:r>
            <a:r>
              <a:rPr lang="en-US" sz="4000" dirty="0" err="1"/>
              <a:t>luglio</a:t>
            </a:r>
            <a:r>
              <a:rPr lang="en-US" sz="4000" dirty="0"/>
              <a:t> 1906)</a:t>
            </a:r>
          </a:p>
          <a:p>
            <a:pPr algn="just"/>
            <a:r>
              <a:rPr lang="en-US" sz="4000" dirty="0" err="1"/>
              <a:t>Convenzione</a:t>
            </a:r>
            <a:r>
              <a:rPr lang="en-US" sz="4000" dirty="0"/>
              <a:t> per il </a:t>
            </a:r>
            <a:r>
              <a:rPr lang="en-US" sz="4000" dirty="0" err="1"/>
              <a:t>miglioramento</a:t>
            </a:r>
            <a:r>
              <a:rPr lang="en-US" sz="4000" dirty="0"/>
              <a:t> </a:t>
            </a:r>
            <a:r>
              <a:rPr lang="en-US" sz="4000" dirty="0" err="1"/>
              <a:t>della</a:t>
            </a:r>
            <a:r>
              <a:rPr lang="en-US" sz="4000" dirty="0"/>
              <a:t> </a:t>
            </a:r>
            <a:r>
              <a:rPr lang="en-US" sz="4000" dirty="0" err="1"/>
              <a:t>sorte</a:t>
            </a:r>
            <a:r>
              <a:rPr lang="en-US" sz="4000" dirty="0"/>
              <a:t> </a:t>
            </a:r>
            <a:r>
              <a:rPr lang="en-US" sz="4000" dirty="0" err="1"/>
              <a:t>dei</a:t>
            </a:r>
            <a:r>
              <a:rPr lang="en-US" sz="4000" dirty="0"/>
              <a:t> </a:t>
            </a:r>
            <a:r>
              <a:rPr lang="en-US" sz="4000" dirty="0" err="1"/>
              <a:t>feriti</a:t>
            </a:r>
            <a:r>
              <a:rPr lang="en-US" sz="4000" dirty="0"/>
              <a:t> e </a:t>
            </a:r>
            <a:r>
              <a:rPr lang="en-US" sz="4000" dirty="0" err="1"/>
              <a:t>malati</a:t>
            </a:r>
            <a:r>
              <a:rPr lang="en-US" sz="4000" dirty="0"/>
              <a:t> </a:t>
            </a:r>
            <a:r>
              <a:rPr lang="en-US" sz="4000" dirty="0" err="1"/>
              <a:t>negli</a:t>
            </a:r>
            <a:r>
              <a:rPr lang="en-US" sz="4000" dirty="0"/>
              <a:t> </a:t>
            </a:r>
            <a:r>
              <a:rPr lang="en-US" sz="4000" dirty="0" err="1"/>
              <a:t>eserciti</a:t>
            </a:r>
            <a:r>
              <a:rPr lang="en-US" sz="4000" dirty="0"/>
              <a:t> in campo (Ginevra, 27 </a:t>
            </a:r>
            <a:r>
              <a:rPr lang="en-US" sz="4000" dirty="0" err="1"/>
              <a:t>luglio</a:t>
            </a:r>
            <a:r>
              <a:rPr lang="en-US" sz="4000" dirty="0"/>
              <a:t> 1929)</a:t>
            </a:r>
          </a:p>
          <a:p>
            <a:pPr algn="just"/>
            <a:r>
              <a:rPr lang="en-US" sz="4000" dirty="0" err="1"/>
              <a:t>Convenzione</a:t>
            </a:r>
            <a:r>
              <a:rPr lang="en-US" sz="4000" dirty="0"/>
              <a:t> </a:t>
            </a:r>
            <a:r>
              <a:rPr lang="en-US" sz="4000" dirty="0" err="1"/>
              <a:t>sul</a:t>
            </a:r>
            <a:r>
              <a:rPr lang="en-US" sz="4000" dirty="0"/>
              <a:t> </a:t>
            </a:r>
            <a:r>
              <a:rPr lang="en-US" sz="4000" dirty="0" err="1"/>
              <a:t>trattamento</a:t>
            </a:r>
            <a:r>
              <a:rPr lang="en-US" sz="4000" dirty="0"/>
              <a:t> </a:t>
            </a:r>
            <a:r>
              <a:rPr lang="en-US" sz="4000" dirty="0" err="1"/>
              <a:t>dei</a:t>
            </a:r>
            <a:r>
              <a:rPr lang="en-US" sz="4000" dirty="0"/>
              <a:t> </a:t>
            </a:r>
            <a:r>
              <a:rPr lang="en-US" sz="4000" dirty="0" err="1"/>
              <a:t>prigionieri</a:t>
            </a:r>
            <a:r>
              <a:rPr lang="en-US" sz="4000" dirty="0"/>
              <a:t> di Guerra (Ginevra, 27 </a:t>
            </a:r>
            <a:r>
              <a:rPr lang="en-US" sz="4000" dirty="0" err="1"/>
              <a:t>luglio</a:t>
            </a:r>
            <a:r>
              <a:rPr lang="en-US" sz="4000" dirty="0"/>
              <a:t> 1929)</a:t>
            </a:r>
            <a:endParaRPr lang="en-US" dirty="0"/>
          </a:p>
          <a:p>
            <a:pPr algn="just"/>
            <a:endParaRPr lang="en-US" sz="2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555710" y="396534"/>
            <a:ext cx="111204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400" dirty="0"/>
              <a:t>Protezione di categorie vulnerabili</a:t>
            </a:r>
          </a:p>
        </p:txBody>
      </p:sp>
    </p:spTree>
    <p:extLst>
      <p:ext uri="{BB962C8B-B14F-4D97-AF65-F5344CB8AC3E}">
        <p14:creationId xmlns:p14="http://schemas.microsoft.com/office/powerpoint/2010/main" val="2597647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710" y="1439399"/>
            <a:ext cx="11120475" cy="502206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algn="just"/>
            <a:endParaRPr lang="en-US" sz="3600" dirty="0"/>
          </a:p>
          <a:p>
            <a:pPr algn="just"/>
            <a:r>
              <a:rPr lang="en-US" sz="3600" dirty="0"/>
              <a:t>Prima </a:t>
            </a:r>
            <a:r>
              <a:rPr lang="en-US" sz="3600" dirty="0" err="1"/>
              <a:t>Conferenza</a:t>
            </a:r>
            <a:r>
              <a:rPr lang="en-US" sz="3600" dirty="0"/>
              <a:t> di pace (</a:t>
            </a:r>
            <a:r>
              <a:rPr lang="en-US" sz="3600" dirty="0" err="1"/>
              <a:t>l’Aia</a:t>
            </a:r>
            <a:r>
              <a:rPr lang="en-US" sz="3600" dirty="0"/>
              <a:t>, 1899)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3600" dirty="0" err="1"/>
              <a:t>Convenzione</a:t>
            </a:r>
            <a:r>
              <a:rPr lang="en-US" sz="3600" dirty="0"/>
              <a:t> (II) </a:t>
            </a:r>
            <a:r>
              <a:rPr lang="en-US" sz="3600" dirty="0" err="1"/>
              <a:t>relativa</a:t>
            </a:r>
            <a:r>
              <a:rPr lang="en-US" sz="3600" dirty="0"/>
              <a:t> alle </a:t>
            </a:r>
            <a:r>
              <a:rPr lang="en-US" sz="3600" dirty="0" err="1"/>
              <a:t>leggi</a:t>
            </a:r>
            <a:r>
              <a:rPr lang="en-US" sz="3600" dirty="0"/>
              <a:t> e </a:t>
            </a:r>
            <a:r>
              <a:rPr lang="en-US" sz="3600" dirty="0" err="1"/>
              <a:t>agli</a:t>
            </a:r>
            <a:r>
              <a:rPr lang="en-US" sz="3600" dirty="0"/>
              <a:t> </a:t>
            </a:r>
            <a:r>
              <a:rPr lang="en-US" sz="3600" dirty="0" err="1"/>
              <a:t>usi</a:t>
            </a:r>
            <a:r>
              <a:rPr lang="en-US" sz="3600" dirty="0"/>
              <a:t> </a:t>
            </a:r>
            <a:r>
              <a:rPr lang="en-US" sz="3600" dirty="0" err="1"/>
              <a:t>della</a:t>
            </a:r>
            <a:r>
              <a:rPr lang="en-US" sz="3600" dirty="0"/>
              <a:t> </a:t>
            </a:r>
            <a:r>
              <a:rPr lang="en-US" sz="3600" dirty="0" err="1"/>
              <a:t>guerra</a:t>
            </a:r>
            <a:r>
              <a:rPr lang="en-US" sz="3600" dirty="0"/>
              <a:t> </a:t>
            </a:r>
            <a:r>
              <a:rPr lang="en-US" sz="3600" dirty="0" err="1"/>
              <a:t>terrestre</a:t>
            </a:r>
            <a:r>
              <a:rPr lang="en-US" sz="3600" dirty="0"/>
              <a:t> (</a:t>
            </a:r>
            <a:r>
              <a:rPr lang="en-US" sz="3600" dirty="0" err="1"/>
              <a:t>l’Aia</a:t>
            </a:r>
            <a:r>
              <a:rPr lang="en-US" sz="3600" dirty="0"/>
              <a:t>, 1899)</a:t>
            </a:r>
          </a:p>
          <a:p>
            <a:pPr algn="just"/>
            <a:r>
              <a:rPr lang="en-US" sz="3600" dirty="0" err="1"/>
              <a:t>Seconda</a:t>
            </a:r>
            <a:r>
              <a:rPr lang="en-US" sz="3600" dirty="0"/>
              <a:t> </a:t>
            </a:r>
            <a:r>
              <a:rPr lang="en-US" sz="3600" dirty="0" err="1"/>
              <a:t>Conferenza</a:t>
            </a:r>
            <a:r>
              <a:rPr lang="en-US" sz="3600" dirty="0"/>
              <a:t> di pace (</a:t>
            </a:r>
            <a:r>
              <a:rPr lang="en-US" sz="3600" dirty="0" err="1"/>
              <a:t>l’Aia</a:t>
            </a:r>
            <a:r>
              <a:rPr lang="en-US" sz="3600" dirty="0"/>
              <a:t>, 1907)</a:t>
            </a:r>
          </a:p>
          <a:p>
            <a:pPr marL="742950" indent="-742950" algn="just">
              <a:buAutoNum type="arabicPeriod"/>
            </a:pPr>
            <a:r>
              <a:rPr lang="en-US" sz="3600" dirty="0" err="1"/>
              <a:t>Convenzione</a:t>
            </a:r>
            <a:r>
              <a:rPr lang="en-US" sz="3600" dirty="0"/>
              <a:t> (IV) </a:t>
            </a:r>
            <a:r>
              <a:rPr lang="en-US" sz="3600" dirty="0" err="1"/>
              <a:t>relativa</a:t>
            </a:r>
            <a:r>
              <a:rPr lang="en-US" sz="3600" dirty="0"/>
              <a:t> alle </a:t>
            </a:r>
            <a:r>
              <a:rPr lang="en-US" sz="3600" dirty="0" err="1"/>
              <a:t>leggi</a:t>
            </a:r>
            <a:r>
              <a:rPr lang="en-US" sz="3600" dirty="0"/>
              <a:t> e </a:t>
            </a:r>
            <a:r>
              <a:rPr lang="en-US" sz="3600" dirty="0" err="1"/>
              <a:t>agli</a:t>
            </a:r>
            <a:r>
              <a:rPr lang="en-US" sz="3600" dirty="0"/>
              <a:t> </a:t>
            </a:r>
            <a:r>
              <a:rPr lang="en-US" sz="3600" dirty="0" err="1"/>
              <a:t>usi</a:t>
            </a:r>
            <a:r>
              <a:rPr lang="en-US" sz="3600" dirty="0"/>
              <a:t> </a:t>
            </a:r>
            <a:r>
              <a:rPr lang="en-US" sz="3600" dirty="0" err="1"/>
              <a:t>della</a:t>
            </a:r>
            <a:r>
              <a:rPr lang="en-US" sz="3600" dirty="0"/>
              <a:t> </a:t>
            </a:r>
            <a:r>
              <a:rPr lang="en-US" sz="3600" dirty="0" err="1"/>
              <a:t>guerra</a:t>
            </a:r>
            <a:r>
              <a:rPr lang="en-US" sz="3600" dirty="0"/>
              <a:t> </a:t>
            </a:r>
            <a:r>
              <a:rPr lang="en-US" sz="3600" dirty="0" err="1"/>
              <a:t>terrestre</a:t>
            </a:r>
            <a:r>
              <a:rPr lang="en-US" sz="3600" dirty="0"/>
              <a:t> </a:t>
            </a:r>
          </a:p>
          <a:p>
            <a:pPr marL="742950" indent="-742950" algn="just">
              <a:buFont typeface="Arial" panose="020B0604020202020204" pitchFamily="34" charset="0"/>
              <a:buAutoNum type="arabicPeriod"/>
            </a:pPr>
            <a:r>
              <a:rPr lang="en-US" sz="3600" dirty="0" err="1"/>
              <a:t>Convenzione</a:t>
            </a:r>
            <a:r>
              <a:rPr lang="en-US" sz="3600" dirty="0"/>
              <a:t> (V) sui </a:t>
            </a:r>
            <a:r>
              <a:rPr lang="en-US" sz="3600" dirty="0" err="1"/>
              <a:t>diritti</a:t>
            </a:r>
            <a:r>
              <a:rPr lang="en-US" sz="3600" dirty="0"/>
              <a:t> e </a:t>
            </a:r>
            <a:r>
              <a:rPr lang="en-US" sz="3600" dirty="0" err="1"/>
              <a:t>doveri</a:t>
            </a:r>
            <a:r>
              <a:rPr lang="en-US" sz="3600" dirty="0"/>
              <a:t> </a:t>
            </a:r>
            <a:r>
              <a:rPr lang="en-US" sz="3600" dirty="0" err="1"/>
              <a:t>delle</a:t>
            </a:r>
            <a:r>
              <a:rPr lang="en-US" sz="3600" dirty="0"/>
              <a:t> </a:t>
            </a:r>
            <a:r>
              <a:rPr lang="en-US" sz="3600" dirty="0" err="1"/>
              <a:t>Potenze</a:t>
            </a:r>
            <a:r>
              <a:rPr lang="en-US" sz="3600" dirty="0"/>
              <a:t> </a:t>
            </a:r>
            <a:r>
              <a:rPr lang="en-US" sz="3600" dirty="0" err="1"/>
              <a:t>neutrali</a:t>
            </a:r>
            <a:r>
              <a:rPr lang="en-US" sz="3600" dirty="0"/>
              <a:t> e </a:t>
            </a:r>
            <a:r>
              <a:rPr lang="en-US" sz="3600" dirty="0" err="1"/>
              <a:t>delle</a:t>
            </a:r>
            <a:r>
              <a:rPr lang="en-US" sz="3600" dirty="0"/>
              <a:t> </a:t>
            </a:r>
            <a:r>
              <a:rPr lang="en-US" sz="3600" dirty="0" err="1"/>
              <a:t>persone</a:t>
            </a:r>
            <a:r>
              <a:rPr lang="en-US" sz="3600" dirty="0"/>
              <a:t> in </a:t>
            </a:r>
            <a:r>
              <a:rPr lang="en-US" sz="3600" dirty="0" err="1"/>
              <a:t>caso</a:t>
            </a:r>
            <a:r>
              <a:rPr lang="en-US" sz="3600" dirty="0"/>
              <a:t> di </a:t>
            </a:r>
            <a:r>
              <a:rPr lang="en-US" sz="3600" dirty="0" err="1"/>
              <a:t>guerra</a:t>
            </a:r>
            <a:r>
              <a:rPr lang="en-US" sz="3600" dirty="0"/>
              <a:t> Terrestre</a:t>
            </a:r>
          </a:p>
          <a:p>
            <a:pPr marL="742950" indent="-742950" algn="just">
              <a:buFont typeface="Arial" panose="020B0604020202020204" pitchFamily="34" charset="0"/>
              <a:buAutoNum type="arabicPeriod"/>
            </a:pPr>
            <a:r>
              <a:rPr lang="en-US" sz="3600" dirty="0" err="1"/>
              <a:t>Convenzione</a:t>
            </a:r>
            <a:r>
              <a:rPr lang="en-US" sz="3600" dirty="0"/>
              <a:t> (IX) </a:t>
            </a:r>
            <a:r>
              <a:rPr lang="en-US" sz="3600" dirty="0" err="1"/>
              <a:t>sul</a:t>
            </a:r>
            <a:r>
              <a:rPr lang="en-US" sz="3600" dirty="0"/>
              <a:t> </a:t>
            </a:r>
            <a:r>
              <a:rPr lang="en-US" sz="3600" dirty="0" err="1"/>
              <a:t>bombardamento</a:t>
            </a:r>
            <a:r>
              <a:rPr lang="en-US" sz="3600" dirty="0"/>
              <a:t> con </a:t>
            </a:r>
            <a:r>
              <a:rPr lang="en-US" sz="3600" dirty="0" err="1"/>
              <a:t>forze</a:t>
            </a:r>
            <a:r>
              <a:rPr lang="en-US" sz="3600" dirty="0"/>
              <a:t> </a:t>
            </a:r>
            <a:r>
              <a:rPr lang="en-US" sz="3600" dirty="0" err="1"/>
              <a:t>navali</a:t>
            </a:r>
            <a:r>
              <a:rPr lang="en-US" sz="3600" dirty="0"/>
              <a:t> in tempo di </a:t>
            </a:r>
            <a:r>
              <a:rPr lang="en-US" sz="3600" dirty="0" err="1"/>
              <a:t>guerra</a:t>
            </a:r>
            <a:endParaRPr lang="en-US" sz="3600" dirty="0"/>
          </a:p>
          <a:p>
            <a:pPr marL="457200" indent="-457200" algn="just">
              <a:buAutoNum type="arabicPeriod"/>
            </a:pPr>
            <a:endParaRPr lang="en-US" sz="2400" dirty="0"/>
          </a:p>
          <a:p>
            <a:pPr algn="just"/>
            <a:endParaRPr lang="en-US" sz="2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555710" y="396534"/>
            <a:ext cx="111204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400" dirty="0"/>
              <a:t>Regole sulla conduzione delle ostilità</a:t>
            </a:r>
          </a:p>
        </p:txBody>
      </p:sp>
    </p:spTree>
    <p:extLst>
      <p:ext uri="{BB962C8B-B14F-4D97-AF65-F5344CB8AC3E}">
        <p14:creationId xmlns:p14="http://schemas.microsoft.com/office/powerpoint/2010/main" val="4028910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r>
              <a:rPr lang="en-US" sz="4800" b="1" dirty="0"/>
              <a:t>Tre </a:t>
            </a:r>
            <a:r>
              <a:rPr lang="en-US" sz="4800" b="1" dirty="0" err="1"/>
              <a:t>funzioni</a:t>
            </a:r>
            <a:r>
              <a:rPr lang="en-US" sz="4800" b="1" dirty="0"/>
              <a:t> </a:t>
            </a:r>
            <a:r>
              <a:rPr lang="en-US" sz="4800" dirty="0"/>
              <a:t>del </a:t>
            </a:r>
            <a:r>
              <a:rPr lang="en-US" sz="4800" dirty="0" err="1"/>
              <a:t>diritto</a:t>
            </a:r>
            <a:r>
              <a:rPr lang="en-US" sz="4800" dirty="0"/>
              <a:t> </a:t>
            </a:r>
            <a:r>
              <a:rPr lang="en-US" sz="4800" dirty="0" err="1"/>
              <a:t>umanitario</a:t>
            </a:r>
            <a:r>
              <a:rPr lang="en-US" sz="4800" dirty="0"/>
              <a:t>:</a:t>
            </a:r>
          </a:p>
          <a:p>
            <a:pPr marL="0" indent="0" algn="just">
              <a:buNone/>
            </a:pPr>
            <a:endParaRPr lang="en-US" sz="4800" dirty="0"/>
          </a:p>
          <a:p>
            <a:pPr marL="914400" indent="-914400" algn="just">
              <a:buAutoNum type="arabicPeriod"/>
            </a:pPr>
            <a:r>
              <a:rPr lang="it-IT" sz="4800" dirty="0"/>
              <a:t>protegge categorie vulnerabili</a:t>
            </a:r>
          </a:p>
          <a:p>
            <a:pPr marL="914400" indent="-914400" algn="just">
              <a:buAutoNum type="arabicPeriod"/>
            </a:pPr>
            <a:r>
              <a:rPr lang="it-IT" sz="4800" dirty="0"/>
              <a:t>regola la conduzione delle ostilità</a:t>
            </a:r>
          </a:p>
          <a:p>
            <a:pPr marL="914400" indent="-914400" algn="just">
              <a:buAutoNum type="arabicPeriod"/>
            </a:pPr>
            <a:r>
              <a:rPr lang="it-IT" sz="4800" dirty="0"/>
              <a:t>limita alcune tipologie di armi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0834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710" y="1439399"/>
            <a:ext cx="11120475" cy="5282076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3000" dirty="0"/>
              <a:t>A </a:t>
            </a:r>
            <a:r>
              <a:rPr lang="en-US" sz="3000" dirty="0" err="1"/>
              <a:t>giudizio</a:t>
            </a:r>
            <a:r>
              <a:rPr lang="en-US" sz="3000" dirty="0"/>
              <a:t> </a:t>
            </a:r>
            <a:r>
              <a:rPr lang="en-US" sz="3000" dirty="0" err="1"/>
              <a:t>delle</a:t>
            </a:r>
            <a:r>
              <a:rPr lang="en-US" sz="3000" dirty="0"/>
              <a:t> Alte </a:t>
            </a:r>
            <a:r>
              <a:rPr lang="en-US" sz="3000" dirty="0" err="1"/>
              <a:t>Parti</a:t>
            </a:r>
            <a:r>
              <a:rPr lang="en-US" sz="3000" dirty="0"/>
              <a:t> </a:t>
            </a:r>
            <a:r>
              <a:rPr lang="en-US" sz="3000" dirty="0" err="1"/>
              <a:t>contraenti</a:t>
            </a:r>
            <a:r>
              <a:rPr lang="en-US" sz="3000" dirty="0"/>
              <a:t>, </a:t>
            </a:r>
            <a:r>
              <a:rPr lang="en-US" sz="3000" dirty="0" err="1"/>
              <a:t>queste</a:t>
            </a:r>
            <a:r>
              <a:rPr lang="en-US" sz="3000" dirty="0"/>
              <a:t> </a:t>
            </a:r>
            <a:r>
              <a:rPr lang="en-US" sz="3000" dirty="0" err="1"/>
              <a:t>disposizioni</a:t>
            </a:r>
            <a:r>
              <a:rPr lang="en-US" sz="3000" dirty="0"/>
              <a:t>, la cui </a:t>
            </a:r>
            <a:r>
              <a:rPr lang="en-US" sz="3000" dirty="0" err="1"/>
              <a:t>formulazione</a:t>
            </a:r>
            <a:r>
              <a:rPr lang="en-US" sz="3000" dirty="0"/>
              <a:t> </a:t>
            </a:r>
            <a:r>
              <a:rPr lang="en-US" sz="3000" dirty="0" err="1"/>
              <a:t>è</a:t>
            </a:r>
            <a:r>
              <a:rPr lang="en-US" sz="3000" dirty="0"/>
              <a:t> </a:t>
            </a:r>
            <a:r>
              <a:rPr lang="en-US" sz="3000" dirty="0" err="1"/>
              <a:t>stata</a:t>
            </a:r>
            <a:r>
              <a:rPr lang="en-US" sz="3000" dirty="0"/>
              <a:t> </a:t>
            </a:r>
            <a:r>
              <a:rPr lang="en-US" sz="3000" dirty="0" err="1"/>
              <a:t>ispirata</a:t>
            </a:r>
            <a:r>
              <a:rPr lang="en-US" sz="3000" dirty="0"/>
              <a:t> dal </a:t>
            </a:r>
            <a:r>
              <a:rPr lang="en-US" sz="3000" dirty="0" err="1"/>
              <a:t>desiderio</a:t>
            </a:r>
            <a:r>
              <a:rPr lang="en-US" sz="3000" dirty="0"/>
              <a:t> di </a:t>
            </a:r>
            <a:r>
              <a:rPr lang="en-US" sz="3000" b="1" dirty="0" err="1"/>
              <a:t>diminuire</a:t>
            </a:r>
            <a:r>
              <a:rPr lang="en-US" sz="3000" b="1" dirty="0"/>
              <a:t> </a:t>
            </a:r>
            <a:r>
              <a:rPr lang="en-US" sz="3000" b="1" dirty="0" err="1"/>
              <a:t>i</a:t>
            </a:r>
            <a:r>
              <a:rPr lang="en-US" sz="3000" b="1" dirty="0"/>
              <a:t> </a:t>
            </a:r>
            <a:r>
              <a:rPr lang="en-US" sz="3000" b="1" dirty="0" err="1"/>
              <a:t>mali</a:t>
            </a:r>
            <a:r>
              <a:rPr lang="en-US" sz="3000" b="1" dirty="0"/>
              <a:t> </a:t>
            </a:r>
            <a:r>
              <a:rPr lang="en-US" sz="3000" b="1" dirty="0" err="1"/>
              <a:t>della</a:t>
            </a:r>
            <a:r>
              <a:rPr lang="en-US" sz="3000" b="1" dirty="0"/>
              <a:t> </a:t>
            </a:r>
            <a:r>
              <a:rPr lang="en-US" sz="3000" b="1" dirty="0" err="1"/>
              <a:t>guerra</a:t>
            </a:r>
            <a:r>
              <a:rPr lang="en-US" sz="3000" b="1" dirty="0"/>
              <a:t> per </a:t>
            </a:r>
            <a:r>
              <a:rPr lang="en-US" sz="3000" b="1" dirty="0" err="1"/>
              <a:t>quanto</a:t>
            </a:r>
            <a:r>
              <a:rPr lang="en-US" sz="3000" b="1" dirty="0"/>
              <a:t> le </a:t>
            </a:r>
            <a:r>
              <a:rPr lang="en-US" sz="3000" b="1" dirty="0" err="1"/>
              <a:t>necessità</a:t>
            </a:r>
            <a:r>
              <a:rPr lang="en-US" sz="3000" b="1" dirty="0"/>
              <a:t> </a:t>
            </a:r>
            <a:r>
              <a:rPr lang="en-US" sz="3000" b="1" dirty="0" err="1"/>
              <a:t>militari</a:t>
            </a:r>
            <a:r>
              <a:rPr lang="en-US" sz="3000" b="1" dirty="0"/>
              <a:t> lo </a:t>
            </a:r>
            <a:r>
              <a:rPr lang="en-US" sz="3000" b="1" dirty="0" err="1"/>
              <a:t>permettano</a:t>
            </a:r>
            <a:r>
              <a:rPr lang="en-US" sz="3000" dirty="0"/>
              <a:t>, </a:t>
            </a:r>
            <a:r>
              <a:rPr lang="en-US" sz="3000" dirty="0" err="1"/>
              <a:t>sono</a:t>
            </a:r>
            <a:r>
              <a:rPr lang="en-US" sz="3000" dirty="0"/>
              <a:t> destinate a </a:t>
            </a:r>
            <a:r>
              <a:rPr lang="en-US" sz="3000" dirty="0" err="1"/>
              <a:t>servire</a:t>
            </a:r>
            <a:r>
              <a:rPr lang="en-US" sz="3000" dirty="0"/>
              <a:t> come </a:t>
            </a:r>
            <a:r>
              <a:rPr lang="en-US" sz="3000" dirty="0" err="1"/>
              <a:t>regole</a:t>
            </a:r>
            <a:r>
              <a:rPr lang="en-US" sz="3000" dirty="0"/>
              <a:t> </a:t>
            </a:r>
            <a:r>
              <a:rPr lang="en-US" sz="3000" dirty="0" err="1"/>
              <a:t>generali</a:t>
            </a:r>
            <a:r>
              <a:rPr lang="en-US" sz="3000" dirty="0"/>
              <a:t> di </a:t>
            </a:r>
            <a:r>
              <a:rPr lang="en-US" sz="3000" dirty="0" err="1"/>
              <a:t>condotta</a:t>
            </a:r>
            <a:r>
              <a:rPr lang="en-US" sz="3000" dirty="0"/>
              <a:t> per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belligeranti</a:t>
            </a:r>
            <a:r>
              <a:rPr lang="en-US" sz="3000" dirty="0"/>
              <a:t> </a:t>
            </a:r>
            <a:r>
              <a:rPr lang="en-US" sz="3000" dirty="0" err="1"/>
              <a:t>nei</a:t>
            </a:r>
            <a:r>
              <a:rPr lang="en-US" sz="3000" dirty="0"/>
              <a:t> </a:t>
            </a:r>
            <a:r>
              <a:rPr lang="en-US" sz="3000" dirty="0" err="1"/>
              <a:t>loro</a:t>
            </a:r>
            <a:r>
              <a:rPr lang="en-US" sz="3000" dirty="0"/>
              <a:t> </a:t>
            </a:r>
            <a:r>
              <a:rPr lang="en-US" sz="3000" dirty="0" err="1"/>
              <a:t>rapporti</a:t>
            </a:r>
            <a:r>
              <a:rPr lang="en-US" sz="3000" dirty="0"/>
              <a:t> </a:t>
            </a:r>
            <a:r>
              <a:rPr lang="en-US" sz="3000" dirty="0" err="1"/>
              <a:t>tra</a:t>
            </a:r>
            <a:r>
              <a:rPr lang="en-US" sz="3000" dirty="0"/>
              <a:t> </a:t>
            </a:r>
            <a:r>
              <a:rPr lang="en-US" sz="3000" dirty="0" err="1"/>
              <a:t>loro</a:t>
            </a:r>
            <a:r>
              <a:rPr lang="en-US" sz="3000" dirty="0"/>
              <a:t> e con le </a:t>
            </a:r>
            <a:r>
              <a:rPr lang="en-US" sz="3000" dirty="0" err="1"/>
              <a:t>popolazioni</a:t>
            </a:r>
            <a:r>
              <a:rPr lang="en-US" sz="3000" dirty="0"/>
              <a:t>.
</a:t>
            </a:r>
            <a:r>
              <a:rPr lang="en-US" sz="3000" dirty="0" err="1"/>
              <a:t>Tuttavia</a:t>
            </a:r>
            <a:r>
              <a:rPr lang="en-US" sz="3000" dirty="0"/>
              <a:t>, non </a:t>
            </a:r>
            <a:r>
              <a:rPr lang="en-US" sz="3000" dirty="0" err="1"/>
              <a:t>è</a:t>
            </a:r>
            <a:r>
              <a:rPr lang="en-US" sz="3000" dirty="0"/>
              <a:t> </a:t>
            </a:r>
            <a:r>
              <a:rPr lang="en-US" sz="3000" dirty="0" err="1"/>
              <a:t>stato</a:t>
            </a:r>
            <a:r>
              <a:rPr lang="en-US" sz="3000" dirty="0"/>
              <a:t> </a:t>
            </a:r>
            <a:r>
              <a:rPr lang="en-US" sz="3000" dirty="0" err="1"/>
              <a:t>possibile</a:t>
            </a:r>
            <a:r>
              <a:rPr lang="en-US" sz="3000" dirty="0"/>
              <a:t> </a:t>
            </a:r>
            <a:r>
              <a:rPr lang="en-US" sz="3000" dirty="0" err="1"/>
              <a:t>concordare</a:t>
            </a:r>
            <a:r>
              <a:rPr lang="en-US" sz="3000" dirty="0"/>
              <a:t> </a:t>
            </a:r>
            <a:r>
              <a:rPr lang="en-US" sz="3000" dirty="0" err="1"/>
              <a:t>immediatamente</a:t>
            </a:r>
            <a:r>
              <a:rPr lang="en-US" sz="3000" dirty="0"/>
              <a:t> </a:t>
            </a:r>
            <a:r>
              <a:rPr lang="en-US" sz="3000" dirty="0" err="1"/>
              <a:t>disposizioni</a:t>
            </a:r>
            <a:r>
              <a:rPr lang="en-US" sz="3000" dirty="0"/>
              <a:t> </a:t>
            </a:r>
            <a:r>
              <a:rPr lang="en-US" sz="3000" dirty="0" err="1"/>
              <a:t>che</a:t>
            </a:r>
            <a:r>
              <a:rPr lang="en-US" sz="3000" dirty="0"/>
              <a:t> </a:t>
            </a:r>
            <a:r>
              <a:rPr lang="en-US" sz="3000" dirty="0" err="1"/>
              <a:t>comprendano</a:t>
            </a:r>
            <a:r>
              <a:rPr lang="en-US" sz="3000" dirty="0"/>
              <a:t> </a:t>
            </a:r>
            <a:r>
              <a:rPr lang="en-US" sz="3000" dirty="0" err="1"/>
              <a:t>tutte</a:t>
            </a:r>
            <a:r>
              <a:rPr lang="en-US" sz="3000" dirty="0"/>
              <a:t> le </a:t>
            </a:r>
            <a:r>
              <a:rPr lang="en-US" sz="3000" dirty="0" err="1"/>
              <a:t>circostanze</a:t>
            </a:r>
            <a:r>
              <a:rPr lang="en-US" sz="3000" dirty="0"/>
              <a:t> </a:t>
            </a:r>
            <a:r>
              <a:rPr lang="en-US" sz="3000" dirty="0" err="1"/>
              <a:t>che</a:t>
            </a:r>
            <a:r>
              <a:rPr lang="en-US" sz="3000" dirty="0"/>
              <a:t> </a:t>
            </a:r>
            <a:r>
              <a:rPr lang="en-US" sz="3000" dirty="0" err="1"/>
              <a:t>si</a:t>
            </a:r>
            <a:r>
              <a:rPr lang="en-US" sz="3000" dirty="0"/>
              <a:t> </a:t>
            </a:r>
            <a:r>
              <a:rPr lang="en-US" sz="3000" dirty="0" err="1"/>
              <a:t>verificano</a:t>
            </a:r>
            <a:r>
              <a:rPr lang="en-US" sz="3000" dirty="0"/>
              <a:t> </a:t>
            </a:r>
            <a:r>
              <a:rPr lang="en-US" sz="3000" dirty="0" err="1"/>
              <a:t>nella</a:t>
            </a:r>
            <a:r>
              <a:rPr lang="en-US" sz="3000" dirty="0"/>
              <a:t> </a:t>
            </a:r>
            <a:r>
              <a:rPr lang="en-US" sz="3000" dirty="0" err="1"/>
              <a:t>pratica</a:t>
            </a:r>
            <a:r>
              <a:rPr lang="en-US" sz="3000" dirty="0"/>
              <a:t>.
</a:t>
            </a:r>
            <a:r>
              <a:rPr lang="en-US" sz="3000" dirty="0" err="1"/>
              <a:t>D’altra</a:t>
            </a:r>
            <a:r>
              <a:rPr lang="en-US" sz="3000" dirty="0"/>
              <a:t> </a:t>
            </a:r>
            <a:r>
              <a:rPr lang="en-US" sz="3000" dirty="0" err="1"/>
              <a:t>parte</a:t>
            </a:r>
            <a:r>
              <a:rPr lang="en-US" sz="3000" dirty="0"/>
              <a:t>, le Alte </a:t>
            </a:r>
            <a:r>
              <a:rPr lang="en-US" sz="3000" dirty="0" err="1"/>
              <a:t>Parti</a:t>
            </a:r>
            <a:r>
              <a:rPr lang="en-US" sz="3000" dirty="0"/>
              <a:t> </a:t>
            </a:r>
            <a:r>
              <a:rPr lang="en-US" sz="3000" dirty="0" err="1"/>
              <a:t>contraenti</a:t>
            </a:r>
            <a:r>
              <a:rPr lang="en-US" sz="3000" dirty="0"/>
              <a:t> non </a:t>
            </a:r>
            <a:r>
              <a:rPr lang="en-US" sz="3000" dirty="0" err="1"/>
              <a:t>potevano</a:t>
            </a:r>
            <a:r>
              <a:rPr lang="en-US" sz="3000" dirty="0"/>
              <a:t> </a:t>
            </a:r>
            <a:r>
              <a:rPr lang="en-US" sz="3000" dirty="0" err="1"/>
              <a:t>intendere</a:t>
            </a:r>
            <a:r>
              <a:rPr lang="en-US" sz="3000" dirty="0"/>
              <a:t> </a:t>
            </a:r>
            <a:r>
              <a:rPr lang="en-US" sz="3000" dirty="0" err="1"/>
              <a:t>che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casi</a:t>
            </a:r>
            <a:r>
              <a:rPr lang="en-US" sz="3000" dirty="0"/>
              <a:t> non </a:t>
            </a:r>
            <a:r>
              <a:rPr lang="en-US" sz="3000" dirty="0" err="1"/>
              <a:t>previsti</a:t>
            </a:r>
            <a:r>
              <a:rPr lang="en-US" sz="3000" dirty="0"/>
              <a:t> </a:t>
            </a:r>
            <a:r>
              <a:rPr lang="en-US" sz="3000" dirty="0" err="1"/>
              <a:t>dovessero</a:t>
            </a:r>
            <a:r>
              <a:rPr lang="en-US" sz="3000" dirty="0"/>
              <a:t> </a:t>
            </a:r>
            <a:r>
              <a:rPr lang="en-US" sz="3000" dirty="0" err="1"/>
              <a:t>essere</a:t>
            </a:r>
            <a:r>
              <a:rPr lang="en-US" sz="3000" dirty="0"/>
              <a:t> </a:t>
            </a:r>
            <a:r>
              <a:rPr lang="en-US" sz="3000" dirty="0" err="1"/>
              <a:t>lasciati</a:t>
            </a:r>
            <a:r>
              <a:rPr lang="en-US" sz="3000" dirty="0"/>
              <a:t>, in </a:t>
            </a:r>
            <a:r>
              <a:rPr lang="en-US" sz="3000" dirty="0" err="1"/>
              <a:t>mancanza</a:t>
            </a:r>
            <a:r>
              <a:rPr lang="en-US" sz="3000" dirty="0"/>
              <a:t> di </a:t>
            </a:r>
            <a:r>
              <a:rPr lang="en-US" sz="3000" dirty="0" err="1"/>
              <a:t>una</a:t>
            </a:r>
            <a:r>
              <a:rPr lang="en-US" sz="3000" dirty="0"/>
              <a:t> </a:t>
            </a:r>
            <a:r>
              <a:rPr lang="en-US" sz="3000" dirty="0" err="1"/>
              <a:t>disposizione</a:t>
            </a:r>
            <a:r>
              <a:rPr lang="en-US" sz="3000" dirty="0"/>
              <a:t> </a:t>
            </a:r>
            <a:r>
              <a:rPr lang="en-US" sz="3000" dirty="0" err="1"/>
              <a:t>scritta</a:t>
            </a:r>
            <a:r>
              <a:rPr lang="en-US" sz="3000" dirty="0"/>
              <a:t>, al </a:t>
            </a:r>
            <a:r>
              <a:rPr lang="en-US" sz="3000" dirty="0" err="1"/>
              <a:t>giudizio</a:t>
            </a:r>
            <a:r>
              <a:rPr lang="en-US" sz="3000" dirty="0"/>
              <a:t> </a:t>
            </a:r>
            <a:r>
              <a:rPr lang="en-US" sz="3000" dirty="0" err="1"/>
              <a:t>arbitrario</a:t>
            </a:r>
            <a:r>
              <a:rPr lang="en-US" sz="3000" dirty="0"/>
              <a:t> </a:t>
            </a:r>
            <a:r>
              <a:rPr lang="en-US" sz="3000" dirty="0" err="1"/>
              <a:t>dei</a:t>
            </a:r>
            <a:r>
              <a:rPr lang="en-US" sz="3000" dirty="0"/>
              <a:t> </a:t>
            </a:r>
            <a:r>
              <a:rPr lang="en-US" sz="3000" dirty="0" err="1"/>
              <a:t>Comandanti</a:t>
            </a:r>
            <a:r>
              <a:rPr lang="en-US" sz="3000" dirty="0"/>
              <a:t> </a:t>
            </a:r>
            <a:r>
              <a:rPr lang="en-US" sz="3000" dirty="0" err="1"/>
              <a:t>militari</a:t>
            </a:r>
            <a:r>
              <a:rPr lang="en-US" sz="3000" dirty="0"/>
              <a:t>.
</a:t>
            </a:r>
            <a:r>
              <a:rPr lang="en-US" sz="3000" b="1" dirty="0" err="1"/>
              <a:t>Fino</a:t>
            </a:r>
            <a:r>
              <a:rPr lang="en-US" sz="3000" b="1" dirty="0"/>
              <a:t> a </a:t>
            </a:r>
            <a:r>
              <a:rPr lang="en-US" sz="3000" b="1" dirty="0" err="1"/>
              <a:t>quando</a:t>
            </a:r>
            <a:r>
              <a:rPr lang="en-US" sz="3000" b="1" dirty="0"/>
              <a:t> non </a:t>
            </a:r>
            <a:r>
              <a:rPr lang="en-US" sz="3000" b="1" dirty="0" err="1"/>
              <a:t>sarà</a:t>
            </a:r>
            <a:r>
              <a:rPr lang="en-US" sz="3000" b="1" dirty="0"/>
              <a:t> </a:t>
            </a:r>
            <a:r>
              <a:rPr lang="en-US" sz="3000" b="1" dirty="0" err="1"/>
              <a:t>emanato</a:t>
            </a:r>
            <a:r>
              <a:rPr lang="en-US" sz="3000" b="1" dirty="0"/>
              <a:t> un </a:t>
            </a:r>
            <a:r>
              <a:rPr lang="en-US" sz="3000" b="1" dirty="0" err="1"/>
              <a:t>codice</a:t>
            </a:r>
            <a:r>
              <a:rPr lang="en-US" sz="3000" b="1" dirty="0"/>
              <a:t> </a:t>
            </a:r>
            <a:r>
              <a:rPr lang="en-US" sz="3000" b="1" dirty="0" err="1"/>
              <a:t>più</a:t>
            </a:r>
            <a:r>
              <a:rPr lang="en-US" sz="3000" b="1" dirty="0"/>
              <a:t> </a:t>
            </a:r>
            <a:r>
              <a:rPr lang="en-US" sz="3000" b="1" dirty="0" err="1"/>
              <a:t>completo</a:t>
            </a:r>
            <a:r>
              <a:rPr lang="en-US" sz="3000" b="1" dirty="0"/>
              <a:t> </a:t>
            </a:r>
            <a:r>
              <a:rPr lang="en-US" sz="3000" b="1" dirty="0" err="1"/>
              <a:t>delle</a:t>
            </a:r>
            <a:r>
              <a:rPr lang="en-US" sz="3000" b="1" dirty="0"/>
              <a:t> </a:t>
            </a:r>
            <a:r>
              <a:rPr lang="en-US" sz="3000" b="1" dirty="0" err="1"/>
              <a:t>leggi</a:t>
            </a:r>
            <a:r>
              <a:rPr lang="en-US" sz="3000" b="1" dirty="0"/>
              <a:t> di </a:t>
            </a:r>
            <a:r>
              <a:rPr lang="en-US" sz="3000" b="1" dirty="0" err="1"/>
              <a:t>guerra</a:t>
            </a:r>
            <a:r>
              <a:rPr lang="en-US" sz="3000" b="1" dirty="0"/>
              <a:t>, le Alte </a:t>
            </a:r>
            <a:r>
              <a:rPr lang="en-US" sz="3000" b="1" dirty="0" err="1"/>
              <a:t>Parti</a:t>
            </a:r>
            <a:r>
              <a:rPr lang="en-US" sz="3000" b="1" dirty="0"/>
              <a:t> </a:t>
            </a:r>
            <a:r>
              <a:rPr lang="en-US" sz="3000" b="1" dirty="0" err="1"/>
              <a:t>contraenti</a:t>
            </a:r>
            <a:r>
              <a:rPr lang="en-US" sz="3000" b="1" dirty="0"/>
              <a:t> </a:t>
            </a:r>
            <a:r>
              <a:rPr lang="en-US" sz="3000" b="1" dirty="0" err="1"/>
              <a:t>ritengono</a:t>
            </a:r>
            <a:r>
              <a:rPr lang="en-US" sz="3000" b="1" dirty="0"/>
              <a:t> giusto </a:t>
            </a:r>
            <a:r>
              <a:rPr lang="en-US" sz="3000" b="1" dirty="0" err="1"/>
              <a:t>dichiarare</a:t>
            </a:r>
            <a:r>
              <a:rPr lang="en-US" sz="3000" b="1" dirty="0"/>
              <a:t> </a:t>
            </a:r>
            <a:r>
              <a:rPr lang="en-US" sz="3000" b="1" dirty="0" err="1"/>
              <a:t>che</a:t>
            </a:r>
            <a:r>
              <a:rPr lang="en-US" sz="3000" b="1" dirty="0"/>
              <a:t>, </a:t>
            </a:r>
            <a:r>
              <a:rPr lang="en-US" sz="3000" b="1" dirty="0" err="1"/>
              <a:t>nei</a:t>
            </a:r>
            <a:r>
              <a:rPr lang="en-US" sz="3000" b="1" dirty="0"/>
              <a:t> </a:t>
            </a:r>
            <a:r>
              <a:rPr lang="en-US" sz="3000" b="1" dirty="0" err="1"/>
              <a:t>casi</a:t>
            </a:r>
            <a:r>
              <a:rPr lang="en-US" sz="3000" b="1" dirty="0"/>
              <a:t> non </a:t>
            </a:r>
            <a:r>
              <a:rPr lang="en-US" sz="3000" b="1" dirty="0" err="1"/>
              <a:t>inclusi</a:t>
            </a:r>
            <a:r>
              <a:rPr lang="en-US" sz="3000" b="1" dirty="0"/>
              <a:t> </a:t>
            </a:r>
            <a:r>
              <a:rPr lang="en-US" sz="3000" b="1" dirty="0" err="1"/>
              <a:t>nei</a:t>
            </a:r>
            <a:r>
              <a:rPr lang="en-US" sz="3000" b="1" dirty="0"/>
              <a:t> </a:t>
            </a:r>
            <a:r>
              <a:rPr lang="en-US" sz="3000" b="1" dirty="0" err="1"/>
              <a:t>regolamenti</a:t>
            </a:r>
            <a:r>
              <a:rPr lang="en-US" sz="3000" b="1" dirty="0"/>
              <a:t> da </a:t>
            </a:r>
            <a:r>
              <a:rPr lang="en-US" sz="3000" b="1" dirty="0" err="1"/>
              <a:t>esse</a:t>
            </a:r>
            <a:r>
              <a:rPr lang="en-US" sz="3000" b="1" dirty="0"/>
              <a:t> </a:t>
            </a:r>
            <a:r>
              <a:rPr lang="en-US" sz="3000" b="1" dirty="0" err="1"/>
              <a:t>adottati</a:t>
            </a:r>
            <a:r>
              <a:rPr lang="en-US" sz="3000" b="1" dirty="0"/>
              <a:t>, le </a:t>
            </a:r>
            <a:r>
              <a:rPr lang="en-US" sz="3000" b="1" dirty="0" err="1"/>
              <a:t>popolazioni</a:t>
            </a:r>
            <a:r>
              <a:rPr lang="en-US" sz="3000" b="1" dirty="0"/>
              <a:t> e </a:t>
            </a:r>
            <a:r>
              <a:rPr lang="en-US" sz="3000" b="1" dirty="0" err="1"/>
              <a:t>i</a:t>
            </a:r>
            <a:r>
              <a:rPr lang="en-US" sz="3000" b="1" dirty="0"/>
              <a:t> </a:t>
            </a:r>
            <a:r>
              <a:rPr lang="en-US" sz="3000" b="1" dirty="0" err="1"/>
              <a:t>belligeranti</a:t>
            </a:r>
            <a:r>
              <a:rPr lang="en-US" sz="3000" b="1" dirty="0"/>
              <a:t> </a:t>
            </a:r>
            <a:r>
              <a:rPr lang="en-US" sz="3000" b="1" dirty="0" err="1"/>
              <a:t>rimangono</a:t>
            </a:r>
            <a:r>
              <a:rPr lang="en-US" sz="3000" b="1" dirty="0"/>
              <a:t> sotto la </a:t>
            </a:r>
            <a:r>
              <a:rPr lang="en-US" sz="3000" b="1" dirty="0" err="1"/>
              <a:t>protezione</a:t>
            </a:r>
            <a:r>
              <a:rPr lang="en-US" sz="3000" b="1" dirty="0"/>
              <a:t> e </a:t>
            </a:r>
            <a:r>
              <a:rPr lang="en-US" sz="3000" b="1" dirty="0" err="1"/>
              <a:t>l’impero</a:t>
            </a:r>
            <a:r>
              <a:rPr lang="en-US" sz="3000" b="1" dirty="0"/>
              <a:t> </a:t>
            </a:r>
            <a:r>
              <a:rPr lang="en-US" sz="3000" b="1" dirty="0" err="1"/>
              <a:t>dei</a:t>
            </a:r>
            <a:r>
              <a:rPr lang="en-US" sz="3000" b="1" dirty="0"/>
              <a:t> </a:t>
            </a:r>
            <a:r>
              <a:rPr lang="en-US" sz="3000" b="1" dirty="0" err="1"/>
              <a:t>principi</a:t>
            </a:r>
            <a:r>
              <a:rPr lang="en-US" sz="3000" b="1" dirty="0"/>
              <a:t> del </a:t>
            </a:r>
            <a:r>
              <a:rPr lang="en-US" sz="3000" b="1" dirty="0" err="1"/>
              <a:t>diritto</a:t>
            </a:r>
            <a:r>
              <a:rPr lang="en-US" sz="3000" b="1" dirty="0"/>
              <a:t> </a:t>
            </a:r>
            <a:r>
              <a:rPr lang="en-US" sz="3000" b="1" dirty="0" err="1"/>
              <a:t>internazionale</a:t>
            </a:r>
            <a:r>
              <a:rPr lang="en-US" sz="3000" b="1" dirty="0"/>
              <a:t>, </a:t>
            </a:r>
            <a:r>
              <a:rPr lang="en-US" sz="3000" b="1" dirty="0" err="1"/>
              <a:t>quali</a:t>
            </a:r>
            <a:r>
              <a:rPr lang="en-US" sz="3000" b="1" dirty="0"/>
              <a:t> </a:t>
            </a:r>
            <a:r>
              <a:rPr lang="en-US" sz="3000" b="1" dirty="0" err="1"/>
              <a:t>risultano</a:t>
            </a:r>
            <a:r>
              <a:rPr lang="en-US" sz="3000" b="1" dirty="0"/>
              <a:t> </a:t>
            </a:r>
            <a:r>
              <a:rPr lang="en-US" sz="3000" b="1" dirty="0" err="1"/>
              <a:t>dagli</a:t>
            </a:r>
            <a:r>
              <a:rPr lang="en-US" sz="3000" b="1" dirty="0"/>
              <a:t> </a:t>
            </a:r>
            <a:r>
              <a:rPr lang="en-US" sz="3000" b="1" dirty="0" err="1"/>
              <a:t>usi</a:t>
            </a:r>
            <a:r>
              <a:rPr lang="en-US" sz="3000" b="1" dirty="0"/>
              <a:t> </a:t>
            </a:r>
            <a:r>
              <a:rPr lang="en-US" sz="3000" b="1" dirty="0" err="1"/>
              <a:t>stabiliti</a:t>
            </a:r>
            <a:r>
              <a:rPr lang="en-US" sz="3000" b="1" dirty="0"/>
              <a:t> </a:t>
            </a:r>
            <a:r>
              <a:rPr lang="en-US" sz="3000" b="1" dirty="0" err="1"/>
              <a:t>tra</a:t>
            </a:r>
            <a:r>
              <a:rPr lang="en-US" sz="3000" b="1" dirty="0"/>
              <a:t> le </a:t>
            </a:r>
            <a:r>
              <a:rPr lang="en-US" sz="3000" b="1" dirty="0" err="1"/>
              <a:t>nazioni</a:t>
            </a:r>
            <a:r>
              <a:rPr lang="en-US" sz="3000" b="1" dirty="0"/>
              <a:t> </a:t>
            </a:r>
            <a:r>
              <a:rPr lang="en-US" sz="3000" b="1" dirty="0" err="1"/>
              <a:t>civili</a:t>
            </a:r>
            <a:r>
              <a:rPr lang="en-US" sz="3000" b="1" dirty="0"/>
              <a:t>,  </a:t>
            </a:r>
            <a:r>
              <a:rPr lang="en-US" sz="3000" b="1" dirty="0" err="1"/>
              <a:t>dalle</a:t>
            </a:r>
            <a:r>
              <a:rPr lang="en-US" sz="3000" b="1" dirty="0"/>
              <a:t> </a:t>
            </a:r>
            <a:r>
              <a:rPr lang="en-US" sz="3000" b="1" dirty="0" err="1"/>
              <a:t>leggi</a:t>
            </a:r>
            <a:r>
              <a:rPr lang="en-US" sz="3000" b="1" dirty="0"/>
              <a:t> </a:t>
            </a:r>
            <a:r>
              <a:rPr lang="en-US" sz="3000" b="1" dirty="0" err="1"/>
              <a:t>dell'umanità</a:t>
            </a:r>
            <a:r>
              <a:rPr lang="en-US" sz="3000" b="1" dirty="0"/>
              <a:t> e </a:t>
            </a:r>
            <a:r>
              <a:rPr lang="en-US" sz="3000" b="1" dirty="0" err="1"/>
              <a:t>dalle</a:t>
            </a:r>
            <a:r>
              <a:rPr lang="en-US" sz="3000" b="1" dirty="0"/>
              <a:t> </a:t>
            </a:r>
            <a:r>
              <a:rPr lang="en-US" sz="3000" b="1" dirty="0" err="1"/>
              <a:t>esigenze</a:t>
            </a:r>
            <a:r>
              <a:rPr lang="en-US" sz="3000" b="1" dirty="0"/>
              <a:t> </a:t>
            </a:r>
            <a:r>
              <a:rPr lang="en-US" sz="3000" b="1" dirty="0" err="1"/>
              <a:t>della</a:t>
            </a:r>
            <a:r>
              <a:rPr lang="en-US" sz="3000" b="1" dirty="0"/>
              <a:t> </a:t>
            </a:r>
            <a:r>
              <a:rPr lang="en-US" sz="3000" b="1" dirty="0" err="1"/>
              <a:t>coscienza</a:t>
            </a:r>
            <a:r>
              <a:rPr lang="en-US" sz="3000" b="1" dirty="0"/>
              <a:t> </a:t>
            </a:r>
            <a:r>
              <a:rPr lang="en-US" sz="3000" b="1" dirty="0" err="1"/>
              <a:t>pubblica</a:t>
            </a:r>
            <a:r>
              <a:rPr lang="en-US" sz="3000" b="1" dirty="0"/>
              <a:t>.</a:t>
            </a:r>
          </a:p>
          <a:p>
            <a:pPr algn="just"/>
            <a:endParaRPr lang="en-US" sz="2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555710" y="396534"/>
            <a:ext cx="111204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400" dirty="0"/>
              <a:t>Convenzione (II) – 1899 – Preambolo</a:t>
            </a:r>
          </a:p>
        </p:txBody>
      </p:sp>
    </p:spTree>
    <p:extLst>
      <p:ext uri="{BB962C8B-B14F-4D97-AF65-F5344CB8AC3E}">
        <p14:creationId xmlns:p14="http://schemas.microsoft.com/office/powerpoint/2010/main" val="30898721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800" dirty="0"/>
              <a:t>«diritto dell’Aia»</a:t>
            </a:r>
          </a:p>
          <a:p>
            <a:pPr marL="0" indent="0" algn="ctr">
              <a:buNone/>
            </a:pPr>
            <a:endParaRPr lang="it-IT" sz="4800" dirty="0"/>
          </a:p>
          <a:p>
            <a:pPr marL="0" indent="0" algn="ctr">
              <a:buNone/>
            </a:pPr>
            <a:r>
              <a:rPr lang="it-IT" sz="4800" dirty="0"/>
              <a:t>Vs</a:t>
            </a:r>
          </a:p>
          <a:p>
            <a:pPr marL="0" indent="0" algn="ctr">
              <a:buNone/>
            </a:pPr>
            <a:endParaRPr lang="it-IT" sz="4800" dirty="0"/>
          </a:p>
          <a:p>
            <a:pPr marL="0" indent="0" algn="ctr">
              <a:buNone/>
            </a:pPr>
            <a:r>
              <a:rPr lang="it-IT" sz="4800" dirty="0"/>
              <a:t>«diritto di Ginevra»</a:t>
            </a:r>
            <a:endParaRPr lang="it-IT" sz="4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77374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710" y="1439399"/>
            <a:ext cx="11120475" cy="502206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857250" indent="-857250" algn="just">
              <a:buFont typeface="+mj-lt"/>
              <a:buAutoNum type="romanUcPeriod"/>
            </a:pPr>
            <a:r>
              <a:rPr lang="en-US" sz="4000" dirty="0" err="1"/>
              <a:t>Convenzione</a:t>
            </a:r>
            <a:r>
              <a:rPr lang="en-US" sz="4000" dirty="0"/>
              <a:t> per il </a:t>
            </a:r>
            <a:r>
              <a:rPr lang="en-US" sz="4000" dirty="0" err="1"/>
              <a:t>miglioramento</a:t>
            </a:r>
            <a:r>
              <a:rPr lang="en-US" sz="4000" dirty="0"/>
              <a:t> </a:t>
            </a:r>
            <a:r>
              <a:rPr lang="en-US" sz="4000" dirty="0" err="1"/>
              <a:t>della</a:t>
            </a:r>
            <a:r>
              <a:rPr lang="en-US" sz="4000" dirty="0"/>
              <a:t> </a:t>
            </a:r>
            <a:r>
              <a:rPr lang="en-US" sz="4000" dirty="0" err="1"/>
              <a:t>sorte</a:t>
            </a:r>
            <a:r>
              <a:rPr lang="en-US" sz="4000" dirty="0"/>
              <a:t> </a:t>
            </a:r>
            <a:r>
              <a:rPr lang="en-US" sz="4000" dirty="0" err="1"/>
              <a:t>dei</a:t>
            </a:r>
            <a:r>
              <a:rPr lang="en-US" sz="4000" dirty="0"/>
              <a:t> </a:t>
            </a:r>
            <a:r>
              <a:rPr lang="en-US" sz="4000" dirty="0" err="1"/>
              <a:t>feriti</a:t>
            </a:r>
            <a:r>
              <a:rPr lang="en-US" sz="4000" dirty="0"/>
              <a:t> e </a:t>
            </a:r>
            <a:r>
              <a:rPr lang="en-US" sz="4000" dirty="0" err="1"/>
              <a:t>malati</a:t>
            </a:r>
            <a:r>
              <a:rPr lang="en-US" sz="4000" dirty="0"/>
              <a:t> </a:t>
            </a:r>
            <a:r>
              <a:rPr lang="en-US" sz="4000" dirty="0" err="1"/>
              <a:t>negli</a:t>
            </a:r>
            <a:r>
              <a:rPr lang="en-US" sz="4000" dirty="0"/>
              <a:t> </a:t>
            </a:r>
            <a:r>
              <a:rPr lang="en-US" sz="4000" dirty="0" err="1"/>
              <a:t>eserciti</a:t>
            </a:r>
            <a:r>
              <a:rPr lang="en-US" sz="4000" dirty="0"/>
              <a:t> in campo</a:t>
            </a:r>
          </a:p>
          <a:p>
            <a:pPr marL="857250" indent="-857250" algn="just">
              <a:buFont typeface="+mj-lt"/>
              <a:buAutoNum type="romanUcPeriod"/>
            </a:pPr>
            <a:r>
              <a:rPr lang="en-US" sz="4000" dirty="0" err="1"/>
              <a:t>Convenzione</a:t>
            </a:r>
            <a:r>
              <a:rPr lang="en-US" sz="4000" dirty="0"/>
              <a:t> per il </a:t>
            </a:r>
            <a:r>
              <a:rPr lang="en-US" sz="4000" dirty="0" err="1"/>
              <a:t>miglioramento</a:t>
            </a:r>
            <a:r>
              <a:rPr lang="en-US" sz="4000" dirty="0"/>
              <a:t> </a:t>
            </a:r>
            <a:r>
              <a:rPr lang="en-US" sz="4000" dirty="0" err="1"/>
              <a:t>delle</a:t>
            </a:r>
            <a:r>
              <a:rPr lang="en-US" sz="4000" dirty="0"/>
              <a:t> </a:t>
            </a:r>
            <a:r>
              <a:rPr lang="en-US" sz="4000" dirty="0" err="1"/>
              <a:t>condizioni</a:t>
            </a:r>
            <a:r>
              <a:rPr lang="en-US" sz="4000" dirty="0"/>
              <a:t> </a:t>
            </a:r>
            <a:r>
              <a:rPr lang="en-US" sz="4000" dirty="0" err="1"/>
              <a:t>dei</a:t>
            </a:r>
            <a:r>
              <a:rPr lang="en-US" sz="4000" dirty="0"/>
              <a:t> </a:t>
            </a:r>
            <a:r>
              <a:rPr lang="en-US" sz="4000" dirty="0" err="1"/>
              <a:t>feriti</a:t>
            </a:r>
            <a:r>
              <a:rPr lang="en-US" sz="4000" dirty="0"/>
              <a:t>, </a:t>
            </a:r>
            <a:r>
              <a:rPr lang="en-US" sz="4000" dirty="0" err="1"/>
              <a:t>malati</a:t>
            </a:r>
            <a:r>
              <a:rPr lang="en-US" sz="4000" dirty="0"/>
              <a:t> e </a:t>
            </a:r>
            <a:r>
              <a:rPr lang="en-US" sz="4000" dirty="0" err="1"/>
              <a:t>naufraghi</a:t>
            </a:r>
            <a:r>
              <a:rPr lang="en-US" sz="4000" dirty="0"/>
              <a:t> </a:t>
            </a:r>
            <a:r>
              <a:rPr lang="en-US" sz="4000" dirty="0" err="1"/>
              <a:t>delle</a:t>
            </a:r>
            <a:r>
              <a:rPr lang="en-US" sz="4000" dirty="0"/>
              <a:t> </a:t>
            </a:r>
            <a:r>
              <a:rPr lang="en-US" sz="4000" dirty="0" err="1"/>
              <a:t>forze</a:t>
            </a:r>
            <a:r>
              <a:rPr lang="en-US" sz="4000" dirty="0"/>
              <a:t> </a:t>
            </a:r>
            <a:r>
              <a:rPr lang="en-US" sz="4000" dirty="0" err="1"/>
              <a:t>armate</a:t>
            </a:r>
            <a:r>
              <a:rPr lang="en-US" sz="4000" dirty="0"/>
              <a:t> in mare</a:t>
            </a:r>
          </a:p>
          <a:p>
            <a:pPr marL="857250" indent="-857250" algn="just">
              <a:buFont typeface="+mj-lt"/>
              <a:buAutoNum type="romanUcPeriod"/>
            </a:pPr>
            <a:r>
              <a:rPr lang="en-US" sz="4000" dirty="0" err="1"/>
              <a:t>Convenzione</a:t>
            </a:r>
            <a:r>
              <a:rPr lang="en-US" sz="4000" dirty="0"/>
              <a:t> </a:t>
            </a:r>
            <a:r>
              <a:rPr lang="en-US" sz="4000" dirty="0" err="1"/>
              <a:t>sul</a:t>
            </a:r>
            <a:r>
              <a:rPr lang="en-US" sz="4000" dirty="0"/>
              <a:t> </a:t>
            </a:r>
            <a:r>
              <a:rPr lang="en-US" sz="4000" dirty="0" err="1"/>
              <a:t>trattamento</a:t>
            </a:r>
            <a:r>
              <a:rPr lang="en-US" sz="4000" dirty="0"/>
              <a:t> </a:t>
            </a:r>
            <a:r>
              <a:rPr lang="en-US" sz="4000" dirty="0" err="1"/>
              <a:t>dei</a:t>
            </a:r>
            <a:r>
              <a:rPr lang="en-US" sz="4000" dirty="0"/>
              <a:t> </a:t>
            </a:r>
            <a:r>
              <a:rPr lang="en-US" sz="4000" dirty="0" err="1"/>
              <a:t>prigionieri</a:t>
            </a:r>
            <a:r>
              <a:rPr lang="en-US" sz="4000" dirty="0"/>
              <a:t> di </a:t>
            </a:r>
            <a:r>
              <a:rPr lang="en-US" sz="4000" dirty="0" err="1"/>
              <a:t>guerra</a:t>
            </a:r>
            <a:r>
              <a:rPr lang="en-US" sz="4000" dirty="0"/>
              <a:t> </a:t>
            </a:r>
          </a:p>
          <a:p>
            <a:pPr marL="857250" indent="-857250" algn="just">
              <a:buFont typeface="+mj-lt"/>
              <a:buAutoNum type="romanUcPeriod"/>
            </a:pPr>
            <a:r>
              <a:rPr lang="en-US" sz="4000" dirty="0" err="1"/>
              <a:t>Convenzione</a:t>
            </a:r>
            <a:r>
              <a:rPr lang="en-US" sz="4000" dirty="0"/>
              <a:t> per la </a:t>
            </a:r>
            <a:r>
              <a:rPr lang="en-US" sz="4000" dirty="0" err="1"/>
              <a:t>protezione</a:t>
            </a:r>
            <a:r>
              <a:rPr lang="en-US" sz="4000" dirty="0"/>
              <a:t> </a:t>
            </a:r>
            <a:r>
              <a:rPr lang="en-US" sz="4000" dirty="0" err="1"/>
              <a:t>delle</a:t>
            </a:r>
            <a:r>
              <a:rPr lang="en-US" sz="4000" dirty="0"/>
              <a:t> </a:t>
            </a:r>
            <a:r>
              <a:rPr lang="en-US" sz="4000" dirty="0" err="1"/>
              <a:t>persone</a:t>
            </a:r>
            <a:r>
              <a:rPr lang="en-US" sz="4000" dirty="0"/>
              <a:t> </a:t>
            </a:r>
            <a:r>
              <a:rPr lang="en-US" sz="4000" dirty="0" err="1"/>
              <a:t>civili</a:t>
            </a:r>
            <a:r>
              <a:rPr lang="en-US" sz="4000" dirty="0"/>
              <a:t> in tempo di </a:t>
            </a:r>
            <a:r>
              <a:rPr lang="en-US" sz="4000" dirty="0" err="1"/>
              <a:t>guerra</a:t>
            </a:r>
            <a:endParaRPr lang="en-US" sz="4000" dirty="0"/>
          </a:p>
          <a:p>
            <a:pPr marL="457200" indent="-457200" algn="just">
              <a:buAutoNum type="romanUcPeriod"/>
            </a:pPr>
            <a:endParaRPr lang="en-US" sz="2400" dirty="0"/>
          </a:p>
          <a:p>
            <a:pPr algn="just"/>
            <a:endParaRPr lang="en-US" sz="2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555710" y="396534"/>
            <a:ext cx="111204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400" dirty="0"/>
              <a:t>Convenzioni di Ginevra del 12 agosto 1949</a:t>
            </a:r>
          </a:p>
        </p:txBody>
      </p:sp>
    </p:spTree>
    <p:extLst>
      <p:ext uri="{BB962C8B-B14F-4D97-AF65-F5344CB8AC3E}">
        <p14:creationId xmlns:p14="http://schemas.microsoft.com/office/powerpoint/2010/main" val="17323246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710" y="1439399"/>
            <a:ext cx="11120475" cy="5022068"/>
          </a:xfrm>
        </p:spPr>
        <p:txBody>
          <a:bodyPr vert="horz" lIns="91440" tIns="45720" rIns="91440" bIns="45720" rtlCol="0">
            <a:norm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en-US" sz="3600" dirty="0"/>
              <a:t>I </a:t>
            </a:r>
            <a:r>
              <a:rPr lang="en-US" sz="3600" dirty="0" err="1"/>
              <a:t>Protocollo</a:t>
            </a:r>
            <a:r>
              <a:rPr lang="en-US" sz="3600" dirty="0"/>
              <a:t> </a:t>
            </a:r>
            <a:r>
              <a:rPr lang="en-US" sz="3600" dirty="0" err="1"/>
              <a:t>aggiuntivo</a:t>
            </a:r>
            <a:r>
              <a:rPr lang="en-US" sz="3600" dirty="0"/>
              <a:t> </a:t>
            </a:r>
            <a:r>
              <a:rPr lang="en-US" sz="3600" dirty="0" err="1"/>
              <a:t>relativo</a:t>
            </a:r>
            <a:r>
              <a:rPr lang="en-US" sz="3600" dirty="0"/>
              <a:t> </a:t>
            </a:r>
            <a:r>
              <a:rPr lang="en-US" sz="3600" dirty="0" err="1"/>
              <a:t>alla</a:t>
            </a:r>
            <a:r>
              <a:rPr lang="en-US" sz="3600" dirty="0"/>
              <a:t> </a:t>
            </a:r>
            <a:r>
              <a:rPr lang="en-US" sz="3600" dirty="0" err="1"/>
              <a:t>protezione</a:t>
            </a:r>
            <a:r>
              <a:rPr lang="en-US" sz="3600" dirty="0"/>
              <a:t> </a:t>
            </a:r>
            <a:r>
              <a:rPr lang="en-US" sz="3600" dirty="0" err="1"/>
              <a:t>delle</a:t>
            </a:r>
            <a:r>
              <a:rPr lang="en-US" sz="3600" dirty="0"/>
              <a:t> </a:t>
            </a:r>
            <a:r>
              <a:rPr lang="en-US" sz="3600" dirty="0" err="1"/>
              <a:t>vittime</a:t>
            </a:r>
            <a:r>
              <a:rPr lang="en-US" sz="3600" dirty="0"/>
              <a:t> </a:t>
            </a:r>
            <a:r>
              <a:rPr lang="en-US" sz="3600" dirty="0" err="1"/>
              <a:t>dei</a:t>
            </a:r>
            <a:r>
              <a:rPr lang="en-US" sz="3600" dirty="0"/>
              <a:t> </a:t>
            </a:r>
            <a:r>
              <a:rPr lang="en-US" sz="3600" dirty="0" err="1"/>
              <a:t>conflitti</a:t>
            </a:r>
            <a:r>
              <a:rPr lang="en-US" sz="3600" dirty="0"/>
              <a:t> </a:t>
            </a:r>
            <a:r>
              <a:rPr lang="en-US" sz="3600" dirty="0" err="1"/>
              <a:t>armati</a:t>
            </a:r>
            <a:r>
              <a:rPr lang="en-US" sz="3600" dirty="0"/>
              <a:t> </a:t>
            </a:r>
            <a:r>
              <a:rPr lang="en-US" sz="3600" dirty="0" err="1"/>
              <a:t>internazionali</a:t>
            </a:r>
            <a:r>
              <a:rPr lang="en-US" sz="3600" dirty="0"/>
              <a:t> (Ginevra, 8 </a:t>
            </a:r>
            <a:r>
              <a:rPr lang="en-US" sz="3600" dirty="0" err="1"/>
              <a:t>giugno</a:t>
            </a:r>
            <a:r>
              <a:rPr lang="en-US" sz="3600" dirty="0"/>
              <a:t> 1977)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3600" dirty="0"/>
              <a:t>II </a:t>
            </a:r>
            <a:r>
              <a:rPr lang="en-US" sz="3600" dirty="0" err="1"/>
              <a:t>Protocollo</a:t>
            </a:r>
            <a:r>
              <a:rPr lang="en-US" sz="3600" dirty="0"/>
              <a:t> </a:t>
            </a:r>
            <a:r>
              <a:rPr lang="en-US" sz="3600" dirty="0" err="1"/>
              <a:t>aggiuntivo</a:t>
            </a:r>
            <a:r>
              <a:rPr lang="en-US" sz="3600" dirty="0"/>
              <a:t> </a:t>
            </a:r>
            <a:r>
              <a:rPr lang="en-US" sz="3600" dirty="0" err="1"/>
              <a:t>relativo</a:t>
            </a:r>
            <a:r>
              <a:rPr lang="en-US" sz="3600" dirty="0"/>
              <a:t> </a:t>
            </a:r>
            <a:r>
              <a:rPr lang="en-US" sz="3600" dirty="0" err="1"/>
              <a:t>alla</a:t>
            </a:r>
            <a:r>
              <a:rPr lang="en-US" sz="3600" dirty="0"/>
              <a:t> </a:t>
            </a:r>
            <a:r>
              <a:rPr lang="en-US" sz="3600" dirty="0" err="1"/>
              <a:t>protezione</a:t>
            </a:r>
            <a:r>
              <a:rPr lang="en-US" sz="3600" dirty="0"/>
              <a:t> </a:t>
            </a:r>
            <a:r>
              <a:rPr lang="en-US" sz="3600" dirty="0" err="1"/>
              <a:t>delle</a:t>
            </a:r>
            <a:r>
              <a:rPr lang="en-US" sz="3600" dirty="0"/>
              <a:t> </a:t>
            </a:r>
            <a:r>
              <a:rPr lang="en-US" sz="3600" dirty="0" err="1"/>
              <a:t>vittime</a:t>
            </a:r>
            <a:r>
              <a:rPr lang="en-US" sz="3600" dirty="0"/>
              <a:t> </a:t>
            </a:r>
            <a:r>
              <a:rPr lang="en-US" sz="3600" dirty="0" err="1"/>
              <a:t>dei</a:t>
            </a:r>
            <a:r>
              <a:rPr lang="en-US" sz="3600" dirty="0"/>
              <a:t> </a:t>
            </a:r>
            <a:r>
              <a:rPr lang="en-US" sz="3600" dirty="0" err="1"/>
              <a:t>conflitti</a:t>
            </a:r>
            <a:r>
              <a:rPr lang="en-US" sz="3600" dirty="0"/>
              <a:t> </a:t>
            </a:r>
            <a:r>
              <a:rPr lang="en-US" sz="3600" dirty="0" err="1"/>
              <a:t>armati</a:t>
            </a:r>
            <a:r>
              <a:rPr lang="en-US" sz="3600" dirty="0"/>
              <a:t> non </a:t>
            </a:r>
            <a:r>
              <a:rPr lang="en-US" sz="3600" dirty="0" err="1"/>
              <a:t>internazionali</a:t>
            </a:r>
            <a:r>
              <a:rPr lang="en-US" sz="3600" dirty="0"/>
              <a:t> (Ginevra, 8 </a:t>
            </a:r>
            <a:r>
              <a:rPr lang="en-US" sz="3600" dirty="0" err="1"/>
              <a:t>giugno</a:t>
            </a:r>
            <a:r>
              <a:rPr lang="en-US" sz="3600" dirty="0"/>
              <a:t> 1977)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3600" dirty="0"/>
              <a:t>III </a:t>
            </a:r>
            <a:r>
              <a:rPr lang="en-US" sz="3600" dirty="0" err="1"/>
              <a:t>Protocollo</a:t>
            </a:r>
            <a:r>
              <a:rPr lang="en-US" sz="3600" dirty="0"/>
              <a:t> </a:t>
            </a:r>
            <a:r>
              <a:rPr lang="en-US" sz="3600" dirty="0" err="1"/>
              <a:t>aggiuntivo</a:t>
            </a:r>
            <a:r>
              <a:rPr lang="en-US" sz="3600" dirty="0"/>
              <a:t> </a:t>
            </a:r>
            <a:r>
              <a:rPr lang="en-US" sz="3600" dirty="0" err="1"/>
              <a:t>relativo</a:t>
            </a:r>
            <a:r>
              <a:rPr lang="en-US" sz="3600" dirty="0"/>
              <a:t> </a:t>
            </a:r>
            <a:r>
              <a:rPr lang="en-US" sz="3600" dirty="0" err="1"/>
              <a:t>all’adozione</a:t>
            </a:r>
            <a:r>
              <a:rPr lang="en-US" sz="3600" dirty="0"/>
              <a:t> di un </a:t>
            </a:r>
            <a:r>
              <a:rPr lang="en-US" sz="3600" dirty="0" err="1"/>
              <a:t>emblema</a:t>
            </a:r>
            <a:r>
              <a:rPr lang="en-US" sz="3600" dirty="0"/>
              <a:t> </a:t>
            </a:r>
            <a:r>
              <a:rPr lang="en-US" sz="3600" dirty="0" err="1"/>
              <a:t>distintivo</a:t>
            </a:r>
            <a:r>
              <a:rPr lang="en-US" sz="3600" dirty="0"/>
              <a:t> </a:t>
            </a:r>
            <a:r>
              <a:rPr lang="en-US" sz="3600" dirty="0" err="1"/>
              <a:t>aggiuntivo</a:t>
            </a:r>
            <a:r>
              <a:rPr lang="en-US" sz="3600" dirty="0"/>
              <a:t> (Ginevra, 8 </a:t>
            </a:r>
            <a:r>
              <a:rPr lang="en-US" sz="3600" dirty="0" err="1"/>
              <a:t>dicembre</a:t>
            </a:r>
            <a:r>
              <a:rPr lang="en-US" sz="3600" dirty="0"/>
              <a:t> 2005)</a:t>
            </a:r>
          </a:p>
          <a:p>
            <a:pPr algn="just"/>
            <a:endParaRPr lang="en-US" sz="2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324466" y="396534"/>
            <a:ext cx="1162172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400" dirty="0"/>
              <a:t>Protocolli Addizionali alle Convenzioni di Ginevra</a:t>
            </a:r>
          </a:p>
        </p:txBody>
      </p:sp>
    </p:spTree>
    <p:extLst>
      <p:ext uri="{BB962C8B-B14F-4D97-AF65-F5344CB8AC3E}">
        <p14:creationId xmlns:p14="http://schemas.microsoft.com/office/powerpoint/2010/main" val="29738918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D747D1-A484-3440-2150-469BD5101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C9756D5-E63B-3C29-D36F-308A6DA136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66D558-312E-0A3F-CE68-2BE1224C69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6BBA62BC-7DC9-D5DE-7D9F-EC52A37BD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28F127-CDFE-5A01-3658-A06F3C59D4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710" y="1596863"/>
            <a:ext cx="11120475" cy="4864603"/>
          </a:xfrm>
        </p:spPr>
        <p:txBody>
          <a:bodyPr vert="horz" lIns="91440" tIns="45720" rIns="91440" bIns="45720" rtlCol="0">
            <a:normAutofit/>
          </a:bodyPr>
          <a:lstStyle/>
          <a:p>
            <a:pPr algn="just"/>
            <a:endParaRPr lang="en-US" sz="4000" dirty="0"/>
          </a:p>
          <a:p>
            <a:pPr algn="just"/>
            <a:r>
              <a:rPr lang="en-US" sz="4000" dirty="0" err="1"/>
              <a:t>Convenzione</a:t>
            </a:r>
            <a:r>
              <a:rPr lang="en-US" sz="4000" dirty="0"/>
              <a:t> per la </a:t>
            </a:r>
            <a:r>
              <a:rPr lang="en-US" sz="4000" dirty="0" err="1"/>
              <a:t>protezione</a:t>
            </a:r>
            <a:r>
              <a:rPr lang="en-US" sz="4000" dirty="0"/>
              <a:t> </a:t>
            </a:r>
            <a:r>
              <a:rPr lang="en-US" sz="4000" dirty="0" err="1"/>
              <a:t>dei</a:t>
            </a:r>
            <a:r>
              <a:rPr lang="en-US" sz="4000" dirty="0"/>
              <a:t> </a:t>
            </a:r>
            <a:r>
              <a:rPr lang="en-US" sz="4000" dirty="0" err="1"/>
              <a:t>beni</a:t>
            </a:r>
            <a:r>
              <a:rPr lang="en-US" sz="4000" dirty="0"/>
              <a:t> </a:t>
            </a:r>
            <a:r>
              <a:rPr lang="en-US" sz="4000" dirty="0" err="1"/>
              <a:t>culturali</a:t>
            </a:r>
            <a:r>
              <a:rPr lang="en-US" sz="4000" dirty="0"/>
              <a:t> in </a:t>
            </a:r>
            <a:r>
              <a:rPr lang="en-US" sz="4000" dirty="0" err="1"/>
              <a:t>caso</a:t>
            </a:r>
            <a:r>
              <a:rPr lang="en-US" sz="4000" dirty="0"/>
              <a:t> di </a:t>
            </a:r>
            <a:r>
              <a:rPr lang="en-US" sz="4000" dirty="0" err="1"/>
              <a:t>conflitto</a:t>
            </a:r>
            <a:r>
              <a:rPr lang="en-US" sz="4000" dirty="0"/>
              <a:t> </a:t>
            </a:r>
            <a:r>
              <a:rPr lang="en-US" sz="4000" dirty="0" err="1"/>
              <a:t>armato</a:t>
            </a:r>
            <a:r>
              <a:rPr lang="en-US" sz="4000" dirty="0"/>
              <a:t> (</a:t>
            </a:r>
            <a:r>
              <a:rPr lang="en-US" sz="4000" dirty="0" err="1"/>
              <a:t>l’Aia</a:t>
            </a:r>
            <a:r>
              <a:rPr lang="en-US" sz="4000" dirty="0"/>
              <a:t>, 14 </a:t>
            </a:r>
            <a:r>
              <a:rPr lang="en-US" sz="4000" dirty="0" err="1"/>
              <a:t>maggio</a:t>
            </a:r>
            <a:r>
              <a:rPr lang="en-US" sz="4000" dirty="0"/>
              <a:t> 1954)</a:t>
            </a:r>
          </a:p>
          <a:p>
            <a:pPr algn="just"/>
            <a:r>
              <a:rPr lang="en-US" sz="4000" dirty="0" err="1"/>
              <a:t>Convenzione</a:t>
            </a:r>
            <a:r>
              <a:rPr lang="en-US" sz="4000" dirty="0"/>
              <a:t> </a:t>
            </a:r>
            <a:r>
              <a:rPr lang="en-US" sz="4000" dirty="0" err="1"/>
              <a:t>sulla</a:t>
            </a:r>
            <a:r>
              <a:rPr lang="en-US" sz="4000" dirty="0"/>
              <a:t> </a:t>
            </a:r>
            <a:r>
              <a:rPr lang="en-US" sz="4000" dirty="0" err="1"/>
              <a:t>sicurezza</a:t>
            </a:r>
            <a:r>
              <a:rPr lang="en-US" sz="4000" dirty="0"/>
              <a:t> </a:t>
            </a:r>
            <a:r>
              <a:rPr lang="en-US" sz="4000" dirty="0" err="1"/>
              <a:t>delle</a:t>
            </a:r>
            <a:r>
              <a:rPr lang="en-US" sz="4000" dirty="0"/>
              <a:t> </a:t>
            </a:r>
            <a:r>
              <a:rPr lang="en-US" sz="4000" dirty="0" err="1"/>
              <a:t>Nazioni</a:t>
            </a:r>
            <a:r>
              <a:rPr lang="en-US" sz="4000" dirty="0"/>
              <a:t> Unite e del </a:t>
            </a:r>
            <a:r>
              <a:rPr lang="en-US" sz="4000" dirty="0" err="1"/>
              <a:t>personale</a:t>
            </a:r>
            <a:r>
              <a:rPr lang="en-US" sz="4000" dirty="0"/>
              <a:t> </a:t>
            </a:r>
            <a:r>
              <a:rPr lang="en-US" sz="4000" dirty="0" err="1"/>
              <a:t>associato</a:t>
            </a:r>
            <a:r>
              <a:rPr lang="en-US" sz="4000" dirty="0"/>
              <a:t> (New York, 9 </a:t>
            </a:r>
            <a:r>
              <a:rPr lang="en-US" sz="4000" dirty="0" err="1"/>
              <a:t>dicembre</a:t>
            </a:r>
            <a:r>
              <a:rPr lang="en-US" sz="4000" dirty="0"/>
              <a:t> 1994)</a:t>
            </a:r>
            <a:endParaRPr lang="en-US" dirty="0"/>
          </a:p>
          <a:p>
            <a:pPr algn="just"/>
            <a:endParaRPr lang="en-US" sz="2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DB65D69-BA2C-3FF0-E48A-7B199509D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B6F2149-0696-BB44-7EBA-6DD29325C6E1}"/>
              </a:ext>
            </a:extLst>
          </p:cNvPr>
          <p:cNvSpPr txBox="1"/>
          <p:nvPr/>
        </p:nvSpPr>
        <p:spPr>
          <a:xfrm>
            <a:off x="555710" y="396534"/>
            <a:ext cx="111204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400" dirty="0"/>
              <a:t>Protezione di categorie vulnerabili</a:t>
            </a:r>
          </a:p>
        </p:txBody>
      </p:sp>
    </p:spTree>
    <p:extLst>
      <p:ext uri="{BB962C8B-B14F-4D97-AF65-F5344CB8AC3E}">
        <p14:creationId xmlns:p14="http://schemas.microsoft.com/office/powerpoint/2010/main" val="31667292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/>
              <a:pPr>
                <a:spcAft>
                  <a:spcPts val="600"/>
                </a:spcAft>
                <a:defRPr/>
              </a:pPr>
              <a:t>25</a:t>
            </a:fld>
            <a:endParaRPr lang="en-US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3E24F544-EBAA-2D74-3EE5-8B373F394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" r="-2" b="-2"/>
          <a:stretch/>
        </p:blipFill>
        <p:spPr bwMode="auto">
          <a:xfrm>
            <a:off x="0" y="-51619"/>
            <a:ext cx="12338135" cy="660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magine 7" descr="Immagine che contiene testo, schermata, Carattere, Policromia&#10;&#10;Descrizione generata automaticamente">
            <a:extLst>
              <a:ext uri="{FF2B5EF4-FFF2-40B4-BE49-F238E27FC236}">
                <a16:creationId xmlns:a16="http://schemas.microsoft.com/office/drawing/2014/main" id="{77741D60-C7CF-B111-EABF-CF2DDBBCF1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7522" y="5103728"/>
            <a:ext cx="3254477" cy="175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08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1CFAF6-AD68-E74C-DE2F-52CF5BF7D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87BA9C0-F5FD-9894-396A-548AA226BE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45FB85C-5490-7780-21AC-062DB09EF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4B16DF16-60D3-3002-A3EF-4F90AD9CB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B9DA5C-9A8E-9B72-80C8-50D1207037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endParaRPr lang="it-IT" sz="4400" i="1" dirty="0"/>
          </a:p>
          <a:p>
            <a:pPr marL="0" indent="0" algn="ctr">
              <a:buNone/>
            </a:pPr>
            <a:r>
              <a:rPr lang="it-IT" sz="4400" dirty="0"/>
              <a:t>trattati sulle armi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90D79F3-4831-47C4-5377-68E182105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776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567E01-033B-567D-B45A-26AF5030B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6" name="Rectangle 1055">
            <a:extLst>
              <a:ext uri="{FF2B5EF4-FFF2-40B4-BE49-F238E27FC236}">
                <a16:creationId xmlns:a16="http://schemas.microsoft.com/office/drawing/2014/main" id="{2BAE6AD3-0C10-6278-A098-EE8D1F28C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6FB30CE1-D73E-A6E7-44BE-ECCD1B17F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t="13579" b="13579"/>
          <a:stretch/>
        </p:blipFill>
        <p:spPr bwMode="auto"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8" name="sketch line">
            <a:extLst>
              <a:ext uri="{FF2B5EF4-FFF2-40B4-BE49-F238E27FC236}">
                <a16:creationId xmlns:a16="http://schemas.microsoft.com/office/drawing/2014/main" id="{B7019AAB-8302-B299-08B8-7A949922E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sX0" fmla="*/ 0 w 1371600"/>
              <a:gd name="csY0" fmla="*/ 0 h 18288"/>
              <a:gd name="csX1" fmla="*/ 685800 w 1371600"/>
              <a:gd name="csY1" fmla="*/ 0 h 18288"/>
              <a:gd name="csX2" fmla="*/ 1371600 w 1371600"/>
              <a:gd name="csY2" fmla="*/ 0 h 18288"/>
              <a:gd name="csX3" fmla="*/ 1371600 w 1371600"/>
              <a:gd name="csY3" fmla="*/ 18288 h 18288"/>
              <a:gd name="csX4" fmla="*/ 713232 w 1371600"/>
              <a:gd name="csY4" fmla="*/ 18288 h 18288"/>
              <a:gd name="csX5" fmla="*/ 0 w 1371600"/>
              <a:gd name="csY5" fmla="*/ 18288 h 18288"/>
              <a:gd name="csX6" fmla="*/ 0 w 1371600"/>
              <a:gd name="csY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49BC7B-0E4C-28A6-1219-A183A5AB21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4294" y="4777739"/>
            <a:ext cx="6897626" cy="1399223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2400" dirty="0" err="1"/>
              <a:t>Convenzione</a:t>
            </a:r>
            <a:r>
              <a:rPr lang="en-US" sz="2400" dirty="0"/>
              <a:t> del 10 </a:t>
            </a:r>
            <a:r>
              <a:rPr lang="en-US" sz="2400" dirty="0" err="1"/>
              <a:t>aprile</a:t>
            </a:r>
            <a:r>
              <a:rPr lang="en-US" sz="2400" dirty="0"/>
              <a:t> 1972 </a:t>
            </a:r>
            <a:r>
              <a:rPr lang="en-US" sz="2400" dirty="0" err="1"/>
              <a:t>che</a:t>
            </a:r>
            <a:r>
              <a:rPr lang="en-US" sz="2400" dirty="0"/>
              <a:t> </a:t>
            </a:r>
            <a:r>
              <a:rPr lang="en-US" sz="2400" dirty="0" err="1"/>
              <a:t>vieta</a:t>
            </a:r>
            <a:r>
              <a:rPr lang="en-US" sz="2400" dirty="0"/>
              <a:t> la </a:t>
            </a:r>
            <a:r>
              <a:rPr lang="en-US" sz="2400" dirty="0" err="1"/>
              <a:t>messa</a:t>
            </a:r>
            <a:r>
              <a:rPr lang="en-US" sz="2400" dirty="0"/>
              <a:t> in punto, la </a:t>
            </a:r>
            <a:r>
              <a:rPr lang="en-US" sz="2400" dirty="0" err="1"/>
              <a:t>fabbricazione</a:t>
            </a:r>
            <a:r>
              <a:rPr lang="en-US" sz="2400" dirty="0"/>
              <a:t> e lo </a:t>
            </a:r>
            <a:r>
              <a:rPr lang="en-US" sz="2400" dirty="0" err="1"/>
              <a:t>stoccaggio</a:t>
            </a:r>
            <a:r>
              <a:rPr lang="en-US" sz="2400" dirty="0"/>
              <a:t> </a:t>
            </a:r>
            <a:r>
              <a:rPr lang="en-US" sz="2400" dirty="0" err="1"/>
              <a:t>delle</a:t>
            </a:r>
            <a:r>
              <a:rPr lang="en-US" sz="2400" dirty="0"/>
              <a:t> </a:t>
            </a:r>
            <a:r>
              <a:rPr lang="en-US" sz="2400" b="1" dirty="0" err="1"/>
              <a:t>armi</a:t>
            </a:r>
            <a:r>
              <a:rPr lang="en-US" sz="2400" b="1" dirty="0"/>
              <a:t> </a:t>
            </a:r>
            <a:r>
              <a:rPr lang="en-US" sz="2400" b="1" dirty="0" err="1"/>
              <a:t>batteriologiche</a:t>
            </a:r>
            <a:r>
              <a:rPr lang="en-US" sz="2400" b="1" dirty="0"/>
              <a:t> (</a:t>
            </a:r>
            <a:r>
              <a:rPr lang="en-US" sz="2400" b="1" dirty="0" err="1"/>
              <a:t>biologiche</a:t>
            </a:r>
            <a:r>
              <a:rPr lang="en-US" sz="2400" b="1" dirty="0"/>
              <a:t>) </a:t>
            </a:r>
            <a:r>
              <a:rPr lang="en-US" sz="2400" dirty="0"/>
              <a:t>e a </a:t>
            </a:r>
            <a:r>
              <a:rPr lang="en-US" sz="2400" dirty="0" err="1"/>
              <a:t>tossine</a:t>
            </a:r>
            <a:r>
              <a:rPr lang="en-US" sz="2400" dirty="0"/>
              <a:t> e </a:t>
            </a:r>
            <a:r>
              <a:rPr lang="en-US" sz="2400" dirty="0" err="1"/>
              <a:t>che</a:t>
            </a:r>
            <a:r>
              <a:rPr lang="en-US" sz="2400" dirty="0"/>
              <a:t> </a:t>
            </a:r>
            <a:r>
              <a:rPr lang="en-US" sz="2400" dirty="0" err="1"/>
              <a:t>disciplina</a:t>
            </a:r>
            <a:r>
              <a:rPr lang="en-US" sz="2400" dirty="0"/>
              <a:t> la </a:t>
            </a:r>
            <a:r>
              <a:rPr lang="en-US" sz="2400" dirty="0" err="1"/>
              <a:t>loro</a:t>
            </a:r>
            <a:r>
              <a:rPr lang="en-US" sz="2400" dirty="0"/>
              <a:t> </a:t>
            </a:r>
            <a:r>
              <a:rPr lang="en-US" sz="2400" dirty="0" err="1"/>
              <a:t>distruzione</a:t>
            </a:r>
            <a:r>
              <a:rPr lang="en-US" sz="2400" dirty="0"/>
              <a:t> (</a:t>
            </a:r>
            <a:r>
              <a:rPr lang="en-US" sz="2400" dirty="0" err="1"/>
              <a:t>Londra</a:t>
            </a:r>
            <a:r>
              <a:rPr lang="en-US" sz="2400" dirty="0"/>
              <a:t>, </a:t>
            </a:r>
            <a:r>
              <a:rPr lang="en-US" sz="2400" dirty="0" err="1"/>
              <a:t>Mosca</a:t>
            </a:r>
            <a:r>
              <a:rPr lang="en-US" sz="2400" dirty="0"/>
              <a:t>, Washington, 10 </a:t>
            </a:r>
            <a:r>
              <a:rPr lang="en-US" sz="2400" dirty="0" err="1"/>
              <a:t>aprile</a:t>
            </a:r>
            <a:r>
              <a:rPr lang="en-US" sz="2400" dirty="0"/>
              <a:t> 1972)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0BEB1EF-E508-E92A-A116-576CFBC7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27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231276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9" name="Rectangle 1048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undefined">
            <a:extLst>
              <a:ext uri="{FF2B5EF4-FFF2-40B4-BE49-F238E27FC236}">
                <a16:creationId xmlns:a16="http://schemas.microsoft.com/office/drawing/2014/main" id="{1A2075AE-E93B-8B26-F4D5-C3D40145A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47"/>
          <a:stretch/>
        </p:blipFill>
        <p:spPr bwMode="auto"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1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sX0" fmla="*/ 0 w 1371600"/>
              <a:gd name="csY0" fmla="*/ 0 h 18288"/>
              <a:gd name="csX1" fmla="*/ 685800 w 1371600"/>
              <a:gd name="csY1" fmla="*/ 0 h 18288"/>
              <a:gd name="csX2" fmla="*/ 1371600 w 1371600"/>
              <a:gd name="csY2" fmla="*/ 0 h 18288"/>
              <a:gd name="csX3" fmla="*/ 1371600 w 1371600"/>
              <a:gd name="csY3" fmla="*/ 18288 h 18288"/>
              <a:gd name="csX4" fmla="*/ 713232 w 1371600"/>
              <a:gd name="csY4" fmla="*/ 18288 h 18288"/>
              <a:gd name="csX5" fmla="*/ 0 w 1371600"/>
              <a:gd name="csY5" fmla="*/ 18288 h 18288"/>
              <a:gd name="csX6" fmla="*/ 0 w 1371600"/>
              <a:gd name="csY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4294" y="4777739"/>
            <a:ext cx="6897626" cy="1399223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400" dirty="0" err="1"/>
              <a:t>Convenzione</a:t>
            </a:r>
            <a:r>
              <a:rPr lang="en-US" sz="2400" dirty="0"/>
              <a:t> </a:t>
            </a:r>
            <a:r>
              <a:rPr lang="en-US" sz="2400" dirty="0" err="1"/>
              <a:t>sulla</a:t>
            </a:r>
            <a:r>
              <a:rPr lang="en-US" sz="2400" dirty="0"/>
              <a:t> </a:t>
            </a:r>
            <a:r>
              <a:rPr lang="en-US" sz="2400" dirty="0" err="1"/>
              <a:t>proibizione</a:t>
            </a:r>
            <a:r>
              <a:rPr lang="en-US" sz="2400" dirty="0"/>
              <a:t> </a:t>
            </a:r>
            <a:r>
              <a:rPr lang="en-US" sz="2400" dirty="0" err="1"/>
              <a:t>dello</a:t>
            </a:r>
            <a:r>
              <a:rPr lang="en-US" sz="2400" dirty="0"/>
              <a:t> </a:t>
            </a:r>
            <a:r>
              <a:rPr lang="en-US" sz="2400" dirty="0" err="1"/>
              <a:t>sviluppo</a:t>
            </a:r>
            <a:r>
              <a:rPr lang="en-US" sz="2400" dirty="0"/>
              <a:t>, </a:t>
            </a:r>
            <a:r>
              <a:rPr lang="en-US" sz="2400" dirty="0" err="1"/>
              <a:t>della</a:t>
            </a:r>
            <a:r>
              <a:rPr lang="en-US" sz="2400" dirty="0"/>
              <a:t> </a:t>
            </a:r>
            <a:r>
              <a:rPr lang="en-US" sz="2400" dirty="0" err="1"/>
              <a:t>produzione</a:t>
            </a:r>
            <a:r>
              <a:rPr lang="en-US" sz="2400" dirty="0"/>
              <a:t>, </a:t>
            </a:r>
            <a:r>
              <a:rPr lang="en-US" sz="2400" dirty="0" err="1"/>
              <a:t>dello</a:t>
            </a:r>
            <a:r>
              <a:rPr lang="en-US" sz="2400" dirty="0"/>
              <a:t> </a:t>
            </a:r>
            <a:r>
              <a:rPr lang="en-US" sz="2400" dirty="0" err="1"/>
              <a:t>stoccaggio</a:t>
            </a:r>
            <a:r>
              <a:rPr lang="en-US" sz="2400" dirty="0"/>
              <a:t> e </a:t>
            </a:r>
            <a:r>
              <a:rPr lang="en-US" sz="2400" dirty="0" err="1"/>
              <a:t>dell’uso</a:t>
            </a:r>
            <a:r>
              <a:rPr lang="en-US" sz="2400" dirty="0"/>
              <a:t> di </a:t>
            </a:r>
            <a:r>
              <a:rPr lang="en-US" sz="2400" b="1" dirty="0" err="1"/>
              <a:t>armi</a:t>
            </a:r>
            <a:r>
              <a:rPr lang="en-US" sz="2400" b="1" dirty="0"/>
              <a:t> </a:t>
            </a:r>
            <a:r>
              <a:rPr lang="en-US" sz="2400" b="1" dirty="0" err="1"/>
              <a:t>chimiche</a:t>
            </a:r>
            <a:r>
              <a:rPr lang="en-US" sz="2400" dirty="0"/>
              <a:t> e </a:t>
            </a:r>
            <a:r>
              <a:rPr lang="en-US" sz="2400" dirty="0" err="1"/>
              <a:t>sulla</a:t>
            </a:r>
            <a:r>
              <a:rPr lang="en-US" sz="2400" dirty="0"/>
              <a:t> </a:t>
            </a:r>
            <a:r>
              <a:rPr lang="en-US" sz="2400" dirty="0" err="1"/>
              <a:t>loro</a:t>
            </a:r>
            <a:r>
              <a:rPr lang="en-US" sz="2400" dirty="0"/>
              <a:t> </a:t>
            </a:r>
            <a:r>
              <a:rPr lang="en-US" sz="2400" dirty="0" err="1"/>
              <a:t>distruzione</a:t>
            </a:r>
            <a:r>
              <a:rPr lang="en-US" sz="2400" dirty="0"/>
              <a:t> (Parigi, New York, 13 </a:t>
            </a:r>
            <a:r>
              <a:rPr lang="en-US" sz="2400" dirty="0" err="1"/>
              <a:t>gennaio</a:t>
            </a:r>
            <a:r>
              <a:rPr lang="en-US" sz="2400" dirty="0"/>
              <a:t> 1993)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28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845589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6" name="Rectangle 1055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 descr="Map of states' adoption of the Convention on Certain Conventional Weapons">
            <a:extLst>
              <a:ext uri="{FF2B5EF4-FFF2-40B4-BE49-F238E27FC236}">
                <a16:creationId xmlns:a16="http://schemas.microsoft.com/office/drawing/2014/main" id="{CF554F5A-88C2-8983-584A-CC6F4F412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06"/>
          <a:stretch/>
        </p:blipFill>
        <p:spPr bwMode="auto"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8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sX0" fmla="*/ 0 w 1371600"/>
              <a:gd name="csY0" fmla="*/ 0 h 18288"/>
              <a:gd name="csX1" fmla="*/ 685800 w 1371600"/>
              <a:gd name="csY1" fmla="*/ 0 h 18288"/>
              <a:gd name="csX2" fmla="*/ 1371600 w 1371600"/>
              <a:gd name="csY2" fmla="*/ 0 h 18288"/>
              <a:gd name="csX3" fmla="*/ 1371600 w 1371600"/>
              <a:gd name="csY3" fmla="*/ 18288 h 18288"/>
              <a:gd name="csX4" fmla="*/ 713232 w 1371600"/>
              <a:gd name="csY4" fmla="*/ 18288 h 18288"/>
              <a:gd name="csX5" fmla="*/ 0 w 1371600"/>
              <a:gd name="csY5" fmla="*/ 18288 h 18288"/>
              <a:gd name="csX6" fmla="*/ 0 w 1371600"/>
              <a:gd name="csY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4294" y="4777739"/>
            <a:ext cx="6897626" cy="13992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Convenzione</a:t>
            </a:r>
            <a:r>
              <a:rPr lang="en-US" sz="2400" dirty="0"/>
              <a:t> </a:t>
            </a:r>
            <a:r>
              <a:rPr lang="en-US" sz="2400" dirty="0" err="1"/>
              <a:t>delle</a:t>
            </a:r>
            <a:r>
              <a:rPr lang="en-US" sz="2400" dirty="0"/>
              <a:t> </a:t>
            </a:r>
            <a:r>
              <a:rPr lang="en-US" sz="2400" dirty="0" err="1"/>
              <a:t>Nazioni</a:t>
            </a:r>
            <a:r>
              <a:rPr lang="en-US" sz="2400" dirty="0"/>
              <a:t> Unite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certe</a:t>
            </a:r>
            <a:r>
              <a:rPr lang="en-US" sz="2400" dirty="0"/>
              <a:t> </a:t>
            </a:r>
            <a:r>
              <a:rPr lang="en-US" sz="2400" dirty="0" err="1"/>
              <a:t>armi</a:t>
            </a:r>
            <a:r>
              <a:rPr lang="en-US" sz="2400" dirty="0"/>
              <a:t> </a:t>
            </a:r>
            <a:r>
              <a:rPr lang="en-US" sz="2400" dirty="0" err="1"/>
              <a:t>convenzionali</a:t>
            </a:r>
            <a:r>
              <a:rPr lang="en-US" sz="2400" dirty="0"/>
              <a:t> (Ginevra, 10 </a:t>
            </a:r>
            <a:r>
              <a:rPr lang="en-US" sz="2400" dirty="0" err="1"/>
              <a:t>aprile</a:t>
            </a:r>
            <a:r>
              <a:rPr lang="en-US" sz="2400" dirty="0"/>
              <a:t> 1981)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29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47386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just">
              <a:buNone/>
            </a:pPr>
            <a:endParaRPr lang="en-US" sz="3400" dirty="0"/>
          </a:p>
          <a:p>
            <a:pPr marL="0" indent="0" algn="ctr">
              <a:buNone/>
            </a:pPr>
            <a:r>
              <a:rPr lang="it-IT" sz="4400" dirty="0"/>
              <a:t>diritto bellico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400" i="1" dirty="0"/>
              <a:t>ius in bello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400" dirty="0"/>
              <a:t>diritto dei conflitti armati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400" dirty="0"/>
              <a:t>diritto umanitario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98740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6" name="Rectangle 1055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CF554F5A-88C2-8983-584A-CC6F4F412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t="7673" b="7673"/>
          <a:stretch/>
        </p:blipFill>
        <p:spPr bwMode="auto"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8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sX0" fmla="*/ 0 w 1371600"/>
              <a:gd name="csY0" fmla="*/ 0 h 18288"/>
              <a:gd name="csX1" fmla="*/ 685800 w 1371600"/>
              <a:gd name="csY1" fmla="*/ 0 h 18288"/>
              <a:gd name="csX2" fmla="*/ 1371600 w 1371600"/>
              <a:gd name="csY2" fmla="*/ 0 h 18288"/>
              <a:gd name="csX3" fmla="*/ 1371600 w 1371600"/>
              <a:gd name="csY3" fmla="*/ 18288 h 18288"/>
              <a:gd name="csX4" fmla="*/ 713232 w 1371600"/>
              <a:gd name="csY4" fmla="*/ 18288 h 18288"/>
              <a:gd name="csX5" fmla="*/ 0 w 1371600"/>
              <a:gd name="csY5" fmla="*/ 18288 h 18288"/>
              <a:gd name="csX6" fmla="*/ 0 w 1371600"/>
              <a:gd name="csY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4294" y="4777739"/>
            <a:ext cx="6897626" cy="13992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en-US" sz="2400" dirty="0" err="1"/>
              <a:t>Convenzione</a:t>
            </a:r>
            <a:r>
              <a:rPr lang="en-US" sz="2400" dirty="0"/>
              <a:t> </a:t>
            </a:r>
            <a:r>
              <a:rPr lang="en-US" sz="2400" dirty="0" err="1"/>
              <a:t>sul</a:t>
            </a:r>
            <a:r>
              <a:rPr lang="en-US" sz="2400" dirty="0"/>
              <a:t> </a:t>
            </a:r>
            <a:r>
              <a:rPr lang="en-US" sz="2400" dirty="0" err="1"/>
              <a:t>divieto</a:t>
            </a:r>
            <a:r>
              <a:rPr lang="en-US" sz="2400" dirty="0"/>
              <a:t> </a:t>
            </a:r>
            <a:r>
              <a:rPr lang="en-US" sz="2400" dirty="0" err="1"/>
              <a:t>dell’uso</a:t>
            </a:r>
            <a:r>
              <a:rPr lang="en-US" sz="2400" dirty="0"/>
              <a:t> di </a:t>
            </a:r>
            <a:r>
              <a:rPr lang="en-US" sz="2400" dirty="0" err="1"/>
              <a:t>tecniche</a:t>
            </a:r>
            <a:r>
              <a:rPr lang="en-US" sz="2400" dirty="0"/>
              <a:t> di </a:t>
            </a:r>
            <a:r>
              <a:rPr lang="en-US" sz="2400" dirty="0" err="1"/>
              <a:t>modifica</a:t>
            </a:r>
            <a:r>
              <a:rPr lang="en-US" sz="2400" dirty="0"/>
              <a:t> </a:t>
            </a:r>
            <a:r>
              <a:rPr lang="en-US" sz="2400" dirty="0" err="1"/>
              <a:t>dell’ambiente</a:t>
            </a:r>
            <a:r>
              <a:rPr lang="en-US" sz="2400" dirty="0"/>
              <a:t> a </a:t>
            </a:r>
            <a:r>
              <a:rPr lang="en-US" sz="2400" dirty="0" err="1"/>
              <a:t>fini</a:t>
            </a:r>
            <a:r>
              <a:rPr lang="en-US" sz="2400" dirty="0"/>
              <a:t> </a:t>
            </a:r>
            <a:r>
              <a:rPr lang="en-US" sz="2400" dirty="0" err="1"/>
              <a:t>militari</a:t>
            </a:r>
            <a:r>
              <a:rPr lang="en-US" sz="2400" dirty="0"/>
              <a:t> e ad </a:t>
            </a:r>
            <a:r>
              <a:rPr lang="en-US" sz="2400" dirty="0" err="1"/>
              <a:t>ogni</a:t>
            </a:r>
            <a:r>
              <a:rPr lang="en-US" sz="2400" dirty="0"/>
              <a:t> </a:t>
            </a:r>
            <a:r>
              <a:rPr lang="en-US" sz="2400" dirty="0" err="1"/>
              <a:t>altro</a:t>
            </a:r>
            <a:r>
              <a:rPr lang="en-US" sz="2400" dirty="0"/>
              <a:t> </a:t>
            </a:r>
            <a:r>
              <a:rPr lang="en-US" sz="2400" dirty="0" err="1"/>
              <a:t>scopo</a:t>
            </a:r>
            <a:r>
              <a:rPr lang="en-US" sz="2400" dirty="0"/>
              <a:t> </a:t>
            </a:r>
            <a:r>
              <a:rPr lang="en-US" sz="2400" dirty="0" err="1"/>
              <a:t>ostile</a:t>
            </a:r>
            <a:r>
              <a:rPr lang="en-US" sz="2400" dirty="0"/>
              <a:t> (Ginevra, 10 </a:t>
            </a:r>
            <a:r>
              <a:rPr lang="en-US" sz="2400" dirty="0" err="1"/>
              <a:t>dicembre</a:t>
            </a:r>
            <a:r>
              <a:rPr lang="en-US" sz="2400" dirty="0"/>
              <a:t> 1976)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30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825452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2" name="Rectangle 1041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undefined">
            <a:extLst>
              <a:ext uri="{FF2B5EF4-FFF2-40B4-BE49-F238E27FC236}">
                <a16:creationId xmlns:a16="http://schemas.microsoft.com/office/drawing/2014/main" id="{CD6C8BFF-8156-A810-7644-503AA2569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3" b="9383"/>
          <a:stretch/>
        </p:blipFill>
        <p:spPr bwMode="auto"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4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sX0" fmla="*/ 0 w 1371600"/>
              <a:gd name="csY0" fmla="*/ 0 h 18288"/>
              <a:gd name="csX1" fmla="*/ 685800 w 1371600"/>
              <a:gd name="csY1" fmla="*/ 0 h 18288"/>
              <a:gd name="csX2" fmla="*/ 1371600 w 1371600"/>
              <a:gd name="csY2" fmla="*/ 0 h 18288"/>
              <a:gd name="csX3" fmla="*/ 1371600 w 1371600"/>
              <a:gd name="csY3" fmla="*/ 18288 h 18288"/>
              <a:gd name="csX4" fmla="*/ 713232 w 1371600"/>
              <a:gd name="csY4" fmla="*/ 18288 h 18288"/>
              <a:gd name="csX5" fmla="*/ 0 w 1371600"/>
              <a:gd name="csY5" fmla="*/ 18288 h 18288"/>
              <a:gd name="csX6" fmla="*/ 0 w 1371600"/>
              <a:gd name="csY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4294" y="4777739"/>
            <a:ext cx="6897626" cy="1684021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endParaRPr lang="en-US" sz="2000" dirty="0"/>
          </a:p>
          <a:p>
            <a:pPr marL="0" indent="0">
              <a:buNone/>
            </a:pPr>
            <a:r>
              <a:rPr lang="en-US" sz="2600" dirty="0" err="1"/>
              <a:t>Convenzione</a:t>
            </a:r>
            <a:r>
              <a:rPr lang="en-US" sz="2600" dirty="0"/>
              <a:t> </a:t>
            </a:r>
            <a:r>
              <a:rPr lang="en-US" sz="2600" dirty="0" err="1"/>
              <a:t>sulla</a:t>
            </a:r>
            <a:r>
              <a:rPr lang="en-US" sz="2600" dirty="0"/>
              <a:t> </a:t>
            </a:r>
            <a:r>
              <a:rPr lang="en-US" sz="2600" dirty="0" err="1"/>
              <a:t>proibizione</a:t>
            </a:r>
            <a:r>
              <a:rPr lang="en-US" sz="2600" dirty="0"/>
              <a:t> </a:t>
            </a:r>
            <a:r>
              <a:rPr lang="en-US" sz="2600" dirty="0" err="1"/>
              <a:t>dell’uso</a:t>
            </a:r>
            <a:r>
              <a:rPr lang="en-US" sz="2600" dirty="0"/>
              <a:t>, </a:t>
            </a:r>
            <a:r>
              <a:rPr lang="en-US" sz="2600" dirty="0" err="1"/>
              <a:t>dello</a:t>
            </a:r>
            <a:r>
              <a:rPr lang="en-US" sz="2600" dirty="0"/>
              <a:t> </a:t>
            </a:r>
            <a:r>
              <a:rPr lang="en-US" sz="2600" dirty="0" err="1"/>
              <a:t>stoccaggio</a:t>
            </a:r>
            <a:r>
              <a:rPr lang="en-US" sz="2600" dirty="0"/>
              <a:t>, </a:t>
            </a:r>
            <a:r>
              <a:rPr lang="en-US" sz="2600" dirty="0" err="1"/>
              <a:t>della</a:t>
            </a:r>
            <a:r>
              <a:rPr lang="en-US" sz="2600" dirty="0"/>
              <a:t> </a:t>
            </a:r>
            <a:r>
              <a:rPr lang="en-US" sz="2600" dirty="0" err="1"/>
              <a:t>produzione</a:t>
            </a:r>
            <a:r>
              <a:rPr lang="en-US" sz="2600" dirty="0"/>
              <a:t> e del </a:t>
            </a:r>
            <a:r>
              <a:rPr lang="en-US" sz="2600" dirty="0" err="1"/>
              <a:t>trasferimento</a:t>
            </a:r>
            <a:r>
              <a:rPr lang="en-US" sz="2600" dirty="0"/>
              <a:t> di </a:t>
            </a:r>
            <a:r>
              <a:rPr lang="en-US" sz="2600" b="1" dirty="0"/>
              <a:t>mine </a:t>
            </a:r>
            <a:r>
              <a:rPr lang="en-US" sz="2600" b="1" dirty="0" err="1"/>
              <a:t>antiuomo</a:t>
            </a:r>
            <a:r>
              <a:rPr lang="en-US" sz="2600" b="1" dirty="0"/>
              <a:t> </a:t>
            </a:r>
            <a:r>
              <a:rPr lang="en-US" sz="2600" dirty="0"/>
              <a:t>e </a:t>
            </a:r>
            <a:r>
              <a:rPr lang="en-US" sz="2600" dirty="0" err="1"/>
              <a:t>sulla</a:t>
            </a:r>
            <a:r>
              <a:rPr lang="en-US" sz="2600" dirty="0"/>
              <a:t> </a:t>
            </a:r>
            <a:r>
              <a:rPr lang="en-US" sz="2600" dirty="0" err="1"/>
              <a:t>loro</a:t>
            </a:r>
            <a:r>
              <a:rPr lang="en-US" sz="2600" dirty="0"/>
              <a:t> </a:t>
            </a:r>
            <a:r>
              <a:rPr lang="en-US" sz="2600" dirty="0" err="1"/>
              <a:t>distruzione</a:t>
            </a:r>
            <a:r>
              <a:rPr lang="en-US" sz="2600" dirty="0"/>
              <a:t> (Ottawa, 18 </a:t>
            </a:r>
            <a:r>
              <a:rPr lang="en-US" sz="2600" dirty="0" err="1"/>
              <a:t>settembre</a:t>
            </a:r>
            <a:r>
              <a:rPr lang="en-US" sz="2600" dirty="0"/>
              <a:t> 1997)</a:t>
            </a:r>
          </a:p>
          <a:p>
            <a:endParaRPr lang="en-US" sz="2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31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914166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undefined">
            <a:extLst>
              <a:ext uri="{FF2B5EF4-FFF2-40B4-BE49-F238E27FC236}">
                <a16:creationId xmlns:a16="http://schemas.microsoft.com/office/drawing/2014/main" id="{A208ACAF-8500-B79C-5105-3DA1E21B2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5" b="23082"/>
          <a:stretch/>
        </p:blipFill>
        <p:spPr bwMode="auto"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sX0" fmla="*/ 0 w 1371600"/>
              <a:gd name="csY0" fmla="*/ 0 h 18288"/>
              <a:gd name="csX1" fmla="*/ 685800 w 1371600"/>
              <a:gd name="csY1" fmla="*/ 0 h 18288"/>
              <a:gd name="csX2" fmla="*/ 1371600 w 1371600"/>
              <a:gd name="csY2" fmla="*/ 0 h 18288"/>
              <a:gd name="csX3" fmla="*/ 1371600 w 1371600"/>
              <a:gd name="csY3" fmla="*/ 18288 h 18288"/>
              <a:gd name="csX4" fmla="*/ 713232 w 1371600"/>
              <a:gd name="csY4" fmla="*/ 18288 h 18288"/>
              <a:gd name="csX5" fmla="*/ 0 w 1371600"/>
              <a:gd name="csY5" fmla="*/ 18288 h 18288"/>
              <a:gd name="csX6" fmla="*/ 0 w 1371600"/>
              <a:gd name="csY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4294" y="4777739"/>
            <a:ext cx="6897626" cy="1399223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2200" dirty="0"/>
          </a:p>
          <a:p>
            <a:pPr marL="0" indent="0">
              <a:buNone/>
            </a:pPr>
            <a:r>
              <a:rPr lang="en-US" sz="3200" dirty="0" err="1"/>
              <a:t>Convenzione</a:t>
            </a:r>
            <a:r>
              <a:rPr lang="en-US" sz="3200" dirty="0"/>
              <a:t> </a:t>
            </a:r>
            <a:r>
              <a:rPr lang="en-US" sz="3200" dirty="0" err="1"/>
              <a:t>sullle</a:t>
            </a:r>
            <a:r>
              <a:rPr lang="en-US" sz="3200" dirty="0"/>
              <a:t> </a:t>
            </a:r>
            <a:r>
              <a:rPr lang="en-US" sz="3200" dirty="0" err="1"/>
              <a:t>munizioni</a:t>
            </a:r>
            <a:r>
              <a:rPr lang="en-US" sz="3200" dirty="0"/>
              <a:t> a </a:t>
            </a:r>
            <a:r>
              <a:rPr lang="en-US" sz="3200" dirty="0" err="1"/>
              <a:t>grappolo</a:t>
            </a:r>
            <a:r>
              <a:rPr lang="en-US" sz="3200" dirty="0"/>
              <a:t> (Oslo, 30 </a:t>
            </a:r>
            <a:r>
              <a:rPr lang="en-US" sz="3200" dirty="0" err="1"/>
              <a:t>maggio</a:t>
            </a:r>
            <a:r>
              <a:rPr lang="en-US" sz="3200" dirty="0"/>
              <a:t> 2008)</a:t>
            </a:r>
          </a:p>
          <a:p>
            <a:endParaRPr lang="en-US" sz="22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32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58257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9" name="Rectangle 5128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4" name="Picture 4" descr="undefined">
            <a:extLst>
              <a:ext uri="{FF2B5EF4-FFF2-40B4-BE49-F238E27FC236}">
                <a16:creationId xmlns:a16="http://schemas.microsoft.com/office/drawing/2014/main" id="{3E6CFB7C-EA8F-A854-DC14-B17C6D5DF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45" b="14582"/>
          <a:stretch/>
        </p:blipFill>
        <p:spPr bwMode="auto"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1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sX0" fmla="*/ 0 w 1371600"/>
              <a:gd name="csY0" fmla="*/ 0 h 18288"/>
              <a:gd name="csX1" fmla="*/ 685800 w 1371600"/>
              <a:gd name="csY1" fmla="*/ 0 h 18288"/>
              <a:gd name="csX2" fmla="*/ 1371600 w 1371600"/>
              <a:gd name="csY2" fmla="*/ 0 h 18288"/>
              <a:gd name="csX3" fmla="*/ 1371600 w 1371600"/>
              <a:gd name="csY3" fmla="*/ 18288 h 18288"/>
              <a:gd name="csX4" fmla="*/ 713232 w 1371600"/>
              <a:gd name="csY4" fmla="*/ 18288 h 18288"/>
              <a:gd name="csX5" fmla="*/ 0 w 1371600"/>
              <a:gd name="csY5" fmla="*/ 18288 h 18288"/>
              <a:gd name="csX6" fmla="*/ 0 w 1371600"/>
              <a:gd name="csY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4294" y="4777739"/>
            <a:ext cx="6897626" cy="1399223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endParaRPr lang="en-US" sz="2200" dirty="0"/>
          </a:p>
          <a:p>
            <a:pPr marL="0" indent="0">
              <a:buNone/>
            </a:pPr>
            <a:r>
              <a:rPr lang="en-US" dirty="0" err="1"/>
              <a:t>Trattato</a:t>
            </a:r>
            <a:r>
              <a:rPr lang="en-US" dirty="0"/>
              <a:t> per la </a:t>
            </a:r>
            <a:r>
              <a:rPr lang="en-US" dirty="0" err="1"/>
              <a:t>proibizione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armi</a:t>
            </a:r>
            <a:r>
              <a:rPr lang="en-US" dirty="0"/>
              <a:t> </a:t>
            </a:r>
            <a:r>
              <a:rPr lang="en-US" dirty="0" err="1"/>
              <a:t>nucleari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(New York, 20 </a:t>
            </a:r>
            <a:r>
              <a:rPr lang="en-US" dirty="0" err="1"/>
              <a:t>settembre</a:t>
            </a:r>
            <a:r>
              <a:rPr lang="en-US" dirty="0"/>
              <a:t> 2017)</a:t>
            </a:r>
          </a:p>
          <a:p>
            <a:endParaRPr lang="en-US" sz="22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33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76470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A61DD-78F5-98E4-0A30-B1EBD1E45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F85FAF-0A49-AAFF-11B3-6EF3801979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3400" dirty="0"/>
          </a:p>
          <a:p>
            <a:pPr marL="0" indent="0" algn="ctr">
              <a:buNone/>
            </a:pPr>
            <a:r>
              <a:rPr lang="it-IT" sz="4400" i="1" dirty="0"/>
              <a:t>ius in bello</a:t>
            </a:r>
          </a:p>
          <a:p>
            <a:pPr marL="0" indent="0" algn="ctr">
              <a:buNone/>
            </a:pPr>
            <a:endParaRPr lang="it-IT" sz="4400" i="1" dirty="0"/>
          </a:p>
          <a:p>
            <a:pPr marL="0" indent="0" algn="ctr">
              <a:buNone/>
            </a:pPr>
            <a:r>
              <a:rPr lang="it-IT" sz="4400" dirty="0"/>
              <a:t>vs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400" i="1" dirty="0"/>
              <a:t>ius ad bellum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F911977-9150-EDFF-8BCF-9C6C2A46D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3885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ow Cicero's murder ushered in the Roman Empire">
            <a:extLst>
              <a:ext uri="{FF2B5EF4-FFF2-40B4-BE49-F238E27FC236}">
                <a16:creationId xmlns:a16="http://schemas.microsoft.com/office/drawing/2014/main" id="{890AD37D-E593-6993-A338-21A954783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10" r="23959" b="-1"/>
          <a:stretch/>
        </p:blipFill>
        <p:spPr bwMode="auto"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2200" dirty="0"/>
          </a:p>
          <a:p>
            <a:pPr marL="0"/>
            <a:endParaRPr lang="en-US" sz="2200" dirty="0"/>
          </a:p>
          <a:p>
            <a:pPr marL="0"/>
            <a:endParaRPr lang="en-US" sz="2200" dirty="0"/>
          </a:p>
          <a:p>
            <a:pPr marL="0" indent="0">
              <a:buNone/>
            </a:pPr>
            <a:r>
              <a:rPr lang="en-US" sz="4800" i="1" dirty="0"/>
              <a:t>silent leges inter </a:t>
            </a:r>
            <a:r>
              <a:rPr lang="en-US" sz="4800" i="1" dirty="0" err="1"/>
              <a:t>arma</a:t>
            </a:r>
            <a:endParaRPr lang="en-US" sz="4800" i="1" dirty="0"/>
          </a:p>
          <a:p>
            <a:pPr marL="0"/>
            <a:endParaRPr lang="en-US" sz="22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2978" y="6356350"/>
            <a:ext cx="130082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5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30600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/>
            <a:endParaRPr lang="en-US" sz="2200" dirty="0"/>
          </a:p>
          <a:p>
            <a:pPr marL="0"/>
            <a:endParaRPr lang="en-US" sz="2200" dirty="0"/>
          </a:p>
          <a:p>
            <a:pPr marL="0" indent="0">
              <a:buNone/>
            </a:pPr>
            <a:r>
              <a:rPr lang="en-US" sz="4800" i="1" dirty="0"/>
              <a:t>«</a:t>
            </a:r>
            <a:r>
              <a:rPr lang="en-US" sz="4800" i="1" dirty="0" err="1"/>
              <a:t>introdurre</a:t>
            </a:r>
            <a:r>
              <a:rPr lang="en-US" sz="4800" i="1" dirty="0"/>
              <a:t> </a:t>
            </a:r>
            <a:r>
              <a:rPr lang="en-US" sz="4800" i="1" dirty="0" err="1"/>
              <a:t>nella</a:t>
            </a:r>
            <a:r>
              <a:rPr lang="en-US" sz="4800" i="1" dirty="0"/>
              <a:t> </a:t>
            </a:r>
            <a:r>
              <a:rPr lang="en-US" sz="4800" i="1" dirty="0" err="1"/>
              <a:t>stessa</a:t>
            </a:r>
            <a:r>
              <a:rPr lang="en-US" sz="4800" i="1" dirty="0"/>
              <a:t> </a:t>
            </a:r>
            <a:r>
              <a:rPr lang="en-US" sz="4800" i="1" dirty="0" err="1"/>
              <a:t>filosofia</a:t>
            </a:r>
            <a:r>
              <a:rPr lang="en-US" sz="4800" i="1" dirty="0"/>
              <a:t> </a:t>
            </a:r>
            <a:r>
              <a:rPr lang="en-US" sz="4800" i="1" dirty="0" err="1"/>
              <a:t>della</a:t>
            </a:r>
            <a:r>
              <a:rPr lang="en-US" sz="4800" i="1" dirty="0"/>
              <a:t> </a:t>
            </a:r>
            <a:r>
              <a:rPr lang="en-US" sz="4800" i="1" dirty="0" err="1"/>
              <a:t>guerra</a:t>
            </a:r>
            <a:r>
              <a:rPr lang="en-US" sz="4800" i="1" dirty="0"/>
              <a:t> un principio di </a:t>
            </a:r>
            <a:r>
              <a:rPr lang="en-US" sz="4800" i="1" dirty="0" err="1"/>
              <a:t>moderazione</a:t>
            </a:r>
            <a:r>
              <a:rPr lang="en-US" sz="4800" i="1" dirty="0"/>
              <a:t> </a:t>
            </a:r>
            <a:r>
              <a:rPr lang="en-US" sz="4800" i="1" dirty="0" err="1"/>
              <a:t>sarebbe</a:t>
            </a:r>
            <a:r>
              <a:rPr lang="en-US" sz="4800" i="1" dirty="0"/>
              <a:t> </a:t>
            </a:r>
            <a:r>
              <a:rPr lang="en-US" sz="4800" i="1" dirty="0" err="1"/>
              <a:t>un’assurdità</a:t>
            </a:r>
            <a:r>
              <a:rPr lang="en-US" sz="4800" i="1" dirty="0"/>
              <a:t>»</a:t>
            </a:r>
          </a:p>
          <a:p>
            <a:pPr marL="0"/>
            <a:endParaRPr lang="en-US" sz="22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2978" y="6356350"/>
            <a:ext cx="130082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6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3076" name="Picture 4" descr="Della guerra : Clausewitz, Karl von, Bollati, Ambrogio, Canevari, Emilio:  Amazon.it: Libri">
            <a:extLst>
              <a:ext uri="{FF2B5EF4-FFF2-40B4-BE49-F238E27FC236}">
                <a16:creationId xmlns:a16="http://schemas.microsoft.com/office/drawing/2014/main" id="{D633FBB6-5C7E-5E75-CA55-816DAF98D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052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373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477998"/>
            <a:ext cx="10515600" cy="6063479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/>
              <a:t>Ora,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filantropi</a:t>
            </a:r>
            <a:r>
              <a:rPr lang="en-US" dirty="0"/>
              <a:t> </a:t>
            </a:r>
            <a:r>
              <a:rPr lang="en-US" dirty="0" err="1"/>
              <a:t>possono</a:t>
            </a:r>
            <a:r>
              <a:rPr lang="en-US" dirty="0"/>
              <a:t> </a:t>
            </a:r>
            <a:r>
              <a:rPr lang="en-US" dirty="0" err="1"/>
              <a:t>facilmente</a:t>
            </a:r>
            <a:r>
              <a:rPr lang="en-US" dirty="0"/>
              <a:t> </a:t>
            </a:r>
            <a:r>
              <a:rPr lang="en-US" dirty="0" err="1"/>
              <a:t>immaginare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esista</a:t>
            </a:r>
            <a:r>
              <a:rPr lang="en-US" dirty="0"/>
              <a:t> un </a:t>
            </a:r>
            <a:r>
              <a:rPr lang="en-US" dirty="0" err="1"/>
              <a:t>metodo</a:t>
            </a:r>
            <a:r>
              <a:rPr lang="en-US" dirty="0"/>
              <a:t> </a:t>
            </a:r>
            <a:r>
              <a:rPr lang="en-US" dirty="0" err="1"/>
              <a:t>abile</a:t>
            </a:r>
            <a:r>
              <a:rPr lang="en-US" dirty="0"/>
              <a:t> per </a:t>
            </a:r>
            <a:r>
              <a:rPr lang="en-US" dirty="0" err="1"/>
              <a:t>disarmare</a:t>
            </a:r>
            <a:r>
              <a:rPr lang="en-US" dirty="0"/>
              <a:t> e </a:t>
            </a:r>
            <a:r>
              <a:rPr lang="en-US" dirty="0" err="1"/>
              <a:t>sconfiggere</a:t>
            </a:r>
            <a:r>
              <a:rPr lang="en-US" dirty="0"/>
              <a:t> un </a:t>
            </a:r>
            <a:r>
              <a:rPr lang="en-US" dirty="0" err="1"/>
              <a:t>nemico</a:t>
            </a:r>
            <a:r>
              <a:rPr lang="en-US" dirty="0"/>
              <a:t> senza </a:t>
            </a:r>
            <a:r>
              <a:rPr lang="en-US" dirty="0" err="1"/>
              <a:t>causare</a:t>
            </a:r>
            <a:r>
              <a:rPr lang="en-US" dirty="0"/>
              <a:t> </a:t>
            </a:r>
            <a:r>
              <a:rPr lang="en-US" dirty="0" err="1"/>
              <a:t>grandi</a:t>
            </a:r>
            <a:r>
              <a:rPr lang="en-US" dirty="0"/>
              <a:t> </a:t>
            </a:r>
            <a:r>
              <a:rPr lang="en-US" dirty="0" err="1"/>
              <a:t>spargimenti</a:t>
            </a:r>
            <a:r>
              <a:rPr lang="en-US" dirty="0"/>
              <a:t> di </a:t>
            </a:r>
            <a:r>
              <a:rPr lang="en-US" dirty="0" err="1"/>
              <a:t>sangue</a:t>
            </a:r>
            <a:r>
              <a:rPr lang="en-US" dirty="0"/>
              <a:t>, e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questa</a:t>
            </a:r>
            <a:r>
              <a:rPr lang="en-US" dirty="0"/>
              <a:t> </a:t>
            </a:r>
            <a:r>
              <a:rPr lang="en-US" dirty="0" err="1"/>
              <a:t>sia</a:t>
            </a:r>
            <a:r>
              <a:rPr lang="en-US" dirty="0"/>
              <a:t> la </a:t>
            </a:r>
            <a:r>
              <a:rPr lang="en-US" dirty="0" err="1"/>
              <a:t>tendenza</a:t>
            </a:r>
            <a:r>
              <a:rPr lang="en-US" dirty="0"/>
              <a:t> propria dell’arte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guerra</a:t>
            </a:r>
            <a:r>
              <a:rPr lang="en-US" dirty="0"/>
              <a:t>. Per </a:t>
            </a:r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plausibile</a:t>
            </a:r>
            <a:r>
              <a:rPr lang="en-US" dirty="0"/>
              <a:t> </a:t>
            </a:r>
            <a:r>
              <a:rPr lang="en-US" dirty="0" err="1"/>
              <a:t>possa</a:t>
            </a:r>
            <a:r>
              <a:rPr lang="en-US" dirty="0"/>
              <a:t> </a:t>
            </a:r>
            <a:r>
              <a:rPr lang="en-US" dirty="0" err="1"/>
              <a:t>sembrare</a:t>
            </a:r>
            <a:r>
              <a:rPr lang="en-US" dirty="0"/>
              <a:t>,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tratta</a:t>
            </a:r>
            <a:r>
              <a:rPr lang="en-US" dirty="0"/>
              <a:t> </a:t>
            </a:r>
            <a:r>
              <a:rPr lang="en-US" dirty="0" err="1"/>
              <a:t>comunque</a:t>
            </a:r>
            <a:r>
              <a:rPr lang="en-US" dirty="0"/>
              <a:t> di un </a:t>
            </a:r>
            <a:r>
              <a:rPr lang="en-US" dirty="0" err="1"/>
              <a:t>errore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deve</a:t>
            </a:r>
            <a:r>
              <a:rPr lang="en-US" dirty="0"/>
              <a:t> </a:t>
            </a:r>
            <a:r>
              <a:rPr lang="en-US" dirty="0" err="1"/>
              <a:t>essere</a:t>
            </a:r>
            <a:r>
              <a:rPr lang="en-US" dirty="0"/>
              <a:t> </a:t>
            </a:r>
            <a:r>
              <a:rPr lang="en-US" dirty="0" err="1"/>
              <a:t>estirpato</a:t>
            </a:r>
            <a:r>
              <a:rPr lang="en-US" dirty="0"/>
              <a:t>; </a:t>
            </a:r>
            <a:r>
              <a:rPr lang="en-US" dirty="0" err="1"/>
              <a:t>perché</a:t>
            </a:r>
            <a:r>
              <a:rPr lang="en-US" dirty="0"/>
              <a:t> in </a:t>
            </a:r>
            <a:r>
              <a:rPr lang="en-US" dirty="0" err="1"/>
              <a:t>cose</a:t>
            </a:r>
            <a:r>
              <a:rPr lang="en-US" dirty="0"/>
              <a:t> </a:t>
            </a:r>
            <a:r>
              <a:rPr lang="en-US" dirty="0" err="1"/>
              <a:t>pericolose</a:t>
            </a:r>
            <a:r>
              <a:rPr lang="en-US" dirty="0"/>
              <a:t> come la </a:t>
            </a:r>
            <a:r>
              <a:rPr lang="en-US" dirty="0" err="1"/>
              <a:t>guerra</a:t>
            </a:r>
            <a:r>
              <a:rPr lang="en-US" dirty="0"/>
              <a:t>, I </a:t>
            </a:r>
            <a:r>
              <a:rPr lang="en-US" dirty="0" err="1"/>
              <a:t>peggiori</a:t>
            </a:r>
            <a:r>
              <a:rPr lang="en-US" dirty="0"/>
              <a:t> </a:t>
            </a:r>
            <a:r>
              <a:rPr lang="en-US" dirty="0" err="1"/>
              <a:t>errori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quelli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derivano</a:t>
            </a:r>
            <a:r>
              <a:rPr lang="en-US" dirty="0"/>
              <a:t> da uno spirito di </a:t>
            </a:r>
            <a:r>
              <a:rPr lang="en-US" dirty="0" err="1"/>
              <a:t>benevolenza</a:t>
            </a:r>
            <a:r>
              <a:rPr lang="en-US" dirty="0"/>
              <a:t>. […]
Se le guerre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popoli</a:t>
            </a:r>
            <a:r>
              <a:rPr lang="en-US" dirty="0"/>
              <a:t> </a:t>
            </a:r>
            <a:r>
              <a:rPr lang="en-US" dirty="0" err="1"/>
              <a:t>civili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meno</a:t>
            </a:r>
            <a:r>
              <a:rPr lang="en-US" dirty="0"/>
              <a:t> </a:t>
            </a:r>
            <a:r>
              <a:rPr lang="en-US" dirty="0" err="1"/>
              <a:t>crudeli</a:t>
            </a:r>
            <a:r>
              <a:rPr lang="en-US" dirty="0"/>
              <a:t> e </a:t>
            </a:r>
            <a:r>
              <a:rPr lang="en-US" dirty="0" err="1"/>
              <a:t>distruttive</a:t>
            </a:r>
            <a:r>
              <a:rPr lang="en-US" dirty="0"/>
              <a:t> di quelle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selvaggi</a:t>
            </a:r>
            <a:r>
              <a:rPr lang="en-US" dirty="0"/>
              <a:t>, la </a:t>
            </a:r>
            <a:r>
              <a:rPr lang="en-US" dirty="0" err="1"/>
              <a:t>differenza</a:t>
            </a:r>
            <a:r>
              <a:rPr lang="en-US" dirty="0"/>
              <a:t> </a:t>
            </a:r>
            <a:r>
              <a:rPr lang="en-US" dirty="0" err="1"/>
              <a:t>nasce</a:t>
            </a:r>
            <a:r>
              <a:rPr lang="en-US" dirty="0"/>
              <a:t> </a:t>
            </a:r>
            <a:r>
              <a:rPr lang="en-US" dirty="0" err="1"/>
              <a:t>dalla</a:t>
            </a:r>
            <a:r>
              <a:rPr lang="en-US" dirty="0"/>
              <a:t> </a:t>
            </a:r>
            <a:r>
              <a:rPr lang="en-US" dirty="0" err="1"/>
              <a:t>condizione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 </a:t>
            </a:r>
            <a:r>
              <a:rPr lang="en-US" dirty="0" err="1"/>
              <a:t>sia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Stati</a:t>
            </a:r>
            <a:r>
              <a:rPr lang="en-US" dirty="0"/>
              <a:t> in se </a:t>
            </a:r>
            <a:r>
              <a:rPr lang="en-US" dirty="0" err="1"/>
              <a:t>stessi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nei</a:t>
            </a:r>
            <a:r>
              <a:rPr lang="en-US" dirty="0"/>
              <a:t> </a:t>
            </a:r>
            <a:r>
              <a:rPr lang="en-US" dirty="0" err="1"/>
              <a:t>loro</a:t>
            </a:r>
            <a:r>
              <a:rPr lang="en-US" dirty="0"/>
              <a:t> </a:t>
            </a:r>
            <a:r>
              <a:rPr lang="en-US" dirty="0" err="1"/>
              <a:t>rapporti</a:t>
            </a:r>
            <a:r>
              <a:rPr lang="en-US" dirty="0"/>
              <a:t> </a:t>
            </a:r>
            <a:r>
              <a:rPr lang="en-US" dirty="0" err="1"/>
              <a:t>reciproci</a:t>
            </a:r>
            <a:r>
              <a:rPr lang="en-US" dirty="0"/>
              <a:t>. […] Ma </a:t>
            </a:r>
            <a:r>
              <a:rPr lang="en-US" dirty="0" err="1"/>
              <a:t>queste</a:t>
            </a:r>
            <a:r>
              <a:rPr lang="en-US" dirty="0"/>
              <a:t> </a:t>
            </a:r>
            <a:r>
              <a:rPr lang="en-US" dirty="0" err="1"/>
              <a:t>cose</a:t>
            </a:r>
            <a:r>
              <a:rPr lang="en-US" dirty="0"/>
              <a:t> non </a:t>
            </a:r>
            <a:r>
              <a:rPr lang="en-US" dirty="0" err="1"/>
              <a:t>appartengono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guerra</a:t>
            </a:r>
            <a:r>
              <a:rPr lang="en-US" dirty="0"/>
              <a:t> </a:t>
            </a:r>
            <a:r>
              <a:rPr lang="en-US" dirty="0" err="1"/>
              <a:t>stessa</a:t>
            </a:r>
            <a:r>
              <a:rPr lang="en-US" dirty="0"/>
              <a:t>; a </a:t>
            </a:r>
            <a:r>
              <a:rPr lang="en-US" dirty="0" err="1"/>
              <a:t>loro</a:t>
            </a:r>
            <a:r>
              <a:rPr lang="en-US" dirty="0"/>
              <a:t> </a:t>
            </a:r>
            <a:r>
              <a:rPr lang="en-US" dirty="0" err="1"/>
              <a:t>vengono</a:t>
            </a:r>
            <a:r>
              <a:rPr lang="en-US" dirty="0"/>
              <a:t> date solo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condizioni</a:t>
            </a:r>
            <a:r>
              <a:rPr lang="en-US" dirty="0"/>
              <a:t>; e </a:t>
            </a:r>
            <a:r>
              <a:rPr lang="en-US" dirty="0" err="1"/>
              <a:t>introdurre</a:t>
            </a:r>
            <a:r>
              <a:rPr lang="en-US" dirty="0"/>
              <a:t> </a:t>
            </a:r>
            <a:r>
              <a:rPr lang="en-US" dirty="0" err="1"/>
              <a:t>nella</a:t>
            </a:r>
            <a:r>
              <a:rPr lang="en-US" dirty="0"/>
              <a:t> </a:t>
            </a:r>
            <a:r>
              <a:rPr lang="en-US" dirty="0" err="1"/>
              <a:t>stessa</a:t>
            </a:r>
            <a:r>
              <a:rPr lang="en-US" dirty="0"/>
              <a:t> </a:t>
            </a:r>
            <a:r>
              <a:rPr lang="en-US" dirty="0" err="1"/>
              <a:t>filosofia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guerra</a:t>
            </a:r>
            <a:r>
              <a:rPr lang="en-US" dirty="0"/>
              <a:t> un principio di </a:t>
            </a:r>
            <a:r>
              <a:rPr lang="en-US" dirty="0" err="1"/>
              <a:t>moderazione</a:t>
            </a:r>
            <a:r>
              <a:rPr lang="en-US" dirty="0"/>
              <a:t> </a:t>
            </a:r>
            <a:r>
              <a:rPr lang="en-US" dirty="0" err="1"/>
              <a:t>sarebbe</a:t>
            </a:r>
            <a:r>
              <a:rPr lang="en-US" dirty="0"/>
              <a:t> </a:t>
            </a:r>
            <a:r>
              <a:rPr lang="en-US" dirty="0" err="1"/>
              <a:t>un’assurdità</a:t>
            </a:r>
            <a:r>
              <a:rPr lang="en-US" dirty="0"/>
              <a:t>. […]</a:t>
            </a:r>
          </a:p>
          <a:p>
            <a:pPr marL="0" indent="0" algn="just">
              <a:buNone/>
            </a:pPr>
            <a:r>
              <a:rPr lang="en-US" dirty="0"/>
              <a:t>Se </a:t>
            </a:r>
            <a:r>
              <a:rPr lang="en-US" dirty="0" err="1"/>
              <a:t>vediamo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le </a:t>
            </a:r>
            <a:r>
              <a:rPr lang="en-US" dirty="0" err="1"/>
              <a:t>nazioni</a:t>
            </a:r>
            <a:r>
              <a:rPr lang="en-US" dirty="0"/>
              <a:t> </a:t>
            </a:r>
            <a:r>
              <a:rPr lang="en-US" dirty="0" err="1"/>
              <a:t>civili</a:t>
            </a:r>
            <a:r>
              <a:rPr lang="en-US" dirty="0"/>
              <a:t> non </a:t>
            </a:r>
            <a:r>
              <a:rPr lang="en-US" dirty="0" err="1"/>
              <a:t>mettono</a:t>
            </a:r>
            <a:r>
              <a:rPr lang="en-US" dirty="0"/>
              <a:t> a </a:t>
            </a:r>
            <a:r>
              <a:rPr lang="en-US" dirty="0" err="1"/>
              <a:t>morte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loro</a:t>
            </a:r>
            <a:r>
              <a:rPr lang="en-US" dirty="0"/>
              <a:t> </a:t>
            </a:r>
            <a:r>
              <a:rPr lang="en-US" dirty="0" err="1"/>
              <a:t>prigionieri</a:t>
            </a:r>
            <a:r>
              <a:rPr lang="en-US" dirty="0"/>
              <a:t>, non </a:t>
            </a:r>
            <a:r>
              <a:rPr lang="en-US" dirty="0" err="1"/>
              <a:t>devastano</a:t>
            </a:r>
            <a:r>
              <a:rPr lang="en-US" dirty="0"/>
              <a:t> </a:t>
            </a:r>
            <a:r>
              <a:rPr lang="en-US" dirty="0" err="1"/>
              <a:t>città</a:t>
            </a:r>
            <a:r>
              <a:rPr lang="en-US" dirty="0"/>
              <a:t> e </a:t>
            </a:r>
            <a:r>
              <a:rPr lang="en-US" dirty="0" err="1"/>
              <a:t>paesi</a:t>
            </a:r>
            <a:r>
              <a:rPr lang="en-US" dirty="0"/>
              <a:t>, </a:t>
            </a:r>
            <a:r>
              <a:rPr lang="en-US" dirty="0" err="1"/>
              <a:t>è</a:t>
            </a:r>
            <a:r>
              <a:rPr lang="en-US" dirty="0"/>
              <a:t> </a:t>
            </a:r>
            <a:r>
              <a:rPr lang="en-US" dirty="0" err="1"/>
              <a:t>perché</a:t>
            </a:r>
            <a:r>
              <a:rPr lang="en-US" dirty="0"/>
              <a:t> la </a:t>
            </a:r>
            <a:r>
              <a:rPr lang="en-US" dirty="0" err="1"/>
              <a:t>loro</a:t>
            </a:r>
            <a:r>
              <a:rPr lang="en-US" dirty="0"/>
              <a:t> </a:t>
            </a:r>
            <a:r>
              <a:rPr lang="en-US" dirty="0" err="1"/>
              <a:t>intelligenza</a:t>
            </a:r>
            <a:r>
              <a:rPr lang="en-US" dirty="0"/>
              <a:t> </a:t>
            </a:r>
            <a:r>
              <a:rPr lang="en-US" dirty="0" err="1"/>
              <a:t>esercita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maggiore</a:t>
            </a:r>
            <a:r>
              <a:rPr lang="en-US" dirty="0"/>
              <a:t> influenza </a:t>
            </a:r>
            <a:r>
              <a:rPr lang="en-US" dirty="0" err="1"/>
              <a:t>sul</a:t>
            </a:r>
            <a:r>
              <a:rPr lang="en-US" dirty="0"/>
              <a:t> </a:t>
            </a:r>
            <a:r>
              <a:rPr lang="en-US" dirty="0" err="1"/>
              <a:t>loro</a:t>
            </a:r>
            <a:r>
              <a:rPr lang="en-US" dirty="0"/>
              <a:t> modo di </a:t>
            </a:r>
            <a:r>
              <a:rPr lang="en-US" dirty="0" err="1"/>
              <a:t>condurre</a:t>
            </a:r>
            <a:r>
              <a:rPr lang="en-US" dirty="0"/>
              <a:t> la </a:t>
            </a:r>
            <a:r>
              <a:rPr lang="en-US" dirty="0" err="1"/>
              <a:t>guerra</a:t>
            </a:r>
            <a:r>
              <a:rPr lang="en-US" dirty="0"/>
              <a:t>, e ha </a:t>
            </a:r>
            <a:r>
              <a:rPr lang="en-US" dirty="0" err="1"/>
              <a:t>insegnato</a:t>
            </a:r>
            <a:r>
              <a:rPr lang="en-US" dirty="0"/>
              <a:t> </a:t>
            </a:r>
            <a:r>
              <a:rPr lang="en-US" dirty="0" err="1"/>
              <a:t>loro</a:t>
            </a:r>
            <a:r>
              <a:rPr lang="en-US" dirty="0"/>
              <a:t> </a:t>
            </a:r>
            <a:r>
              <a:rPr lang="en-US" dirty="0" err="1"/>
              <a:t>mezzi</a:t>
            </a:r>
            <a:r>
              <a:rPr lang="en-US" dirty="0"/>
              <a:t> </a:t>
            </a:r>
            <a:r>
              <a:rPr lang="en-US" dirty="0" err="1"/>
              <a:t>più</a:t>
            </a:r>
            <a:r>
              <a:rPr lang="en-US" dirty="0"/>
              <a:t> </a:t>
            </a:r>
            <a:r>
              <a:rPr lang="en-US" dirty="0" err="1"/>
              <a:t>efficaci</a:t>
            </a:r>
            <a:r>
              <a:rPr lang="en-US" dirty="0"/>
              <a:t> per </a:t>
            </a:r>
            <a:r>
              <a:rPr lang="en-US" dirty="0" err="1"/>
              <a:t>applicare</a:t>
            </a:r>
            <a:r>
              <a:rPr lang="en-US" dirty="0"/>
              <a:t> la forza di </a:t>
            </a:r>
            <a:r>
              <a:rPr lang="en-US" dirty="0" err="1"/>
              <a:t>questi</a:t>
            </a:r>
            <a:r>
              <a:rPr lang="en-US" dirty="0"/>
              <a:t> </a:t>
            </a:r>
            <a:r>
              <a:rPr lang="en-US" dirty="0" err="1"/>
              <a:t>rozzi</a:t>
            </a:r>
            <a:r>
              <a:rPr lang="en-US" dirty="0"/>
              <a:t> </a:t>
            </a:r>
            <a:r>
              <a:rPr lang="en-US" dirty="0" err="1"/>
              <a:t>atti</a:t>
            </a:r>
            <a:r>
              <a:rPr lang="en-US" dirty="0"/>
              <a:t> di </a:t>
            </a:r>
            <a:r>
              <a:rPr lang="en-US" dirty="0" err="1"/>
              <a:t>mero</a:t>
            </a:r>
            <a:r>
              <a:rPr lang="en-US" dirty="0"/>
              <a:t> </a:t>
            </a:r>
            <a:r>
              <a:rPr lang="en-US" dirty="0" err="1"/>
              <a:t>istinto</a:t>
            </a:r>
            <a:r>
              <a:rPr lang="en-US" dirty="0"/>
              <a:t>. </a:t>
            </a:r>
            <a:r>
              <a:rPr lang="en-US" dirty="0" err="1"/>
              <a:t>L’invenzione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polvere</a:t>
            </a:r>
            <a:r>
              <a:rPr lang="en-US" dirty="0"/>
              <a:t> da </a:t>
            </a:r>
            <a:r>
              <a:rPr lang="en-US" dirty="0" err="1"/>
              <a:t>sparo</a:t>
            </a:r>
            <a:r>
              <a:rPr lang="en-US" dirty="0"/>
              <a:t>, il </a:t>
            </a:r>
            <a:r>
              <a:rPr lang="en-US" dirty="0" err="1"/>
              <a:t>costante</a:t>
            </a:r>
            <a:r>
              <a:rPr lang="en-US" dirty="0"/>
              <a:t> </a:t>
            </a:r>
            <a:r>
              <a:rPr lang="en-US" dirty="0" err="1"/>
              <a:t>progresso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miglioramenti</a:t>
            </a:r>
            <a:r>
              <a:rPr lang="en-US" dirty="0"/>
              <a:t> </a:t>
            </a:r>
            <a:r>
              <a:rPr lang="en-US" dirty="0" err="1"/>
              <a:t>nella</a:t>
            </a:r>
            <a:r>
              <a:rPr lang="en-US" dirty="0"/>
              <a:t> </a:t>
            </a:r>
            <a:r>
              <a:rPr lang="en-US" dirty="0" err="1"/>
              <a:t>costruzione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armi</a:t>
            </a:r>
            <a:r>
              <a:rPr lang="en-US" dirty="0"/>
              <a:t> da fuoco </a:t>
            </a:r>
            <a:r>
              <a:rPr lang="en-US" dirty="0" err="1"/>
              <a:t>sono</a:t>
            </a:r>
            <a:r>
              <a:rPr lang="en-US" dirty="0"/>
              <a:t> prove </a:t>
            </a:r>
            <a:r>
              <a:rPr lang="en-US" dirty="0" err="1"/>
              <a:t>sufficienti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la </a:t>
            </a:r>
            <a:r>
              <a:rPr lang="en-US" dirty="0" err="1"/>
              <a:t>tendenza</a:t>
            </a:r>
            <a:r>
              <a:rPr lang="en-US" dirty="0"/>
              <a:t> a </a:t>
            </a:r>
            <a:r>
              <a:rPr lang="en-US" dirty="0" err="1"/>
              <a:t>distruggere</a:t>
            </a:r>
            <a:r>
              <a:rPr lang="en-US" dirty="0"/>
              <a:t> </a:t>
            </a:r>
            <a:r>
              <a:rPr lang="en-US" dirty="0" err="1"/>
              <a:t>l’avversario</a:t>
            </a:r>
            <a:r>
              <a:rPr lang="en-US" dirty="0"/>
              <a:t>,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sta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base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concezione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guerra</a:t>
            </a:r>
            <a:r>
              <a:rPr lang="en-US" dirty="0"/>
              <a:t>, non </a:t>
            </a:r>
            <a:r>
              <a:rPr lang="en-US" dirty="0" err="1"/>
              <a:t>è</a:t>
            </a:r>
            <a:r>
              <a:rPr lang="en-US" dirty="0"/>
              <a:t> in </a:t>
            </a:r>
            <a:r>
              <a:rPr lang="en-US" dirty="0" err="1"/>
              <a:t>alcun</a:t>
            </a:r>
            <a:r>
              <a:rPr lang="en-US" dirty="0"/>
              <a:t> modo cambiata o </a:t>
            </a:r>
            <a:r>
              <a:rPr lang="en-US" dirty="0" err="1"/>
              <a:t>modificata</a:t>
            </a:r>
            <a:r>
              <a:rPr lang="en-US" dirty="0"/>
              <a:t> </a:t>
            </a:r>
            <a:r>
              <a:rPr lang="en-US" dirty="0" err="1"/>
              <a:t>attraverso</a:t>
            </a:r>
            <a:r>
              <a:rPr lang="en-US" dirty="0"/>
              <a:t> il </a:t>
            </a:r>
            <a:r>
              <a:rPr lang="en-US" dirty="0" err="1"/>
              <a:t>progresso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civiltà</a:t>
            </a:r>
            <a:r>
              <a:rPr lang="en-US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2653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35C1DD2F-AC19-0D99-8C42-23311F8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4" b="43503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8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875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7" name="Rectangle 7176">
            <a:extLst>
              <a:ext uri="{FF2B5EF4-FFF2-40B4-BE49-F238E27FC236}">
                <a16:creationId xmlns:a16="http://schemas.microsoft.com/office/drawing/2014/main" id="{80CCAACE-815D-4A79-875A-B7EFC28F7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709ACA3F-026F-40A1-75D0-FA24A449D1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660" r="-2" b="14244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5B214341-9132-361F-D4E0-4B30A21FC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0" r="19601" b="-1"/>
          <a:stretch/>
        </p:blipFill>
        <p:spPr bwMode="auto">
          <a:xfrm>
            <a:off x="6096000" y="10"/>
            <a:ext cx="6096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9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5084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7038</TotalTime>
  <Words>1665</Words>
  <Application>Microsoft Macintosh PowerPoint</Application>
  <PresentationFormat>Widescreen</PresentationFormat>
  <Paragraphs>168</Paragraphs>
  <Slides>33</Slides>
  <Notes>33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376</cp:revision>
  <dcterms:created xsi:type="dcterms:W3CDTF">2023-02-07T10:10:48Z</dcterms:created>
  <dcterms:modified xsi:type="dcterms:W3CDTF">2026-04-28T16:34:26Z</dcterms:modified>
</cp:coreProperties>
</file>