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9" r:id="rId3"/>
    <p:sldId id="289" r:id="rId4"/>
    <p:sldId id="290" r:id="rId5"/>
    <p:sldId id="291" r:id="rId6"/>
    <p:sldId id="292" r:id="rId7"/>
    <p:sldId id="293" r:id="rId8"/>
    <p:sldId id="294" r:id="rId9"/>
    <p:sldId id="29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showGuides="1">
      <p:cViewPr varScale="1">
        <p:scale>
          <a:sx n="62" d="100"/>
          <a:sy n="62" d="100"/>
        </p:scale>
        <p:origin x="53" y="1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b="1" kern="1200">
                <a:solidFill>
                  <a:schemeClr val="tx1"/>
                </a:solidFill>
                <a:latin typeface="Times New Roman" panose="02020603050405020304" pitchFamily="18" charset="0"/>
                <a:cs typeface="Times New Roman" panose="02020603050405020304" pitchFamily="18" charset="0"/>
              </a:rPr>
              <a:t>MERCATO </a:t>
            </a:r>
            <a:r>
              <a:rPr lang="en-US" sz="2600" b="1" kern="1200" dirty="0">
                <a:solidFill>
                  <a:schemeClr val="tx1"/>
                </a:solidFill>
                <a:latin typeface="Times New Roman" panose="02020603050405020304" pitchFamily="18" charset="0"/>
                <a:cs typeface="Times New Roman" panose="02020603050405020304" pitchFamily="18" charset="0"/>
              </a:rPr>
              <a:t>DELL’ARTE</a:t>
            </a:r>
            <a:br>
              <a:rPr lang="en-US" sz="2600" b="1"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Musica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55920"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XXVII LEZIONE – </a:t>
            </a:r>
            <a:r>
              <a:rPr lang="en-US" sz="2400" i="1" dirty="0">
                <a:solidFill>
                  <a:prstClr val="black"/>
                </a:solidFill>
                <a:latin typeface="Times New Roman" panose="02020603050405020304" pitchFamily="18" charset="0"/>
                <a:cs typeface="Times New Roman" panose="02020603050405020304" pitchFamily="18" charset="0"/>
              </a:rPr>
              <a:t>ANALISI DEL MERCATO</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CC5F8F34-C658-653E-EB38-86DA7F5F7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962" y="5637242"/>
            <a:ext cx="2737765" cy="901751"/>
          </a:xfrm>
          <a:prstGeom prst="rect">
            <a:avLst/>
          </a:prstGeom>
        </p:spPr>
      </p:pic>
      <p:pic>
        <p:nvPicPr>
          <p:cNvPr id="7" name="Immagine 6">
            <a:extLst>
              <a:ext uri="{FF2B5EF4-FFF2-40B4-BE49-F238E27FC236}">
                <a16:creationId xmlns:a16="http://schemas.microsoft.com/office/drawing/2014/main" id="{5748C866-0DDA-7BEA-31EF-3A008024262F}"/>
              </a:ext>
            </a:extLst>
          </p:cNvPr>
          <p:cNvPicPr>
            <a:picLocks noChangeAspect="1"/>
          </p:cNvPicPr>
          <p:nvPr/>
        </p:nvPicPr>
        <p:blipFill>
          <a:blip r:embed="rId4"/>
          <a:stretch>
            <a:fillRect/>
          </a:stretch>
        </p:blipFill>
        <p:spPr>
          <a:xfrm>
            <a:off x="1653844" y="24916"/>
            <a:ext cx="1728788" cy="1234849"/>
          </a:xfrm>
          <a:prstGeom prst="rect">
            <a:avLst/>
          </a:prstGeom>
        </p:spPr>
      </p:pic>
    </p:spTree>
    <p:extLst>
      <p:ext uri="{BB962C8B-B14F-4D97-AF65-F5344CB8AC3E}">
        <p14:creationId xmlns:p14="http://schemas.microsoft.com/office/powerpoint/2010/main" val="36950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7032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COME SI COMPONE IL MERCATO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0" y="1363413"/>
            <a:ext cx="6209359" cy="3970318"/>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Il mercato dell’arte, caratterizzato da oscillazioni erratiche di prezzo, si compone di due settori:</a:t>
            </a:r>
          </a:p>
          <a:p>
            <a:pPr algn="just"/>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Mercato primario: prima comparsa delle opere; segna il momento in cui a quelle opere si attribuisce un prezzo. Si caratterizza per oscillazioni di prezzo difficilmente spiegabili e valutabili a priori. </a:t>
            </a:r>
          </a:p>
          <a:p>
            <a:pPr marL="285750" indent="-285750" algn="just">
              <a:buFont typeface="Arial" panose="020B0604020202020204" pitchFamily="34" charset="0"/>
              <a:buChar char="•"/>
            </a:pPr>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Mercato secondario: l'opera viene rimessa in circolazione dopo essere stata venduta la prima volta. L’oscillazione di prezzo in questo caso è più prevedibile perché determinata da fattori economici tradizionali come consolidamento di stima del bene, effetti di reddito, variazioni del contesto macroeconomico…</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pic>
        <p:nvPicPr>
          <p:cNvPr id="13" name="Immagine 12">
            <a:extLst>
              <a:ext uri="{FF2B5EF4-FFF2-40B4-BE49-F238E27FC236}">
                <a16:creationId xmlns:a16="http://schemas.microsoft.com/office/drawing/2014/main" id="{BAF4B3BB-E12F-C9E3-4751-58772C90A268}"/>
              </a:ext>
            </a:extLst>
          </p:cNvPr>
          <p:cNvPicPr>
            <a:picLocks noChangeAspect="1"/>
          </p:cNvPicPr>
          <p:nvPr/>
        </p:nvPicPr>
        <p:blipFill>
          <a:blip r:embed="rId5"/>
          <a:stretch>
            <a:fillRect/>
          </a:stretch>
        </p:blipFill>
        <p:spPr>
          <a:xfrm>
            <a:off x="6302174" y="1303624"/>
            <a:ext cx="5793927" cy="3155911"/>
          </a:xfrm>
          <a:prstGeom prst="rect">
            <a:avLst/>
          </a:prstGeom>
        </p:spPr>
      </p:pic>
      <p:sp>
        <p:nvSpPr>
          <p:cNvPr id="17" name="CasellaDiTesto 16">
            <a:extLst>
              <a:ext uri="{FF2B5EF4-FFF2-40B4-BE49-F238E27FC236}">
                <a16:creationId xmlns:a16="http://schemas.microsoft.com/office/drawing/2014/main" id="{95EDAA67-4370-F93C-CE64-BAAB550FEDF5}"/>
              </a:ext>
            </a:extLst>
          </p:cNvPr>
          <p:cNvSpPr txBox="1"/>
          <p:nvPr/>
        </p:nvSpPr>
        <p:spPr>
          <a:xfrm>
            <a:off x="6302174" y="4636546"/>
            <a:ext cx="5760374" cy="646331"/>
          </a:xfrm>
          <a:prstGeom prst="rect">
            <a:avLst/>
          </a:prstGeom>
          <a:noFill/>
        </p:spPr>
        <p:txBody>
          <a:bodyPr wrap="square" rtlCol="0">
            <a:spAutoFit/>
          </a:bodyPr>
          <a:lstStyle/>
          <a:p>
            <a:pPr algn="ctr"/>
            <a:r>
              <a:rPr lang="it-IT" dirty="0"/>
              <a:t>Christo, </a:t>
            </a:r>
            <a:r>
              <a:rPr lang="it-IT" dirty="0" err="1"/>
              <a:t>Wrapped</a:t>
            </a:r>
            <a:r>
              <a:rPr lang="it-IT" dirty="0"/>
              <a:t> 1961 Volkswagen </a:t>
            </a:r>
            <a:r>
              <a:rPr lang="it-IT" dirty="0" err="1"/>
              <a:t>Beetle</a:t>
            </a:r>
            <a:r>
              <a:rPr lang="it-IT" dirty="0"/>
              <a:t>, Gagosian art </a:t>
            </a:r>
            <a:r>
              <a:rPr lang="it-IT" dirty="0" err="1"/>
              <a:t>gallery</a:t>
            </a:r>
            <a:endParaRPr lang="it-IT" dirty="0"/>
          </a:p>
        </p:txBody>
      </p:sp>
    </p:spTree>
    <p:extLst>
      <p:ext uri="{BB962C8B-B14F-4D97-AF65-F5344CB8AC3E}">
        <p14:creationId xmlns:p14="http://schemas.microsoft.com/office/powerpoint/2010/main" val="26774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48230"/>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DIFFERENZA TRA MERCATO PRIMARIO E SECONDARIO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0" y="1380077"/>
            <a:ext cx="6335727" cy="3970318"/>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Come per qualsiasi mercato, anche in quello artistico la definizione economica del bene non preesiste rispetto al mercato stesso, è il potere di scambio che determina il prezzo, per cui:</a:t>
            </a:r>
          </a:p>
          <a:p>
            <a:pPr algn="just"/>
            <a:endParaRPr lang="it-IT"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Nel mercato primario l’incertezza è massima; la capacità dell’investitore sta proprio nel riconoscere il potenziale apprezzamento dell’opera inedita.</a:t>
            </a:r>
          </a:p>
          <a:p>
            <a:pPr marL="285750" indent="-285750" algn="just">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Nel mercato secondario, il bene artistico gode già di una valutazione legittimata dagli scambi effettuati in precedenza.</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Questa differenza spiega il ruolo del professionisti del settore artistico nel mercato primario (fungono da esperti nella valutazione del potenziale d’apprezzamento) e in quello secondario (studio e analisi dello storico di un’opera).</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pic>
        <p:nvPicPr>
          <p:cNvPr id="5" name="Immagine 4">
            <a:extLst>
              <a:ext uri="{FF2B5EF4-FFF2-40B4-BE49-F238E27FC236}">
                <a16:creationId xmlns:a16="http://schemas.microsoft.com/office/drawing/2014/main" id="{2BFEF472-51E1-34C0-708C-840A149C7597}"/>
              </a:ext>
            </a:extLst>
          </p:cNvPr>
          <p:cNvPicPr>
            <a:picLocks noChangeAspect="1"/>
          </p:cNvPicPr>
          <p:nvPr/>
        </p:nvPicPr>
        <p:blipFill rotWithShape="1">
          <a:blip r:embed="rId5"/>
          <a:srcRect l="21230" r="29149"/>
          <a:stretch/>
        </p:blipFill>
        <p:spPr>
          <a:xfrm>
            <a:off x="8596774" y="1380077"/>
            <a:ext cx="3502411" cy="3970318"/>
          </a:xfrm>
          <a:prstGeom prst="rect">
            <a:avLst/>
          </a:prstGeom>
        </p:spPr>
      </p:pic>
      <p:sp>
        <p:nvSpPr>
          <p:cNvPr id="13" name="CasellaDiTesto 12">
            <a:extLst>
              <a:ext uri="{FF2B5EF4-FFF2-40B4-BE49-F238E27FC236}">
                <a16:creationId xmlns:a16="http://schemas.microsoft.com/office/drawing/2014/main" id="{85ECEAB1-C340-4208-9A04-EFC7314F30D3}"/>
              </a:ext>
            </a:extLst>
          </p:cNvPr>
          <p:cNvSpPr txBox="1"/>
          <p:nvPr/>
        </p:nvSpPr>
        <p:spPr>
          <a:xfrm>
            <a:off x="6775223" y="2384585"/>
            <a:ext cx="1821551" cy="1754326"/>
          </a:xfrm>
          <a:prstGeom prst="rect">
            <a:avLst/>
          </a:prstGeom>
          <a:noFill/>
        </p:spPr>
        <p:txBody>
          <a:bodyPr wrap="square" rtlCol="0">
            <a:spAutoFit/>
          </a:bodyPr>
          <a:lstStyle/>
          <a:p>
            <a:pPr algn="r"/>
            <a:r>
              <a:rPr lang="it-IT" dirty="0"/>
              <a:t>Maurizio Cattelan, Comedian, Art Basel Miami Beach 2019, 120.000 dollari</a:t>
            </a:r>
          </a:p>
        </p:txBody>
      </p:sp>
    </p:spTree>
    <p:extLst>
      <p:ext uri="{BB962C8B-B14F-4D97-AF65-F5344CB8AC3E}">
        <p14:creationId xmlns:p14="http://schemas.microsoft.com/office/powerpoint/2010/main" val="144669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653914"/>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ESEMPIO DEL RUOLO DEI MERCANTI</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4875481" y="133522"/>
            <a:ext cx="3182838"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49940" y="1901821"/>
            <a:ext cx="6181675" cy="2862322"/>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Il mercato degli espressionisti astratti (Jackson Pollock e Willem De Kooning), dei neo-dada (Robert Rauschenberg e Jasper Johns), della pop-art (Frank Stella e Cy Twombly) e in generale di tutta la pittura statunitense degli anni ‘60 fu letteralmente inventato dal mercante triestino Leo Castelli e dalla moglie gallerista Ileana Sonnabend.</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Castelli e Sonnabend imposero ai grandi collezionisti l’acquisto dei pittori contemporanei statunitensi intuendone il potenziale prestigio.</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pic>
        <p:nvPicPr>
          <p:cNvPr id="5" name="Immagine 4">
            <a:extLst>
              <a:ext uri="{FF2B5EF4-FFF2-40B4-BE49-F238E27FC236}">
                <a16:creationId xmlns:a16="http://schemas.microsoft.com/office/drawing/2014/main" id="{81C1DC87-1B9A-2560-BC6F-DE74175E7E56}"/>
              </a:ext>
            </a:extLst>
          </p:cNvPr>
          <p:cNvPicPr>
            <a:picLocks noChangeAspect="1"/>
          </p:cNvPicPr>
          <p:nvPr/>
        </p:nvPicPr>
        <p:blipFill>
          <a:blip r:embed="rId5"/>
          <a:stretch>
            <a:fillRect/>
          </a:stretch>
        </p:blipFill>
        <p:spPr>
          <a:xfrm>
            <a:off x="8058319" y="98579"/>
            <a:ext cx="4074469" cy="5378298"/>
          </a:xfrm>
          <a:prstGeom prst="rect">
            <a:avLst/>
          </a:prstGeom>
        </p:spPr>
      </p:pic>
      <p:sp>
        <p:nvSpPr>
          <p:cNvPr id="13" name="CasellaDiTesto 12">
            <a:extLst>
              <a:ext uri="{FF2B5EF4-FFF2-40B4-BE49-F238E27FC236}">
                <a16:creationId xmlns:a16="http://schemas.microsoft.com/office/drawing/2014/main" id="{91F2E9E6-F0C1-3AAA-0F14-8CFC1D32777E}"/>
              </a:ext>
            </a:extLst>
          </p:cNvPr>
          <p:cNvSpPr txBox="1"/>
          <p:nvPr/>
        </p:nvSpPr>
        <p:spPr>
          <a:xfrm>
            <a:off x="6503928" y="2314654"/>
            <a:ext cx="1554391" cy="1754326"/>
          </a:xfrm>
          <a:prstGeom prst="rect">
            <a:avLst/>
          </a:prstGeom>
          <a:noFill/>
        </p:spPr>
        <p:txBody>
          <a:bodyPr wrap="square" rtlCol="0">
            <a:spAutoFit/>
          </a:bodyPr>
          <a:lstStyle/>
          <a:p>
            <a:pPr algn="r"/>
            <a:r>
              <a:rPr lang="it-IT" dirty="0"/>
              <a:t>Cy Twombly, </a:t>
            </a:r>
            <a:r>
              <a:rPr lang="it-IT" dirty="0" err="1"/>
              <a:t>Coronation</a:t>
            </a:r>
            <a:r>
              <a:rPr lang="it-IT" dirty="0"/>
              <a:t> of </a:t>
            </a:r>
            <a:r>
              <a:rPr lang="it-IT" dirty="0" err="1"/>
              <a:t>Sesostris</a:t>
            </a:r>
            <a:r>
              <a:rPr lang="it-IT" dirty="0"/>
              <a:t> part V, 2000, Pinault Collection</a:t>
            </a:r>
          </a:p>
        </p:txBody>
      </p:sp>
    </p:spTree>
    <p:extLst>
      <p:ext uri="{BB962C8B-B14F-4D97-AF65-F5344CB8AC3E}">
        <p14:creationId xmlns:p14="http://schemas.microsoft.com/office/powerpoint/2010/main" val="25098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653914"/>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ESEMPIO DEL RUOLO DEL CURATORE/CRITICO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92815" y="1735022"/>
            <a:ext cx="3922295" cy="3139321"/>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Allo stesso modo, l’arte concettuale avrebbe avuto molta più difficoltà a imporsi non solo nel mercato ma anche come tendenza culturale se non ci fosse stata la mediazione con il pubblico del critico Germano Celant.</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Caso ancora più emblematico è quello tutto italiano della Transavanguardia, tendenza artistica costruita (più che teorizzata) da Achille Bonito Oliva.</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pic>
        <p:nvPicPr>
          <p:cNvPr id="5" name="Immagine 4">
            <a:extLst>
              <a:ext uri="{FF2B5EF4-FFF2-40B4-BE49-F238E27FC236}">
                <a16:creationId xmlns:a16="http://schemas.microsoft.com/office/drawing/2014/main" id="{7105DD0C-185A-F320-CAC5-0AB8EC78EC9D}"/>
              </a:ext>
            </a:extLst>
          </p:cNvPr>
          <p:cNvPicPr>
            <a:picLocks noChangeAspect="1"/>
          </p:cNvPicPr>
          <p:nvPr/>
        </p:nvPicPr>
        <p:blipFill>
          <a:blip r:embed="rId5"/>
          <a:stretch>
            <a:fillRect/>
          </a:stretch>
        </p:blipFill>
        <p:spPr>
          <a:xfrm>
            <a:off x="7888363" y="945838"/>
            <a:ext cx="4266629" cy="4504264"/>
          </a:xfrm>
          <a:prstGeom prst="rect">
            <a:avLst/>
          </a:prstGeom>
        </p:spPr>
      </p:pic>
      <p:sp>
        <p:nvSpPr>
          <p:cNvPr id="13" name="CasellaDiTesto 12">
            <a:extLst>
              <a:ext uri="{FF2B5EF4-FFF2-40B4-BE49-F238E27FC236}">
                <a16:creationId xmlns:a16="http://schemas.microsoft.com/office/drawing/2014/main" id="{C76EE0F7-23F4-F89D-3532-A09067CDF22F}"/>
              </a:ext>
            </a:extLst>
          </p:cNvPr>
          <p:cNvSpPr txBox="1"/>
          <p:nvPr/>
        </p:nvSpPr>
        <p:spPr>
          <a:xfrm>
            <a:off x="4881383" y="2420066"/>
            <a:ext cx="2935706" cy="1200329"/>
          </a:xfrm>
          <a:prstGeom prst="rect">
            <a:avLst/>
          </a:prstGeom>
          <a:noFill/>
        </p:spPr>
        <p:txBody>
          <a:bodyPr wrap="square" rtlCol="0">
            <a:spAutoFit/>
          </a:bodyPr>
          <a:lstStyle/>
          <a:p>
            <a:pPr algn="r"/>
            <a:r>
              <a:rPr lang="it-IT" dirty="0"/>
              <a:t>Carlo Signorini su disegno di Mimmo Paladino, Vanità, 1988, Ravenna, Collezione Mosaici Moderni</a:t>
            </a:r>
          </a:p>
        </p:txBody>
      </p:sp>
    </p:spTree>
    <p:extLst>
      <p:ext uri="{BB962C8B-B14F-4D97-AF65-F5344CB8AC3E}">
        <p14:creationId xmlns:p14="http://schemas.microsoft.com/office/powerpoint/2010/main" val="187936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391194"/>
            <a:ext cx="4791075"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FATTORI DEL VALORE ECONOMICO DEL BENE ARTISTICO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4949640" y="184290"/>
            <a:ext cx="2942208"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43881" y="1396409"/>
            <a:ext cx="5355771" cy="3970318"/>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Ogni bene economico ha un valore commerciale che dipende da tre fattori: valore d’uso, valore di scambio e valore di prestigio.</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Nell’arte il valore d’uso è nullo, il valore di scambio non è preponderante (è sensibilmente positivo in ottica di diversificazione dei redditi o di investimento a lungo termine) ma il valore di prestigio è massimo.</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Il valore di prestigio è dato da: valore simbolico intrinseco dell’opera, dimostrare la propria libera espressione, dare prova della propria competenza culturale, dimostrare l’appartenenza in un ambito di acquisto precluso alla maggior parte delle persone.</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pic>
        <p:nvPicPr>
          <p:cNvPr id="5" name="Immagine 4">
            <a:extLst>
              <a:ext uri="{FF2B5EF4-FFF2-40B4-BE49-F238E27FC236}">
                <a16:creationId xmlns:a16="http://schemas.microsoft.com/office/drawing/2014/main" id="{0623DFDA-C81F-C741-BBD2-698E122D657B}"/>
              </a:ext>
            </a:extLst>
          </p:cNvPr>
          <p:cNvPicPr>
            <a:picLocks noChangeAspect="1"/>
          </p:cNvPicPr>
          <p:nvPr/>
        </p:nvPicPr>
        <p:blipFill>
          <a:blip r:embed="rId5"/>
          <a:stretch>
            <a:fillRect/>
          </a:stretch>
        </p:blipFill>
        <p:spPr>
          <a:xfrm>
            <a:off x="8466061" y="184290"/>
            <a:ext cx="3429169" cy="5200906"/>
          </a:xfrm>
          <a:prstGeom prst="rect">
            <a:avLst/>
          </a:prstGeom>
        </p:spPr>
      </p:pic>
      <p:sp>
        <p:nvSpPr>
          <p:cNvPr id="13" name="CasellaDiTesto 12">
            <a:extLst>
              <a:ext uri="{FF2B5EF4-FFF2-40B4-BE49-F238E27FC236}">
                <a16:creationId xmlns:a16="http://schemas.microsoft.com/office/drawing/2014/main" id="{5BCD7037-128F-89CE-019E-2BCA7E1F735B}"/>
              </a:ext>
            </a:extLst>
          </p:cNvPr>
          <p:cNvSpPr txBox="1"/>
          <p:nvPr/>
        </p:nvSpPr>
        <p:spPr>
          <a:xfrm>
            <a:off x="6339294" y="2849954"/>
            <a:ext cx="1993543" cy="923330"/>
          </a:xfrm>
          <a:prstGeom prst="rect">
            <a:avLst/>
          </a:prstGeom>
          <a:noFill/>
        </p:spPr>
        <p:txBody>
          <a:bodyPr wrap="square" rtlCol="0">
            <a:spAutoFit/>
          </a:bodyPr>
          <a:lstStyle/>
          <a:p>
            <a:pPr algn="r"/>
            <a:r>
              <a:rPr lang="it-IT" dirty="0"/>
              <a:t>Marcel Duchamp, Ruota di bicicletta, 1913/1964</a:t>
            </a:r>
          </a:p>
        </p:txBody>
      </p:sp>
    </p:spTree>
    <p:extLst>
      <p:ext uri="{BB962C8B-B14F-4D97-AF65-F5344CB8AC3E}">
        <p14:creationId xmlns:p14="http://schemas.microsoft.com/office/powerpoint/2010/main" val="148413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313316" y="5647259"/>
            <a:ext cx="4791075"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DIVERSITÀ CON ALTRI MERCATI</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0" y="1628735"/>
            <a:ext cx="12191999" cy="3416320"/>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In tutti gli altri settori merceologici, il settore primario è caratterizzato da prezzi più elevati dovuti alla considerazione per cui il bene non ha mai avuto un utilizzatore. Il mercato secondario (o d’occasione), essendo caratterizzato da beni “usati” ha prezzi più contenuti.</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Nel mercato dell’arte, il mercato secondario si caratterizza, invece, per prezzi più elevati in quanto la presenza di precedenti utilizzatori del bene assottiglia l’incertezza d’investimento che caratterizza il mercato primario.</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Il mercato secondario nel settore artistico, a differenza dei mercati tradizionali, influenza il mercato primario perché:</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Determina i generi artistici a cui tendono i collezionisti in un determinato periodo.</a:t>
            </a:r>
          </a:p>
          <a:p>
            <a:pPr algn="just"/>
            <a:r>
              <a:rPr lang="it-IT" dirty="0">
                <a:latin typeface="Times New Roman" panose="02020603050405020304" pitchFamily="18" charset="0"/>
                <a:cs typeface="Times New Roman" panose="02020603050405020304" pitchFamily="18" charset="0"/>
              </a:rPr>
              <a:t>Dato l’apprezzamento di un’opera già entrata nel mercato secondario di un certo artista, determina l’orientamento di un’opera inedita di uno stesso artista (effetto di “</a:t>
            </a:r>
            <a:r>
              <a:rPr lang="it-IT" dirty="0" err="1">
                <a:latin typeface="Times New Roman" panose="02020603050405020304" pitchFamily="18" charset="0"/>
                <a:cs typeface="Times New Roman" panose="02020603050405020304" pitchFamily="18" charset="0"/>
              </a:rPr>
              <a:t>foward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looking</a:t>
            </a:r>
            <a:r>
              <a:rPr lang="it-IT" dirty="0">
                <a:latin typeface="Times New Roman" panose="02020603050405020304" pitchFamily="18" charset="0"/>
                <a:cs typeface="Times New Roman" panose="02020603050405020304" pitchFamily="18" charset="0"/>
              </a:rPr>
              <a:t>).</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22045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313316" y="5647259"/>
            <a:ext cx="4791075"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VARIETÀ DI INVESTITORI</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0" y="1960596"/>
            <a:ext cx="12099185" cy="2585323"/>
          </a:xfrm>
          <a:prstGeom prst="rect">
            <a:avLst/>
          </a:prstGeom>
          <a:noFill/>
        </p:spPr>
        <p:txBody>
          <a:bodyPr wrap="square">
            <a:spAutoFit/>
          </a:bodyPr>
          <a:lstStyle/>
          <a:p>
            <a:pPr algn="just"/>
            <a:r>
              <a:rPr lang="it-IT" b="1" dirty="0">
                <a:latin typeface="Times New Roman" panose="02020603050405020304" pitchFamily="18" charset="0"/>
                <a:cs typeface="Times New Roman" panose="02020603050405020304" pitchFamily="18" charset="0"/>
              </a:rPr>
              <a:t>Collezionista/Speculatore</a:t>
            </a:r>
            <a:r>
              <a:rPr lang="it-IT" dirty="0">
                <a:latin typeface="Times New Roman" panose="02020603050405020304" pitchFamily="18" charset="0"/>
                <a:cs typeface="Times New Roman" panose="02020603050405020304" pitchFamily="18" charset="0"/>
              </a:rPr>
              <a:t>: per il primo il valore di prestigio conta di più del potenziale d’apprezzamento economico, quindi tenderà a operare più sul mercato secondario, quando il riconoscimento dell’opera è consolidato e il profitto potenziale è più basso. Per il secondo il valore di prestigio è da considerare solo in funzione del profitto potenziale dell’opera, quindi tenderà a operare nel mercato primario, quando il rischio è più alto, i capitali da investire sono più contenuti e il profitto potenziale è massimo.</a:t>
            </a:r>
          </a:p>
          <a:p>
            <a:pPr algn="just"/>
            <a:endParaRPr lang="it-IT" dirty="0">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Specialista/Eclettico</a:t>
            </a:r>
            <a:r>
              <a:rPr lang="it-IT" dirty="0">
                <a:latin typeface="Times New Roman" panose="02020603050405020304" pitchFamily="18" charset="0"/>
                <a:cs typeface="Times New Roman" panose="02020603050405020304" pitchFamily="18" charset="0"/>
              </a:rPr>
              <a:t>: il primo sa ciò che vuole e compra sempre secondo una strategia prefissata; ha in generale meno bisogno di professionisti di settore. Il secondo compra secondo una strategia mutevole e diversificata, quindi ha maggiore necessità di esperti.</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105664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5" y="5647259"/>
            <a:ext cx="4791075"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INVESTIMENTI IN ARTE</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154455" y="1634942"/>
            <a:ext cx="4448005" cy="3416320"/>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L’investimento in arte, nonostante sia soggetto a bolle speculative, è considerato non solo sicuro, perché a capitale garantito soprattutto se orientato sull’arte emergente, ma anche perché è caratterizzato da un potenziale ROI molto elevato.</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ROI</a:t>
            </a:r>
            <a:r>
              <a:rPr lang="it-IT" dirty="0">
                <a:latin typeface="Times New Roman" panose="02020603050405020304" pitchFamily="18" charset="0"/>
                <a:cs typeface="Times New Roman" panose="02020603050405020304" pitchFamily="18" charset="0"/>
              </a:rPr>
              <a:t> (</a:t>
            </a:r>
            <a:r>
              <a:rPr lang="it-IT" u="sng" dirty="0">
                <a:latin typeface="Times New Roman" panose="02020603050405020304" pitchFamily="18" charset="0"/>
                <a:cs typeface="Times New Roman" panose="02020603050405020304" pitchFamily="18" charset="0"/>
              </a:rPr>
              <a:t>Return on Investment</a:t>
            </a:r>
            <a:r>
              <a:rPr lang="it-IT" dirty="0">
                <a:latin typeface="Times New Roman" panose="02020603050405020304" pitchFamily="18" charset="0"/>
                <a:cs typeface="Times New Roman" panose="02020603050405020304" pitchFamily="18" charset="0"/>
              </a:rPr>
              <a:t>) è un parametro di monitoraggio che esprime l’efficienza economica dell’investimento; in altre parole indica quanto rende il capitale investito in un determinato modo.</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pic>
        <p:nvPicPr>
          <p:cNvPr id="5" name="Immagine 4">
            <a:extLst>
              <a:ext uri="{FF2B5EF4-FFF2-40B4-BE49-F238E27FC236}">
                <a16:creationId xmlns:a16="http://schemas.microsoft.com/office/drawing/2014/main" id="{40D2AE2A-E44C-1091-0498-6D063EF53183}"/>
              </a:ext>
            </a:extLst>
          </p:cNvPr>
          <p:cNvPicPr>
            <a:picLocks noChangeAspect="1"/>
          </p:cNvPicPr>
          <p:nvPr/>
        </p:nvPicPr>
        <p:blipFill>
          <a:blip r:embed="rId5"/>
          <a:stretch>
            <a:fillRect/>
          </a:stretch>
        </p:blipFill>
        <p:spPr>
          <a:xfrm>
            <a:off x="4943117" y="1343560"/>
            <a:ext cx="6925232" cy="4106541"/>
          </a:xfrm>
          <a:prstGeom prst="rect">
            <a:avLst/>
          </a:prstGeom>
        </p:spPr>
      </p:pic>
    </p:spTree>
    <p:extLst>
      <p:ext uri="{BB962C8B-B14F-4D97-AF65-F5344CB8AC3E}">
        <p14:creationId xmlns:p14="http://schemas.microsoft.com/office/powerpoint/2010/main" val="8844637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1443</TotalTime>
  <Words>1000</Words>
  <Application>Microsoft Office PowerPoint</Application>
  <PresentationFormat>Widescreen</PresentationFormat>
  <Paragraphs>87</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MERCATO DELL’ARTE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43</cp:revision>
  <dcterms:created xsi:type="dcterms:W3CDTF">2022-04-26T11:54:05Z</dcterms:created>
  <dcterms:modified xsi:type="dcterms:W3CDTF">2024-08-06T12:20:55Z</dcterms:modified>
</cp:coreProperties>
</file>