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15" r:id="rId2"/>
    <p:sldId id="312" r:id="rId3"/>
    <p:sldId id="281" r:id="rId4"/>
    <p:sldId id="302" r:id="rId5"/>
    <p:sldId id="305" r:id="rId6"/>
    <p:sldId id="264" r:id="rId7"/>
    <p:sldId id="284" r:id="rId8"/>
    <p:sldId id="274" r:id="rId9"/>
    <p:sldId id="277" r:id="rId10"/>
    <p:sldId id="278" r:id="rId11"/>
    <p:sldId id="280" r:id="rId12"/>
    <p:sldId id="29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5"/>
    <p:restoredTop sz="94628"/>
  </p:normalViewPr>
  <p:slideViewPr>
    <p:cSldViewPr snapToGrid="0">
      <p:cViewPr varScale="1">
        <p:scale>
          <a:sx n="117" d="100"/>
          <a:sy n="117" d="100"/>
        </p:scale>
        <p:origin x="1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3D5C9-5A37-5841-962E-68AD981E4767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FDE25-DAC6-264A-8415-3DB5127921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35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7A5F1-0C72-8547-A075-873018FD0D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59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7A5F1-0C72-8547-A075-873018FD0D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34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9EA55-10D5-C501-359A-446E4305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23DD01-608C-D8C5-8529-029A8DF3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0DE03-8FE0-FA95-7811-F5652A02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6C9338-C49F-3431-7DB5-EAC33139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17636A-62F6-0450-BD86-4CA900ED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6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841FD-8996-D86E-4513-17FFBE7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7067B6-3C57-0860-6A7A-C237C2902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ED0D5-4857-4FB3-2F97-08A625D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528C82-67F4-72BC-D46B-80064A7A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89619-A05D-6CBC-E8C9-86453E9B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55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AC2703-BD6F-30F2-4320-4F45F2D6C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F4FF1A-3C8C-6A2C-09FF-3A8968DC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1A37DD-CB59-9A6F-6D43-A16D2F6C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9FC5D-C148-0A2F-6A27-37CF60D8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64AF3-794B-3404-8ED4-A0B57D09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2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50DB6-C026-58EF-4851-7589E685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09839-D639-A39F-E87D-71ADB5CE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D2B82-D480-B3F7-08CA-1D8C7360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7D3C00-A66B-A9EC-0CAC-780BBAFE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A6935D-C59D-AB74-529F-6A9BC611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E516-3C6D-A08B-3595-4427D2B5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801757-0F88-756E-7A10-197001D7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210479-B845-BAB3-A36D-738E91FB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6DBF67-EE92-F077-B286-22A0FF3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A17CED-4A0C-5F54-34D1-A7384C5E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2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718C7-CF82-CC7D-6DB1-13A4AA98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66C091-1B05-957E-3A3B-4041DFEFC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7F6E9D-4B19-1E64-582B-BD79AB215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FD440E-2824-DD9B-4064-EAF475C7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D9F7EE-C1EF-5EEC-604A-3AC21BFD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02AF5D-C39C-2AE8-0AA9-22238B5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36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D80CD-BDA0-F742-4B22-739BF35E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E83B72-8FEC-FB63-8D18-0963EE3C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C40002-1787-E351-0690-CAF8575C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ECAA17-33A2-95A1-C6F8-DC78BEF2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A0143B-2204-11BC-F332-7347B90F5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78625C-540B-B207-653E-4C9ECE30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E9898E-E73A-F64F-1CDA-CAA162CB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F0F8FB-DD17-0DBB-B14F-B30EB00D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6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FD455-322B-E8E1-F3FD-6068AE7D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7F0792-03E8-AFE1-ABE8-9CD56BD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7C3B26-9629-45A9-3756-4161EBAD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12B82C-995A-1D01-F86C-3288E1C2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61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913A88-86C7-28CB-946B-C6CF5B16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DB74D1-EF65-35DF-50A8-2F3E0B53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CB22E3-95E7-6E8C-8ED0-EBD04F95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9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5465A-7B3E-16CC-2472-73650B44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24C4E-62EC-9B1D-1CBD-151A30238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45921D-437A-D3EC-5A47-38AD938C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25527A-4234-16CB-2ED2-E4145AD7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6037F2-6C32-FDC0-1F7C-921624F5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CE7960-C9D3-1F7E-F628-95F3C796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64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4184D-86D9-B802-DCC7-F15C6065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899954-0EFB-02C1-EED2-4514BE3B5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ABF578-5F60-403D-1AB6-CA28B75FE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0A0273-8C00-AF86-56EE-407A1D2B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4CC9BB-7DEA-DFBA-92A8-62D623D2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F26631-A50E-4E26-583E-F1ED2D61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8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5EE51C-7B64-B35F-AF51-979FDAAD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7F1D51-9D94-FA65-3164-384B698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F3A30A-3F7D-ED6E-2BF4-15E1DD913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4495E-2319-47E4-1B7F-B9E7F6912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A18BA7-B1AF-83CD-A790-223595D1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51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8EDA7A-742E-67F0-1270-92337AE4E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Periodizzare il Novecento.</a:t>
            </a:r>
          </a:p>
        </p:txBody>
      </p:sp>
    </p:spTree>
    <p:extLst>
      <p:ext uri="{BB962C8B-B14F-4D97-AF65-F5344CB8AC3E}">
        <p14:creationId xmlns:p14="http://schemas.microsoft.com/office/powerpoint/2010/main" val="16794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Dan Diner, </a:t>
            </a:r>
            <a:r>
              <a:rPr lang="it-IT" i="1" dirty="0"/>
              <a:t>Raccontare il Novecento</a:t>
            </a:r>
            <a:r>
              <a:rPr lang="it-IT" dirty="0"/>
              <a:t> (1999).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FDBB80-3C5E-8941-94C2-9CFC33BAC9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172" y="1586207"/>
            <a:ext cx="2956885" cy="45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7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Tony </a:t>
            </a:r>
            <a:r>
              <a:rPr lang="it-IT" dirty="0" err="1"/>
              <a:t>Judt</a:t>
            </a:r>
            <a:r>
              <a:rPr lang="it-IT" dirty="0"/>
              <a:t>, </a:t>
            </a:r>
            <a:r>
              <a:rPr lang="it-IT" i="1" dirty="0"/>
              <a:t>Dopoguerra</a:t>
            </a:r>
            <a:r>
              <a:rPr lang="it-IT" dirty="0"/>
              <a:t> (2007 ed. </a:t>
            </a:r>
            <a:r>
              <a:rPr lang="it-IT" dirty="0" err="1"/>
              <a:t>it</a:t>
            </a:r>
            <a:r>
              <a:rPr lang="it-IT" dirty="0"/>
              <a:t>.).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6801782-B9C7-7C4E-9815-37AE48E401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98" y="1600802"/>
            <a:ext cx="2913322" cy="45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5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7443" y="114301"/>
            <a:ext cx="10586357" cy="15763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Adam </a:t>
            </a:r>
            <a:r>
              <a:rPr lang="it-IT" dirty="0" err="1"/>
              <a:t>Tooze</a:t>
            </a:r>
            <a:r>
              <a:rPr lang="it-IT" dirty="0"/>
              <a:t>, </a:t>
            </a:r>
            <a:r>
              <a:rPr lang="it-IT" i="1" dirty="0"/>
              <a:t>Lo schianto. 2008-2018. </a:t>
            </a:r>
            <a:br>
              <a:rPr lang="it-IT" i="1" dirty="0"/>
            </a:br>
            <a:r>
              <a:rPr lang="it-IT" i="1" dirty="0"/>
              <a:t>Come un decennio di crisi economica ha cambiato il mondo (</a:t>
            </a:r>
            <a:r>
              <a:rPr lang="it-IT" dirty="0"/>
              <a:t>2018).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780" y="1984138"/>
            <a:ext cx="1921947" cy="2941876"/>
          </a:xfrm>
        </p:spPr>
      </p:pic>
      <p:pic>
        <p:nvPicPr>
          <p:cNvPr id="1026" name="Picture 2" descr="Lo schianto. 2008-2018. Come un decennio di crisi economica ha cambiato il mondo - Adam Tooze,Chiara Rizzo,Roberto Serrai - ebook">
            <a:extLst>
              <a:ext uri="{FF2B5EF4-FFF2-40B4-BE49-F238E27FC236}">
                <a16:creationId xmlns:a16="http://schemas.microsoft.com/office/drawing/2014/main" id="{A13D4307-E732-BBE0-BE71-7CA049177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944" y="1984138"/>
            <a:ext cx="3102848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Ottocento.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Il Congresso di Vienna e il ritorno delle rivoluzioni:</a:t>
            </a:r>
          </a:p>
          <a:p>
            <a:pPr>
              <a:buFontTx/>
              <a:buChar char="-"/>
            </a:pPr>
            <a:r>
              <a:rPr lang="it-IT" dirty="0"/>
              <a:t>1820-1831.</a:t>
            </a:r>
          </a:p>
          <a:p>
            <a:pPr>
              <a:buFontTx/>
              <a:buChar char="-"/>
            </a:pPr>
            <a:r>
              <a:rPr lang="it-IT" dirty="0"/>
              <a:t>1848-1849.</a:t>
            </a:r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r>
              <a:rPr lang="it-IT" dirty="0"/>
              <a:t>Il Risorgimento e l’unificazione italiana (1861).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La guerra franco-prussiana (1870-71) e l’unificazione tedesca.</a:t>
            </a:r>
          </a:p>
          <a:p>
            <a:pPr algn="just"/>
            <a:endParaRPr lang="it-IT" dirty="0"/>
          </a:p>
          <a:p>
            <a:pPr marL="0" indent="0" algn="just">
              <a:buNone/>
            </a:pPr>
            <a:r>
              <a:rPr lang="it-IT" dirty="0"/>
              <a:t>oltre che l’evoluzione negli Stati Uniti, in Russia, in Gran Bretagna e in Francia (per attenerci all’Europa e all’America).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1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Unità didattiche.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sz="1800" b="1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Unità 1.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b="1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1871-1918: l’apocalisse della modernità.</a:t>
            </a:r>
            <a:endParaRPr lang="it-IT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b="1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Dalle crisi di fine Ottocento al primo conflitto mondiale.</a:t>
            </a:r>
            <a:endParaRPr lang="it-IT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(1a-2a settimana.) 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1.1. 	Introduzione al corso. Le periodizzazioni del 			Novecento.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1.2. 	I processi di </a:t>
            </a:r>
            <a:r>
              <a:rPr lang="it-IT" sz="1800" i="1" dirty="0" err="1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nation</a:t>
            </a:r>
            <a:r>
              <a:rPr lang="it-IT" sz="1800" i="1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 building </a:t>
            </a: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e l’avvento della società di 		massa.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1.2. bis	2 ore di didattica integrativa online (data e orario da 		definire): 					Liberalismo, socialismo, nazionalismo.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1.3. 	Imperialismo e colonialismo. 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2.1. 	La crisi del sistema internazionale e la riorganizzazione 		delle alleanze.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2.2. 	La prima guerra mondiale.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2.3. 	Le Rivoluzioni del 1917.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2.3. bis. 	2 ore di didattica integrativa online (data e orario da 		definire): </a:t>
            </a:r>
            <a:endParaRPr lang="it-IT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	Il mondo postbellico.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09F02D-76A7-B708-D380-3276A7EF02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sz="1800" b="1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Unità 2.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b="1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1919-1939: tra le due guerre mondiali.</a:t>
            </a:r>
            <a:endParaRPr lang="it-IT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b="1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Totalitarismi, democrazie, imperi.</a:t>
            </a:r>
            <a:endParaRPr lang="it-IT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(3a-4a settimana.)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3.1. 	Il biennio rosso, l’avvento del fascismo in Italia e la Repubblica di 	Weimar.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3.1. bis	2 ore di didattica integrativa online (data e orario da definire): 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	Il totalitarismo.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3.2. 	L’Italia fascista.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3.3. 	La grande depressione.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4.1. 	La Germania nazista e l’Unione sovietica di Stalin.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4.2. 	Le democrazie occidentali e la crisi dell’idea di Europa.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4.3. 	La politica internazionale tra le due guerre mondiali.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074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26C9EA9-0EF1-11DE-E7D6-BF22123D02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sz="1800" b="1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Unità 3.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b="1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1939-1970: il secondo conflitto mondiale e il lungo dopoguerra.</a:t>
            </a:r>
            <a:endParaRPr lang="it-IT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b="1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La guerra fredda, i processi di decolonizzazione e lo sviluppo postbellico.</a:t>
            </a:r>
            <a:endParaRPr lang="it-IT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(5a-6a settimana.)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5.1. 	La seconda guerra mondiale (I).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5.2. 	La seconda guerra mondiale (II).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5.2.bis	2 ore di didattica integrativa online (data e orario da definire):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	Politiche di occupazione, collaborazionismi, resistenze.	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5.3. 	La Shoah.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6.1. 	La divisione dell’Europa e il mondo bipolare.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6.2. 	Tra distensioni e “seconda guerra fredda”.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6.3. 	Il processo di decolonizzazione.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6.3.bis	2 ore di didattica integrativa online (data e orario da definire):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	Le guerre del Vietnam e il 1968.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A67D9DC-2177-A311-FF60-557634E66C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sz="1800" b="1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Unità 4.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b="1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1973-2001: mondi post coloniali.</a:t>
            </a:r>
            <a:endParaRPr lang="it-IT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b="1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Dalla crisi degli anni Settanta alle ‘nuove guerre’ di fine millennio.</a:t>
            </a:r>
            <a:endParaRPr lang="it-IT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(7a-8a-9a settimana.)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7.1. 	Le crisi degli anni Settanta.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7.2. 	I conflitti arabo-israeliani.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7.3. 	La fine della “guerra fredda” e la riunificazione dell’Europa.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7.3.bis 	2 ore di didattica integrativa online (data e orario da definire): 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	Il processo di integrazione europea.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8.1.  	Uno sguardo sulla Repubblica italiana.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8.2.  	Le “nuove guerre”.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8.3.  	Mondi postcoloniali.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9.1.	La globalizzazione di fine millennio.</a:t>
            </a: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411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Alberto Mario Banti, </a:t>
            </a:r>
            <a:r>
              <a:rPr lang="it-IT" sz="2000" i="1" dirty="0"/>
              <a:t>L’età contemporanea. Dalle rivoluzioni settecentesche all’imperialismo</a:t>
            </a:r>
            <a:r>
              <a:rPr lang="it-IT" sz="2000" dirty="0"/>
              <a:t>, Roma-Bari, Laterza, 2011 (</a:t>
            </a:r>
            <a:r>
              <a:rPr lang="it-IT" sz="2000" dirty="0" err="1"/>
              <a:t>capp</a:t>
            </a:r>
            <a:r>
              <a:rPr lang="it-IT" sz="2000" dirty="0"/>
              <a:t>. 14, 15, 17, 20-25).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70C97AE1-A351-9237-99A6-45856E12E5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Alberto Mario Banti, </a:t>
            </a:r>
            <a:r>
              <a:rPr lang="it-IT" sz="2000" i="1" dirty="0"/>
              <a:t>L’età contemporanea. Dalla Grande guerra a oggi</a:t>
            </a:r>
            <a:r>
              <a:rPr lang="it-IT" sz="2000" dirty="0"/>
              <a:t>, Roma-Bari, Laterza, 2011.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9C190A6-4B60-2002-DE14-71E70AB4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14663"/>
            <a:ext cx="2095500" cy="31623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D7CE560-08BB-A040-6EE6-4113030BB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014663"/>
            <a:ext cx="2095500" cy="3162300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9C921A7A-69C1-8BA4-0EB6-08328421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08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Testi monografici.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George L. Mosse, </a:t>
            </a:r>
            <a:r>
              <a:rPr lang="it-IT" sz="2000" i="1" dirty="0"/>
              <a:t>Le guerre mondiali. Dalla tragedia al mito dei caduti, </a:t>
            </a:r>
            <a:r>
              <a:rPr lang="it-IT" sz="2000" dirty="0"/>
              <a:t>Laterza, Roma-Bari, 2014 (ed. or. 1994).</a:t>
            </a:r>
          </a:p>
          <a:p>
            <a:pPr>
              <a:buFontTx/>
              <a:buChar char="•"/>
            </a:pPr>
            <a:endParaRPr lang="it-IT" dirty="0"/>
          </a:p>
          <a:p>
            <a:pPr marL="0" indent="0">
              <a:buNone/>
            </a:pPr>
            <a:endParaRPr lang="it-IT" i="1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B881BF-DC0B-FB40-77D9-37DA3A7966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b="0" i="1" dirty="0">
                <a:solidFill>
                  <a:srgbClr val="212121"/>
                </a:solidFill>
                <a:effectLst/>
              </a:rPr>
              <a:t>L'età contemporanea. Prospettive di storia europea e globale</a:t>
            </a:r>
            <a:r>
              <a:rPr lang="it-IT" sz="2000" b="0" i="0" dirty="0">
                <a:solidFill>
                  <a:srgbClr val="212121"/>
                </a:solidFill>
                <a:effectLst/>
              </a:rPr>
              <a:t>, a cura di Marco Bresciani e Fulvio Conti, Roma, Carocci, 2023 (2 saggi a scelta dello studente</a:t>
            </a:r>
            <a:r>
              <a:rPr lang="it-IT" sz="2000" dirty="0"/>
              <a:t>(2 saggi a scelta dello studente).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990DA4-91D9-3953-FF2F-87B77E7FF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3156"/>
            <a:ext cx="2188029" cy="3293807"/>
          </a:xfrm>
          <a:prstGeom prst="rect">
            <a:avLst/>
          </a:prstGeom>
        </p:spPr>
      </p:pic>
      <p:pic>
        <p:nvPicPr>
          <p:cNvPr id="1026" name="Picture 2" descr="L' età contemporanea. Prospettive di storia europea e globale - copertina">
            <a:extLst>
              <a:ext uri="{FF2B5EF4-FFF2-40B4-BE49-F238E27FC236}">
                <a16:creationId xmlns:a16="http://schemas.microsoft.com/office/drawing/2014/main" id="{3F447132-D32B-96FF-DD12-AF850350D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7985"/>
            <a:ext cx="1908748" cy="27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3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Periodizzare il Novecento.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a. senso </a:t>
            </a:r>
            <a:r>
              <a:rPr lang="it-IT" i="1" dirty="0"/>
              <a:t>convenzionale</a:t>
            </a:r>
            <a:r>
              <a:rPr lang="it-IT" dirty="0"/>
              <a:t> delle periodizzazioni.</a:t>
            </a:r>
          </a:p>
          <a:p>
            <a:endParaRPr lang="it-IT" dirty="0"/>
          </a:p>
          <a:p>
            <a:r>
              <a:rPr lang="it-IT" dirty="0"/>
              <a:t>b. valenza </a:t>
            </a:r>
            <a:r>
              <a:rPr lang="it-IT" i="1" dirty="0"/>
              <a:t>interpretativa </a:t>
            </a:r>
            <a:r>
              <a:rPr lang="it-IT" dirty="0"/>
              <a:t>delle periodizzazioni.</a:t>
            </a:r>
          </a:p>
          <a:p>
            <a:endParaRPr lang="it-IT" dirty="0"/>
          </a:p>
          <a:p>
            <a:r>
              <a:rPr lang="it-IT" dirty="0"/>
              <a:t>c. </a:t>
            </a:r>
            <a:r>
              <a:rPr lang="it-IT" i="1" dirty="0"/>
              <a:t>ante</a:t>
            </a:r>
            <a:r>
              <a:rPr lang="it-IT" dirty="0"/>
              <a:t> e </a:t>
            </a:r>
            <a:r>
              <a:rPr lang="it-IT" i="1" dirty="0"/>
              <a:t>post quem: </a:t>
            </a:r>
            <a:r>
              <a:rPr lang="it-IT" dirty="0"/>
              <a:t>le relazioni tra Novecento e Ottocento, da un lato; tra Novecento e Ventunesimo secolo dall’altro lato.</a:t>
            </a:r>
          </a:p>
        </p:txBody>
      </p:sp>
    </p:spTree>
    <p:extLst>
      <p:ext uri="{BB962C8B-B14F-4D97-AF65-F5344CB8AC3E}">
        <p14:creationId xmlns:p14="http://schemas.microsoft.com/office/powerpoint/2010/main" val="167476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Eric </a:t>
            </a:r>
            <a:r>
              <a:rPr lang="it-IT" dirty="0" err="1"/>
              <a:t>J</a:t>
            </a:r>
            <a:r>
              <a:rPr lang="it-IT" dirty="0"/>
              <a:t>. </a:t>
            </a:r>
            <a:r>
              <a:rPr lang="it-IT" dirty="0" err="1"/>
              <a:t>Hobsbawm</a:t>
            </a:r>
            <a:r>
              <a:rPr lang="it-IT" dirty="0"/>
              <a:t>, </a:t>
            </a:r>
            <a:r>
              <a:rPr lang="it-IT" i="1" dirty="0"/>
              <a:t>Il secolo breve</a:t>
            </a:r>
            <a:r>
              <a:rPr lang="it-IT" dirty="0"/>
              <a:t> (1994).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63967C2-5282-CA4F-B317-D52DE210C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773" y="1600201"/>
            <a:ext cx="2886455" cy="4525963"/>
          </a:xfrm>
        </p:spPr>
      </p:pic>
      <p:pic>
        <p:nvPicPr>
          <p:cNvPr id="4" name="Segnaposto contenuto 6">
            <a:extLst>
              <a:ext uri="{FF2B5EF4-FFF2-40B4-BE49-F238E27FC236}">
                <a16:creationId xmlns:a16="http://schemas.microsoft.com/office/drawing/2014/main" id="{364D9685-20A7-8347-A13E-972B46D910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773" y="1600201"/>
            <a:ext cx="28864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5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Mark </a:t>
            </a:r>
            <a:r>
              <a:rPr lang="it-IT" dirty="0" err="1"/>
              <a:t>Mazower</a:t>
            </a:r>
            <a:r>
              <a:rPr lang="it-IT" dirty="0"/>
              <a:t>, </a:t>
            </a:r>
            <a:r>
              <a:rPr lang="it-IT" i="1" dirty="0"/>
              <a:t>Le ombre dell’Europa</a:t>
            </a:r>
            <a:r>
              <a:rPr lang="it-IT" dirty="0"/>
              <a:t> (1999).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8B536F9-17C2-9C47-A0ED-010680E85C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304" y="1594579"/>
            <a:ext cx="2948417" cy="45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806</Words>
  <Application>Microsoft Macintosh PowerPoint</Application>
  <PresentationFormat>Widescreen</PresentationFormat>
  <Paragraphs>96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</vt:lpstr>
      <vt:lpstr>Tema di Office</vt:lpstr>
      <vt:lpstr>Periodizzare il Novecento.</vt:lpstr>
      <vt:lpstr>Ottocento.</vt:lpstr>
      <vt:lpstr>Unità didattiche. </vt:lpstr>
      <vt:lpstr>Presentazione standard di PowerPoint</vt:lpstr>
      <vt:lpstr>Presentazione standard di PowerPoint</vt:lpstr>
      <vt:lpstr>Testi monografici.</vt:lpstr>
      <vt:lpstr>Periodizzare il Novecento.</vt:lpstr>
      <vt:lpstr>Eric J. Hobsbawm, Il secolo breve (1994).</vt:lpstr>
      <vt:lpstr>Mark Mazower, Le ombre dell’Europa (1999).</vt:lpstr>
      <vt:lpstr>Dan Diner, Raccontare il Novecento (1999).</vt:lpstr>
      <vt:lpstr>Tony Judt, Dopoguerra (2007 ed. it.).</vt:lpstr>
      <vt:lpstr>Adam Tooze, Lo schianto. 2008-2018.  Come un decennio di crisi economica ha cambiato il mondo (2018).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12</cp:revision>
  <dcterms:created xsi:type="dcterms:W3CDTF">2022-09-23T13:57:19Z</dcterms:created>
  <dcterms:modified xsi:type="dcterms:W3CDTF">2023-09-24T16:09:03Z</dcterms:modified>
</cp:coreProperties>
</file>