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348" r:id="rId3"/>
    <p:sldId id="356" r:id="rId4"/>
    <p:sldId id="357" r:id="rId5"/>
    <p:sldId id="358" r:id="rId6"/>
    <p:sldId id="359" r:id="rId7"/>
    <p:sldId id="360" r:id="rId8"/>
    <p:sldId id="361" r:id="rId9"/>
    <p:sldId id="355" r:id="rId10"/>
    <p:sldId id="362" r:id="rId11"/>
    <p:sldId id="363" r:id="rId12"/>
    <p:sldId id="364" r:id="rId13"/>
    <p:sldId id="365" r:id="rId14"/>
    <p:sldId id="366" r:id="rId1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9292"/>
    <a:srgbClr val="712178"/>
    <a:srgbClr val="8089FF"/>
    <a:srgbClr val="2E3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33"/>
    <p:restoredTop sz="94215"/>
  </p:normalViewPr>
  <p:slideViewPr>
    <p:cSldViewPr snapToGrid="0">
      <p:cViewPr varScale="1">
        <p:scale>
          <a:sx n="119" d="100"/>
          <a:sy n="119" d="100"/>
        </p:scale>
        <p:origin x="4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02/11/25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02/11/25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02/11/25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02/11/25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02/11/25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02/11/25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02/11/25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02/11/25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02/11/25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02/11/25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02/11/25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02/11/25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02/11/25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5400" b="1" dirty="0">
                <a:solidFill>
                  <a:srgbClr val="002060"/>
                </a:solidFill>
              </a:rPr>
              <a:t>3.1. La seconda guerra mondiale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500" dirty="0"/>
              <a:t>Storia contemporanea</a:t>
            </a:r>
          </a:p>
          <a:p>
            <a:pPr algn="r"/>
            <a:r>
              <a:rPr lang="it-IT" sz="15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1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  <a:solidFill>
            <a:srgbClr val="002060"/>
          </a:solidFill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ugno 1944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</a:t>
            </a:r>
            <a:r>
              <a:rPr lang="it-IT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sbarco in Normandia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(D-DAY)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 inizio la fase offensiva contro il Reich sul continente: a Ovest le armate alleate, a Est l’Armata rossa, a Sud il fronte italiano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Conferenze di</a:t>
            </a:r>
          </a:p>
          <a:p>
            <a:pPr marL="0" indent="0"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q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Teheran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(dicembre 1943) </a:t>
            </a:r>
          </a:p>
          <a:p>
            <a:pPr marL="0" indent="0">
              <a:spcBef>
                <a:spcPts val="0"/>
              </a:spcBef>
              <a:buClr>
                <a:schemeClr val="accent1"/>
              </a:buClr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principio della resa incondizionata</a:t>
            </a:r>
          </a:p>
          <a:p>
            <a:pPr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q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q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Yalta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(febbraio 1945) </a:t>
            </a:r>
          </a:p>
          <a:p>
            <a:pPr marL="0" indent="0">
              <a:spcBef>
                <a:spcPts val="0"/>
              </a:spcBef>
              <a:buClr>
                <a:schemeClr val="accent1"/>
              </a:buClr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divisione della Germania in quattro zone di  </a:t>
            </a:r>
          </a:p>
          <a:p>
            <a:pPr marL="0" indent="0">
              <a:spcBef>
                <a:spcPts val="0"/>
              </a:spcBef>
              <a:buClr>
                <a:schemeClr val="accent1"/>
              </a:buClr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influenza e governi provvisori in Polonia,</a:t>
            </a:r>
          </a:p>
          <a:p>
            <a:pPr marL="0" indent="0">
              <a:spcBef>
                <a:spcPts val="0"/>
              </a:spcBef>
              <a:buClr>
                <a:schemeClr val="accent1"/>
              </a:buClr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Jugoslavia, Romania e Bulgaria</a:t>
            </a:r>
          </a:p>
          <a:p>
            <a:pPr marL="0" indent="0">
              <a:spcBef>
                <a:spcPts val="0"/>
              </a:spcBef>
              <a:buClr>
                <a:schemeClr val="accent1"/>
              </a:buClr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q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Potsdam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(agosto 1945)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8157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 eaLnBrk="1" hangingPunct="1">
              <a:buFont typeface="Wingdings" pitchFamily="2" charset="2"/>
              <a:buChar char="v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Ripensamento dell’</a:t>
            </a:r>
            <a:r>
              <a:rPr lang="it-IT" sz="20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idea di Europa</a:t>
            </a:r>
          </a:p>
          <a:p>
            <a:pPr eaLnBrk="1" hangingPunct="1">
              <a:buFont typeface="Wingdings" pitchFamily="2" charset="2"/>
              <a:buChar char="v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>
                <a:schemeClr val="accent1"/>
              </a:buClr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reazione al Nuovo ordine europeo nazi-fascista</a:t>
            </a:r>
          </a:p>
          <a:p>
            <a:pPr eaLnBrk="1" hangingPunct="1">
              <a:buClr>
                <a:schemeClr val="accent1"/>
              </a:buClr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 per la pace e la democrazia future</a:t>
            </a:r>
          </a:p>
          <a:p>
            <a:pPr eaLnBrk="1" hangingPunct="1">
              <a:buClr>
                <a:schemeClr val="accent1"/>
              </a:buClr>
              <a:buFont typeface="Wingdings" pitchFamily="2" charset="2"/>
              <a:buChar char="ü"/>
            </a:pP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Manifesto di Ventotene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(Manifesto per una Europa libera e unita, 1° ed. 1944): Altiero Spinelli, Ernesto Rossi, Eugenio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Colorni</a:t>
            </a: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>
                <a:schemeClr val="accent1"/>
              </a:buClr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origini del 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Movimento federalista europeo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526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C5599F24-95AF-1DE6-F460-AA5E5C1BA80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19200" y="2166144"/>
            <a:ext cx="4419600" cy="3670300"/>
          </a:xfrm>
          <a:solidFill>
            <a:schemeClr val="bg1">
              <a:lumMod val="85000"/>
            </a:schemeClr>
          </a:solidFill>
          <a:ln w="19050">
            <a:solidFill>
              <a:srgbClr val="929292"/>
            </a:solidFill>
          </a:ln>
        </p:spPr>
      </p:pic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27CE190A-F8F5-A6DF-D1A6-2AA6F207E7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00800" y="2134394"/>
            <a:ext cx="4724400" cy="3733800"/>
          </a:xfrm>
          <a:ln w="19050">
            <a:solidFill>
              <a:srgbClr val="929292"/>
            </a:solidFill>
          </a:ln>
        </p:spPr>
      </p:pic>
    </p:spTree>
    <p:extLst>
      <p:ext uri="{BB962C8B-B14F-4D97-AF65-F5344CB8AC3E}">
        <p14:creationId xmlns:p14="http://schemas.microsoft.com/office/powerpoint/2010/main" val="987302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2">
            <a:extLst>
              <a:ext uri="{FF2B5EF4-FFF2-40B4-BE49-F238E27FC236}">
                <a16:creationId xmlns:a16="http://schemas.microsoft.com/office/drawing/2014/main" id="{83A1C3F0-3C0C-225C-9083-12C46C68624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81100" y="2197894"/>
            <a:ext cx="4495800" cy="3606800"/>
          </a:xfrm>
          <a:ln w="19050">
            <a:solidFill>
              <a:srgbClr val="929292"/>
            </a:solidFill>
          </a:ln>
        </p:spPr>
      </p:pic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623FE7EF-E975-E9B3-D6B6-6513888935E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277100" y="1848644"/>
            <a:ext cx="2971800" cy="4305300"/>
          </a:xfrm>
          <a:ln w="19050">
            <a:solidFill>
              <a:srgbClr val="929292"/>
            </a:solidFill>
          </a:ln>
        </p:spPr>
      </p:pic>
    </p:spTree>
    <p:extLst>
      <p:ext uri="{BB962C8B-B14F-4D97-AF65-F5344CB8AC3E}">
        <p14:creationId xmlns:p14="http://schemas.microsoft.com/office/powerpoint/2010/main" val="692936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56123CA0-E6FF-DF72-BC69-07338426F98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629400" y="2281891"/>
            <a:ext cx="5181600" cy="3268393"/>
          </a:xfrm>
          <a:ln w="19050">
            <a:solidFill>
              <a:srgbClr val="929292"/>
            </a:solidFill>
          </a:ln>
        </p:spPr>
      </p:pic>
      <p:pic>
        <p:nvPicPr>
          <p:cNvPr id="11" name="Segnaposto contenuto 10">
            <a:extLst>
              <a:ext uri="{FF2B5EF4-FFF2-40B4-BE49-F238E27FC236}">
                <a16:creationId xmlns:a16="http://schemas.microsoft.com/office/drawing/2014/main" id="{3EB316F2-9F6C-871F-4549-94239274D6A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914400" y="2196685"/>
            <a:ext cx="5181600" cy="3438804"/>
          </a:xfrm>
          <a:ln w="19050">
            <a:solidFill>
              <a:srgbClr val="929292"/>
            </a:solidFill>
          </a:ln>
        </p:spPr>
      </p:pic>
    </p:spTree>
    <p:extLst>
      <p:ext uri="{BB962C8B-B14F-4D97-AF65-F5344CB8AC3E}">
        <p14:creationId xmlns:p14="http://schemas.microsoft.com/office/powerpoint/2010/main" val="3545740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1° settembre 1939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le truppe tedesche invadono la Polonia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escalation di violenza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ü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combattimenti totali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ü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moltiplicarsi dei 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teatri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guerra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ü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carattere ideologico della guerra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ü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politiche di occupazione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ü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collaborazionismi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ü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Shoah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ü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resistenze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Clr>
                <a:schemeClr val="accent1"/>
              </a:buClr>
              <a:buFont typeface="+mj-lt"/>
              <a:buAutoNum type="romanUcPeriod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1939-1941: la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guerra lampo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la dominazione nazista dell’Europa</a:t>
            </a:r>
          </a:p>
          <a:p>
            <a:pPr marL="571500" indent="-571500">
              <a:buClr>
                <a:schemeClr val="accent1"/>
              </a:buClr>
              <a:buFont typeface="+mj-lt"/>
              <a:buAutoNum type="romanUcPeriod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Clr>
                <a:schemeClr val="accent1"/>
              </a:buClr>
              <a:buFont typeface="+mj-lt"/>
              <a:buAutoNum type="romanUcPeriod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1941-1943: la guerra mondiale</a:t>
            </a:r>
          </a:p>
          <a:p>
            <a:pPr marL="571500" indent="-571500">
              <a:buClr>
                <a:schemeClr val="accent1"/>
              </a:buClr>
              <a:buFont typeface="+mj-lt"/>
              <a:buAutoNum type="romanUcPeriod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Clr>
                <a:schemeClr val="accent1"/>
              </a:buClr>
              <a:buFont typeface="+mj-lt"/>
              <a:buAutoNum type="romanUcPeriod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1943-1944: la controffensiva alleata</a:t>
            </a:r>
          </a:p>
          <a:p>
            <a:pPr marL="571500" indent="-571500">
              <a:buClr>
                <a:schemeClr val="accent1"/>
              </a:buClr>
              <a:buFont typeface="+mj-lt"/>
              <a:buAutoNum type="romanUcPeriod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Clr>
                <a:schemeClr val="accent1"/>
              </a:buClr>
              <a:buFont typeface="+mj-lt"/>
              <a:buAutoNum type="romanUcPeriod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1944-1945: l’attacco al cuore dell’Europa e la fine del conflitto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33381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q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1939-1940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Blietzkrieg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 conquista di Danzica e della Polonia occidentale; di Danimarca e Norvegia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parallelamente: espansione dell’Urss negli Stati baltici e in Polonia orientale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q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maggio/giugno 1940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occupazione della Francia (a Nord) e nascita del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regime di Vichy (a Sud)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Pratiche di dominio naziste</a:t>
            </a:r>
          </a:p>
          <a:p>
            <a:pPr>
              <a:spcBef>
                <a:spcPts val="0"/>
              </a:spcBef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regimi </a:t>
            </a:r>
            <a:r>
              <a:rPr lang="it-IT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collaborazionisti</a:t>
            </a:r>
          </a:p>
          <a:p>
            <a:pPr>
              <a:spcBef>
                <a:spcPts val="0"/>
              </a:spcBef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occupazione diretta tramite regimi militari</a:t>
            </a:r>
          </a:p>
          <a:p>
            <a:pPr>
              <a:spcBef>
                <a:spcPts val="0"/>
              </a:spcBef>
              <a:buFontTx/>
              <a:buChar char="-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q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giugno 1940: quando la Francia è già capitolata, entra in guerra l’Italia</a:t>
            </a:r>
          </a:p>
          <a:p>
            <a:pPr marL="0" indent="0"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q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luglio/ottobre 1940: Attacco aereo sulla Gran Bretagna, che rimane l’unico stato europeo a resistere al nuovo ordine nazi-fascista &gt; </a:t>
            </a:r>
            <a:r>
              <a:rPr lang="it-IT" sz="20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Battaglia d’Inghilterra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49183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q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guerre “parallele”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Nord Africa e nei Balcani (Mediterranea Theater)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q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q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1941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entrano in guerra l’Unione Sovietica (</a:t>
            </a:r>
            <a:r>
              <a:rPr lang="it-IT" sz="20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Operazione Barbarossa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e gli Stati Uniti d’America (</a:t>
            </a:r>
            <a:r>
              <a:rPr lang="it-IT" sz="20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Pearl Harbour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&gt; nascita ufficiale della </a:t>
            </a:r>
            <a:r>
              <a:rPr lang="it-IT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Grande Alleanza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q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1942-1943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q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guerra nel </a:t>
            </a:r>
            <a:r>
              <a:rPr lang="it-IT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Pacifico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(vittorie americane)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guerra in </a:t>
            </a:r>
            <a:r>
              <a:rPr lang="it-IT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Nord-Africa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(El Alamein e Algeri)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it-IT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Stalingrado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Clr>
                <a:schemeClr val="accent1"/>
              </a:buClr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(vittori a sovietica nel febbraio 1943)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07319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q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1943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dal Nord Africa, </a:t>
            </a:r>
            <a:r>
              <a:rPr lang="it-IT" sz="1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sbarco in Sicilia 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(luglio 1943) 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it-IT" sz="1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Campagna d’Italia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strategia americana: portare la guerra sul continente attraverso uno sbarco sulle coste francesi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strategia inglese: ritardare lo sbarco sul continente attraverso guerre nei teatri ‘periferici’ per indebolire le armate del Reich</a:t>
            </a: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Comandi alleati integrati: sbarco sul continente (Normandia) ma rimandato al 1944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9F93C8D-078A-0166-CEC1-235828741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1391294"/>
            <a:ext cx="6099652" cy="5220000"/>
          </a:xfrm>
          <a:prstGeom prst="rect">
            <a:avLst/>
          </a:prstGeom>
          <a:noFill/>
          <a:ln w="19050">
            <a:solidFill>
              <a:srgbClr val="92929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304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9105E2CD-83A0-31C8-EE93-512AB6DAA78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97032" y="1269218"/>
            <a:ext cx="5794886" cy="5040000"/>
          </a:xfrm>
          <a:ln w="19050">
            <a:solidFill>
              <a:srgbClr val="929292"/>
            </a:solidFill>
          </a:ln>
        </p:spPr>
      </p:pic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7141778A-F7BC-3894-11FE-3D0BF719D2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9459" y="1341218"/>
            <a:ext cx="5383401" cy="4896000"/>
          </a:xfrm>
          <a:prstGeom prst="rect">
            <a:avLst/>
          </a:prstGeom>
          <a:ln w="19050">
            <a:solidFill>
              <a:srgbClr val="929292"/>
            </a:solidFill>
          </a:ln>
        </p:spPr>
      </p:pic>
    </p:spTree>
    <p:extLst>
      <p:ext uri="{BB962C8B-B14F-4D97-AF65-F5344CB8AC3E}">
        <p14:creationId xmlns:p14="http://schemas.microsoft.com/office/powerpoint/2010/main" val="2066162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2">
            <a:extLst>
              <a:ext uri="{FF2B5EF4-FFF2-40B4-BE49-F238E27FC236}">
                <a16:creationId xmlns:a16="http://schemas.microsoft.com/office/drawing/2014/main" id="{91B3F8BF-B834-76F5-0055-E1C93DDA846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473160"/>
            <a:ext cx="4623469" cy="6228000"/>
          </a:xfrm>
          <a:ln w="19050">
            <a:solidFill>
              <a:srgbClr val="929292"/>
            </a:solidFill>
          </a:ln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4EA584C8-426B-3BCE-03FE-F66063FEFA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0516" y="1593000"/>
            <a:ext cx="6651484" cy="3672000"/>
          </a:xfrm>
          <a:prstGeom prst="rect">
            <a:avLst/>
          </a:prstGeom>
          <a:ln w="19050">
            <a:solidFill>
              <a:srgbClr val="929292"/>
            </a:solidFill>
          </a:ln>
        </p:spPr>
      </p:pic>
    </p:spTree>
    <p:extLst>
      <p:ext uri="{BB962C8B-B14F-4D97-AF65-F5344CB8AC3E}">
        <p14:creationId xmlns:p14="http://schemas.microsoft.com/office/powerpoint/2010/main" val="2278083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2">
            <a:extLst>
              <a:ext uri="{FF2B5EF4-FFF2-40B4-BE49-F238E27FC236}">
                <a16:creationId xmlns:a16="http://schemas.microsoft.com/office/drawing/2014/main" id="{A89BEF4B-D760-4EDD-34BA-D98F9B1B041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0072" y="1188351"/>
            <a:ext cx="5806684" cy="4680000"/>
          </a:xfrm>
          <a:ln w="19050">
            <a:solidFill>
              <a:srgbClr val="929292"/>
            </a:solidFill>
          </a:ln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41D9B21-6EC3-2E2F-732B-F7715380ED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5245" y="1530351"/>
            <a:ext cx="5826755" cy="3996000"/>
          </a:xfrm>
          <a:prstGeom prst="rect">
            <a:avLst/>
          </a:prstGeom>
          <a:ln w="19050">
            <a:solidFill>
              <a:srgbClr val="929292"/>
            </a:solidFill>
          </a:ln>
        </p:spPr>
      </p:pic>
    </p:spTree>
    <p:extLst>
      <p:ext uri="{BB962C8B-B14F-4D97-AF65-F5344CB8AC3E}">
        <p14:creationId xmlns:p14="http://schemas.microsoft.com/office/powerpoint/2010/main" val="1283097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Italia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luglio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1943: sbarco in Sicilia e inizio della Campagna d’Italia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 luglio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1943: bombardamento su San Lorenzo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luglio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1943: il Gran Consiglio del Fascismo sfiducia Mussolini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settembre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1943: armistizio con gli anglo-americani a Cassibile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Wingdings" charset="2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“guerra civile”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charset="2"/>
              <a:buChar char="Ø"/>
            </a:pPr>
            <a:r>
              <a:rPr lang="it-IT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resistenza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(fenomeno europeo)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[De Gaulle, Tito]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[Brigate Garibaldi; Azzurri (badogliani);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cattolici]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Comitato di Liberazione Nazionale </a:t>
            </a:r>
            <a:r>
              <a:rPr lang="it-IT" sz="26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(CLN)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Partito d’Azione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Democrazia Cristiana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Partito Socialista Italiano di Unità Proletaria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Partito Repubblicano Italiano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Partito Liberale Italiano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Partito Democratico del Lavoro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Partito Comunista Italiano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961527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2419</TotalTime>
  <Words>553</Words>
  <Application>Microsoft Macintosh PowerPoint</Application>
  <PresentationFormat>Widescreen</PresentationFormat>
  <Paragraphs>107</Paragraphs>
  <Slides>14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Courier New</vt:lpstr>
      <vt:lpstr>Times New Roman</vt:lpstr>
      <vt:lpstr>Wingdings</vt:lpstr>
      <vt:lpstr>Tema di Office</vt:lpstr>
      <vt:lpstr>3.1. La seconda guerra mondiale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93</cp:revision>
  <dcterms:created xsi:type="dcterms:W3CDTF">2025-05-28T06:59:09Z</dcterms:created>
  <dcterms:modified xsi:type="dcterms:W3CDTF">2025-11-02T19:24:45Z</dcterms:modified>
</cp:coreProperties>
</file>