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1"/>
    <p:restoredTop sz="94626"/>
  </p:normalViewPr>
  <p:slideViewPr>
    <p:cSldViewPr snapToGrid="0">
      <p:cViewPr varScale="1">
        <p:scale>
          <a:sx n="116" d="100"/>
          <a:sy n="116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7E4A-9070-5ECD-DF8A-49AB3AD6D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4C675D-18FC-9F61-358F-1BED41E5D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9B6B2-C265-68D7-C478-69A54DCC7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DC820-1542-B9AD-2F8D-6E18269D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EAE25-E16E-3B46-7BAE-59D91C94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5815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2710D-9535-1677-017D-CB925056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E943D-73D7-17FA-09E2-3E05AEDE6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C10AE-0187-539B-1602-0033E7765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969EF-A4D6-44B5-5195-3E84E6FA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6416E-4AC7-DF0A-B423-E1677313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489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C74575-062D-AD8F-90ED-5AEE71BAC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929539-FD4D-0608-299C-65266D558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3E720-9CA3-D9E1-77DA-50CF3BE84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0B3BD-143C-7F25-2D9B-5AE70454B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2184A-3C9A-F09E-F65D-31B182E56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2845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1770B-CD76-7F55-05BC-022670FA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6B592-CB56-4950-707E-847E45700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7A1F4-62DB-D4D6-F974-116B9F863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AC0CC-9720-4F04-9692-0D23E2E9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FB2BB-CD76-F82C-C9A4-C88E7AFF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346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25D9-A7CF-D037-8DD5-73EC8E4A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186BF-ADA7-7BA8-07B5-DB9EE31F4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ACAD8-5FC6-B9C1-C7DA-75D5CEC72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B2600-1CDD-FA65-F67C-5168A286E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61E88-09DC-1B86-1F9A-4049A63E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43448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B889-6EF9-9210-5A7E-3C2BA21F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33CA6-BC12-96DC-2C5A-613871B36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00C5A-3E76-2867-1C38-3C0FC5970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4D413-C3E5-EFF3-99BD-02CCDCDF4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F0ACA9-E74B-E59E-7043-E63AAD79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E8412-2CE5-A185-AFF7-70F796A48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67338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0600F-A16B-6956-08B1-FE74BFDDB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8C692-209D-70D1-A10B-C396751C5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A4A29-F728-9C24-B357-C0D54905C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C7F9DD-B9C1-5646-3A55-B874E02CE4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617103-6606-F8AE-7C70-B18E448DB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C0FA8F-4F12-FA01-B181-E5BED4EF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96B00D-94FD-4C9D-5F2C-28BBB13E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8B4836-642D-F59E-2B06-B4DD8AD8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0825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9A3B6-86D2-F138-C73C-96D811CC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ADF81-3FC5-BD68-009C-07A046602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A57261-7892-9ABE-FE37-5C3F7B9BF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F804F-647F-A2E9-22E4-9F5899E3B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7976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C8795-50EB-436B-EF74-473E4085E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55BE0-6F6B-1FDF-7900-C3242302D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B8E25-F3AC-8A93-EAFF-7D07F217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1443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2A943-D584-E6DD-CB42-FE6E716D2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6395E-20D0-35AE-5607-8906BC1B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4EA26-A17C-6D59-BA2D-4B8679EA4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6BA47-83B8-BE42-C07A-6D4470BE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E4071-1A6D-C406-B43A-0EFE65041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D365B-2991-7AC9-CA99-3E346BE7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6878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333EC-837A-EBE9-514F-39E486BD4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261A7-7A3C-694E-A225-7AEF0FE30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B5E49-5D84-8656-6E72-8DD36CDBF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CF16B-C536-1E6C-AF73-D75873C91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D6E82-EA5A-24E3-E9EF-8F702F1D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A2A49-698F-E2F3-38F8-1DA65675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2430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3DDF4-5B32-6176-DFF8-2DDB6831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92BFB2-777C-7CDC-50F9-EBBB4A326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B64B7-E2D7-DB8D-3091-4EABD7585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E08D3-571D-A140-99F4-98F0E05E5F53}" type="datetimeFigureOut">
              <a:rPr lang="en-IT" smtClean="0"/>
              <a:t>4/18/24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AC8AD-927F-7EE2-90A3-ACBC270AD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8EFAB-62F1-40A2-EDF9-31E410339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85D72-FAFC-5047-955A-80F7AFCA18F2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9789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2zfqw8nhUwA?feature=oembe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1AF6-98AF-BB6D-F8E4-2F1B088679A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2340430"/>
            <a:ext cx="4245429" cy="22063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b="1" i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Gli</a:t>
            </a:r>
            <a:r>
              <a:rPr lang="en-US" sz="3400" b="1" i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anni </a:t>
            </a:r>
            <a:r>
              <a:rPr lang="en-US" sz="3400" b="1" i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Ottanta</a:t>
            </a:r>
            <a:r>
              <a:rPr lang="en-US" sz="3400" b="1" i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: verso un nuovo </a:t>
            </a:r>
            <a:r>
              <a:rPr lang="en-US" sz="3400" b="1" i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ordine</a:t>
            </a:r>
            <a:r>
              <a:rPr lang="en-US" sz="3400" b="1" i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politico-</a:t>
            </a:r>
            <a:r>
              <a:rPr lang="en-US" sz="3400" b="1" i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economico</a:t>
            </a:r>
            <a:r>
              <a:rPr lang="en-US" sz="3400" b="1" i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? </a:t>
            </a:r>
            <a:br>
              <a:rPr lang="en-US" sz="3400" b="1" i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400" b="1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AF1E5E62-9EB9-408E-AE53-A04A4C811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68AF8-4FFF-54B2-98D2-832C2D849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115" y="1309596"/>
            <a:ext cx="5466806" cy="2733403"/>
          </a:xfrm>
          <a:prstGeom prst="rect">
            <a:avLst/>
          </a:prstGeom>
        </p:spPr>
      </p:pic>
      <p:sp>
        <p:nvSpPr>
          <p:cNvPr id="37" name="Freeform 7">
            <a:extLst>
              <a:ext uri="{FF2B5EF4-FFF2-40B4-BE49-F238E27FC236}">
                <a16:creationId xmlns:a16="http://schemas.microsoft.com/office/drawing/2014/main" id="{9C5704B2-7C5B-4738-AF0D-4A2756A6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DFB36DC4-A410-4DF1-8453-1D85743F5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683319"/>
            <a:ext cx="7092887" cy="2174681"/>
          </a:xfrm>
          <a:custGeom>
            <a:avLst/>
            <a:gdLst>
              <a:gd name="connsiteX0" fmla="*/ 0 w 7092887"/>
              <a:gd name="connsiteY0" fmla="*/ 0 h 2174681"/>
              <a:gd name="connsiteX1" fmla="*/ 7092887 w 7092887"/>
              <a:gd name="connsiteY1" fmla="*/ 0 h 2174681"/>
              <a:gd name="connsiteX2" fmla="*/ 6085725 w 7092887"/>
              <a:gd name="connsiteY2" fmla="*/ 2174681 h 2174681"/>
              <a:gd name="connsiteX3" fmla="*/ 1524000 w 7092887"/>
              <a:gd name="connsiteY3" fmla="*/ 2174681 h 2174681"/>
              <a:gd name="connsiteX4" fmla="*/ 1200418 w 7092887"/>
              <a:gd name="connsiteY4" fmla="*/ 2174681 h 2174681"/>
              <a:gd name="connsiteX5" fmla="*/ 0 w 7092887"/>
              <a:gd name="connsiteY5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2887" h="2174681">
                <a:moveTo>
                  <a:pt x="0" y="0"/>
                </a:moveTo>
                <a:lnTo>
                  <a:pt x="7092887" y="0"/>
                </a:lnTo>
                <a:lnTo>
                  <a:pt x="6085725" y="2174681"/>
                </a:lnTo>
                <a:lnTo>
                  <a:pt x="1524000" y="2174681"/>
                </a:lnTo>
                <a:lnTo>
                  <a:pt x="1200418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B2B2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166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46263-6DFD-BC10-5AED-2F615491B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34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traffic light in a city&#10;&#10;Description automatically generated with low confidence">
            <a:extLst>
              <a:ext uri="{FF2B5EF4-FFF2-40B4-BE49-F238E27FC236}">
                <a16:creationId xmlns:a16="http://schemas.microsoft.com/office/drawing/2014/main" id="{E80EA059-9509-C092-3A4D-74D1D90342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53E01C-E6A3-F2E2-7456-1D8C16E2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 err="1">
                <a:solidFill>
                  <a:schemeClr val="tx1"/>
                </a:solidFill>
              </a:rPr>
              <a:t>Discorso</a:t>
            </a:r>
            <a:r>
              <a:rPr lang="en-US" sz="4800" dirty="0">
                <a:solidFill>
                  <a:schemeClr val="tx1"/>
                </a:solidFill>
              </a:rPr>
              <a:t> e </a:t>
            </a:r>
            <a:r>
              <a:rPr lang="en-US" sz="4800" dirty="0" err="1">
                <a:solidFill>
                  <a:schemeClr val="tx1"/>
                </a:solidFill>
              </a:rPr>
              <a:t>politiche</a:t>
            </a:r>
            <a:r>
              <a:rPr lang="en-US" sz="4800" dirty="0">
                <a:solidFill>
                  <a:schemeClr val="tx1"/>
                </a:solidFill>
              </a:rPr>
              <a:t>: da New York al resto del mondo</a:t>
            </a:r>
            <a:br>
              <a:rPr lang="en-US" sz="4800" dirty="0">
                <a:solidFill>
                  <a:schemeClr val="tx1"/>
                </a:solidFill>
              </a:rPr>
            </a:br>
            <a:endParaRPr lang="en-US" sz="4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102EB-C845-86F0-90E5-336339398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019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9EC638-ACC0-ABA7-1045-6E14033A0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IT" sz="4000"/>
              <a:t>Il discorso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C546E-9FE0-2536-5685-D90C72D33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T" sz="2000" b="1" i="1" u="sng"/>
              <a:t>Rigetto pilastri del New Deal:</a:t>
            </a:r>
          </a:p>
          <a:p>
            <a:pPr marL="0" indent="0">
              <a:buNone/>
            </a:pPr>
            <a:endParaRPr lang="en-IT" sz="2000" b="1" i="1" u="sng"/>
          </a:p>
          <a:p>
            <a:pPr marL="0" indent="0">
              <a:buNone/>
            </a:pPr>
            <a:r>
              <a:rPr lang="it-IT" sz="2000" kern="0">
                <a:effectLst/>
                <a:ea typeface="Times New Roman" panose="02020603050405020304" pitchFamily="18" charset="0"/>
              </a:rPr>
              <a:t>Costrizioni al mercato</a:t>
            </a:r>
          </a:p>
          <a:p>
            <a:pPr marL="0" indent="0">
              <a:buNone/>
            </a:pPr>
            <a:r>
              <a:rPr lang="it-IT" sz="2000" kern="0">
                <a:ea typeface="Times New Roman" panose="02020603050405020304" pitchFamily="18" charset="0"/>
              </a:rPr>
              <a:t>R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icerca del compromesso di classe </a:t>
            </a:r>
          </a:p>
          <a:p>
            <a:pPr marL="0" indent="0">
              <a:buNone/>
            </a:pPr>
            <a:r>
              <a:rPr lang="it-IT" sz="2000" kern="0">
                <a:ea typeface="Times New Roman" panose="02020603050405020304" pitchFamily="18" charset="0"/>
              </a:rPr>
              <a:t>R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iconoscimento della forza delle organizzazioni sindacali</a:t>
            </a:r>
          </a:p>
          <a:p>
            <a:pPr marL="0" indent="0">
              <a:buNone/>
            </a:pPr>
            <a:r>
              <a:rPr lang="it-IT" sz="2000" kern="0">
                <a:ea typeface="Times New Roman" panose="02020603050405020304" pitchFamily="18" charset="0"/>
              </a:rPr>
              <a:t>P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rincipio della tassazione progressiva</a:t>
            </a:r>
          </a:p>
          <a:p>
            <a:pPr marL="0" indent="0">
              <a:buNone/>
            </a:pPr>
            <a:r>
              <a:rPr lang="it-IT" sz="2000" kern="0">
                <a:ea typeface="Times New Roman" panose="02020603050405020304" pitchFamily="18" charset="0"/>
              </a:rPr>
              <a:t>L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egittimità del ruolo espansivo dello stato</a:t>
            </a:r>
          </a:p>
          <a:p>
            <a:pPr marL="0" indent="0">
              <a:buNone/>
            </a:pPr>
            <a:r>
              <a:rPr lang="it-IT" sz="2000" kern="0">
                <a:effectLst/>
                <a:ea typeface="Times New Roman" panose="02020603050405020304" pitchFamily="18" charset="0"/>
              </a:rPr>
              <a:t>Importanza di un orizzonte politico inclusivo ed egalitario</a:t>
            </a:r>
            <a:r>
              <a:rPr lang="en-IT" sz="2000">
                <a:effectLst/>
              </a:rPr>
              <a:t> </a:t>
            </a:r>
            <a:endParaRPr lang="en-IT" sz="2000"/>
          </a:p>
          <a:p>
            <a:endParaRPr lang="en-IT" sz="20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39237-0A06-264C-9FE5-464DC5E0B1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41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1C091-2A95-D0E6-F9C3-1ECFAED1C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1752"/>
            <a:ext cx="4391024" cy="1323439"/>
          </a:xfrm>
        </p:spPr>
        <p:txBody>
          <a:bodyPr anchor="t">
            <a:normAutofit/>
          </a:bodyPr>
          <a:lstStyle/>
          <a:p>
            <a:r>
              <a:rPr lang="en-IT" sz="4000">
                <a:solidFill>
                  <a:schemeClr val="bg1"/>
                </a:solidFill>
              </a:rPr>
              <a:t>Reintepretazione dei diritti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E801D-5E76-EB61-7024-95A5038F9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46400"/>
            <a:ext cx="4391024" cy="2862288"/>
          </a:xfrm>
        </p:spPr>
        <p:txBody>
          <a:bodyPr>
            <a:normAutofit/>
          </a:bodyPr>
          <a:lstStyle/>
          <a:p>
            <a:r>
              <a:rPr lang="en-IT" sz="2200" dirty="0">
                <a:solidFill>
                  <a:schemeClr val="bg1">
                    <a:alpha val="80000"/>
                  </a:schemeClr>
                </a:solidFill>
              </a:rPr>
              <a:t>Uguaglianza (formale, giuridica)</a:t>
            </a:r>
          </a:p>
          <a:p>
            <a:r>
              <a:rPr lang="en-IT" sz="2200" dirty="0">
                <a:solidFill>
                  <a:schemeClr val="bg1">
                    <a:alpha val="80000"/>
                  </a:schemeClr>
                </a:solidFill>
              </a:rPr>
              <a:t>Sicurezza (protezione della libertà)</a:t>
            </a:r>
          </a:p>
          <a:p>
            <a:r>
              <a:rPr lang="en-IT" sz="2200" dirty="0">
                <a:solidFill>
                  <a:schemeClr val="bg1">
                    <a:alpha val="80000"/>
                  </a:schemeClr>
                </a:solidFill>
              </a:rPr>
              <a:t>Diritto alla proprietà</a:t>
            </a:r>
          </a:p>
          <a:p>
            <a:pPr marL="0" indent="0">
              <a:buNone/>
            </a:pPr>
            <a:endParaRPr lang="en-IT" sz="22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IT" sz="22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IT" sz="2200" dirty="0">
                <a:solidFill>
                  <a:schemeClr val="bg1">
                    <a:alpha val="80000"/>
                  </a:schemeClr>
                </a:solidFill>
              </a:rPr>
              <a:t>LIBERTÀ</a:t>
            </a:r>
          </a:p>
          <a:p>
            <a:endParaRPr lang="en-IT" sz="2200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BE7D7E-D9B0-7D05-EC49-CE10A54D72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41375"/>
            <a:ext cx="5260975" cy="4645025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3705FF7-CAB4-430F-A07B-AF2245F17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4138312"/>
            <a:ext cx="5260975" cy="1410656"/>
            <a:chOff x="6096000" y="4138312"/>
            <a:chExt cx="5260975" cy="141065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BFFE2ED-DBB9-4090-905D-1939650FC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4138312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D1EC16-E672-4366-A091-73675BE54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4138312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0F0D0AA-2718-9EC9-45AC-B945C915DAD4}"/>
              </a:ext>
            </a:extLst>
          </p:cNvPr>
          <p:cNvSpPr/>
          <p:nvPr/>
        </p:nvSpPr>
        <p:spPr>
          <a:xfrm>
            <a:off x="2342469" y="5214257"/>
            <a:ext cx="1382486" cy="5442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LIBERTÀ</a:t>
            </a:r>
          </a:p>
        </p:txBody>
      </p:sp>
    </p:spTree>
    <p:extLst>
      <p:ext uri="{BB962C8B-B14F-4D97-AF65-F5344CB8AC3E}">
        <p14:creationId xmlns:p14="http://schemas.microsoft.com/office/powerpoint/2010/main" val="2617686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D8B2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40F8F-FBC0-9AC8-253F-E37DE5F8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49" y="889846"/>
            <a:ext cx="3854945" cy="19828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D8B2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08DC2C-0D42-4B34-9E19-DFFFAEB2A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992561"/>
            <a:ext cx="3854945" cy="198289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18FEA-C665-4588-4637-B142156B1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656" y="65049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652B48-A423-0687-DB1F-4E5A2B58AE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F3FCE8-300B-6D89-5222-6DCBCBCE85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65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F663D-E07A-D633-1371-9AFC84C89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it-IT" sz="3700" i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Program for Economic Recovery</a:t>
            </a:r>
            <a:endParaRPr lang="en-IT" sz="3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81A3F-7662-BA0F-B215-5EE28BD52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endParaRPr lang="it-IT" sz="2000" kern="0">
              <a:effectLst/>
              <a:ea typeface="Times New Roman" panose="02020603050405020304" pitchFamily="18" charset="0"/>
            </a:endParaRPr>
          </a:p>
          <a:p>
            <a:r>
              <a:rPr lang="it-IT" sz="2000" kern="0">
                <a:effectLst/>
                <a:ea typeface="Times New Roman" panose="02020603050405020304" pitchFamily="18" charset="0"/>
              </a:rPr>
              <a:t>drastica riduzione della pressione fiscale</a:t>
            </a:r>
          </a:p>
          <a:p>
            <a:r>
              <a:rPr lang="it-IT" sz="2000" kern="0">
                <a:effectLst/>
                <a:ea typeface="Times New Roman" panose="02020603050405020304" pitchFamily="18" charset="0"/>
              </a:rPr>
              <a:t>progressiva deregolamentazione dei mercati</a:t>
            </a:r>
          </a:p>
          <a:p>
            <a:r>
              <a:rPr lang="it-IT" sz="2000" kern="0">
                <a:effectLst/>
                <a:ea typeface="Times New Roman" panose="02020603050405020304" pitchFamily="18" charset="0"/>
              </a:rPr>
              <a:t>contrazione della spesa pubblica</a:t>
            </a:r>
          </a:p>
          <a:p>
            <a:r>
              <a:rPr lang="it-IT" sz="2000" kern="0">
                <a:effectLst/>
                <a:ea typeface="Times New Roman" panose="02020603050405020304" pitchFamily="18" charset="0"/>
              </a:rPr>
              <a:t>adozione di una politica monetaria restrittiva per ridurre l’inflazione. </a:t>
            </a:r>
            <a:endParaRPr lang="en-IT" sz="20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9B69AD-5477-9340-B06A-0777EEE71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68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45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F1322-82E0-D95F-20CE-5DAE7820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i="1">
                <a:solidFill>
                  <a:srgbClr val="FFFFFF"/>
                </a:solidFill>
                <a:effectLst/>
              </a:rPr>
              <a:t>Economic Recovery Tax Act, </a:t>
            </a:r>
            <a:r>
              <a:rPr lang="en-US" sz="3600">
                <a:solidFill>
                  <a:srgbClr val="FFFFFF"/>
                </a:solidFill>
                <a:effectLst/>
              </a:rPr>
              <a:t>1981 </a:t>
            </a:r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9AD50BF-56BA-7390-B65E-FBC29EF5C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45406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8E30B0-26D7-EA99-C30C-94C498C63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3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iforme per la deregolamentazione del sistema produttivo </a:t>
            </a: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710475-7DCE-B655-0F78-9B70C5C2B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9103" y="666728"/>
            <a:ext cx="408277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98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1C6C0D-477F-8409-587E-CA7C8E98E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315" y="643467"/>
            <a:ext cx="810336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1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descr="Apple 1984 Super Bowl Commercial Introducing Macintosh Computer (HD)">
            <a:hlinkClick r:id="" action="ppaction://media"/>
            <a:extLst>
              <a:ext uri="{FF2B5EF4-FFF2-40B4-BE49-F238E27FC236}">
                <a16:creationId xmlns:a16="http://schemas.microsoft.com/office/drawing/2014/main" id="{3F62E760-FFD6-15AF-AAED-D44E93159E0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68FEA9-8115-403E-DDF9-AF4F28E8F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T" sz="4800"/>
              <a:t>Reaganomics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19CBA-7319-082D-65B3-FF3E97B61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it-IT" sz="2000" kern="0">
                <a:effectLst/>
                <a:ea typeface="Times New Roman" panose="02020603050405020304" pitchFamily="18" charset="0"/>
              </a:rPr>
              <a:t>Dati positivi: occupazione, inflazione, Prodotto interno lordo, dinamismo di servizi avanzati </a:t>
            </a:r>
          </a:p>
          <a:p>
            <a:r>
              <a:rPr lang="it-IT" sz="2000" kern="0">
                <a:effectLst/>
                <a:ea typeface="Times New Roman" panose="02020603050405020304" pitchFamily="18" charset="0"/>
              </a:rPr>
              <a:t>Dati negativi: fetta di popolazione al di sotto della soglia della povertà, crescente indebitamento e il doppio deficit, interno (di bilancio) ed esterno (bilancia dei pagamenti)</a:t>
            </a:r>
            <a:r>
              <a:rPr lang="en-IT" sz="2000">
                <a:effectLst/>
              </a:rPr>
              <a:t> </a:t>
            </a:r>
            <a:endParaRPr lang="en-IT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697029-A0CA-789D-1A80-D20CA63428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984" y="2484255"/>
            <a:ext cx="4695372" cy="3714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5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43BA6-784E-A1F9-6C2E-87A2761C7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Impatto Reaganomics a livello internazionale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4D8A3-E1C2-A349-8A6E-C7DC6766A195}"/>
              </a:ext>
            </a:extLst>
          </p:cNvPr>
          <p:cNvSpPr>
            <a:spLocks/>
          </p:cNvSpPr>
          <p:nvPr/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endParaRPr lang="en-IT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6D7FA4-6F56-E32C-56B9-C9137291066B}"/>
              </a:ext>
            </a:extLst>
          </p:cNvPr>
          <p:cNvSpPr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C26F8-CF8A-B7D6-DCD1-90C13C6EA3B0}"/>
              </a:ext>
            </a:extLst>
          </p:cNvPr>
          <p:cNvSpPr>
            <a:spLocks/>
          </p:cNvSpPr>
          <p:nvPr/>
        </p:nvSpPr>
        <p:spPr>
          <a:xfrm>
            <a:off x="2131810" y="2895875"/>
            <a:ext cx="3900526" cy="6230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685800">
              <a:lnSpc>
                <a:spcPct val="90000"/>
              </a:lnSpc>
              <a:spcAft>
                <a:spcPts val="600"/>
              </a:spcAft>
            </a:pPr>
            <a:endParaRPr lang="en-IT" sz="135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defTabSz="685800">
              <a:lnSpc>
                <a:spcPct val="90000"/>
              </a:lnSpc>
              <a:spcAft>
                <a:spcPts val="600"/>
              </a:spcAft>
            </a:pPr>
            <a:r>
              <a:rPr lang="en-IT" sz="135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Paesi produttori di petrolio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8A4BB-304F-D0C1-F601-513B8E2F8BDC}"/>
              </a:ext>
            </a:extLst>
          </p:cNvPr>
          <p:cNvSpPr>
            <a:spLocks/>
          </p:cNvSpPr>
          <p:nvPr/>
        </p:nvSpPr>
        <p:spPr>
          <a:xfrm>
            <a:off x="6164395" y="2615979"/>
            <a:ext cx="3919735" cy="6230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685800">
              <a:spcAft>
                <a:spcPts val="600"/>
              </a:spcAft>
            </a:pPr>
            <a:r>
              <a:rPr lang="en-GB" sz="135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Africa e America Latina (</a:t>
            </a:r>
            <a:r>
              <a:rPr lang="en-GB" sz="1350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più</a:t>
            </a:r>
            <a:r>
              <a:rPr lang="en-GB" sz="135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50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povere</a:t>
            </a:r>
            <a:r>
              <a:rPr lang="en-GB" sz="135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CD18C9-6743-201E-80F9-CA6EFD10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149" y="3830744"/>
            <a:ext cx="2741326" cy="23461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342F18-6DAB-1022-DD58-F3EEAEFFEB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3660" y="3518950"/>
            <a:ext cx="2704729" cy="278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77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E55E965-3B81-45DB-8DAE-1A23A5A1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IT" sz="4000"/>
              <a:t>“Lunga crisi del debito”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5D7050-92EF-0D38-2E20-5994A4053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30" y="1767045"/>
            <a:ext cx="3876165" cy="289221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6BE0B4-A465-50D9-B274-2ED3BD7DD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endParaRPr lang="en-IT" sz="2000"/>
          </a:p>
          <a:p>
            <a:r>
              <a:rPr lang="en-IT" sz="2000"/>
              <a:t>Alta inflazione: 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aumento del costo dei prodotti importati a fronte di ricavi dalle esportazioni di materie prime e prodotti agricoli sostanzialmente costanti</a:t>
            </a:r>
          </a:p>
          <a:p>
            <a:r>
              <a:rPr lang="it-IT" sz="2000" kern="0"/>
              <a:t>Aumento tassi di interesse: </a:t>
            </a:r>
            <a:r>
              <a:rPr lang="it-IT" sz="2000" kern="0">
                <a:effectLst/>
                <a:ea typeface="Times New Roman" panose="02020603050405020304" pitchFamily="18" charset="0"/>
              </a:rPr>
              <a:t>salta la loro capacità di pagamento e restituzione del capitale</a:t>
            </a:r>
            <a:r>
              <a:rPr lang="en-IT" sz="2000">
                <a:effectLst/>
              </a:rPr>
              <a:t> </a:t>
            </a:r>
            <a:endParaRPr lang="en-IT" sz="2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7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FC6A4E-7867-ADAB-F2F1-1D66231A1A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42" y="891652"/>
            <a:ext cx="4412021" cy="30307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Crescita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delle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tigri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asiatiche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864184-1EAB-98A6-DE1F-6673D971A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1928" y="457199"/>
            <a:ext cx="3716464" cy="58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10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EB44A-F08A-46C8-B1C7-5403C0EE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en-IT">
                <a:solidFill>
                  <a:schemeClr val="bg1"/>
                </a:solidFill>
              </a:rPr>
              <a:t>Europa occidentale: reazione difensiva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32F13-5AA4-4B35-9CA5-0C33E7F62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4800600" cy="3711571"/>
          </a:xfrm>
        </p:spPr>
        <p:txBody>
          <a:bodyPr>
            <a:normAutofit/>
          </a:bodyPr>
          <a:lstStyle/>
          <a:p>
            <a:endParaRPr lang="en-IT" sz="2000" dirty="0">
              <a:solidFill>
                <a:schemeClr val="bg1"/>
              </a:solidFill>
            </a:endParaRPr>
          </a:p>
          <a:p>
            <a:endParaRPr lang="en-IT" sz="2000" dirty="0">
              <a:solidFill>
                <a:schemeClr val="bg1"/>
              </a:solidFill>
            </a:endParaRPr>
          </a:p>
          <a:p>
            <a:r>
              <a:rPr lang="en-IT" sz="2000" dirty="0">
                <a:solidFill>
                  <a:schemeClr val="bg1"/>
                </a:solidFill>
              </a:rPr>
              <a:t>Critica alla “dittatura del dollaro”</a:t>
            </a:r>
          </a:p>
          <a:p>
            <a:r>
              <a:rPr lang="en-IT" sz="2000" dirty="0">
                <a:solidFill>
                  <a:schemeClr val="bg1"/>
                </a:solidFill>
              </a:rPr>
              <a:t>Critica all’unilateralismo</a:t>
            </a:r>
          </a:p>
          <a:p>
            <a:r>
              <a:rPr lang="en-IT" sz="2000" dirty="0">
                <a:solidFill>
                  <a:schemeClr val="bg1"/>
                </a:solidFill>
              </a:rPr>
              <a:t>Coordinazione europea inefficace contro reaganismo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E52EF-FE95-C35C-2B9D-BFF3A14E7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251" y="-6"/>
            <a:ext cx="4546739" cy="6857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188D9B-1674-419B-A379-D1632A7EC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29053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711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2854001-B4AF-4E18-9D2E-33E37F97A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28225-A8C2-D084-E85F-D80C801E2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en-IT" sz="5200"/>
              <a:t>Sfida del reaganismo e risposta CE/UE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A302E-1D03-2A01-CA8D-5CFB28986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70" y="3355848"/>
            <a:ext cx="6244957" cy="2825496"/>
          </a:xfrm>
        </p:spPr>
        <p:txBody>
          <a:bodyPr>
            <a:normAutofit/>
          </a:bodyPr>
          <a:lstStyle/>
          <a:p>
            <a:r>
              <a:rPr lang="en-IT" sz="2400" dirty="0">
                <a:latin typeface="Aptos" panose="020B0004020202020204" pitchFamily="34" charset="0"/>
              </a:rPr>
              <a:t>Politico-economica</a:t>
            </a:r>
          </a:p>
          <a:p>
            <a:r>
              <a:rPr lang="en-IT" sz="2400" dirty="0">
                <a:latin typeface="Aptos" panose="020B0004020202020204" pitchFamily="34" charset="0"/>
              </a:rPr>
              <a:t>ideologica</a:t>
            </a:r>
          </a:p>
          <a:p>
            <a:endParaRPr lang="en-IT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A91C1-198E-ED6A-C772-5BA9AB32E7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7684007" y="603504"/>
            <a:ext cx="405079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90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653F3-39FD-38FD-F0BF-C100FD186B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48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BD4C9-2FD0-EBC7-3F54-1E60CF619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67" y="1397120"/>
            <a:ext cx="4707671" cy="1225650"/>
          </a:xfrm>
        </p:spPr>
        <p:txBody>
          <a:bodyPr anchor="b">
            <a:normAutofit/>
          </a:bodyPr>
          <a:lstStyle/>
          <a:p>
            <a:r>
              <a:rPr lang="en-IT" sz="3800">
                <a:solidFill>
                  <a:schemeClr val="bg1"/>
                </a:solidFill>
              </a:rPr>
              <a:t>Visione di Delors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B6DC5-80D7-D268-D897-724A6B0D1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467" y="2891752"/>
            <a:ext cx="4707671" cy="2334517"/>
          </a:xfrm>
        </p:spPr>
        <p:txBody>
          <a:bodyPr>
            <a:normAutofit fontScale="92500"/>
          </a:bodyPr>
          <a:lstStyle/>
          <a:p>
            <a:r>
              <a:rPr lang="en-IT" sz="2400" dirty="0">
                <a:solidFill>
                  <a:schemeClr val="bg1"/>
                </a:solidFill>
                <a:latin typeface="Aptos" panose="020B0004020202020204" pitchFamily="34" charset="0"/>
              </a:rPr>
              <a:t>Ineluttabilità della globalizzazione e necessità di governarla</a:t>
            </a:r>
          </a:p>
          <a:p>
            <a:r>
              <a:rPr lang="en-IT" sz="2400" dirty="0">
                <a:solidFill>
                  <a:schemeClr val="bg1"/>
                </a:solidFill>
                <a:latin typeface="Aptos" panose="020B0004020202020204" pitchFamily="34" charset="0"/>
              </a:rPr>
              <a:t>Riformare il sistema europeo: AUE</a:t>
            </a:r>
          </a:p>
          <a:p>
            <a:r>
              <a:rPr lang="en-IT" sz="2400" dirty="0">
                <a:solidFill>
                  <a:schemeClr val="bg1"/>
                </a:solidFill>
                <a:latin typeface="Aptos" panose="020B0004020202020204" pitchFamily="34" charset="0"/>
              </a:rPr>
              <a:t>Preservare la vocazione europea allo “Stato sociale”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6F8813-B922-9E85-A5B8-96436468A6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735467" y="977900"/>
            <a:ext cx="5037433" cy="4826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1F2F60-14E3-4196-B7CE-175E46F04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596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5FA909-3F24-448C-A8BC-7CF77F62F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6202D1-A201-C179-882F-83AAB179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515479"/>
            <a:ext cx="6140449" cy="1323439"/>
          </a:xfrm>
        </p:spPr>
        <p:txBody>
          <a:bodyPr anchor="t">
            <a:normAutofit/>
          </a:bodyPr>
          <a:lstStyle/>
          <a:p>
            <a:pPr algn="ctr"/>
            <a:r>
              <a:rPr lang="en-IT" sz="3600" dirty="0">
                <a:solidFill>
                  <a:schemeClr val="bg1"/>
                </a:solidFill>
                <a:latin typeface="Aptos" panose="020B0004020202020204" pitchFamily="34" charset="0"/>
              </a:rPr>
              <a:t>Orientamenti diversi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F91A2-02C7-FB7E-D91F-D14BEE881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394"/>
            <a:ext cx="6140449" cy="3287790"/>
          </a:xfrm>
        </p:spPr>
        <p:txBody>
          <a:bodyPr>
            <a:noAutofit/>
          </a:bodyPr>
          <a:lstStyle/>
          <a:p>
            <a:endParaRPr lang="it-IT" sz="2400" kern="0" dirty="0">
              <a:solidFill>
                <a:schemeClr val="bg1">
                  <a:alpha val="80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r>
              <a:rPr lang="it-IT" sz="2400" kern="0" dirty="0">
                <a:solidFill>
                  <a:schemeClr val="bg1">
                    <a:alpha val="80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Pressione neoliberale: liberalizzazione del mercato unico </a:t>
            </a:r>
          </a:p>
          <a:p>
            <a:r>
              <a:rPr lang="it-IT" sz="2400" kern="0" dirty="0">
                <a:solidFill>
                  <a:schemeClr val="bg1">
                    <a:alpha val="80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Vocazione mercantilistica: investimenti in ambito della ricerca e alta tecnologia </a:t>
            </a:r>
          </a:p>
          <a:p>
            <a:r>
              <a:rPr lang="it-IT" sz="2400" kern="0" dirty="0">
                <a:solidFill>
                  <a:schemeClr val="bg1">
                    <a:alpha val="80000"/>
                  </a:schemeClr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Vocazione sociale: </a:t>
            </a:r>
            <a:r>
              <a:rPr lang="it-IT" sz="2400" kern="0" dirty="0">
                <a:solidFill>
                  <a:schemeClr val="bg1">
                    <a:alpha val="80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politica comunitaria di coesione economica e sociale che consentiva alla CE di intervenire sugli squilibri territoriali, attraverso il Fondo europeo agricolo di orientamento e garanzia (FEAOG) e il Fondo europeo di sviluppo regionale (FESR); art. 118A</a:t>
            </a:r>
            <a:endParaRPr lang="en-IT" sz="2400" dirty="0">
              <a:solidFill>
                <a:schemeClr val="bg1">
                  <a:alpha val="80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60244-8BF2-26A9-A9B6-E22A997A3F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8829" y="-1"/>
            <a:ext cx="4543953" cy="6858002"/>
          </a:xfrm>
          <a:custGeom>
            <a:avLst/>
            <a:gdLst/>
            <a:ahLst/>
            <a:cxnLst/>
            <a:rect l="l" t="t" r="r" b="b"/>
            <a:pathLst>
              <a:path w="4543953" h="6858002">
                <a:moveTo>
                  <a:pt x="248638" y="6438981"/>
                </a:moveTo>
                <a:cubicBezTo>
                  <a:pt x="258140" y="6444077"/>
                  <a:pt x="265617" y="6451650"/>
                  <a:pt x="268569" y="6463841"/>
                </a:cubicBezTo>
                <a:lnTo>
                  <a:pt x="268572" y="6463849"/>
                </a:lnTo>
                <a:lnTo>
                  <a:pt x="279556" y="6508052"/>
                </a:lnTo>
                <a:lnTo>
                  <a:pt x="282367" y="6513012"/>
                </a:lnTo>
                <a:lnTo>
                  <a:pt x="284834" y="6521804"/>
                </a:lnTo>
                <a:lnTo>
                  <a:pt x="301172" y="6546195"/>
                </a:lnTo>
                <a:lnTo>
                  <a:pt x="301172" y="6546194"/>
                </a:lnTo>
                <a:lnTo>
                  <a:pt x="282367" y="6513012"/>
                </a:lnTo>
                <a:lnTo>
                  <a:pt x="268572" y="6463849"/>
                </a:lnTo>
                <a:lnTo>
                  <a:pt x="268569" y="6463840"/>
                </a:lnTo>
                <a:close/>
                <a:moveTo>
                  <a:pt x="332842" y="2836172"/>
                </a:moveTo>
                <a:lnTo>
                  <a:pt x="332842" y="2836173"/>
                </a:lnTo>
                <a:cubicBezTo>
                  <a:pt x="336914" y="2839983"/>
                  <a:pt x="340200" y="2844317"/>
                  <a:pt x="341533" y="2848794"/>
                </a:cubicBezTo>
                <a:cubicBezTo>
                  <a:pt x="348200" y="2870416"/>
                  <a:pt x="356392" y="2892181"/>
                  <a:pt x="361441" y="2914328"/>
                </a:cubicBezTo>
                <a:lnTo>
                  <a:pt x="366072" y="2947863"/>
                </a:lnTo>
                <a:lnTo>
                  <a:pt x="362488" y="2982148"/>
                </a:lnTo>
                <a:cubicBezTo>
                  <a:pt x="354392" y="3014153"/>
                  <a:pt x="350582" y="3045777"/>
                  <a:pt x="350796" y="3077401"/>
                </a:cubicBezTo>
                <a:lnTo>
                  <a:pt x="350796" y="3077402"/>
                </a:lnTo>
                <a:lnTo>
                  <a:pt x="350796" y="3077402"/>
                </a:lnTo>
                <a:cubicBezTo>
                  <a:pt x="351010" y="3109026"/>
                  <a:pt x="355249" y="3140650"/>
                  <a:pt x="363250" y="3172655"/>
                </a:cubicBezTo>
                <a:cubicBezTo>
                  <a:pt x="389159" y="3276481"/>
                  <a:pt x="416591" y="3380306"/>
                  <a:pt x="410877" y="3489468"/>
                </a:cubicBezTo>
                <a:cubicBezTo>
                  <a:pt x="409925" y="3507564"/>
                  <a:pt x="421546" y="3529091"/>
                  <a:pt x="432976" y="3544714"/>
                </a:cubicBezTo>
                <a:cubicBezTo>
                  <a:pt x="438406" y="3552191"/>
                  <a:pt x="442585" y="3557716"/>
                  <a:pt x="445520" y="3562321"/>
                </a:cubicBezTo>
                <a:lnTo>
                  <a:pt x="450598" y="3574408"/>
                </a:lnTo>
                <a:lnTo>
                  <a:pt x="448246" y="3587174"/>
                </a:lnTo>
                <a:cubicBezTo>
                  <a:pt x="446228" y="3592232"/>
                  <a:pt x="442978" y="3598435"/>
                  <a:pt x="438500" y="3606817"/>
                </a:cubicBezTo>
                <a:cubicBezTo>
                  <a:pt x="434118" y="3614819"/>
                  <a:pt x="431452" y="3624725"/>
                  <a:pt x="424974" y="3630632"/>
                </a:cubicBezTo>
                <a:cubicBezTo>
                  <a:pt x="408496" y="3645682"/>
                  <a:pt x="402257" y="3662494"/>
                  <a:pt x="400733" y="3680163"/>
                </a:cubicBezTo>
                <a:lnTo>
                  <a:pt x="400733" y="3680164"/>
                </a:lnTo>
                <a:lnTo>
                  <a:pt x="400733" y="3680164"/>
                </a:lnTo>
                <a:lnTo>
                  <a:pt x="404781" y="3734838"/>
                </a:lnTo>
                <a:lnTo>
                  <a:pt x="404399" y="3754652"/>
                </a:lnTo>
                <a:cubicBezTo>
                  <a:pt x="398399" y="3767130"/>
                  <a:pt x="396447" y="3778655"/>
                  <a:pt x="398042" y="3789776"/>
                </a:cubicBezTo>
                <a:lnTo>
                  <a:pt x="398042" y="3789776"/>
                </a:lnTo>
                <a:lnTo>
                  <a:pt x="398042" y="3789777"/>
                </a:lnTo>
                <a:cubicBezTo>
                  <a:pt x="399638" y="3800897"/>
                  <a:pt x="404781" y="3811614"/>
                  <a:pt x="412973" y="3822473"/>
                </a:cubicBezTo>
                <a:lnTo>
                  <a:pt x="427308" y="3852620"/>
                </a:lnTo>
                <a:lnTo>
                  <a:pt x="426528" y="3868764"/>
                </a:lnTo>
                <a:cubicBezTo>
                  <a:pt x="425070" y="3874229"/>
                  <a:pt x="422307" y="3879766"/>
                  <a:pt x="417925" y="3885338"/>
                </a:cubicBezTo>
                <a:cubicBezTo>
                  <a:pt x="398494" y="3910104"/>
                  <a:pt x="388302" y="3935727"/>
                  <a:pt x="386040" y="3962159"/>
                </a:cubicBezTo>
                <a:lnTo>
                  <a:pt x="386040" y="3962160"/>
                </a:lnTo>
                <a:lnTo>
                  <a:pt x="386040" y="3962160"/>
                </a:lnTo>
                <a:cubicBezTo>
                  <a:pt x="383778" y="3988593"/>
                  <a:pt x="389446" y="4015835"/>
                  <a:pt x="401733" y="4043840"/>
                </a:cubicBezTo>
                <a:lnTo>
                  <a:pt x="416855" y="4103826"/>
                </a:lnTo>
                <a:lnTo>
                  <a:pt x="414887" y="4134256"/>
                </a:lnTo>
                <a:cubicBezTo>
                  <a:pt x="413045" y="4144498"/>
                  <a:pt x="409973" y="4154857"/>
                  <a:pt x="405543" y="4165383"/>
                </a:cubicBezTo>
                <a:cubicBezTo>
                  <a:pt x="402114" y="4173480"/>
                  <a:pt x="401543" y="4182767"/>
                  <a:pt x="401638" y="4192387"/>
                </a:cubicBezTo>
                <a:lnTo>
                  <a:pt x="401638" y="4192388"/>
                </a:lnTo>
                <a:lnTo>
                  <a:pt x="401638" y="4192388"/>
                </a:lnTo>
                <a:lnTo>
                  <a:pt x="401733" y="4221391"/>
                </a:lnTo>
                <a:lnTo>
                  <a:pt x="396017" y="4253014"/>
                </a:lnTo>
                <a:cubicBezTo>
                  <a:pt x="383824" y="4277401"/>
                  <a:pt x="368204" y="4300070"/>
                  <a:pt x="356201" y="4324645"/>
                </a:cubicBezTo>
                <a:cubicBezTo>
                  <a:pt x="350487" y="4336457"/>
                  <a:pt x="347439" y="4350554"/>
                  <a:pt x="347247" y="4363890"/>
                </a:cubicBezTo>
                <a:lnTo>
                  <a:pt x="347247" y="4363891"/>
                </a:lnTo>
                <a:lnTo>
                  <a:pt x="347247" y="4363891"/>
                </a:lnTo>
                <a:cubicBezTo>
                  <a:pt x="346295" y="4403326"/>
                  <a:pt x="346295" y="4442762"/>
                  <a:pt x="348009" y="4482005"/>
                </a:cubicBezTo>
                <a:cubicBezTo>
                  <a:pt x="350677" y="4546777"/>
                  <a:pt x="351249" y="4612501"/>
                  <a:pt x="408019" y="4659175"/>
                </a:cubicBezTo>
                <a:cubicBezTo>
                  <a:pt x="412591" y="4662987"/>
                  <a:pt x="415259" y="4671177"/>
                  <a:pt x="416021" y="4677656"/>
                </a:cubicBezTo>
                <a:cubicBezTo>
                  <a:pt x="419640" y="4707565"/>
                  <a:pt x="420022" y="4738236"/>
                  <a:pt x="425928" y="4767765"/>
                </a:cubicBezTo>
                <a:lnTo>
                  <a:pt x="427237" y="4800483"/>
                </a:lnTo>
                <a:lnTo>
                  <a:pt x="412401" y="4828916"/>
                </a:lnTo>
                <a:cubicBezTo>
                  <a:pt x="395828" y="4846490"/>
                  <a:pt x="384397" y="4866958"/>
                  <a:pt x="382691" y="4889275"/>
                </a:cubicBezTo>
                <a:lnTo>
                  <a:pt x="382691" y="4889275"/>
                </a:lnTo>
                <a:lnTo>
                  <a:pt x="382691" y="4889276"/>
                </a:lnTo>
                <a:cubicBezTo>
                  <a:pt x="382122" y="4896714"/>
                  <a:pt x="382634" y="4904358"/>
                  <a:pt x="384396" y="4912169"/>
                </a:cubicBezTo>
                <a:lnTo>
                  <a:pt x="385799" y="4933805"/>
                </a:lnTo>
                <a:lnTo>
                  <a:pt x="381039" y="4952673"/>
                </a:lnTo>
                <a:cubicBezTo>
                  <a:pt x="376253" y="4964604"/>
                  <a:pt x="368680" y="4975511"/>
                  <a:pt x="360964" y="4987037"/>
                </a:cubicBezTo>
                <a:cubicBezTo>
                  <a:pt x="349725" y="5003801"/>
                  <a:pt x="335627" y="5022852"/>
                  <a:pt x="334485" y="5041521"/>
                </a:cubicBezTo>
                <a:cubicBezTo>
                  <a:pt x="332628" y="5073241"/>
                  <a:pt x="310088" y="5101639"/>
                  <a:pt x="308337" y="5133224"/>
                </a:cubicBezTo>
                <a:lnTo>
                  <a:pt x="308337" y="5133225"/>
                </a:lnTo>
                <a:lnTo>
                  <a:pt x="308337" y="5133225"/>
                </a:lnTo>
                <a:lnTo>
                  <a:pt x="315052" y="5166114"/>
                </a:lnTo>
                <a:lnTo>
                  <a:pt x="314362" y="5172090"/>
                </a:lnTo>
                <a:cubicBezTo>
                  <a:pt x="313481" y="5174400"/>
                  <a:pt x="312290" y="5176876"/>
                  <a:pt x="311814" y="5179067"/>
                </a:cubicBezTo>
                <a:lnTo>
                  <a:pt x="311814" y="5179068"/>
                </a:lnTo>
                <a:lnTo>
                  <a:pt x="311814" y="5179068"/>
                </a:lnTo>
                <a:cubicBezTo>
                  <a:pt x="304574" y="5214122"/>
                  <a:pt x="311624" y="5247079"/>
                  <a:pt x="335437" y="5272797"/>
                </a:cubicBezTo>
                <a:cubicBezTo>
                  <a:pt x="350964" y="5289657"/>
                  <a:pt x="359489" y="5307422"/>
                  <a:pt x="362870" y="5326163"/>
                </a:cubicBezTo>
                <a:lnTo>
                  <a:pt x="364317" y="5355014"/>
                </a:lnTo>
                <a:lnTo>
                  <a:pt x="359440" y="5385384"/>
                </a:lnTo>
                <a:cubicBezTo>
                  <a:pt x="356201" y="5398721"/>
                  <a:pt x="353915" y="5412057"/>
                  <a:pt x="351249" y="5425582"/>
                </a:cubicBezTo>
                <a:cubicBezTo>
                  <a:pt x="347439" y="5443870"/>
                  <a:pt x="343437" y="5462351"/>
                  <a:pt x="339627" y="5480637"/>
                </a:cubicBezTo>
                <a:cubicBezTo>
                  <a:pt x="337722" y="5489497"/>
                  <a:pt x="335151" y="5498832"/>
                  <a:pt x="335103" y="5507667"/>
                </a:cubicBezTo>
                <a:lnTo>
                  <a:pt x="335103" y="5507668"/>
                </a:lnTo>
                <a:lnTo>
                  <a:pt x="335103" y="5507668"/>
                </a:lnTo>
                <a:cubicBezTo>
                  <a:pt x="335056" y="5516503"/>
                  <a:pt x="337532" y="5524837"/>
                  <a:pt x="345723" y="5531694"/>
                </a:cubicBezTo>
                <a:lnTo>
                  <a:pt x="355869" y="5547578"/>
                </a:lnTo>
                <a:lnTo>
                  <a:pt x="346295" y="5562746"/>
                </a:lnTo>
                <a:cubicBezTo>
                  <a:pt x="303622" y="5600467"/>
                  <a:pt x="276951" y="5646189"/>
                  <a:pt x="275047" y="5704483"/>
                </a:cubicBezTo>
                <a:cubicBezTo>
                  <a:pt x="274665" y="5716485"/>
                  <a:pt x="271999" y="5728678"/>
                  <a:pt x="269141" y="5740488"/>
                </a:cubicBezTo>
                <a:cubicBezTo>
                  <a:pt x="267426" y="5747728"/>
                  <a:pt x="265520" y="5756493"/>
                  <a:pt x="260376" y="5760873"/>
                </a:cubicBezTo>
                <a:cubicBezTo>
                  <a:pt x="221133" y="5794974"/>
                  <a:pt x="193890" y="5837457"/>
                  <a:pt x="171981" y="5883751"/>
                </a:cubicBezTo>
                <a:cubicBezTo>
                  <a:pt x="164171" y="5900323"/>
                  <a:pt x="156361" y="5918042"/>
                  <a:pt x="154075" y="5935949"/>
                </a:cubicBezTo>
                <a:lnTo>
                  <a:pt x="154075" y="5935950"/>
                </a:lnTo>
                <a:lnTo>
                  <a:pt x="154075" y="5935950"/>
                </a:lnTo>
                <a:cubicBezTo>
                  <a:pt x="151789" y="5954618"/>
                  <a:pt x="155599" y="5974241"/>
                  <a:pt x="157695" y="5993292"/>
                </a:cubicBezTo>
                <a:cubicBezTo>
                  <a:pt x="158837" y="6004532"/>
                  <a:pt x="158647" y="6017486"/>
                  <a:pt x="164171" y="6026441"/>
                </a:cubicBezTo>
                <a:cubicBezTo>
                  <a:pt x="181508" y="6054826"/>
                  <a:pt x="200176" y="6082259"/>
                  <a:pt x="220371" y="6108739"/>
                </a:cubicBezTo>
                <a:lnTo>
                  <a:pt x="234064" y="6133315"/>
                </a:lnTo>
                <a:lnTo>
                  <a:pt x="230364" y="6143190"/>
                </a:lnTo>
                <a:cubicBezTo>
                  <a:pt x="227813" y="6146732"/>
                  <a:pt x="223895" y="6150697"/>
                  <a:pt x="218465" y="6155602"/>
                </a:cubicBezTo>
                <a:cubicBezTo>
                  <a:pt x="196176" y="6175797"/>
                  <a:pt x="184556" y="6200944"/>
                  <a:pt x="179794" y="6228756"/>
                </a:cubicBezTo>
                <a:cubicBezTo>
                  <a:pt x="172363" y="6272764"/>
                  <a:pt x="166077" y="6317151"/>
                  <a:pt x="162457" y="6361539"/>
                </a:cubicBezTo>
                <a:lnTo>
                  <a:pt x="162457" y="6361540"/>
                </a:lnTo>
                <a:lnTo>
                  <a:pt x="162457" y="6361540"/>
                </a:lnTo>
                <a:lnTo>
                  <a:pt x="162684" y="6365557"/>
                </a:lnTo>
                <a:lnTo>
                  <a:pt x="163946" y="6387910"/>
                </a:lnTo>
                <a:lnTo>
                  <a:pt x="166047" y="6392243"/>
                </a:lnTo>
                <a:lnTo>
                  <a:pt x="173364" y="6407333"/>
                </a:lnTo>
                <a:lnTo>
                  <a:pt x="173364" y="6407332"/>
                </a:lnTo>
                <a:lnTo>
                  <a:pt x="166047" y="6392243"/>
                </a:lnTo>
                <a:lnTo>
                  <a:pt x="163946" y="6387910"/>
                </a:lnTo>
                <a:lnTo>
                  <a:pt x="162684" y="6365557"/>
                </a:lnTo>
                <a:lnTo>
                  <a:pt x="162457" y="6361540"/>
                </a:lnTo>
                <a:lnTo>
                  <a:pt x="179794" y="6228757"/>
                </a:lnTo>
                <a:cubicBezTo>
                  <a:pt x="184556" y="6200945"/>
                  <a:pt x="196176" y="6175798"/>
                  <a:pt x="218465" y="6155603"/>
                </a:cubicBezTo>
                <a:cubicBezTo>
                  <a:pt x="229325" y="6145793"/>
                  <a:pt x="234135" y="6139745"/>
                  <a:pt x="234064" y="6133315"/>
                </a:cubicBezTo>
                <a:lnTo>
                  <a:pt x="234064" y="6133315"/>
                </a:lnTo>
                <a:lnTo>
                  <a:pt x="234064" y="6133314"/>
                </a:lnTo>
                <a:cubicBezTo>
                  <a:pt x="233993" y="6126884"/>
                  <a:pt x="229039" y="6120074"/>
                  <a:pt x="220371" y="6108738"/>
                </a:cubicBezTo>
                <a:cubicBezTo>
                  <a:pt x="200176" y="6082258"/>
                  <a:pt x="181508" y="6054825"/>
                  <a:pt x="164171" y="6026440"/>
                </a:cubicBezTo>
                <a:cubicBezTo>
                  <a:pt x="158647" y="6017485"/>
                  <a:pt x="158837" y="6004531"/>
                  <a:pt x="157695" y="5993291"/>
                </a:cubicBezTo>
                <a:cubicBezTo>
                  <a:pt x="156647" y="5983766"/>
                  <a:pt x="155171" y="5974097"/>
                  <a:pt x="154242" y="5964477"/>
                </a:cubicBezTo>
                <a:lnTo>
                  <a:pt x="154075" y="5935950"/>
                </a:lnTo>
                <a:lnTo>
                  <a:pt x="160957" y="5909351"/>
                </a:lnTo>
                <a:cubicBezTo>
                  <a:pt x="164171" y="5900611"/>
                  <a:pt x="168076" y="5892038"/>
                  <a:pt x="171981" y="5883752"/>
                </a:cubicBezTo>
                <a:cubicBezTo>
                  <a:pt x="193890" y="5837458"/>
                  <a:pt x="221133" y="5794975"/>
                  <a:pt x="260376" y="5760874"/>
                </a:cubicBezTo>
                <a:cubicBezTo>
                  <a:pt x="265520" y="5756494"/>
                  <a:pt x="267426" y="5747729"/>
                  <a:pt x="269141" y="5740489"/>
                </a:cubicBezTo>
                <a:cubicBezTo>
                  <a:pt x="271999" y="5728679"/>
                  <a:pt x="274665" y="5716486"/>
                  <a:pt x="275047" y="5704484"/>
                </a:cubicBezTo>
                <a:cubicBezTo>
                  <a:pt x="276951" y="5646190"/>
                  <a:pt x="303622" y="5600468"/>
                  <a:pt x="346295" y="5562747"/>
                </a:cubicBezTo>
                <a:cubicBezTo>
                  <a:pt x="352392" y="5557318"/>
                  <a:pt x="355774" y="5552508"/>
                  <a:pt x="355869" y="5547579"/>
                </a:cubicBezTo>
                <a:lnTo>
                  <a:pt x="355869" y="5547578"/>
                </a:lnTo>
                <a:lnTo>
                  <a:pt x="355869" y="5547578"/>
                </a:lnTo>
                <a:cubicBezTo>
                  <a:pt x="355964" y="5542649"/>
                  <a:pt x="352773" y="5537600"/>
                  <a:pt x="345723" y="5531693"/>
                </a:cubicBezTo>
                <a:cubicBezTo>
                  <a:pt x="341628" y="5528265"/>
                  <a:pt x="338961" y="5524467"/>
                  <a:pt x="337324" y="5520422"/>
                </a:cubicBezTo>
                <a:lnTo>
                  <a:pt x="335103" y="5507668"/>
                </a:lnTo>
                <a:lnTo>
                  <a:pt x="339627" y="5480638"/>
                </a:lnTo>
                <a:cubicBezTo>
                  <a:pt x="343437" y="5462352"/>
                  <a:pt x="347439" y="5443871"/>
                  <a:pt x="351249" y="5425583"/>
                </a:cubicBezTo>
                <a:cubicBezTo>
                  <a:pt x="353915" y="5412058"/>
                  <a:pt x="356201" y="5398722"/>
                  <a:pt x="359440" y="5385385"/>
                </a:cubicBezTo>
                <a:cubicBezTo>
                  <a:pt x="361965" y="5375003"/>
                  <a:pt x="363668" y="5364883"/>
                  <a:pt x="364317" y="5355015"/>
                </a:cubicBezTo>
                <a:lnTo>
                  <a:pt x="364317" y="5355014"/>
                </a:lnTo>
                <a:lnTo>
                  <a:pt x="364317" y="5355014"/>
                </a:lnTo>
                <a:cubicBezTo>
                  <a:pt x="366264" y="5325412"/>
                  <a:pt x="358727" y="5298086"/>
                  <a:pt x="335437" y="5272796"/>
                </a:cubicBezTo>
                <a:cubicBezTo>
                  <a:pt x="323531" y="5259937"/>
                  <a:pt x="315815" y="5245269"/>
                  <a:pt x="311981" y="5229433"/>
                </a:cubicBezTo>
                <a:lnTo>
                  <a:pt x="311814" y="5179068"/>
                </a:lnTo>
                <a:lnTo>
                  <a:pt x="314362" y="5172091"/>
                </a:lnTo>
                <a:cubicBezTo>
                  <a:pt x="315243" y="5169781"/>
                  <a:pt x="315814" y="5167638"/>
                  <a:pt x="315052" y="5166114"/>
                </a:cubicBezTo>
                <a:lnTo>
                  <a:pt x="315052" y="5166114"/>
                </a:lnTo>
                <a:lnTo>
                  <a:pt x="315052" y="5166113"/>
                </a:lnTo>
                <a:lnTo>
                  <a:pt x="308337" y="5133225"/>
                </a:lnTo>
                <a:lnTo>
                  <a:pt x="315482" y="5102461"/>
                </a:lnTo>
                <a:cubicBezTo>
                  <a:pt x="322817" y="5082339"/>
                  <a:pt x="333247" y="5062669"/>
                  <a:pt x="334485" y="5041522"/>
                </a:cubicBezTo>
                <a:cubicBezTo>
                  <a:pt x="335627" y="5022853"/>
                  <a:pt x="349725" y="5003802"/>
                  <a:pt x="360964" y="4987038"/>
                </a:cubicBezTo>
                <a:cubicBezTo>
                  <a:pt x="372538" y="4969748"/>
                  <a:pt x="383790" y="4953853"/>
                  <a:pt x="385799" y="4933805"/>
                </a:cubicBezTo>
                <a:lnTo>
                  <a:pt x="385799" y="4933805"/>
                </a:lnTo>
                <a:lnTo>
                  <a:pt x="385799" y="4933805"/>
                </a:lnTo>
                <a:cubicBezTo>
                  <a:pt x="386468" y="4927122"/>
                  <a:pt x="386111" y="4919979"/>
                  <a:pt x="384396" y="4912168"/>
                </a:cubicBezTo>
                <a:lnTo>
                  <a:pt x="382691" y="4889275"/>
                </a:lnTo>
                <a:lnTo>
                  <a:pt x="387469" y="4867614"/>
                </a:lnTo>
                <a:cubicBezTo>
                  <a:pt x="392589" y="4853636"/>
                  <a:pt x="401352" y="4840633"/>
                  <a:pt x="412401" y="4828917"/>
                </a:cubicBezTo>
                <a:cubicBezTo>
                  <a:pt x="420784" y="4819964"/>
                  <a:pt x="425356" y="4810581"/>
                  <a:pt x="427237" y="4800484"/>
                </a:cubicBezTo>
                <a:lnTo>
                  <a:pt x="427237" y="4800483"/>
                </a:lnTo>
                <a:lnTo>
                  <a:pt x="427237" y="4800483"/>
                </a:lnTo>
                <a:cubicBezTo>
                  <a:pt x="429119" y="4790386"/>
                  <a:pt x="428309" y="4779575"/>
                  <a:pt x="425928" y="4767764"/>
                </a:cubicBezTo>
                <a:cubicBezTo>
                  <a:pt x="420022" y="4738235"/>
                  <a:pt x="419640" y="4707564"/>
                  <a:pt x="416021" y="4677655"/>
                </a:cubicBezTo>
                <a:cubicBezTo>
                  <a:pt x="415259" y="4671176"/>
                  <a:pt x="412591" y="4662986"/>
                  <a:pt x="408019" y="4659174"/>
                </a:cubicBezTo>
                <a:cubicBezTo>
                  <a:pt x="351249" y="4612500"/>
                  <a:pt x="350677" y="4546776"/>
                  <a:pt x="348009" y="4482004"/>
                </a:cubicBezTo>
                <a:lnTo>
                  <a:pt x="347247" y="4363891"/>
                </a:lnTo>
                <a:lnTo>
                  <a:pt x="356201" y="4324646"/>
                </a:lnTo>
                <a:cubicBezTo>
                  <a:pt x="368204" y="4300071"/>
                  <a:pt x="383824" y="4277402"/>
                  <a:pt x="396017" y="4253015"/>
                </a:cubicBezTo>
                <a:cubicBezTo>
                  <a:pt x="400781" y="4243873"/>
                  <a:pt x="400971" y="4232061"/>
                  <a:pt x="401733" y="4221392"/>
                </a:cubicBezTo>
                <a:lnTo>
                  <a:pt x="401733" y="4221391"/>
                </a:lnTo>
                <a:lnTo>
                  <a:pt x="401733" y="4221391"/>
                </a:lnTo>
                <a:lnTo>
                  <a:pt x="401638" y="4192388"/>
                </a:lnTo>
                <a:lnTo>
                  <a:pt x="405543" y="4165384"/>
                </a:lnTo>
                <a:cubicBezTo>
                  <a:pt x="414402" y="4144333"/>
                  <a:pt x="417831" y="4123948"/>
                  <a:pt x="416855" y="4103826"/>
                </a:cubicBezTo>
                <a:lnTo>
                  <a:pt x="416855" y="4103826"/>
                </a:lnTo>
                <a:lnTo>
                  <a:pt x="416855" y="4103825"/>
                </a:lnTo>
                <a:cubicBezTo>
                  <a:pt x="415879" y="4083702"/>
                  <a:pt x="410497" y="4063842"/>
                  <a:pt x="401733" y="4043839"/>
                </a:cubicBezTo>
                <a:cubicBezTo>
                  <a:pt x="395590" y="4029837"/>
                  <a:pt x="391101" y="4016025"/>
                  <a:pt x="388431" y="4002410"/>
                </a:cubicBezTo>
                <a:lnTo>
                  <a:pt x="386040" y="3962160"/>
                </a:lnTo>
                <a:lnTo>
                  <a:pt x="395544" y="3923125"/>
                </a:lnTo>
                <a:cubicBezTo>
                  <a:pt x="400804" y="3910319"/>
                  <a:pt x="408210" y="3897722"/>
                  <a:pt x="417925" y="3885339"/>
                </a:cubicBezTo>
                <a:cubicBezTo>
                  <a:pt x="426689" y="3874195"/>
                  <a:pt x="428975" y="3863193"/>
                  <a:pt x="427308" y="3852620"/>
                </a:cubicBezTo>
                <a:lnTo>
                  <a:pt x="427308" y="3852620"/>
                </a:lnTo>
                <a:lnTo>
                  <a:pt x="427308" y="3852619"/>
                </a:lnTo>
                <a:cubicBezTo>
                  <a:pt x="425642" y="3842046"/>
                  <a:pt x="420022" y="3831902"/>
                  <a:pt x="412973" y="3822472"/>
                </a:cubicBezTo>
                <a:lnTo>
                  <a:pt x="398042" y="3789776"/>
                </a:lnTo>
                <a:lnTo>
                  <a:pt x="404399" y="3754653"/>
                </a:lnTo>
                <a:cubicBezTo>
                  <a:pt x="407067" y="3749126"/>
                  <a:pt x="405733" y="3741316"/>
                  <a:pt x="404781" y="3734838"/>
                </a:cubicBezTo>
                <a:lnTo>
                  <a:pt x="404781" y="3734838"/>
                </a:lnTo>
                <a:lnTo>
                  <a:pt x="404781" y="3734837"/>
                </a:lnTo>
                <a:lnTo>
                  <a:pt x="400733" y="3680164"/>
                </a:lnTo>
                <a:lnTo>
                  <a:pt x="407246" y="3654416"/>
                </a:lnTo>
                <a:cubicBezTo>
                  <a:pt x="411056" y="3646123"/>
                  <a:pt x="416735" y="3638158"/>
                  <a:pt x="424974" y="3630633"/>
                </a:cubicBezTo>
                <a:cubicBezTo>
                  <a:pt x="431452" y="3624726"/>
                  <a:pt x="434118" y="3614820"/>
                  <a:pt x="438500" y="3606818"/>
                </a:cubicBezTo>
                <a:cubicBezTo>
                  <a:pt x="447455" y="3590054"/>
                  <a:pt x="451503" y="3582005"/>
                  <a:pt x="450598" y="3574409"/>
                </a:cubicBezTo>
                <a:lnTo>
                  <a:pt x="450598" y="3574408"/>
                </a:lnTo>
                <a:lnTo>
                  <a:pt x="450598" y="3574408"/>
                </a:lnTo>
                <a:cubicBezTo>
                  <a:pt x="449693" y="3566811"/>
                  <a:pt x="443835" y="3559668"/>
                  <a:pt x="432976" y="3544713"/>
                </a:cubicBezTo>
                <a:cubicBezTo>
                  <a:pt x="421546" y="3529090"/>
                  <a:pt x="409925" y="3507563"/>
                  <a:pt x="410877" y="3489467"/>
                </a:cubicBezTo>
                <a:cubicBezTo>
                  <a:pt x="416591" y="3380305"/>
                  <a:pt x="389159" y="3276480"/>
                  <a:pt x="363250" y="3172654"/>
                </a:cubicBezTo>
                <a:lnTo>
                  <a:pt x="350796" y="3077402"/>
                </a:lnTo>
                <a:lnTo>
                  <a:pt x="362488" y="2982149"/>
                </a:lnTo>
                <a:cubicBezTo>
                  <a:pt x="365441" y="2970576"/>
                  <a:pt x="366442" y="2959157"/>
                  <a:pt x="366072" y="2947863"/>
                </a:cubicBezTo>
                <a:lnTo>
                  <a:pt x="366072" y="2947863"/>
                </a:lnTo>
                <a:lnTo>
                  <a:pt x="366072" y="2947862"/>
                </a:lnTo>
                <a:cubicBezTo>
                  <a:pt x="364965" y="2913982"/>
                  <a:pt x="351534" y="2881226"/>
                  <a:pt x="341533" y="2848793"/>
                </a:cubicBezTo>
                <a:close/>
                <a:moveTo>
                  <a:pt x="817328" y="1508458"/>
                </a:moveTo>
                <a:lnTo>
                  <a:pt x="845421" y="1596213"/>
                </a:lnTo>
                <a:cubicBezTo>
                  <a:pt x="847898" y="1604978"/>
                  <a:pt x="846373" y="1615836"/>
                  <a:pt x="843517" y="1624980"/>
                </a:cubicBezTo>
                <a:cubicBezTo>
                  <a:pt x="833801" y="1656223"/>
                  <a:pt x="809415" y="1676036"/>
                  <a:pt x="786935" y="1697753"/>
                </a:cubicBezTo>
                <a:cubicBezTo>
                  <a:pt x="777029" y="1707279"/>
                  <a:pt x="769981" y="1720423"/>
                  <a:pt x="764267" y="1733188"/>
                </a:cubicBezTo>
                <a:cubicBezTo>
                  <a:pt x="749595" y="1766335"/>
                  <a:pt x="736452" y="1800246"/>
                  <a:pt x="722546" y="1833775"/>
                </a:cubicBezTo>
                <a:cubicBezTo>
                  <a:pt x="721212" y="1837013"/>
                  <a:pt x="717783" y="1839679"/>
                  <a:pt x="714925" y="1842158"/>
                </a:cubicBezTo>
                <a:cubicBezTo>
                  <a:pt x="684824" y="1866922"/>
                  <a:pt x="654535" y="1891497"/>
                  <a:pt x="624434" y="1916454"/>
                </a:cubicBezTo>
                <a:cubicBezTo>
                  <a:pt x="618720" y="1921216"/>
                  <a:pt x="614528" y="1928076"/>
                  <a:pt x="609004" y="1933219"/>
                </a:cubicBezTo>
                <a:cubicBezTo>
                  <a:pt x="601384" y="1940459"/>
                  <a:pt x="594143" y="1949603"/>
                  <a:pt x="584999" y="1953413"/>
                </a:cubicBezTo>
                <a:cubicBezTo>
                  <a:pt x="556234" y="1965224"/>
                  <a:pt x="543850" y="1987894"/>
                  <a:pt x="538516" y="2016469"/>
                </a:cubicBezTo>
                <a:cubicBezTo>
                  <a:pt x="533563" y="2042570"/>
                  <a:pt x="529371" y="2068669"/>
                  <a:pt x="523657" y="2094578"/>
                </a:cubicBezTo>
                <a:cubicBezTo>
                  <a:pt x="516799" y="2126201"/>
                  <a:pt x="509369" y="2157636"/>
                  <a:pt x="500986" y="2188879"/>
                </a:cubicBezTo>
                <a:cubicBezTo>
                  <a:pt x="497366" y="2202404"/>
                  <a:pt x="493176" y="2216692"/>
                  <a:pt x="485746" y="2228314"/>
                </a:cubicBezTo>
                <a:cubicBezTo>
                  <a:pt x="465171" y="2260890"/>
                  <a:pt x="451265" y="2295753"/>
                  <a:pt x="456789" y="2334044"/>
                </a:cubicBezTo>
                <a:cubicBezTo>
                  <a:pt x="461171" y="2364715"/>
                  <a:pt x="449931" y="2390434"/>
                  <a:pt x="432404" y="2409485"/>
                </a:cubicBezTo>
                <a:cubicBezTo>
                  <a:pt x="416497" y="2426822"/>
                  <a:pt x="410353" y="2444777"/>
                  <a:pt x="409472" y="2463017"/>
                </a:cubicBezTo>
                <a:lnTo>
                  <a:pt x="409472" y="2463018"/>
                </a:lnTo>
                <a:lnTo>
                  <a:pt x="409472" y="2463018"/>
                </a:lnTo>
                <a:cubicBezTo>
                  <a:pt x="408591" y="2481259"/>
                  <a:pt x="412972" y="2499786"/>
                  <a:pt x="418115" y="2518265"/>
                </a:cubicBezTo>
                <a:lnTo>
                  <a:pt x="421759" y="2545007"/>
                </a:lnTo>
                <a:lnTo>
                  <a:pt x="417545" y="2571034"/>
                </a:lnTo>
                <a:cubicBezTo>
                  <a:pt x="405543" y="2612945"/>
                  <a:pt x="372966" y="2640950"/>
                  <a:pt x="344391" y="2668001"/>
                </a:cubicBezTo>
                <a:cubicBezTo>
                  <a:pt x="320006" y="2691054"/>
                  <a:pt x="306290" y="2716963"/>
                  <a:pt x="296001" y="2745348"/>
                </a:cubicBezTo>
                <a:lnTo>
                  <a:pt x="296001" y="2745352"/>
                </a:lnTo>
                <a:lnTo>
                  <a:pt x="289670" y="2770758"/>
                </a:lnTo>
                <a:lnTo>
                  <a:pt x="290080" y="2778006"/>
                </a:lnTo>
                <a:lnTo>
                  <a:pt x="289301" y="2782305"/>
                </a:lnTo>
                <a:lnTo>
                  <a:pt x="290501" y="2785440"/>
                </a:lnTo>
                <a:lnTo>
                  <a:pt x="290929" y="2793023"/>
                </a:lnTo>
                <a:lnTo>
                  <a:pt x="300579" y="2811780"/>
                </a:lnTo>
                <a:lnTo>
                  <a:pt x="300582" y="2811787"/>
                </a:lnTo>
                <a:lnTo>
                  <a:pt x="300583" y="2811787"/>
                </a:lnTo>
                <a:lnTo>
                  <a:pt x="300579" y="2811780"/>
                </a:lnTo>
                <a:lnTo>
                  <a:pt x="290501" y="2785440"/>
                </a:lnTo>
                <a:lnTo>
                  <a:pt x="290080" y="2778006"/>
                </a:lnTo>
                <a:lnTo>
                  <a:pt x="296001" y="2745352"/>
                </a:lnTo>
                <a:lnTo>
                  <a:pt x="296001" y="2745349"/>
                </a:lnTo>
                <a:cubicBezTo>
                  <a:pt x="306290" y="2716964"/>
                  <a:pt x="320006" y="2691055"/>
                  <a:pt x="344391" y="2668002"/>
                </a:cubicBezTo>
                <a:cubicBezTo>
                  <a:pt x="372966" y="2640951"/>
                  <a:pt x="405543" y="2612946"/>
                  <a:pt x="417545" y="2571035"/>
                </a:cubicBezTo>
                <a:cubicBezTo>
                  <a:pt x="420117" y="2561986"/>
                  <a:pt x="421593" y="2553556"/>
                  <a:pt x="421760" y="2545007"/>
                </a:cubicBezTo>
                <a:lnTo>
                  <a:pt x="421759" y="2545007"/>
                </a:lnTo>
                <a:lnTo>
                  <a:pt x="421760" y="2545006"/>
                </a:lnTo>
                <a:cubicBezTo>
                  <a:pt x="421926" y="2536457"/>
                  <a:pt x="420783" y="2527790"/>
                  <a:pt x="418115" y="2518264"/>
                </a:cubicBezTo>
                <a:cubicBezTo>
                  <a:pt x="415544" y="2509025"/>
                  <a:pt x="413163" y="2499773"/>
                  <a:pt x="411535" y="2490551"/>
                </a:cubicBezTo>
                <a:lnTo>
                  <a:pt x="409472" y="2463018"/>
                </a:lnTo>
                <a:lnTo>
                  <a:pt x="415303" y="2435913"/>
                </a:lnTo>
                <a:cubicBezTo>
                  <a:pt x="418938" y="2426977"/>
                  <a:pt x="424451" y="2418154"/>
                  <a:pt x="432404" y="2409486"/>
                </a:cubicBezTo>
                <a:cubicBezTo>
                  <a:pt x="449931" y="2390435"/>
                  <a:pt x="461171" y="2364716"/>
                  <a:pt x="456789" y="2334045"/>
                </a:cubicBezTo>
                <a:cubicBezTo>
                  <a:pt x="451265" y="2295754"/>
                  <a:pt x="465171" y="2260891"/>
                  <a:pt x="485746" y="2228315"/>
                </a:cubicBezTo>
                <a:cubicBezTo>
                  <a:pt x="493176" y="2216693"/>
                  <a:pt x="497366" y="2202405"/>
                  <a:pt x="500986" y="2188880"/>
                </a:cubicBezTo>
                <a:cubicBezTo>
                  <a:pt x="509369" y="2157637"/>
                  <a:pt x="516799" y="2126202"/>
                  <a:pt x="523657" y="2094579"/>
                </a:cubicBezTo>
                <a:cubicBezTo>
                  <a:pt x="529371" y="2068670"/>
                  <a:pt x="533563" y="2042571"/>
                  <a:pt x="538516" y="2016470"/>
                </a:cubicBezTo>
                <a:cubicBezTo>
                  <a:pt x="543850" y="1987895"/>
                  <a:pt x="556234" y="1965225"/>
                  <a:pt x="584999" y="1953414"/>
                </a:cubicBezTo>
                <a:cubicBezTo>
                  <a:pt x="594143" y="1949604"/>
                  <a:pt x="601384" y="1940460"/>
                  <a:pt x="609004" y="1933220"/>
                </a:cubicBezTo>
                <a:cubicBezTo>
                  <a:pt x="614528" y="1928077"/>
                  <a:pt x="618720" y="1921217"/>
                  <a:pt x="624434" y="1916455"/>
                </a:cubicBezTo>
                <a:cubicBezTo>
                  <a:pt x="654535" y="1891498"/>
                  <a:pt x="684824" y="1866923"/>
                  <a:pt x="714925" y="1842159"/>
                </a:cubicBezTo>
                <a:cubicBezTo>
                  <a:pt x="717783" y="1839680"/>
                  <a:pt x="721212" y="1837014"/>
                  <a:pt x="722546" y="1833776"/>
                </a:cubicBezTo>
                <a:cubicBezTo>
                  <a:pt x="736452" y="1800247"/>
                  <a:pt x="749596" y="1766336"/>
                  <a:pt x="764267" y="1733189"/>
                </a:cubicBezTo>
                <a:cubicBezTo>
                  <a:pt x="769981" y="1720424"/>
                  <a:pt x="777029" y="1707280"/>
                  <a:pt x="786936" y="1697754"/>
                </a:cubicBezTo>
                <a:cubicBezTo>
                  <a:pt x="809416" y="1676037"/>
                  <a:pt x="833801" y="1656224"/>
                  <a:pt x="843517" y="1624981"/>
                </a:cubicBezTo>
                <a:cubicBezTo>
                  <a:pt x="846374" y="1615837"/>
                  <a:pt x="847899" y="1604979"/>
                  <a:pt x="845422" y="1596214"/>
                </a:cubicBezTo>
                <a:close/>
                <a:moveTo>
                  <a:pt x="792926" y="1453958"/>
                </a:moveTo>
                <a:lnTo>
                  <a:pt x="798723" y="1459073"/>
                </a:lnTo>
                <a:lnTo>
                  <a:pt x="807941" y="1481572"/>
                </a:lnTo>
                <a:lnTo>
                  <a:pt x="798724" y="1459074"/>
                </a:lnTo>
                <a:lnTo>
                  <a:pt x="798723" y="1459073"/>
                </a:lnTo>
                <a:lnTo>
                  <a:pt x="798723" y="1459073"/>
                </a:lnTo>
                <a:close/>
                <a:moveTo>
                  <a:pt x="779530" y="1268758"/>
                </a:moveTo>
                <a:lnTo>
                  <a:pt x="774363" y="1286069"/>
                </a:lnTo>
                <a:cubicBezTo>
                  <a:pt x="759789" y="1306930"/>
                  <a:pt x="753550" y="1328552"/>
                  <a:pt x="752025" y="1350627"/>
                </a:cubicBezTo>
                <a:lnTo>
                  <a:pt x="757620" y="1413840"/>
                </a:lnTo>
                <a:lnTo>
                  <a:pt x="752026" y="1350628"/>
                </a:lnTo>
                <a:cubicBezTo>
                  <a:pt x="753550" y="1328553"/>
                  <a:pt x="759790" y="1306930"/>
                  <a:pt x="774363" y="1286070"/>
                </a:cubicBezTo>
                <a:cubicBezTo>
                  <a:pt x="777506" y="1281689"/>
                  <a:pt x="779078" y="1275402"/>
                  <a:pt x="779530" y="1268758"/>
                </a:cubicBezTo>
                <a:close/>
                <a:moveTo>
                  <a:pt x="837801" y="773035"/>
                </a:moveTo>
                <a:lnTo>
                  <a:pt x="829801" y="854379"/>
                </a:lnTo>
                <a:cubicBezTo>
                  <a:pt x="827515" y="878956"/>
                  <a:pt x="826753" y="903722"/>
                  <a:pt x="798747" y="915343"/>
                </a:cubicBezTo>
                <a:cubicBezTo>
                  <a:pt x="794365" y="917059"/>
                  <a:pt x="791127" y="922773"/>
                  <a:pt x="788269" y="927155"/>
                </a:cubicBezTo>
                <a:cubicBezTo>
                  <a:pt x="744261" y="994785"/>
                  <a:pt x="745405" y="1030980"/>
                  <a:pt x="791889" y="1097087"/>
                </a:cubicBezTo>
                <a:cubicBezTo>
                  <a:pt x="796651" y="1103945"/>
                  <a:pt x="800081" y="1118613"/>
                  <a:pt x="796271" y="1123185"/>
                </a:cubicBezTo>
                <a:cubicBezTo>
                  <a:pt x="780459" y="1142617"/>
                  <a:pt x="773411" y="1162954"/>
                  <a:pt x="771553" y="1184029"/>
                </a:cubicBezTo>
                <a:cubicBezTo>
                  <a:pt x="773411" y="1162954"/>
                  <a:pt x="780460" y="1142618"/>
                  <a:pt x="796272" y="1123186"/>
                </a:cubicBezTo>
                <a:cubicBezTo>
                  <a:pt x="800082" y="1118614"/>
                  <a:pt x="796652" y="1103946"/>
                  <a:pt x="791890" y="1097088"/>
                </a:cubicBezTo>
                <a:cubicBezTo>
                  <a:pt x="745406" y="1030981"/>
                  <a:pt x="744262" y="994786"/>
                  <a:pt x="788270" y="927156"/>
                </a:cubicBezTo>
                <a:cubicBezTo>
                  <a:pt x="791128" y="922774"/>
                  <a:pt x="794366" y="917060"/>
                  <a:pt x="798748" y="915344"/>
                </a:cubicBezTo>
                <a:cubicBezTo>
                  <a:pt x="826753" y="903723"/>
                  <a:pt x="827515" y="878957"/>
                  <a:pt x="829801" y="854380"/>
                </a:cubicBezTo>
                <a:cubicBezTo>
                  <a:pt x="832277" y="827330"/>
                  <a:pt x="835515" y="800277"/>
                  <a:pt x="837801" y="773036"/>
                </a:cubicBezTo>
                <a:close/>
                <a:moveTo>
                  <a:pt x="782400" y="517851"/>
                </a:moveTo>
                <a:lnTo>
                  <a:pt x="791317" y="556047"/>
                </a:lnTo>
                <a:cubicBezTo>
                  <a:pt x="793413" y="564048"/>
                  <a:pt x="798937" y="572622"/>
                  <a:pt x="797795" y="580050"/>
                </a:cubicBezTo>
                <a:cubicBezTo>
                  <a:pt x="794461" y="601578"/>
                  <a:pt x="796890" y="622201"/>
                  <a:pt x="801176" y="642537"/>
                </a:cubicBezTo>
                <a:lnTo>
                  <a:pt x="813700" y="694928"/>
                </a:lnTo>
                <a:lnTo>
                  <a:pt x="801177" y="642538"/>
                </a:lnTo>
                <a:cubicBezTo>
                  <a:pt x="796891" y="622201"/>
                  <a:pt x="794462" y="601579"/>
                  <a:pt x="797796" y="580051"/>
                </a:cubicBezTo>
                <a:cubicBezTo>
                  <a:pt x="798938" y="572623"/>
                  <a:pt x="793414" y="564049"/>
                  <a:pt x="791318" y="556048"/>
                </a:cubicBezTo>
                <a:close/>
                <a:moveTo>
                  <a:pt x="769105" y="298169"/>
                </a:moveTo>
                <a:lnTo>
                  <a:pt x="783887" y="313533"/>
                </a:lnTo>
                <a:lnTo>
                  <a:pt x="786245" y="324058"/>
                </a:lnTo>
                <a:cubicBezTo>
                  <a:pt x="786031" y="328964"/>
                  <a:pt x="785126" y="334584"/>
                  <a:pt x="784459" y="338870"/>
                </a:cubicBezTo>
                <a:cubicBezTo>
                  <a:pt x="781601" y="357921"/>
                  <a:pt x="774363" y="376781"/>
                  <a:pt x="774553" y="395640"/>
                </a:cubicBezTo>
                <a:lnTo>
                  <a:pt x="778363" y="367328"/>
                </a:lnTo>
                <a:cubicBezTo>
                  <a:pt x="780506" y="357874"/>
                  <a:pt x="783031" y="348396"/>
                  <a:pt x="784460" y="338871"/>
                </a:cubicBezTo>
                <a:cubicBezTo>
                  <a:pt x="785794" y="330299"/>
                  <a:pt x="788080" y="316390"/>
                  <a:pt x="783888" y="313534"/>
                </a:cubicBezTo>
                <a:lnTo>
                  <a:pt x="783887" y="313533"/>
                </a:lnTo>
                <a:lnTo>
                  <a:pt x="783887" y="313533"/>
                </a:lnTo>
                <a:close/>
                <a:moveTo>
                  <a:pt x="761560" y="281568"/>
                </a:moveTo>
                <a:lnTo>
                  <a:pt x="766454" y="295415"/>
                </a:lnTo>
                <a:lnTo>
                  <a:pt x="766455" y="295415"/>
                </a:lnTo>
                <a:close/>
                <a:moveTo>
                  <a:pt x="774880" y="24486"/>
                </a:moveTo>
                <a:lnTo>
                  <a:pt x="777142" y="74129"/>
                </a:lnTo>
                <a:cubicBezTo>
                  <a:pt x="775758" y="100174"/>
                  <a:pt x="771253" y="125876"/>
                  <a:pt x="767023" y="151569"/>
                </a:cubicBezTo>
                <a:lnTo>
                  <a:pt x="766824" y="153388"/>
                </a:lnTo>
                <a:lnTo>
                  <a:pt x="763010" y="177271"/>
                </a:lnTo>
                <a:lnTo>
                  <a:pt x="758551" y="228944"/>
                </a:lnTo>
                <a:lnTo>
                  <a:pt x="758551" y="228948"/>
                </a:lnTo>
                <a:lnTo>
                  <a:pt x="758551" y="228949"/>
                </a:lnTo>
                <a:lnTo>
                  <a:pt x="758551" y="228944"/>
                </a:lnTo>
                <a:lnTo>
                  <a:pt x="766824" y="153388"/>
                </a:lnTo>
                <a:lnTo>
                  <a:pt x="771220" y="125861"/>
                </a:lnTo>
                <a:cubicBezTo>
                  <a:pt x="773910" y="108703"/>
                  <a:pt x="776220" y="91492"/>
                  <a:pt x="777143" y="74129"/>
                </a:cubicBezTo>
                <a:close/>
                <a:moveTo>
                  <a:pt x="313353" y="0"/>
                </a:moveTo>
                <a:lnTo>
                  <a:pt x="777461" y="0"/>
                </a:lnTo>
                <a:lnTo>
                  <a:pt x="774743" y="21486"/>
                </a:lnTo>
                <a:lnTo>
                  <a:pt x="777461" y="1"/>
                </a:lnTo>
                <a:lnTo>
                  <a:pt x="4543953" y="2"/>
                </a:lnTo>
                <a:lnTo>
                  <a:pt x="4543953" y="6858002"/>
                </a:lnTo>
                <a:lnTo>
                  <a:pt x="284400" y="6858002"/>
                </a:lnTo>
                <a:lnTo>
                  <a:pt x="284400" y="6858001"/>
                </a:lnTo>
                <a:lnTo>
                  <a:pt x="284400" y="6858001"/>
                </a:lnTo>
                <a:lnTo>
                  <a:pt x="278237" y="6812064"/>
                </a:lnTo>
                <a:lnTo>
                  <a:pt x="283011" y="6776800"/>
                </a:lnTo>
                <a:cubicBezTo>
                  <a:pt x="286107" y="6765164"/>
                  <a:pt x="290857" y="6753698"/>
                  <a:pt x="297715" y="6742553"/>
                </a:cubicBezTo>
                <a:cubicBezTo>
                  <a:pt x="306003" y="6729219"/>
                  <a:pt x="311147" y="6716169"/>
                  <a:pt x="311551" y="6702977"/>
                </a:cubicBezTo>
                <a:lnTo>
                  <a:pt x="311551" y="6702976"/>
                </a:lnTo>
                <a:lnTo>
                  <a:pt x="311551" y="6702976"/>
                </a:lnTo>
                <a:cubicBezTo>
                  <a:pt x="311956" y="6689783"/>
                  <a:pt x="307622" y="6676448"/>
                  <a:pt x="296953" y="6662541"/>
                </a:cubicBezTo>
                <a:cubicBezTo>
                  <a:pt x="293286" y="6657825"/>
                  <a:pt x="290989" y="6651967"/>
                  <a:pt x="289870" y="6645552"/>
                </a:cubicBezTo>
                <a:lnTo>
                  <a:pt x="289858" y="6625225"/>
                </a:lnTo>
                <a:lnTo>
                  <a:pt x="306480" y="6588626"/>
                </a:lnTo>
                <a:cubicBezTo>
                  <a:pt x="312576" y="6582147"/>
                  <a:pt x="318672" y="6575479"/>
                  <a:pt x="328959" y="6564621"/>
                </a:cubicBezTo>
                <a:lnTo>
                  <a:pt x="328959" y="6564620"/>
                </a:lnTo>
                <a:lnTo>
                  <a:pt x="306480" y="6588625"/>
                </a:lnTo>
                <a:cubicBezTo>
                  <a:pt x="298003" y="6597578"/>
                  <a:pt x="291954" y="6611342"/>
                  <a:pt x="289858" y="6625224"/>
                </a:cubicBezTo>
                <a:lnTo>
                  <a:pt x="289858" y="6625225"/>
                </a:lnTo>
                <a:lnTo>
                  <a:pt x="289858" y="6625225"/>
                </a:lnTo>
                <a:cubicBezTo>
                  <a:pt x="287762" y="6639108"/>
                  <a:pt x="289619" y="6653111"/>
                  <a:pt x="296953" y="6662542"/>
                </a:cubicBezTo>
                <a:cubicBezTo>
                  <a:pt x="302288" y="6669496"/>
                  <a:pt x="306038" y="6676306"/>
                  <a:pt x="308405" y="6683027"/>
                </a:cubicBezTo>
                <a:lnTo>
                  <a:pt x="311551" y="6702976"/>
                </a:lnTo>
                <a:lnTo>
                  <a:pt x="297715" y="6742552"/>
                </a:lnTo>
                <a:cubicBezTo>
                  <a:pt x="283999" y="6764841"/>
                  <a:pt x="278713" y="6788417"/>
                  <a:pt x="278237" y="6812063"/>
                </a:cubicBezTo>
                <a:lnTo>
                  <a:pt x="278237" y="6812064"/>
                </a:lnTo>
                <a:lnTo>
                  <a:pt x="278237" y="6812064"/>
                </a:lnTo>
                <a:lnTo>
                  <a:pt x="284400" y="6858001"/>
                </a:lnTo>
                <a:lnTo>
                  <a:pt x="112147" y="6858001"/>
                </a:lnTo>
                <a:lnTo>
                  <a:pt x="102447" y="6815516"/>
                </a:lnTo>
                <a:cubicBezTo>
                  <a:pt x="96923" y="6793035"/>
                  <a:pt x="87016" y="6771319"/>
                  <a:pt x="83396" y="6748458"/>
                </a:cubicBezTo>
                <a:cubicBezTo>
                  <a:pt x="74824" y="6694164"/>
                  <a:pt x="68728" y="6639488"/>
                  <a:pt x="61870" y="6584812"/>
                </a:cubicBezTo>
                <a:cubicBezTo>
                  <a:pt x="54821" y="6528424"/>
                  <a:pt x="47391" y="6472225"/>
                  <a:pt x="41105" y="6415833"/>
                </a:cubicBezTo>
                <a:cubicBezTo>
                  <a:pt x="37865" y="6384972"/>
                  <a:pt x="37295" y="6353919"/>
                  <a:pt x="34247" y="6323058"/>
                </a:cubicBezTo>
                <a:cubicBezTo>
                  <a:pt x="31579" y="6296005"/>
                  <a:pt x="26626" y="6269144"/>
                  <a:pt x="23386" y="6242093"/>
                </a:cubicBezTo>
                <a:cubicBezTo>
                  <a:pt x="20720" y="6218660"/>
                  <a:pt x="19196" y="6195037"/>
                  <a:pt x="16528" y="6171605"/>
                </a:cubicBezTo>
                <a:cubicBezTo>
                  <a:pt x="12148" y="6134075"/>
                  <a:pt x="7194" y="6096736"/>
                  <a:pt x="2622" y="6059397"/>
                </a:cubicBezTo>
                <a:lnTo>
                  <a:pt x="0" y="6041769"/>
                </a:lnTo>
                <a:lnTo>
                  <a:pt x="0" y="6000937"/>
                </a:lnTo>
                <a:lnTo>
                  <a:pt x="3670" y="5957595"/>
                </a:lnTo>
                <a:lnTo>
                  <a:pt x="0" y="5912511"/>
                </a:lnTo>
                <a:lnTo>
                  <a:pt x="0" y="5886401"/>
                </a:lnTo>
                <a:lnTo>
                  <a:pt x="1098" y="5864318"/>
                </a:lnTo>
                <a:cubicBezTo>
                  <a:pt x="7576" y="5839361"/>
                  <a:pt x="16720" y="5815169"/>
                  <a:pt x="24720" y="5790592"/>
                </a:cubicBezTo>
                <a:cubicBezTo>
                  <a:pt x="25672" y="5787924"/>
                  <a:pt x="25864" y="5784686"/>
                  <a:pt x="26434" y="5781830"/>
                </a:cubicBezTo>
                <a:cubicBezTo>
                  <a:pt x="29675" y="5765635"/>
                  <a:pt x="32913" y="5749634"/>
                  <a:pt x="35771" y="5733440"/>
                </a:cubicBezTo>
                <a:cubicBezTo>
                  <a:pt x="37295" y="5724678"/>
                  <a:pt x="37485" y="5715723"/>
                  <a:pt x="38819" y="5706959"/>
                </a:cubicBezTo>
                <a:cubicBezTo>
                  <a:pt x="44153" y="5673050"/>
                  <a:pt x="35199" y="5635711"/>
                  <a:pt x="58250" y="5606372"/>
                </a:cubicBezTo>
                <a:cubicBezTo>
                  <a:pt x="73110" y="5587321"/>
                  <a:pt x="69680" y="5568842"/>
                  <a:pt x="67394" y="5548460"/>
                </a:cubicBezTo>
                <a:cubicBezTo>
                  <a:pt x="65680" y="5533027"/>
                  <a:pt x="66252" y="5517215"/>
                  <a:pt x="66060" y="5501594"/>
                </a:cubicBezTo>
                <a:cubicBezTo>
                  <a:pt x="65490" y="5474161"/>
                  <a:pt x="65298" y="5446728"/>
                  <a:pt x="64346" y="5419295"/>
                </a:cubicBezTo>
                <a:cubicBezTo>
                  <a:pt x="63966" y="5410531"/>
                  <a:pt x="59202" y="5401579"/>
                  <a:pt x="59964" y="5393005"/>
                </a:cubicBezTo>
                <a:cubicBezTo>
                  <a:pt x="63584" y="5353379"/>
                  <a:pt x="69300" y="5313754"/>
                  <a:pt x="72538" y="5274129"/>
                </a:cubicBezTo>
                <a:cubicBezTo>
                  <a:pt x="74442" y="5251650"/>
                  <a:pt x="70824" y="5228597"/>
                  <a:pt x="73490" y="5206308"/>
                </a:cubicBezTo>
                <a:cubicBezTo>
                  <a:pt x="76538" y="5180591"/>
                  <a:pt x="84348" y="5155445"/>
                  <a:pt x="89113" y="5129916"/>
                </a:cubicBezTo>
                <a:cubicBezTo>
                  <a:pt x="90445" y="5122867"/>
                  <a:pt x="88731" y="5115057"/>
                  <a:pt x="88351" y="5107627"/>
                </a:cubicBezTo>
                <a:cubicBezTo>
                  <a:pt x="87968" y="5099245"/>
                  <a:pt x="87206" y="5091052"/>
                  <a:pt x="87016" y="5082670"/>
                </a:cubicBezTo>
                <a:cubicBezTo>
                  <a:pt x="86634" y="5057141"/>
                  <a:pt x="87206" y="5031614"/>
                  <a:pt x="85872" y="5006086"/>
                </a:cubicBezTo>
                <a:cubicBezTo>
                  <a:pt x="85110" y="4990465"/>
                  <a:pt x="77300" y="4974082"/>
                  <a:pt x="80158" y="4959602"/>
                </a:cubicBezTo>
                <a:cubicBezTo>
                  <a:pt x="85682" y="4930075"/>
                  <a:pt x="73300" y="4900546"/>
                  <a:pt x="83586" y="4871019"/>
                </a:cubicBezTo>
                <a:cubicBezTo>
                  <a:pt x="86634" y="4861873"/>
                  <a:pt x="79014" y="4849300"/>
                  <a:pt x="78634" y="4838250"/>
                </a:cubicBezTo>
                <a:cubicBezTo>
                  <a:pt x="77682" y="4810627"/>
                  <a:pt x="77872" y="4783004"/>
                  <a:pt x="78062" y="4755381"/>
                </a:cubicBezTo>
                <a:cubicBezTo>
                  <a:pt x="78252" y="4730614"/>
                  <a:pt x="75586" y="4704895"/>
                  <a:pt x="80920" y="4681083"/>
                </a:cubicBezTo>
                <a:cubicBezTo>
                  <a:pt x="86634" y="4656126"/>
                  <a:pt x="85872" y="4633647"/>
                  <a:pt x="79396" y="4609452"/>
                </a:cubicBezTo>
                <a:cubicBezTo>
                  <a:pt x="75014" y="4592878"/>
                  <a:pt x="74442" y="4575351"/>
                  <a:pt x="73110" y="4558207"/>
                </a:cubicBezTo>
                <a:cubicBezTo>
                  <a:pt x="71586" y="4539728"/>
                  <a:pt x="75586" y="4519343"/>
                  <a:pt x="69300" y="4502579"/>
                </a:cubicBezTo>
                <a:cubicBezTo>
                  <a:pt x="50629" y="4452665"/>
                  <a:pt x="46629" y="4401419"/>
                  <a:pt x="46629" y="4349222"/>
                </a:cubicBezTo>
                <a:cubicBezTo>
                  <a:pt x="46629" y="4339695"/>
                  <a:pt x="49295" y="4329979"/>
                  <a:pt x="52153" y="4320837"/>
                </a:cubicBezTo>
                <a:cubicBezTo>
                  <a:pt x="69300" y="4267493"/>
                  <a:pt x="67776" y="4213961"/>
                  <a:pt x="57297" y="4159667"/>
                </a:cubicBezTo>
                <a:cubicBezTo>
                  <a:pt x="55011" y="4148427"/>
                  <a:pt x="54629" y="4135854"/>
                  <a:pt x="56915" y="4124614"/>
                </a:cubicBezTo>
                <a:cubicBezTo>
                  <a:pt x="63584" y="4092989"/>
                  <a:pt x="74634" y="4062318"/>
                  <a:pt x="79396" y="4030503"/>
                </a:cubicBezTo>
                <a:cubicBezTo>
                  <a:pt x="87206" y="3977925"/>
                  <a:pt x="60918" y="3932394"/>
                  <a:pt x="43771" y="3885338"/>
                </a:cubicBezTo>
                <a:cubicBezTo>
                  <a:pt x="31627" y="3851761"/>
                  <a:pt x="8016" y="3821935"/>
                  <a:pt x="426" y="3786777"/>
                </a:cubicBezTo>
                <a:lnTo>
                  <a:pt x="0" y="3773897"/>
                </a:lnTo>
                <a:lnTo>
                  <a:pt x="0" y="3393882"/>
                </a:lnTo>
                <a:lnTo>
                  <a:pt x="11838" y="3359516"/>
                </a:lnTo>
                <a:cubicBezTo>
                  <a:pt x="14434" y="3346205"/>
                  <a:pt x="14910" y="3332774"/>
                  <a:pt x="12910" y="3318771"/>
                </a:cubicBezTo>
                <a:cubicBezTo>
                  <a:pt x="12243" y="3314104"/>
                  <a:pt x="9909" y="3308770"/>
                  <a:pt x="6718" y="3304079"/>
                </a:cubicBezTo>
                <a:lnTo>
                  <a:pt x="0" y="3297657"/>
                </a:lnTo>
                <a:lnTo>
                  <a:pt x="0" y="3207867"/>
                </a:lnTo>
                <a:lnTo>
                  <a:pt x="15553" y="3186771"/>
                </a:lnTo>
                <a:cubicBezTo>
                  <a:pt x="28483" y="3162329"/>
                  <a:pt x="30484" y="3134647"/>
                  <a:pt x="36341" y="3107500"/>
                </a:cubicBezTo>
                <a:cubicBezTo>
                  <a:pt x="41105" y="3085403"/>
                  <a:pt x="41295" y="3064827"/>
                  <a:pt x="38057" y="3042728"/>
                </a:cubicBezTo>
                <a:cubicBezTo>
                  <a:pt x="30817" y="2994722"/>
                  <a:pt x="41105" y="2948047"/>
                  <a:pt x="54249" y="2901943"/>
                </a:cubicBezTo>
                <a:cubicBezTo>
                  <a:pt x="63012" y="2871462"/>
                  <a:pt x="68346" y="2840219"/>
                  <a:pt x="77300" y="2809930"/>
                </a:cubicBezTo>
                <a:cubicBezTo>
                  <a:pt x="84158" y="2787259"/>
                  <a:pt x="92351" y="2764590"/>
                  <a:pt x="103399" y="2743826"/>
                </a:cubicBezTo>
                <a:cubicBezTo>
                  <a:pt x="119594" y="2713723"/>
                  <a:pt x="143978" y="2687436"/>
                  <a:pt x="137500" y="2649143"/>
                </a:cubicBezTo>
                <a:cubicBezTo>
                  <a:pt x="131786" y="2615421"/>
                  <a:pt x="143786" y="2584942"/>
                  <a:pt x="155217" y="2554079"/>
                </a:cubicBezTo>
                <a:cubicBezTo>
                  <a:pt x="163599" y="2531409"/>
                  <a:pt x="172173" y="2508742"/>
                  <a:pt x="177507" y="2485307"/>
                </a:cubicBezTo>
                <a:cubicBezTo>
                  <a:pt x="183794" y="2457492"/>
                  <a:pt x="181126" y="2426059"/>
                  <a:pt x="192748" y="2401292"/>
                </a:cubicBezTo>
                <a:cubicBezTo>
                  <a:pt x="204940" y="2375383"/>
                  <a:pt x="196748" y="2353859"/>
                  <a:pt x="193318" y="2330806"/>
                </a:cubicBezTo>
                <a:cubicBezTo>
                  <a:pt x="187984" y="2294039"/>
                  <a:pt x="178077" y="2257459"/>
                  <a:pt x="190652" y="2220312"/>
                </a:cubicBezTo>
                <a:cubicBezTo>
                  <a:pt x="205892" y="2175163"/>
                  <a:pt x="222275" y="2130393"/>
                  <a:pt x="236753" y="2085054"/>
                </a:cubicBezTo>
                <a:cubicBezTo>
                  <a:pt x="242280" y="2067525"/>
                  <a:pt x="244566" y="2048668"/>
                  <a:pt x="247042" y="2030378"/>
                </a:cubicBezTo>
                <a:cubicBezTo>
                  <a:pt x="249138" y="2013043"/>
                  <a:pt x="243804" y="1992279"/>
                  <a:pt x="251804" y="1978940"/>
                </a:cubicBezTo>
                <a:cubicBezTo>
                  <a:pt x="272379" y="1944649"/>
                  <a:pt x="282475" y="1909408"/>
                  <a:pt x="282475" y="1869780"/>
                </a:cubicBezTo>
                <a:cubicBezTo>
                  <a:pt x="282475" y="1854920"/>
                  <a:pt x="291049" y="1840441"/>
                  <a:pt x="292573" y="1825393"/>
                </a:cubicBezTo>
                <a:cubicBezTo>
                  <a:pt x="294477" y="1804816"/>
                  <a:pt x="299622" y="1781194"/>
                  <a:pt x="292381" y="1763287"/>
                </a:cubicBezTo>
                <a:cubicBezTo>
                  <a:pt x="275237" y="1721185"/>
                  <a:pt x="289525" y="1687086"/>
                  <a:pt x="306480" y="1650317"/>
                </a:cubicBezTo>
                <a:cubicBezTo>
                  <a:pt x="323244" y="1614120"/>
                  <a:pt x="336579" y="1576019"/>
                  <a:pt x="347629" y="1537537"/>
                </a:cubicBezTo>
                <a:cubicBezTo>
                  <a:pt x="351629" y="1523059"/>
                  <a:pt x="344961" y="1505724"/>
                  <a:pt x="343629" y="1489720"/>
                </a:cubicBezTo>
                <a:cubicBezTo>
                  <a:pt x="343247" y="1484004"/>
                  <a:pt x="342675" y="1477717"/>
                  <a:pt x="344581" y="1472575"/>
                </a:cubicBezTo>
                <a:cubicBezTo>
                  <a:pt x="362870" y="1422854"/>
                  <a:pt x="376776" y="1372368"/>
                  <a:pt x="367252" y="1318456"/>
                </a:cubicBezTo>
                <a:cubicBezTo>
                  <a:pt x="366298" y="1313504"/>
                  <a:pt x="368394" y="1307978"/>
                  <a:pt x="369728" y="1303024"/>
                </a:cubicBezTo>
                <a:cubicBezTo>
                  <a:pt x="376586" y="1278829"/>
                  <a:pt x="387444" y="1255206"/>
                  <a:pt x="389921" y="1230633"/>
                </a:cubicBezTo>
                <a:cubicBezTo>
                  <a:pt x="396017" y="1170051"/>
                  <a:pt x="398495" y="1109091"/>
                  <a:pt x="402495" y="1048125"/>
                </a:cubicBezTo>
                <a:cubicBezTo>
                  <a:pt x="402685" y="1044315"/>
                  <a:pt x="402685" y="1040315"/>
                  <a:pt x="404019" y="1036887"/>
                </a:cubicBezTo>
                <a:cubicBezTo>
                  <a:pt x="412211" y="1014406"/>
                  <a:pt x="409543" y="994785"/>
                  <a:pt x="393923" y="975733"/>
                </a:cubicBezTo>
                <a:cubicBezTo>
                  <a:pt x="387064" y="967350"/>
                  <a:pt x="383444" y="955920"/>
                  <a:pt x="379634" y="945444"/>
                </a:cubicBezTo>
                <a:cubicBezTo>
                  <a:pt x="373918" y="930011"/>
                  <a:pt x="368394" y="914200"/>
                  <a:pt x="364774" y="898198"/>
                </a:cubicBezTo>
                <a:cubicBezTo>
                  <a:pt x="361346" y="882384"/>
                  <a:pt x="356583" y="865430"/>
                  <a:pt x="359250" y="850189"/>
                </a:cubicBezTo>
                <a:cubicBezTo>
                  <a:pt x="364012" y="822756"/>
                  <a:pt x="374680" y="796655"/>
                  <a:pt x="381730" y="769605"/>
                </a:cubicBezTo>
                <a:cubicBezTo>
                  <a:pt x="384206" y="760270"/>
                  <a:pt x="383824" y="749982"/>
                  <a:pt x="384016" y="740268"/>
                </a:cubicBezTo>
                <a:cubicBezTo>
                  <a:pt x="384586" y="717977"/>
                  <a:pt x="379062" y="695116"/>
                  <a:pt x="394875" y="674923"/>
                </a:cubicBezTo>
                <a:cubicBezTo>
                  <a:pt x="409733" y="656255"/>
                  <a:pt x="405353" y="637392"/>
                  <a:pt x="394113" y="617772"/>
                </a:cubicBezTo>
                <a:cubicBezTo>
                  <a:pt x="386110" y="603673"/>
                  <a:pt x="379824" y="587672"/>
                  <a:pt x="376776" y="571860"/>
                </a:cubicBezTo>
                <a:cubicBezTo>
                  <a:pt x="372586" y="550141"/>
                  <a:pt x="370870" y="528615"/>
                  <a:pt x="373348" y="505182"/>
                </a:cubicBezTo>
                <a:cubicBezTo>
                  <a:pt x="375062" y="488607"/>
                  <a:pt x="375824" y="475081"/>
                  <a:pt x="385920" y="462126"/>
                </a:cubicBezTo>
                <a:cubicBezTo>
                  <a:pt x="387444" y="460032"/>
                  <a:pt x="387826" y="456222"/>
                  <a:pt x="387634" y="453364"/>
                </a:cubicBezTo>
                <a:cubicBezTo>
                  <a:pt x="384396" y="415835"/>
                  <a:pt x="386110" y="378686"/>
                  <a:pt x="388399" y="340774"/>
                </a:cubicBezTo>
                <a:cubicBezTo>
                  <a:pt x="391445" y="292579"/>
                  <a:pt x="382492" y="241901"/>
                  <a:pt x="350487" y="200182"/>
                </a:cubicBezTo>
                <a:cubicBezTo>
                  <a:pt x="345723" y="194085"/>
                  <a:pt x="343629" y="184941"/>
                  <a:pt x="342485" y="176939"/>
                </a:cubicBezTo>
                <a:cubicBezTo>
                  <a:pt x="337533" y="139219"/>
                  <a:pt x="334103" y="101308"/>
                  <a:pt x="328579" y="63587"/>
                </a:cubicBezTo>
                <a:cubicBezTo>
                  <a:pt x="325530" y="43012"/>
                  <a:pt x="322862" y="21486"/>
                  <a:pt x="314480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B60959F-9B69-4520-A16E-EA6BECC7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874716" cy="6858001"/>
            <a:chOff x="7620000" y="-1"/>
            <a:chExt cx="874716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8D5A6E8-CD1B-4796-ABD1-A6F27F6C0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7E12F56-F4EE-4535-8677-C11996E24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83031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9D756-AB43-1313-8730-337C10431A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Privatizzazioni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8293D4-6DE1-E32A-9948-308DAF4BEF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2AACED-9CD5-7485-9FE1-AA3D9DF7FF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898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0F82A2-F2B6-ACD4-1126-4706F63B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Temi </a:t>
            </a:r>
          </a:p>
        </p:txBody>
      </p:sp>
      <p:sp>
        <p:nvSpPr>
          <p:cNvPr id="4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178C8-2D35-BD69-2D67-20CA1543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effectLst/>
                <a:latin typeface="Aptos" panose="020B0004020202020204" pitchFamily="34" charset="0"/>
              </a:rPr>
              <a:t>Origini</a:t>
            </a:r>
            <a:r>
              <a:rPr lang="en-US" sz="2400" dirty="0">
                <a:effectLst/>
                <a:latin typeface="Aptos" panose="020B0004020202020204" pitchFamily="34" charset="0"/>
              </a:rPr>
              <a:t> del nuovo </a:t>
            </a:r>
            <a:r>
              <a:rPr lang="en-US" sz="2400" dirty="0" err="1">
                <a:effectLst/>
                <a:latin typeface="Aptos" panose="020B0004020202020204" pitchFamily="34" charset="0"/>
              </a:rPr>
              <a:t>orizzonte</a:t>
            </a:r>
            <a:r>
              <a:rPr lang="en-US" sz="2400" dirty="0">
                <a:effectLst/>
                <a:latin typeface="Aptos" panose="020B0004020202020204" pitchFamily="34" charset="0"/>
              </a:rPr>
              <a:t> politico-</a:t>
            </a:r>
            <a:r>
              <a:rPr lang="en-US" sz="2400" dirty="0" err="1">
                <a:effectLst/>
                <a:latin typeface="Aptos" panose="020B0004020202020204" pitchFamily="34" charset="0"/>
              </a:rPr>
              <a:t>economico</a:t>
            </a:r>
            <a:r>
              <a:rPr lang="en-US" sz="2400" dirty="0">
                <a:effectLst/>
                <a:latin typeface="Aptos" panose="020B0004020202020204" pitchFamily="34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400" i="1" dirty="0">
                <a:latin typeface="Aptos" panose="020B0004020202020204" pitchFamily="34" charset="0"/>
              </a:rPr>
              <a:t>Reaganomics</a:t>
            </a:r>
          </a:p>
          <a:p>
            <a:pPr marL="0" indent="0">
              <a:buNone/>
            </a:pPr>
            <a:endParaRPr lang="en-US" sz="2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ptos" panose="020B0004020202020204" pitchFamily="34" charset="0"/>
              </a:rPr>
              <a:t>Reazione</a:t>
            </a:r>
            <a:r>
              <a:rPr lang="en-US" sz="2400" dirty="0">
                <a:latin typeface="Aptos" panose="020B0004020202020204" pitchFamily="34" charset="0"/>
              </a:rPr>
              <a:t> </a:t>
            </a:r>
            <a:r>
              <a:rPr lang="en-US" sz="2400" dirty="0" err="1">
                <a:latin typeface="Aptos" panose="020B0004020202020204" pitchFamily="34" charset="0"/>
              </a:rPr>
              <a:t>europea</a:t>
            </a:r>
            <a:endParaRPr lang="en-US" sz="2400" dirty="0">
              <a:latin typeface="Aptos" panose="020B0004020202020204" pitchFamily="34" charset="0"/>
            </a:endParaRPr>
          </a:p>
        </p:txBody>
      </p:sp>
      <p:pic>
        <p:nvPicPr>
          <p:cNvPr id="5" name="Picture 4" descr="Figure scolpite colorate di esseri umani">
            <a:extLst>
              <a:ext uri="{FF2B5EF4-FFF2-40B4-BE49-F238E27FC236}">
                <a16:creationId xmlns:a16="http://schemas.microsoft.com/office/drawing/2014/main" id="{B66D29A2-E7F3-CF47-8CA5-FC5993ECA0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8617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2E6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8F9EF-463F-A602-6623-AD8324088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49" y="798299"/>
            <a:ext cx="3854945" cy="2165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2E6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7D131-E2AB-20DD-7772-A4F9A4ED1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970532"/>
            <a:ext cx="3854945" cy="202695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D6316E-ECDA-6271-02CC-207EE56EC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764" y="1296664"/>
            <a:ext cx="6410084" cy="42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1A484-4530-D63C-A7DD-547BC404FC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3442" y="921715"/>
            <a:ext cx="5163022" cy="26359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Crisi finanziaria di New York, 1975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A7A58-F7F2-7EBC-805D-E97A3B660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716" y="463404"/>
            <a:ext cx="3797404" cy="555319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1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6A34D-EB6F-0BF8-B287-8B0857783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«Se continuiamo a spendere più di quanto abbiamo, a fornire più benefici e più servizi di quanto possiamo pagare, allora arriverà il giorno della resa dei conti per Washington e per l'intero paese, proprio come è successo a New York». E «quando arriverà il giorno della resa dei conti, chi salverà gli Stati Uniti d'America?» </a:t>
            </a: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7613B-076B-083C-AF14-4BB8B87C6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Presidente Ford, </a:t>
            </a:r>
            <a:r>
              <a:rPr lang="en-US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Press Club di Washington, 1975</a:t>
            </a:r>
            <a:endParaRPr lang="en-US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77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FE55B3F-4634-4A41-B146-E6251581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EF2118-03CE-849E-7DE6-DA2EE8D1D0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638177"/>
            <a:ext cx="3017500" cy="55816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B4DFAB-D6B7-D46C-CF99-E26C53C98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3171272" y="638179"/>
            <a:ext cx="5849456" cy="5581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85284A-8F27-AC62-0DD0-5A0070BB8E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174480" y="638178"/>
            <a:ext cx="3017520" cy="558164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CD271E5-55BF-4266-A3A7-CFCC3051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1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5C0220-1599-3395-6C5D-01F15D5E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IT" sz="7200"/>
              <a:t>Perché?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8B9FA-9D35-7769-1BB8-BC6BAEEBE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IT" sz="2200">
                <a:cs typeface="Beirut" pitchFamily="2" charset="-78"/>
              </a:rPr>
              <a:t>Deindustrializzazione</a:t>
            </a:r>
          </a:p>
          <a:p>
            <a:r>
              <a:rPr lang="it-IT" sz="2200" kern="0">
                <a:effectLst/>
                <a:ea typeface="Times New Roman" panose="02020603050405020304" pitchFamily="18" charset="0"/>
                <a:cs typeface="Beirut" pitchFamily="2" charset="-78"/>
              </a:rPr>
              <a:t>migrazione della classe media bianca e ingresso contestuale di gruppi minoritari</a:t>
            </a:r>
            <a:r>
              <a:rPr lang="en-IT" sz="2200">
                <a:effectLst/>
                <a:cs typeface="Beirut" pitchFamily="2" charset="-78"/>
              </a:rPr>
              <a:t> (Welfare)</a:t>
            </a:r>
          </a:p>
          <a:p>
            <a:r>
              <a:rPr lang="it-IT" sz="2200" kern="0">
                <a:effectLst/>
                <a:ea typeface="Times New Roman" panose="02020603050405020304" pitchFamily="18" charset="0"/>
                <a:cs typeface="Beirut" pitchFamily="2" charset="-78"/>
              </a:rPr>
              <a:t>finanziarizzazione del sistema economico americano e progressivamente mondiale</a:t>
            </a:r>
            <a:r>
              <a:rPr lang="en-IT" sz="2200">
                <a:effectLst/>
                <a:cs typeface="Beirut" pitchFamily="2" charset="-78"/>
              </a:rPr>
              <a:t> </a:t>
            </a:r>
            <a:endParaRPr lang="en-IT" sz="2200">
              <a:cs typeface="Beirut" pitchFamily="2" charset="-78"/>
            </a:endParaRPr>
          </a:p>
          <a:p>
            <a:r>
              <a:rPr lang="it-IT" sz="2200" kern="0">
                <a:effectLst/>
                <a:ea typeface="Times New Roman" panose="02020603050405020304" pitchFamily="18" charset="0"/>
                <a:cs typeface="Beirut" pitchFamily="2" charset="-78"/>
              </a:rPr>
              <a:t>originali tensioni politiche, sociali e razziali legate a più generali trasformazioni del sistema capitalistico e democratico </a:t>
            </a:r>
            <a:endParaRPr lang="en-IT" sz="2200" kern="0">
              <a:effectLst/>
              <a:ea typeface="Times New Roman" panose="02020603050405020304" pitchFamily="18" charset="0"/>
              <a:cs typeface="Beirut" pitchFamily="2" charset="-78"/>
            </a:endParaRPr>
          </a:p>
          <a:p>
            <a:endParaRPr lang="en-IT" sz="2200"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1225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ridge and cityscape">
            <a:extLst>
              <a:ext uri="{FF2B5EF4-FFF2-40B4-BE49-F238E27FC236}">
                <a16:creationId xmlns:a16="http://schemas.microsoft.com/office/drawing/2014/main" id="{171B3784-A171-06D2-EED6-2F666A4B78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36366-BC93-7303-21A6-7FF5C9B8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New York </a:t>
            </a:r>
            <a:r>
              <a:rPr lang="en-US" sz="4800" dirty="0" err="1"/>
              <a:t>evitò</a:t>
            </a:r>
            <a:r>
              <a:rPr lang="en-US" sz="4800" dirty="0"/>
              <a:t> il default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050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BCB3D-868D-A1AF-1A0F-9E0E7928A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035" y="1560746"/>
            <a:ext cx="5129784" cy="37365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038964-281B-EE7E-88A8-0AFBF6F85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700282"/>
            <a:ext cx="5129784" cy="345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3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495</Words>
  <Application>Microsoft Macintosh PowerPoint</Application>
  <PresentationFormat>Widescreen</PresentationFormat>
  <Paragraphs>73</Paragraphs>
  <Slides>30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7" baseType="lpstr">
      <vt:lpstr>Aptos</vt:lpstr>
      <vt:lpstr>Arial</vt:lpstr>
      <vt:lpstr>Beirut</vt:lpstr>
      <vt:lpstr>Calibri</vt:lpstr>
      <vt:lpstr>Calibri Light</vt:lpstr>
      <vt:lpstr>Times New Roman</vt:lpstr>
      <vt:lpstr>Office Theme</vt:lpstr>
      <vt:lpstr>Gli anni Ottanta: verso un nuovo ordine politico-economico?  </vt:lpstr>
      <vt:lpstr>Presentazione standard di PowerPoint</vt:lpstr>
      <vt:lpstr>Temi </vt:lpstr>
      <vt:lpstr>Crisi finanziaria di New York, 1975</vt:lpstr>
      <vt:lpstr>«Se continuiamo a spendere più di quanto abbiamo, a fornire più benefici e più servizi di quanto possiamo pagare, allora arriverà il giorno della resa dei conti per Washington e per l'intero paese, proprio come è successo a New York». E «quando arriverà il giorno della resa dei conti, chi salverà gli Stati Uniti d'America?» </vt:lpstr>
      <vt:lpstr>Presentazione standard di PowerPoint</vt:lpstr>
      <vt:lpstr>Perché?</vt:lpstr>
      <vt:lpstr>New York evitò il default </vt:lpstr>
      <vt:lpstr>Presentazione standard di PowerPoint</vt:lpstr>
      <vt:lpstr>Presentazione standard di PowerPoint</vt:lpstr>
      <vt:lpstr>Discorso e politiche: da New York al resto del mondo </vt:lpstr>
      <vt:lpstr>Il discorso </vt:lpstr>
      <vt:lpstr>Reintepretazione dei diritti</vt:lpstr>
      <vt:lpstr>Presentazione standard di PowerPoint</vt:lpstr>
      <vt:lpstr>Presentazione standard di PowerPoint</vt:lpstr>
      <vt:lpstr>Program for Economic Recovery</vt:lpstr>
      <vt:lpstr>Economic Recovery Tax Act, 1981 </vt:lpstr>
      <vt:lpstr>Riforme per la deregolamentazione del sistema produttivo </vt:lpstr>
      <vt:lpstr>Presentazione standard di PowerPoint</vt:lpstr>
      <vt:lpstr>Reaganomics</vt:lpstr>
      <vt:lpstr>Impatto Reaganomics a livello internazionale</vt:lpstr>
      <vt:lpstr>“Lunga crisi del debito”</vt:lpstr>
      <vt:lpstr>Crescita delle “tigri asiatiche”</vt:lpstr>
      <vt:lpstr>Europa occidentale: reazione difensiva</vt:lpstr>
      <vt:lpstr>Sfida del reaganismo e risposta CE/UE</vt:lpstr>
      <vt:lpstr>Presentazione standard di PowerPoint</vt:lpstr>
      <vt:lpstr>Visione di Delors</vt:lpstr>
      <vt:lpstr>Orientamenti diversi</vt:lpstr>
      <vt:lpstr>Privatizzazioni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nuovo ordine economico mondiale? Ascesa e crisi del neoliberismo </dc:title>
  <dc:creator>Alessandra Bitumi</dc:creator>
  <cp:lastModifiedBy>Alessandra Bitumi</cp:lastModifiedBy>
  <cp:revision>7</cp:revision>
  <dcterms:created xsi:type="dcterms:W3CDTF">2023-04-20T09:03:40Z</dcterms:created>
  <dcterms:modified xsi:type="dcterms:W3CDTF">2024-04-18T19:32:13Z</dcterms:modified>
</cp:coreProperties>
</file>