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9"/>
  </p:notesMasterIdLst>
  <p:handoutMasterIdLst>
    <p:handoutMasterId r:id="rId30"/>
  </p:handoutMasterIdLst>
  <p:sldIdLst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599" autoAdjust="0"/>
  </p:normalViewPr>
  <p:slideViewPr>
    <p:cSldViewPr>
      <p:cViewPr varScale="1">
        <p:scale>
          <a:sx n="115" d="100"/>
          <a:sy n="115" d="100"/>
        </p:scale>
        <p:origin x="148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09DC4D6-251A-4E32-9F58-5EF63A864BC7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457CA08-D0DF-4B92-803D-2F678DDCE25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7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FE1E7E57-1F10-4268-99D2-CEDBAC6DAB5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2386A3-2E31-4C9B-B0BE-45709ADB984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83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61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Utilizzare più punti se necessario.</a:t>
            </a:r>
            <a:endParaRPr lang="it-IT" noProof="0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53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È consigliabile utilizzare punti elenco sintetici e fornire i dettagli a voce.</a:t>
            </a:r>
            <a:endParaRPr lang="it-IT" noProof="0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5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5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53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it-IT" noProof="1"/>
              <a:t>Fare clic per modificare lo stile del titolo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noProof="1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‹N›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it-IT" noProof="1"/>
              <a:t>Fare clic per modificare lo stile del titolo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it-IT" noProof="1"/>
              <a:t>Fare clic per modificare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1A33440A-D04E-4FB0-ACBB-D1FD42651063}" type="datetime1">
              <a:rPr lang="en-US" smtClean="0"/>
              <a:pPr algn="r"/>
              <a:t>11/7/22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‹N›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INCENTIVI E BENEFIT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872208"/>
          </a:xfrm>
        </p:spPr>
        <p:txBody>
          <a:bodyPr>
            <a:normAutofit/>
          </a:bodyPr>
          <a:lstStyle/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90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IMPROSHARE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concentra sul numero di ore risparmiate rispetto ad un determinato numero di unità prodotte. </a:t>
            </a:r>
          </a:p>
          <a:p>
            <a:pPr marL="82296" indent="0">
              <a:buNone/>
            </a:pPr>
            <a:r>
              <a:rPr lang="it-IT" dirty="0"/>
              <a:t>Le ore effettivamente utilizzate per produrle una quantità predeterminata sono sottratte dalle ore originariamente assegnate.</a:t>
            </a:r>
          </a:p>
          <a:p>
            <a:pPr marL="82296" indent="0">
              <a:buNone/>
            </a:pPr>
            <a:r>
              <a:rPr lang="it-IT" dirty="0"/>
              <a:t>I risparmi realizzati (in termini di ore) producendo in un arco di tempo più breve del previsto sono condivisi dall'impresa e dai lavoratori.</a:t>
            </a:r>
          </a:p>
        </p:txBody>
      </p:sp>
    </p:spTree>
    <p:extLst>
      <p:ext uri="{BB962C8B-B14F-4D97-AF65-F5344CB8AC3E}">
        <p14:creationId xmlns:p14="http://schemas.microsoft.com/office/powerpoint/2010/main" val="1861430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SCANLON PLAN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concentra sui risparmi sul costo del lavoro.</a:t>
            </a:r>
          </a:p>
          <a:p>
            <a:pPr marL="82296" indent="0">
              <a:buNone/>
            </a:pPr>
            <a:r>
              <a:rPr lang="it-IT" dirty="0"/>
              <a:t>Consente ai dipendenti di condividere i risparmi sui costi del lavoro durante i periodi di alta produttività.</a:t>
            </a:r>
          </a:p>
        </p:txBody>
      </p:sp>
    </p:spTree>
    <p:extLst>
      <p:ext uri="{BB962C8B-B14F-4D97-AF65-F5344CB8AC3E}">
        <p14:creationId xmlns:p14="http://schemas.microsoft.com/office/powerpoint/2010/main" val="959718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PIANO DI CONDIVISIONE DEI PROFITTI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it-IT" dirty="0"/>
              <a:t>È un sistema di incentivi in ​​cui una parte dei guadagni dell'organizzazione viene distribuita ai dipendenti per integrare la loro retribuzione.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Distribuzione in contanti: una percentuale degli utili viene distribuita in contanti a intervalli regolari.</a:t>
            </a:r>
          </a:p>
          <a:p>
            <a:r>
              <a:rPr lang="it-IT" dirty="0"/>
              <a:t>Distribuzione differita: una parte degli utili viene depositata in un fondo fiduciario messo a disposizione del dipendente al momento del pensionamento o cessazione.</a:t>
            </a:r>
          </a:p>
          <a:p>
            <a:r>
              <a:rPr lang="it-IT" dirty="0"/>
              <a:t>Piani combinati</a:t>
            </a:r>
          </a:p>
        </p:txBody>
      </p:sp>
    </p:spTree>
    <p:extLst>
      <p:ext uri="{BB962C8B-B14F-4D97-AF65-F5344CB8AC3E}">
        <p14:creationId xmlns:p14="http://schemas.microsoft.com/office/powerpoint/2010/main" val="16312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ALTRE TIPOLOGIE DI INCENTIVI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531264"/>
          </a:xfrm>
        </p:spPr>
        <p:txBody>
          <a:bodyPr>
            <a:normAutofit/>
          </a:bodyPr>
          <a:lstStyle/>
          <a:p>
            <a:r>
              <a:rPr lang="it-IT" dirty="0"/>
              <a:t>Piani di suggerimento: premia i dipendenti che offrono spunti utili per migliorare l'efficacia organizzativa (i premi sono solitamente pagamenti in contanti ma a volte con oggetti o viaggi).</a:t>
            </a:r>
          </a:p>
          <a:p>
            <a:endParaRPr lang="it-IT" dirty="0"/>
          </a:p>
          <a:p>
            <a:r>
              <a:rPr lang="it-IT" dirty="0"/>
              <a:t>Programmi di rinforzo positivo: si basano principalmente su incentivi non finanziari (come riconoscimenti ed annullamento di eventuali richiami) per modellare il comportamento desiderato del lavoratore.</a:t>
            </a:r>
          </a:p>
        </p:txBody>
      </p:sp>
    </p:spTree>
    <p:extLst>
      <p:ext uri="{BB962C8B-B14F-4D97-AF65-F5344CB8AC3E}">
        <p14:creationId xmlns:p14="http://schemas.microsoft.com/office/powerpoint/2010/main" val="3671330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ESTERNI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Leggi statali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Regole per il calcolo della retribuzione base e degli straordinari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 piani di partecipazione agli utili devono essere approvati dal Ministero dell’economia per conformarsi alle leggi statali sulle imposte sul reddito</a:t>
            </a:r>
          </a:p>
        </p:txBody>
      </p:sp>
    </p:spTree>
    <p:extLst>
      <p:ext uri="{BB962C8B-B14F-4D97-AF65-F5344CB8AC3E}">
        <p14:creationId xmlns:p14="http://schemas.microsoft.com/office/powerpoint/2010/main" val="124752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INTERNI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Filosofia manageriale e cultura organizzativa. 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Il grado di partecipazione dei dipendenti nelle strategie aziendali</a:t>
            </a:r>
          </a:p>
          <a:p>
            <a:endParaRPr lang="it-IT" dirty="0"/>
          </a:p>
          <a:p>
            <a:r>
              <a:rPr lang="it-IT" dirty="0"/>
              <a:t>La qualità dei profili professionali dei dipendenti</a:t>
            </a:r>
          </a:p>
        </p:txBody>
      </p:sp>
    </p:spTree>
    <p:extLst>
      <p:ext uri="{BB962C8B-B14F-4D97-AF65-F5344CB8AC3E}">
        <p14:creationId xmlns:p14="http://schemas.microsoft.com/office/powerpoint/2010/main" val="2633548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it-IT" dirty="0"/>
          </a:p>
          <a:p>
            <a:r>
              <a:rPr lang="it-IT" dirty="0"/>
              <a:t>Gioca un ruolo chiave nelle comunicazioni necessarie per il successo di questi piani.</a:t>
            </a:r>
          </a:p>
          <a:p>
            <a:endParaRPr lang="it-IT" dirty="0"/>
          </a:p>
          <a:p>
            <a:r>
              <a:rPr lang="it-IT" dirty="0"/>
              <a:t>Comunicare con i dipendenti gli scopi e la filosofia alla base di qualsiasi programma di incentivi.</a:t>
            </a:r>
          </a:p>
        </p:txBody>
      </p:sp>
    </p:spTree>
    <p:extLst>
      <p:ext uri="{BB962C8B-B14F-4D97-AF65-F5344CB8AC3E}">
        <p14:creationId xmlns:p14="http://schemas.microsoft.com/office/powerpoint/2010/main" val="414748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Oltre alle retribuzioni e agli incentivi……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Le organizzazioni forniscono ai lavoratori vari servizi e programmi noti come «vantaggi» per i dipendenti.</a:t>
            </a:r>
          </a:p>
        </p:txBody>
      </p:sp>
    </p:spTree>
    <p:extLst>
      <p:ext uri="{BB962C8B-B14F-4D97-AF65-F5344CB8AC3E}">
        <p14:creationId xmlns:p14="http://schemas.microsoft.com/office/powerpoint/2010/main" val="2123648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2344992"/>
          </a:xfrm>
        </p:spPr>
        <p:txBody>
          <a:bodyPr>
            <a:normAutofit fontScale="90000"/>
          </a:bodyPr>
          <a:lstStyle/>
          <a:p>
            <a:r>
              <a:rPr lang="it-IT" dirty="0"/>
              <a:t>Diversi fattori sono coinvolti nella determinazione dei benefici per una particolare organizzazione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7406640" cy="2304256"/>
          </a:xfrm>
        </p:spPr>
        <p:txBody>
          <a:bodyPr>
            <a:normAutofit/>
          </a:bodyPr>
          <a:lstStyle/>
          <a:p>
            <a:r>
              <a:rPr lang="it-IT" dirty="0"/>
              <a:t>Retribuzione di base</a:t>
            </a:r>
          </a:p>
          <a:p>
            <a:r>
              <a:rPr lang="it-IT" dirty="0"/>
              <a:t>Analisi dei dati rilevanti (inclusi sondaggi sui vantaggi, analisi dei costi e preferenze dei dipendenti)</a:t>
            </a:r>
          </a:p>
          <a:p>
            <a:r>
              <a:rPr lang="it-IT" dirty="0"/>
              <a:t>Impatto delle leggi, contrattazione collettiva e filosofia manageriale</a:t>
            </a:r>
          </a:p>
        </p:txBody>
      </p:sp>
    </p:spTree>
    <p:extLst>
      <p:ext uri="{BB962C8B-B14F-4D97-AF65-F5344CB8AC3E}">
        <p14:creationId xmlns:p14="http://schemas.microsoft.com/office/powerpoint/2010/main" val="1083334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984952"/>
          </a:xfrm>
        </p:spPr>
        <p:txBody>
          <a:bodyPr>
            <a:normAutofit fontScale="90000"/>
          </a:bodyPr>
          <a:lstStyle/>
          <a:p>
            <a:r>
              <a:rPr lang="it-IT" dirty="0"/>
              <a:t>I benefici per i dipendenti sono importanti sia per i dipendenti che per l'organizzazione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3140968"/>
            <a:ext cx="7406640" cy="2952328"/>
          </a:xfrm>
        </p:spPr>
        <p:txBody>
          <a:bodyPr>
            <a:normAutofit/>
          </a:bodyPr>
          <a:lstStyle/>
          <a:p>
            <a:r>
              <a:rPr lang="it-IT" dirty="0"/>
              <a:t>Sono importanti per il benessere e la sicurezza dei dipendenti.</a:t>
            </a:r>
          </a:p>
          <a:p>
            <a:r>
              <a:rPr lang="it-IT" dirty="0"/>
              <a:t>Possono essere utili per reclutare e trattenere lavoratori qualificati.</a:t>
            </a:r>
          </a:p>
          <a:p>
            <a:r>
              <a:rPr lang="it-IT" dirty="0"/>
              <a:t>Possono aiutare a ridurre i costi in altre aree (ad esempio, i programmi di esercizio fisico possono ridurre i costi delle richieste di assistenza sanitaria).</a:t>
            </a:r>
          </a:p>
        </p:txBody>
      </p:sp>
    </p:spTree>
    <p:extLst>
      <p:ext uri="{BB962C8B-B14F-4D97-AF65-F5344CB8AC3E}">
        <p14:creationId xmlns:p14="http://schemas.microsoft.com/office/powerpoint/2010/main" val="198213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Tipologie di incentivi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Incentivi individuali</a:t>
            </a:r>
          </a:p>
          <a:p>
            <a:r>
              <a:rPr lang="it-IT" dirty="0"/>
              <a:t>Incentivi di gruppo</a:t>
            </a:r>
          </a:p>
          <a:p>
            <a:pPr marL="82296" indent="0">
              <a:buNone/>
            </a:pPr>
            <a:r>
              <a:rPr lang="it-IT" dirty="0"/>
              <a:t>Incentivi legati alla produttività</a:t>
            </a:r>
          </a:p>
          <a:p>
            <a:pPr marL="82296" indent="0">
              <a:buNone/>
            </a:pPr>
            <a:r>
              <a:rPr lang="it-IT" dirty="0"/>
              <a:t>Incentivi legati ai profitti d’impresa</a:t>
            </a:r>
          </a:p>
          <a:p>
            <a:endParaRPr lang="it-IT" dirty="0"/>
          </a:p>
          <a:p>
            <a:pPr marL="82296" indent="0">
              <a:buNone/>
            </a:pPr>
            <a:r>
              <a:rPr lang="it-IT" dirty="0"/>
              <a:t>INCREMENTARE LA MOTIVAZIONE</a:t>
            </a:r>
          </a:p>
          <a:p>
            <a:pPr marL="82296" indent="0">
              <a:buNone/>
            </a:pPr>
            <a:r>
              <a:rPr lang="it-IT" dirty="0"/>
              <a:t>MIGLIORARE LE PERFORMANCE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Sul lato negativo, i benefit sono sempre più costosi per l'azienda.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3356992"/>
            <a:ext cx="7406640" cy="2808312"/>
          </a:xfrm>
        </p:spPr>
        <p:txBody>
          <a:bodyPr/>
          <a:lstStyle/>
          <a:p>
            <a:r>
              <a:rPr lang="it-IT" dirty="0"/>
              <a:t>Negli ultimi anni di recessione, i programmi di benefit per i dipendenti in alcune organizzazioni sono stati ridotti per prevenire perdite o gravi problemi di flusso di cassa.</a:t>
            </a:r>
          </a:p>
        </p:txBody>
      </p:sp>
    </p:spTree>
    <p:extLst>
      <p:ext uri="{BB962C8B-B14F-4D97-AF65-F5344CB8AC3E}">
        <p14:creationId xmlns:p14="http://schemas.microsoft.com/office/powerpoint/2010/main" val="1869168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TIPOLOGIE DI BENEFIT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2636912"/>
            <a:ext cx="7406640" cy="3528392"/>
          </a:xfrm>
        </p:spPr>
        <p:txBody>
          <a:bodyPr>
            <a:normAutofit/>
          </a:bodyPr>
          <a:lstStyle/>
          <a:p>
            <a:r>
              <a:rPr lang="it-IT" dirty="0"/>
              <a:t>I benefit obbligatori sono quelli previsti dalla legge statale e riguardano la sicurezza sociale e sanitaria (il pagamento delle pensioni, delle indennità di disoccupazione, di malattia, maternità….)</a:t>
            </a:r>
          </a:p>
        </p:txBody>
      </p:sp>
    </p:spTree>
    <p:extLst>
      <p:ext uri="{BB962C8B-B14F-4D97-AF65-F5344CB8AC3E}">
        <p14:creationId xmlns:p14="http://schemas.microsoft.com/office/powerpoint/2010/main" val="3471911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Molte organizzazioni offrono benefit di vario tipo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819296"/>
          </a:xfrm>
        </p:spPr>
        <p:txBody>
          <a:bodyPr>
            <a:normAutofit/>
          </a:bodyPr>
          <a:lstStyle/>
          <a:p>
            <a:r>
              <a:rPr lang="it-IT" dirty="0"/>
              <a:t>Assicurazione sulla salute, sulla vita e sull'invalidità e spesso assicurazioni dentistiche e contro gli infortuni</a:t>
            </a:r>
          </a:p>
          <a:p>
            <a:endParaRPr lang="it-IT" dirty="0"/>
          </a:p>
          <a:p>
            <a:r>
              <a:rPr lang="it-IT" dirty="0"/>
              <a:t>Prestazioni per l'infanzia e l'assistenza agli anziani Congedi familiari (stanno diventando sempre più importanti); si tratta di congedi per prendersi cura di neonati, familiari malati o parenti anziani. Questi benefici sono stati oggetto di molta più attenzione a causa dell'aumento del numero delle donne nel mondo del lavoro e il numero crescente di anziani.</a:t>
            </a:r>
          </a:p>
        </p:txBody>
      </p:sp>
    </p:spTree>
    <p:extLst>
      <p:ext uri="{BB962C8B-B14F-4D97-AF65-F5344CB8AC3E}">
        <p14:creationId xmlns:p14="http://schemas.microsoft.com/office/powerpoint/2010/main" val="861950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PIANI DI BENEFIT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-Approccio base: ai dipendenti viene fornito un pacchetto di benefit di base; selezionano da un "menu" quei servizi che si adattano alle loro esigenze</a:t>
            </a:r>
          </a:p>
          <a:p>
            <a:r>
              <a:rPr lang="it-IT" dirty="0"/>
              <a:t>-Approccio modulare: il dipendente sceglie tra diversi pacchetti di servizi di valore equivalente</a:t>
            </a:r>
          </a:p>
          <a:p>
            <a:r>
              <a:rPr lang="it-IT" dirty="0"/>
              <a:t>-Approccio di spesa flessibile: fornisce a ciascun dipendente una determinata somma di denaro con cui selezionare i benefit preferiti.</a:t>
            </a:r>
          </a:p>
          <a:p>
            <a:r>
              <a:rPr lang="it-IT" dirty="0"/>
              <a:t>-Approccio combinato: consente varie combinazioni dei primi tre approcci.</a:t>
            </a:r>
          </a:p>
        </p:txBody>
      </p:sp>
    </p:spTree>
    <p:extLst>
      <p:ext uri="{BB962C8B-B14F-4D97-AF65-F5344CB8AC3E}">
        <p14:creationId xmlns:p14="http://schemas.microsoft.com/office/powerpoint/2010/main" val="1326238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L’impatto dell’ambiente esterno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019096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Leggi e Politiche di Welfare</a:t>
            </a:r>
          </a:p>
          <a:p>
            <a:r>
              <a:rPr lang="it-IT" dirty="0"/>
              <a:t>Contrattazione collettiva  </a:t>
            </a:r>
          </a:p>
          <a:p>
            <a:r>
              <a:rPr lang="it-IT" dirty="0"/>
              <a:t>Condizioni economiche</a:t>
            </a:r>
          </a:p>
          <a:p>
            <a:r>
              <a:rPr lang="it-IT" dirty="0"/>
              <a:t>Modifiche alla forza lavoro</a:t>
            </a:r>
          </a:p>
        </p:txBody>
      </p:sp>
    </p:spTree>
    <p:extLst>
      <p:ext uri="{BB962C8B-B14F-4D97-AF65-F5344CB8AC3E}">
        <p14:creationId xmlns:p14="http://schemas.microsoft.com/office/powerpoint/2010/main" val="2570557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Gestione dei Benefit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387248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Indagini sui benefit (sondaggi sui benefit offerti da altre aziende)</a:t>
            </a:r>
          </a:p>
          <a:p>
            <a:r>
              <a:rPr lang="it-IT" dirty="0"/>
              <a:t>Preferenze dei dipendenti (colloqui personali e incontri con gruppi di dipendenti, questionari. Analisi statistica delle graduatorie dei dipendenti che scelgono varie combinazioni di benefici)</a:t>
            </a:r>
          </a:p>
          <a:p>
            <a:r>
              <a:rPr lang="it-IT" dirty="0"/>
              <a:t>Gestione dei costi (l'analisi dei costi per benefit può fornire una guida per comprendere cose realisticamente l’azienda può offrire)</a:t>
            </a:r>
          </a:p>
        </p:txBody>
      </p:sp>
    </p:spTree>
    <p:extLst>
      <p:ext uri="{BB962C8B-B14F-4D97-AF65-F5344CB8AC3E}">
        <p14:creationId xmlns:p14="http://schemas.microsoft.com/office/powerpoint/2010/main" val="718764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Valutare le alternative da proporre e le reazioni dei dipendenti</a:t>
            </a:r>
          </a:p>
          <a:p>
            <a:r>
              <a:rPr lang="it-IT" dirty="0"/>
              <a:t>Comunicare le informazioni</a:t>
            </a:r>
          </a:p>
          <a:p>
            <a:r>
              <a:rPr lang="it-IT" dirty="0"/>
              <a:t>Sensibilizzare il management aziendale rispetto l’importanza dei benefit a favore dei dipendenti</a:t>
            </a:r>
          </a:p>
        </p:txBody>
      </p:sp>
    </p:spTree>
    <p:extLst>
      <p:ext uri="{BB962C8B-B14F-4D97-AF65-F5344CB8AC3E}">
        <p14:creationId xmlns:p14="http://schemas.microsoft.com/office/powerpoint/2010/main" val="172645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INCENTIVI INDIVIDUALI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Forniscono ricompense finanziarie e non finanziarie ai dipendenti che contribuiscono in modo sostanziale all'efficacia dell'organizzazione. Esistono molti tipi di piani di incentivazione, che offrono vari premi su basi diverse: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Incentivi legati alla produzione</a:t>
            </a:r>
          </a:p>
          <a:p>
            <a:r>
              <a:rPr lang="it-IT" dirty="0"/>
              <a:t>Piani di partecipazione azionaria per i dipendenti</a:t>
            </a:r>
          </a:p>
          <a:p>
            <a:r>
              <a:rPr lang="it-IT" dirty="0"/>
              <a:t>Piani di incentivazione del personale di vendita</a:t>
            </a:r>
          </a:p>
          <a:p>
            <a:r>
              <a:rPr lang="it-IT" dirty="0"/>
              <a:t>Incentivi per Dirigenti e Professionisti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Incentivi legati  alla produzione/1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it-IT" dirty="0"/>
              <a:t>Cottimo: si basa sul numero di unità prodotte.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a. In base ai piani a cottimo, al lavoratore viene pagato un importo aggiuntivo fisso per ogni unità prodotta al di sopra dello standard minimo prefissato.</a:t>
            </a:r>
          </a:p>
          <a:p>
            <a:r>
              <a:rPr lang="it-IT" dirty="0"/>
              <a:t>b. Secondo i piani differenziali a cottimo, il lavoratore che supera la produzione standard è retribuito in misura maggiore rispetto a quei lavoratori che soddisfano solo lo standard minimo.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Incentivi legati  alla produzione/1I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Bonus produzione</a:t>
            </a:r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I pagamenti del bonus si basano su risparmi dei costi di produzione associati a una maggiore produttività.</a:t>
            </a:r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Un esempio è il piano orario standard, in base al quale a un lavoratore viene pagata una tariffa oraria/al giorno (di base) alla quale si somma una percentuale aggiuntiva per la produzione eccedente il livello "standard".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Incentivi legati  alla produzione/III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piano tariffario periodico</a:t>
            </a:r>
          </a:p>
          <a:p>
            <a:pPr marL="82296" indent="0">
              <a:buNone/>
            </a:pPr>
            <a:r>
              <a:rPr lang="it-IT" dirty="0"/>
              <a:t> </a:t>
            </a:r>
          </a:p>
          <a:p>
            <a:pPr marL="82296" indent="0">
              <a:buNone/>
            </a:pPr>
            <a:r>
              <a:rPr lang="it-IT" dirty="0"/>
              <a:t>I dipendenti vengono valutati periodicamente in base a diversi fattori e l’incentivo viene aumentato o diminuito di conseguenza e rimane costante fino alla valutazione successiva.</a:t>
            </a:r>
          </a:p>
          <a:p>
            <a:endParaRPr lang="it-IT" dirty="0"/>
          </a:p>
          <a:p>
            <a:pPr marL="82296" indent="0">
              <a:buNone/>
            </a:pPr>
            <a:r>
              <a:rPr lang="it-IT" dirty="0"/>
              <a:t>Nel complesso, i piani di incentivazione individuali sono rari……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Altri incentivi individuali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Commissioni: per il personale di vendita; corrisposte in base al numero di volumi venduti.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Bonus spot: per i dipendenti dirigenti e professionisti; sono premi in denaro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Royalty: per scienziati e inventori</a:t>
            </a:r>
          </a:p>
          <a:p>
            <a:endParaRPr lang="it-IT" dirty="0"/>
          </a:p>
          <a:p>
            <a:r>
              <a:rPr lang="it-IT" dirty="0"/>
              <a:t>Azionariato per  i dipendenti: il dipendente può acquistare un certo numero di azioni della società a un determinato prezzo entro una data specificata.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INCENTIVI DI GRUPPO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Lo scopo dei piani di incentivazione di gruppo è incoraggiare il lavoro di squadra e la cooperazione necessari per essere produttivi e raggiungere OBIETTIVI COMPLESSI.</a:t>
            </a:r>
          </a:p>
          <a:p>
            <a:endParaRPr lang="it-IT" dirty="0"/>
          </a:p>
          <a:p>
            <a:pPr marL="82296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439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Piani di condivisione dei risparmi di produzione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Tentano di stimolare l'efficienza della produzione di gruppo consentendo ai dipendenti di condividere i risparmi sui costi di manodopera e di produzione attraverso l’ottenimento di un bonus. </a:t>
            </a:r>
          </a:p>
          <a:p>
            <a:pPr marL="82296" indent="0">
              <a:buNone/>
            </a:pPr>
            <a:r>
              <a:rPr lang="it-IT" dirty="0"/>
              <a:t>Possono essere applicati a un'ampia varietà di aziende e di solito si trovano in alcune versioni ibride.</a:t>
            </a:r>
          </a:p>
          <a:p>
            <a:pPr marL="82296" indent="0">
              <a:buNone/>
            </a:pPr>
            <a:r>
              <a:rPr lang="it-IT" dirty="0" err="1"/>
              <a:t>Improshare</a:t>
            </a:r>
            <a:endParaRPr lang="it-IT" dirty="0"/>
          </a:p>
          <a:p>
            <a:pPr marL="82296" indent="0">
              <a:buNone/>
            </a:pPr>
            <a:r>
              <a:rPr lang="it-IT" dirty="0" err="1"/>
              <a:t>Tha</a:t>
            </a:r>
            <a:r>
              <a:rPr lang="it-IT" dirty="0"/>
              <a:t> </a:t>
            </a:r>
            <a:r>
              <a:rPr lang="it-IT" dirty="0" err="1"/>
              <a:t>Scanlon</a:t>
            </a:r>
            <a:r>
              <a:rPr lang="it-IT" dirty="0"/>
              <a:t> Plan</a:t>
            </a:r>
          </a:p>
        </p:txBody>
      </p:sp>
    </p:spTree>
    <p:extLst>
      <p:ext uri="{BB962C8B-B14F-4D97-AF65-F5344CB8AC3E}">
        <p14:creationId xmlns:p14="http://schemas.microsoft.com/office/powerpoint/2010/main" val="1646844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4B1185D-5D89-476E-9A5A-3C08A92F33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dei consigli di strategia</Template>
  <TotalTime>0</TotalTime>
  <Words>1253</Words>
  <Application>Microsoft Macintosh PowerPoint</Application>
  <PresentationFormat>Presentazione su schermo (4:3)</PresentationFormat>
  <Paragraphs>135</Paragraphs>
  <Slides>26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Calibri</vt:lpstr>
      <vt:lpstr>Gill Sans MT</vt:lpstr>
      <vt:lpstr>Verdana</vt:lpstr>
      <vt:lpstr>Wingdings 2</vt:lpstr>
      <vt:lpstr>Solstizio</vt:lpstr>
      <vt:lpstr>INCENTIVI E BENEFIT</vt:lpstr>
      <vt:lpstr>Tipologie di incentivi</vt:lpstr>
      <vt:lpstr>INCENTIVI INDIVIDUALI</vt:lpstr>
      <vt:lpstr>Incentivi legati  alla produzione/1</vt:lpstr>
      <vt:lpstr>Incentivi legati  alla produzione/1I</vt:lpstr>
      <vt:lpstr>Incentivi legati  alla produzione/III</vt:lpstr>
      <vt:lpstr>Altri incentivi individuali</vt:lpstr>
      <vt:lpstr>INCENTIVI DI GRUPPO</vt:lpstr>
      <vt:lpstr>Piani di condivisione dei risparmi di produzione</vt:lpstr>
      <vt:lpstr>IMPROSHARE</vt:lpstr>
      <vt:lpstr>SCANLON PLAN</vt:lpstr>
      <vt:lpstr>PIANO DI CONDIVISIONE DEI PROFITTI</vt:lpstr>
      <vt:lpstr>ALTRE TIPOLOGIE DI INCENTIVI</vt:lpstr>
      <vt:lpstr>FATTORI ESTERNI</vt:lpstr>
      <vt:lpstr>FATTORI INTERNI</vt:lpstr>
      <vt:lpstr>RUOLO DEL DIPARTIMENTO RISORSE UMANE</vt:lpstr>
      <vt:lpstr>Oltre alle retribuzioni e agli incentivi……</vt:lpstr>
      <vt:lpstr>Diversi fattori sono coinvolti nella determinazione dei benefici per una particolare organizzazione</vt:lpstr>
      <vt:lpstr>I benefici per i dipendenti sono importanti sia per i dipendenti che per l'organizzazione</vt:lpstr>
      <vt:lpstr>Sul lato negativo, i benefit sono sempre più costosi per l'azienda.</vt:lpstr>
      <vt:lpstr>TIPOLOGIE DI BENEFIT</vt:lpstr>
      <vt:lpstr>Molte organizzazioni offrono benefit di vario tipo</vt:lpstr>
      <vt:lpstr>PIANI DI BENEFIT</vt:lpstr>
      <vt:lpstr>L’impatto dell’ambiente esterno</vt:lpstr>
      <vt:lpstr>La Gestione dei Benefit</vt:lpstr>
      <vt:lpstr>Il Ruolo del Dipartimento Risorse Umane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2022-04-29T12:09:55Z</dcterms:created>
  <dcterms:modified xsi:type="dcterms:W3CDTF">2022-11-07T07:22:37Z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