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9" r:id="rId1"/>
  </p:sldMasterIdLst>
  <p:notesMasterIdLst>
    <p:notesMasterId r:id="rId4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2"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3" autoAdjust="0"/>
    <p:restoredTop sz="94660"/>
  </p:normalViewPr>
  <p:slideViewPr>
    <p:cSldViewPr snapToGrid="0">
      <p:cViewPr varScale="1">
        <p:scale>
          <a:sx n="75" d="100"/>
          <a:sy n="75" d="100"/>
        </p:scale>
        <p:origin x="89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E49C384-DF56-46A9-940F-61C7044A4C32}" type="datetimeFigureOut">
              <a:rPr lang="it-IT" smtClean="0"/>
              <a:t>06/05/2024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E094438-E3D3-4E16-870D-58F23AFEDD2F}" type="slidenum">
              <a:rPr lang="it-IT" smtClean="0"/>
              <a:t>‹N›</a:t>
            </a:fld>
            <a:endParaRPr lang="it-IT"/>
          </a:p>
        </p:txBody>
      </p:sp>
    </p:spTree>
    <p:extLst>
      <p:ext uri="{BB962C8B-B14F-4D97-AF65-F5344CB8AC3E}">
        <p14:creationId xmlns:p14="http://schemas.microsoft.com/office/powerpoint/2010/main" val="3358014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FE094438-E3D3-4E16-870D-58F23AFEDD2F}" type="slidenum">
              <a:rPr lang="it-IT" smtClean="0"/>
              <a:t>24</a:t>
            </a:fld>
            <a:endParaRPr lang="it-IT"/>
          </a:p>
        </p:txBody>
      </p:sp>
    </p:spTree>
    <p:extLst>
      <p:ext uri="{BB962C8B-B14F-4D97-AF65-F5344CB8AC3E}">
        <p14:creationId xmlns:p14="http://schemas.microsoft.com/office/powerpoint/2010/main" val="1426370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Freeform: Shape 27">
            <a:extLst>
              <a:ext uri="{FF2B5EF4-FFF2-40B4-BE49-F238E27FC236}">
                <a16:creationId xmlns:a16="http://schemas.microsoft.com/office/drawing/2014/main" id="{9B0F7D69-D93C-4C38-A23D-76E000D691CD}"/>
              </a:ext>
            </a:extLst>
          </p:cNvPr>
          <p:cNvSpPr/>
          <p:nvPr/>
        </p:nvSpPr>
        <p:spPr>
          <a:xfrm>
            <a:off x="0" y="0"/>
            <a:ext cx="3496422" cy="6858000"/>
          </a:xfrm>
          <a:custGeom>
            <a:avLst/>
            <a:gdLst>
              <a:gd name="connsiteX0" fmla="*/ 0 w 3496422"/>
              <a:gd name="connsiteY0" fmla="*/ 0 h 6858000"/>
              <a:gd name="connsiteX1" fmla="*/ 1873399 w 3496422"/>
              <a:gd name="connsiteY1" fmla="*/ 0 h 6858000"/>
              <a:gd name="connsiteX2" fmla="*/ 1895523 w 3496422"/>
              <a:gd name="connsiteY2" fmla="*/ 14997 h 6858000"/>
              <a:gd name="connsiteX3" fmla="*/ 3496422 w 3496422"/>
              <a:gd name="connsiteY3" fmla="*/ 3621656 h 6858000"/>
              <a:gd name="connsiteX4" fmla="*/ 1622072 w 3496422"/>
              <a:gd name="connsiteY4" fmla="*/ 6374814 h 6858000"/>
              <a:gd name="connsiteX5" fmla="*/ 1105424 w 3496422"/>
              <a:gd name="connsiteY5" fmla="*/ 6780599 h 6858000"/>
              <a:gd name="connsiteX6" fmla="*/ 993668 w 3496422"/>
              <a:gd name="connsiteY6" fmla="*/ 6858000 h 6858000"/>
              <a:gd name="connsiteX7" fmla="*/ 0 w 3496422"/>
              <a:gd name="connsiteY7"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96422" h="6858000">
                <a:moveTo>
                  <a:pt x="0" y="0"/>
                </a:moveTo>
                <a:lnTo>
                  <a:pt x="1873399" y="0"/>
                </a:lnTo>
                <a:lnTo>
                  <a:pt x="1895523" y="14997"/>
                </a:lnTo>
                <a:cubicBezTo>
                  <a:pt x="2922686" y="754641"/>
                  <a:pt x="3496422" y="2093192"/>
                  <a:pt x="3496422" y="3621656"/>
                </a:cubicBezTo>
                <a:cubicBezTo>
                  <a:pt x="3496422" y="4969131"/>
                  <a:pt x="2567697" y="5602839"/>
                  <a:pt x="1622072" y="6374814"/>
                </a:cubicBezTo>
                <a:cubicBezTo>
                  <a:pt x="1449869" y="6515397"/>
                  <a:pt x="1279242" y="6653108"/>
                  <a:pt x="1105424" y="6780599"/>
                </a:cubicBezTo>
                <a:lnTo>
                  <a:pt x="993668" y="6858000"/>
                </a:lnTo>
                <a:lnTo>
                  <a:pt x="0" y="6858000"/>
                </a:ln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Title 1"/>
          <p:cNvSpPr>
            <a:spLocks noGrp="1"/>
          </p:cNvSpPr>
          <p:nvPr>
            <p:ph type="ctrTitle"/>
          </p:nvPr>
        </p:nvSpPr>
        <p:spPr>
          <a:xfrm>
            <a:off x="4654295" y="1346268"/>
            <a:ext cx="7060135" cy="3285207"/>
          </a:xfrm>
        </p:spPr>
        <p:txBody>
          <a:bodyPr anchor="b">
            <a:noAutofit/>
          </a:bodyPr>
          <a:lstStyle>
            <a:lvl1pPr algn="l">
              <a:lnSpc>
                <a:spcPct val="120000"/>
              </a:lnSpc>
              <a:defRPr sz="540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4662312" y="4631475"/>
            <a:ext cx="7052117" cy="1150200"/>
          </a:xfrm>
        </p:spPr>
        <p:txBody>
          <a:bodyPr lIns="109728" tIns="109728" rIns="109728" bIns="91440" anchor="t">
            <a:normAutofit/>
          </a:bodyPr>
          <a:lstStyle>
            <a:lvl1pPr marL="0" indent="0" algn="l">
              <a:lnSpc>
                <a:spcPct val="130000"/>
              </a:lnSpc>
              <a:buNone/>
              <a:defRPr sz="2400"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0" name="Date Placeholder 9">
            <a:extLst>
              <a:ext uri="{FF2B5EF4-FFF2-40B4-BE49-F238E27FC236}">
                <a16:creationId xmlns:a16="http://schemas.microsoft.com/office/drawing/2014/main" id="{123E5C65-E22A-4865-9449-10140D62B655}"/>
              </a:ext>
            </a:extLst>
          </p:cNvPr>
          <p:cNvSpPr>
            <a:spLocks noGrp="1"/>
          </p:cNvSpPr>
          <p:nvPr>
            <p:ph type="dt" sz="half" idx="10"/>
          </p:nvPr>
        </p:nvSpPr>
        <p:spPr>
          <a:xfrm>
            <a:off x="4654295" y="617415"/>
            <a:ext cx="7123723" cy="457200"/>
          </a:xfrm>
        </p:spPr>
        <p:txBody>
          <a:bodyPr/>
          <a:lstStyle>
            <a:lvl1pPr algn="l">
              <a:defRPr/>
            </a:lvl1pPr>
          </a:lstStyle>
          <a:p>
            <a:fld id="{12241623-A064-4BED-B073-BA4D61433402}" type="datetime1">
              <a:rPr lang="en-US" smtClean="0"/>
              <a:t>5/6/2024</a:t>
            </a:fld>
            <a:endParaRPr lang="en-US" dirty="0"/>
          </a:p>
        </p:txBody>
      </p:sp>
      <p:sp>
        <p:nvSpPr>
          <p:cNvPr id="24" name="Footer Placeholder 23">
            <a:extLst>
              <a:ext uri="{FF2B5EF4-FFF2-40B4-BE49-F238E27FC236}">
                <a16:creationId xmlns:a16="http://schemas.microsoft.com/office/drawing/2014/main" id="{EF9C3DE0-E7F5-4B4D-B5AF-CDE724CE79A3}"/>
              </a:ext>
            </a:extLst>
          </p:cNvPr>
          <p:cNvSpPr>
            <a:spLocks noGrp="1"/>
          </p:cNvSpPr>
          <p:nvPr>
            <p:ph type="ftr" sz="quarter" idx="11"/>
          </p:nvPr>
        </p:nvSpPr>
        <p:spPr>
          <a:xfrm>
            <a:off x="4654295" y="6170490"/>
            <a:ext cx="5588349" cy="457200"/>
          </a:xfrm>
        </p:spPr>
        <p:txBody>
          <a:bodyPr/>
          <a:lstStyle/>
          <a:p>
            <a:endParaRPr lang="en-US" dirty="0"/>
          </a:p>
        </p:txBody>
      </p:sp>
      <p:sp>
        <p:nvSpPr>
          <p:cNvPr id="25" name="Slide Number Placeholder 24">
            <a:extLst>
              <a:ext uri="{FF2B5EF4-FFF2-40B4-BE49-F238E27FC236}">
                <a16:creationId xmlns:a16="http://schemas.microsoft.com/office/drawing/2014/main" id="{48C1E146-840A-4217-B63E-62E5CF8909C2}"/>
              </a:ext>
            </a:extLst>
          </p:cNvPr>
          <p:cNvSpPr>
            <a:spLocks noGrp="1"/>
          </p:cNvSpPr>
          <p:nvPr>
            <p:ph type="sldNum" sz="quarter" idx="12"/>
          </p:nvPr>
        </p:nvSpPr>
        <p:spPr>
          <a:xfrm>
            <a:off x="10515600" y="6170490"/>
            <a:ext cx="1198829" cy="457200"/>
          </a:xfrm>
        </p:spPr>
        <p:txBody>
          <a:bodyPr/>
          <a:lstStyle>
            <a:lvl1pPr algn="r">
              <a:defRPr/>
            </a:lvl1pPr>
          </a:lstStyle>
          <a:p>
            <a:fld id="{FAEF9944-A4F6-4C59-AEBD-678D6480B8EA}" type="slidenum">
              <a:rPr lang="en-US" smtClean="0"/>
              <a:pPr/>
              <a:t>‹N›</a:t>
            </a:fld>
            <a:endParaRPr lang="en-US" dirty="0"/>
          </a:p>
        </p:txBody>
      </p:sp>
      <p:sp>
        <p:nvSpPr>
          <p:cNvPr id="4" name="Freeform: Shape 3">
            <a:extLst>
              <a:ext uri="{FF2B5EF4-FFF2-40B4-BE49-F238E27FC236}">
                <a16:creationId xmlns:a16="http://schemas.microsoft.com/office/drawing/2014/main" id="{8CD419D4-EA9D-42D9-BF62-B07F0B7B672B}"/>
              </a:ext>
            </a:extLst>
          </p:cNvPr>
          <p:cNvSpPr/>
          <p:nvPr/>
        </p:nvSpPr>
        <p:spPr>
          <a:xfrm>
            <a:off x="1375409"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5" name="Freeform: Shape 4">
            <a:extLst>
              <a:ext uri="{FF2B5EF4-FFF2-40B4-BE49-F238E27FC236}">
                <a16:creationId xmlns:a16="http://schemas.microsoft.com/office/drawing/2014/main" id="{1C6FEC9B-9608-4181-A9E5-A1B80E72021C}"/>
              </a:ext>
            </a:extLst>
          </p:cNvPr>
          <p:cNvSpPr/>
          <p:nvPr/>
        </p:nvSpPr>
        <p:spPr>
          <a:xfrm>
            <a:off x="1155402" y="0"/>
            <a:ext cx="2536434" cy="6858000"/>
          </a:xfrm>
          <a:custGeom>
            <a:avLst/>
            <a:gdLst>
              <a:gd name="connsiteX0" fmla="*/ 879731 w 2536434"/>
              <a:gd name="connsiteY0" fmla="*/ 0 h 6858000"/>
              <a:gd name="connsiteX1" fmla="*/ 913411 w 2536434"/>
              <a:gd name="connsiteY1" fmla="*/ 0 h 6858000"/>
              <a:gd name="connsiteX2" fmla="*/ 935535 w 2536434"/>
              <a:gd name="connsiteY2" fmla="*/ 14997 h 6858000"/>
              <a:gd name="connsiteX3" fmla="*/ 2536434 w 2536434"/>
              <a:gd name="connsiteY3" fmla="*/ 3621656 h 6858000"/>
              <a:gd name="connsiteX4" fmla="*/ 662084 w 2536434"/>
              <a:gd name="connsiteY4" fmla="*/ 6374814 h 6858000"/>
              <a:gd name="connsiteX5" fmla="*/ 145436 w 2536434"/>
              <a:gd name="connsiteY5" fmla="*/ 6780599 h 6858000"/>
              <a:gd name="connsiteX6" fmla="*/ 33680 w 2536434"/>
              <a:gd name="connsiteY6" fmla="*/ 6858000 h 6858000"/>
              <a:gd name="connsiteX7" fmla="*/ 0 w 2536434"/>
              <a:gd name="connsiteY7" fmla="*/ 6858000 h 6858000"/>
              <a:gd name="connsiteX8" fmla="*/ 111756 w 2536434"/>
              <a:gd name="connsiteY8" fmla="*/ 6780599 h 6858000"/>
              <a:gd name="connsiteX9" fmla="*/ 628404 w 2536434"/>
              <a:gd name="connsiteY9" fmla="*/ 6374814 h 6858000"/>
              <a:gd name="connsiteX10" fmla="*/ 2502754 w 2536434"/>
              <a:gd name="connsiteY10" fmla="*/ 3621656 h 6858000"/>
              <a:gd name="connsiteX11" fmla="*/ 901855 w 2536434"/>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6434" h="6858000">
                <a:moveTo>
                  <a:pt x="879731" y="0"/>
                </a:moveTo>
                <a:lnTo>
                  <a:pt x="913411" y="0"/>
                </a:lnTo>
                <a:lnTo>
                  <a:pt x="935535" y="14997"/>
                </a:lnTo>
                <a:cubicBezTo>
                  <a:pt x="1962698" y="754641"/>
                  <a:pt x="2536434" y="2093192"/>
                  <a:pt x="2536434" y="3621656"/>
                </a:cubicBezTo>
                <a:cubicBezTo>
                  <a:pt x="2536434" y="4969131"/>
                  <a:pt x="1607709" y="5602839"/>
                  <a:pt x="662084" y="6374814"/>
                </a:cubicBezTo>
                <a:cubicBezTo>
                  <a:pt x="489881" y="6515397"/>
                  <a:pt x="319254" y="6653108"/>
                  <a:pt x="145436" y="6780599"/>
                </a:cubicBezTo>
                <a:lnTo>
                  <a:pt x="33680"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 name="Freeform: Shape 5">
            <a:extLst>
              <a:ext uri="{FF2B5EF4-FFF2-40B4-BE49-F238E27FC236}">
                <a16:creationId xmlns:a16="http://schemas.microsoft.com/office/drawing/2014/main" id="{AB1564ED-F26F-451D-97D6-A6EC3E83FD55}"/>
              </a:ext>
            </a:extLst>
          </p:cNvPr>
          <p:cNvSpPr/>
          <p:nvPr/>
        </p:nvSpPr>
        <p:spPr>
          <a:xfrm>
            <a:off x="924161" y="0"/>
            <a:ext cx="2261351"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Tree>
    <p:extLst>
      <p:ext uri="{BB962C8B-B14F-4D97-AF65-F5344CB8AC3E}">
        <p14:creationId xmlns:p14="http://schemas.microsoft.com/office/powerpoint/2010/main" val="272062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6397E4A-EB6A-4FA6-AA4F-69EA0C70FDC9}"/>
              </a:ext>
            </a:extLst>
          </p:cNvPr>
          <p:cNvSpPr>
            <a:spLocks noGrp="1"/>
          </p:cNvSpPr>
          <p:nvPr>
            <p:ph type="dt" sz="half" idx="10"/>
          </p:nvPr>
        </p:nvSpPr>
        <p:spPr/>
        <p:txBody>
          <a:bodyPr/>
          <a:lstStyle/>
          <a:p>
            <a:fld id="{6F86ED0C-1DA7-41F0-94CF-6218B1FEDFF1}" type="datetime1">
              <a:rPr lang="en-US" smtClean="0"/>
              <a:t>5/6/2024</a:t>
            </a:fld>
            <a:endParaRPr lang="en-US" dirty="0"/>
          </a:p>
        </p:txBody>
      </p:sp>
      <p:sp>
        <p:nvSpPr>
          <p:cNvPr id="8" name="Footer Placeholder 7">
            <a:extLst>
              <a:ext uri="{FF2B5EF4-FFF2-40B4-BE49-F238E27FC236}">
                <a16:creationId xmlns:a16="http://schemas.microsoft.com/office/drawing/2014/main" id="{051A2F5D-7AC4-4F91-965A-7B6A45D6F414}"/>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26E8B86-CDB8-482F-9D9F-1BFDA3638B3E}"/>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207606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EECF02AB-6034-4B88-BC5A-7C17CB0EF809}" type="datetime1">
              <a:rPr lang="en-US" smtClean="0"/>
              <a:t>5/6/2024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smtClean="0"/>
              <a:pPr/>
              <a:t>‹N›</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544481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6923EF53-7767-4C94-BEF6-D452927945DA}"/>
              </a:ext>
            </a:extLst>
          </p:cNvPr>
          <p:cNvSpPr>
            <a:spLocks noGrp="1"/>
          </p:cNvSpPr>
          <p:nvPr>
            <p:ph type="dt" sz="half" idx="10"/>
          </p:nvPr>
        </p:nvSpPr>
        <p:spPr/>
        <p:txBody>
          <a:bodyPr/>
          <a:lstStyle/>
          <a:p>
            <a:fld id="{22F3E5F3-28EE-488F-BD53-B744C06C3DEC}" type="datetime1">
              <a:rPr lang="en-US" smtClean="0"/>
              <a:t>5/6/2024</a:t>
            </a:fld>
            <a:endParaRPr lang="en-US" dirty="0"/>
          </a:p>
        </p:txBody>
      </p:sp>
      <p:sp>
        <p:nvSpPr>
          <p:cNvPr id="11" name="Footer Placeholder 10">
            <a:extLst>
              <a:ext uri="{FF2B5EF4-FFF2-40B4-BE49-F238E27FC236}">
                <a16:creationId xmlns:a16="http://schemas.microsoft.com/office/drawing/2014/main" id="{ACF12700-F905-4CFA-970C-C81E05A64D5B}"/>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DA1B1EE2-BCA3-432B-A32D-B04C7F1DD93F}"/>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2706216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B84A89F5-6982-40AE-8108-88B93E85C8FF}"/>
              </a:ext>
            </a:extLst>
          </p:cNvPr>
          <p:cNvGrpSpPr/>
          <p:nvPr/>
        </p:nvGrpSpPr>
        <p:grpSpPr>
          <a:xfrm>
            <a:off x="3124577" y="0"/>
            <a:ext cx="4389519" cy="2916937"/>
            <a:chOff x="3124577" y="0"/>
            <a:chExt cx="4389519" cy="2916937"/>
          </a:xfrm>
        </p:grpSpPr>
        <p:sp>
          <p:nvSpPr>
            <p:cNvPr id="49" name="Freeform: Shape 48">
              <a:extLst>
                <a:ext uri="{FF2B5EF4-FFF2-40B4-BE49-F238E27FC236}">
                  <a16:creationId xmlns:a16="http://schemas.microsoft.com/office/drawing/2014/main" id="{B80BED93-E30B-4492-A268-84C33CA4F067}"/>
                </a:ext>
              </a:extLst>
            </p:cNvPr>
            <p:cNvSpPr/>
            <p:nvPr/>
          </p:nvSpPr>
          <p:spPr>
            <a:xfrm>
              <a:off x="3320637" y="0"/>
              <a:ext cx="4013331" cy="2742133"/>
            </a:xfrm>
            <a:custGeom>
              <a:avLst/>
              <a:gdLst>
                <a:gd name="connsiteX0" fmla="*/ 294151 w 4013331"/>
                <a:gd name="connsiteY0" fmla="*/ 0 h 2742133"/>
                <a:gd name="connsiteX1" fmla="*/ 3844057 w 4013331"/>
                <a:gd name="connsiteY1" fmla="*/ 0 h 2742133"/>
                <a:gd name="connsiteX2" fmla="*/ 3892490 w 4013331"/>
                <a:gd name="connsiteY2" fmla="*/ 131440 h 2742133"/>
                <a:gd name="connsiteX3" fmla="*/ 4013331 w 4013331"/>
                <a:gd name="connsiteY3" fmla="*/ 941251 h 2742133"/>
                <a:gd name="connsiteX4" fmla="*/ 3804827 w 4013331"/>
                <a:gd name="connsiteY4" fmla="*/ 1540292 h 2742133"/>
                <a:gd name="connsiteX5" fmla="*/ 3187498 w 4013331"/>
                <a:gd name="connsiteY5" fmla="*/ 2098087 h 2742133"/>
                <a:gd name="connsiteX6" fmla="*/ 3051769 w 4013331"/>
                <a:gd name="connsiteY6" fmla="*/ 2204787 h 2742133"/>
                <a:gd name="connsiteX7" fmla="*/ 1936476 w 4013331"/>
                <a:gd name="connsiteY7" fmla="*/ 2742133 h 2742133"/>
                <a:gd name="connsiteX8" fmla="*/ 467303 w 4013331"/>
                <a:gd name="connsiteY8" fmla="*/ 1868695 h 2742133"/>
                <a:gd name="connsiteX9" fmla="*/ 310732 w 4013331"/>
                <a:gd name="connsiteY9" fmla="*/ 1645244 h 2742133"/>
                <a:gd name="connsiteX10" fmla="*/ 0 w 4013331"/>
                <a:gd name="connsiteY10" fmla="*/ 941251 h 2742133"/>
                <a:gd name="connsiteX11" fmla="*/ 187749 w 4013331"/>
                <a:gd name="connsiteY11" fmla="*/ 183076 h 2742133"/>
                <a:gd name="connsiteX12" fmla="*/ 288888 w 4013331"/>
                <a:gd name="connsiteY12" fmla="*/ 7329 h 27421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4013331" h="2742133">
                  <a:moveTo>
                    <a:pt x="294151" y="0"/>
                  </a:moveTo>
                  <a:lnTo>
                    <a:pt x="3844057" y="0"/>
                  </a:lnTo>
                  <a:lnTo>
                    <a:pt x="3892490" y="131440"/>
                  </a:lnTo>
                  <a:cubicBezTo>
                    <a:pt x="3971777" y="378867"/>
                    <a:pt x="4013331" y="652783"/>
                    <a:pt x="4013331" y="941251"/>
                  </a:cubicBezTo>
                  <a:cubicBezTo>
                    <a:pt x="4013331" y="1171430"/>
                    <a:pt x="3948997" y="1356167"/>
                    <a:pt x="3804827" y="1540292"/>
                  </a:cubicBezTo>
                  <a:cubicBezTo>
                    <a:pt x="3654026" y="1732895"/>
                    <a:pt x="3427436" y="1910292"/>
                    <a:pt x="3187498" y="2098087"/>
                  </a:cubicBezTo>
                  <a:cubicBezTo>
                    <a:pt x="3143231" y="2132693"/>
                    <a:pt x="3097499" y="2168522"/>
                    <a:pt x="3051769" y="2204787"/>
                  </a:cubicBezTo>
                  <a:cubicBezTo>
                    <a:pt x="2642425" y="2529345"/>
                    <a:pt x="2343664" y="2742133"/>
                    <a:pt x="1936476" y="2742133"/>
                  </a:cubicBezTo>
                  <a:cubicBezTo>
                    <a:pt x="1316045" y="2742133"/>
                    <a:pt x="876647" y="2480932"/>
                    <a:pt x="467303" y="1868695"/>
                  </a:cubicBezTo>
                  <a:cubicBezTo>
                    <a:pt x="413736" y="1788559"/>
                    <a:pt x="361372" y="1715679"/>
                    <a:pt x="310732" y="1645244"/>
                  </a:cubicBezTo>
                  <a:cubicBezTo>
                    <a:pt x="100850" y="1353195"/>
                    <a:pt x="0" y="1201315"/>
                    <a:pt x="0" y="941251"/>
                  </a:cubicBezTo>
                  <a:cubicBezTo>
                    <a:pt x="0" y="683021"/>
                    <a:pt x="63214" y="427935"/>
                    <a:pt x="187749" y="183076"/>
                  </a:cubicBezTo>
                  <a:cubicBezTo>
                    <a:pt x="218215" y="123194"/>
                    <a:pt x="251953" y="64578"/>
                    <a:pt x="288888" y="7329"/>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0" name="Freeform: Shape 49">
              <a:extLst>
                <a:ext uri="{FF2B5EF4-FFF2-40B4-BE49-F238E27FC236}">
                  <a16:creationId xmlns:a16="http://schemas.microsoft.com/office/drawing/2014/main" id="{965F60C1-CD8B-4326-9B24-3D197CF382A6}"/>
                </a:ext>
              </a:extLst>
            </p:cNvPr>
            <p:cNvSpPr/>
            <p:nvPr/>
          </p:nvSpPr>
          <p:spPr>
            <a:xfrm>
              <a:off x="3566319" y="0"/>
              <a:ext cx="3401415" cy="2440484"/>
            </a:xfrm>
            <a:custGeom>
              <a:avLst/>
              <a:gdLst>
                <a:gd name="connsiteX0" fmla="*/ 332917 w 3401415"/>
                <a:gd name="connsiteY0" fmla="*/ 0 h 2440484"/>
                <a:gd name="connsiteX1" fmla="*/ 3207137 w 3401415"/>
                <a:gd name="connsiteY1" fmla="*/ 0 h 2440484"/>
                <a:gd name="connsiteX2" fmla="*/ 3242654 w 3401415"/>
                <a:gd name="connsiteY2" fmla="*/ 74937 h 2440484"/>
                <a:gd name="connsiteX3" fmla="*/ 3401415 w 3401415"/>
                <a:gd name="connsiteY3" fmla="*/ 914184 h 2440484"/>
                <a:gd name="connsiteX4" fmla="*/ 3224702 w 3401415"/>
                <a:gd name="connsiteY4" fmla="*/ 1421888 h 2440484"/>
                <a:gd name="connsiteX5" fmla="*/ 2701498 w 3401415"/>
                <a:gd name="connsiteY5" fmla="*/ 1894635 h 2440484"/>
                <a:gd name="connsiteX6" fmla="*/ 2586463 w 3401415"/>
                <a:gd name="connsiteY6" fmla="*/ 1985068 h 2440484"/>
                <a:gd name="connsiteX7" fmla="*/ 1641219 w 3401415"/>
                <a:gd name="connsiteY7" fmla="*/ 2440484 h 2440484"/>
                <a:gd name="connsiteX8" fmla="*/ 396053 w 3401415"/>
                <a:gd name="connsiteY8" fmla="*/ 1700219 h 2440484"/>
                <a:gd name="connsiteX9" fmla="*/ 263354 w 3401415"/>
                <a:gd name="connsiteY9" fmla="*/ 1510839 h 2440484"/>
                <a:gd name="connsiteX10" fmla="*/ 0 w 3401415"/>
                <a:gd name="connsiteY10" fmla="*/ 914184 h 2440484"/>
                <a:gd name="connsiteX11" fmla="*/ 159122 w 3401415"/>
                <a:gd name="connsiteY11" fmla="*/ 271610 h 2440484"/>
                <a:gd name="connsiteX12" fmla="*/ 244841 w 3401415"/>
                <a:gd name="connsiteY12" fmla="*/ 122658 h 24404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01415" h="2440484">
                  <a:moveTo>
                    <a:pt x="332917" y="0"/>
                  </a:moveTo>
                  <a:lnTo>
                    <a:pt x="3207137" y="0"/>
                  </a:lnTo>
                  <a:lnTo>
                    <a:pt x="3242654" y="74937"/>
                  </a:lnTo>
                  <a:cubicBezTo>
                    <a:pt x="3346386" y="322243"/>
                    <a:pt x="3401415" y="608579"/>
                    <a:pt x="3401415" y="914184"/>
                  </a:cubicBezTo>
                  <a:cubicBezTo>
                    <a:pt x="3401415" y="1109268"/>
                    <a:pt x="3346890" y="1265837"/>
                    <a:pt x="3224702" y="1421888"/>
                  </a:cubicBezTo>
                  <a:cubicBezTo>
                    <a:pt x="3096894" y="1585125"/>
                    <a:pt x="2904852" y="1735475"/>
                    <a:pt x="2701498" y="1894635"/>
                  </a:cubicBezTo>
                  <a:cubicBezTo>
                    <a:pt x="2663980" y="1923966"/>
                    <a:pt x="2625221" y="1954332"/>
                    <a:pt x="2586463" y="1985068"/>
                  </a:cubicBezTo>
                  <a:cubicBezTo>
                    <a:pt x="2239532" y="2260140"/>
                    <a:pt x="1986324" y="2440484"/>
                    <a:pt x="1641219" y="2440484"/>
                  </a:cubicBezTo>
                  <a:cubicBezTo>
                    <a:pt x="1115386" y="2440484"/>
                    <a:pt x="742984" y="2219109"/>
                    <a:pt x="396053" y="1700219"/>
                  </a:cubicBezTo>
                  <a:cubicBezTo>
                    <a:pt x="350653" y="1632303"/>
                    <a:pt x="306273" y="1570535"/>
                    <a:pt x="263354" y="1510839"/>
                  </a:cubicBezTo>
                  <a:cubicBezTo>
                    <a:pt x="85473" y="1263318"/>
                    <a:pt x="0" y="1134597"/>
                    <a:pt x="0" y="914184"/>
                  </a:cubicBezTo>
                  <a:cubicBezTo>
                    <a:pt x="0" y="695327"/>
                    <a:pt x="53576" y="479135"/>
                    <a:pt x="159122" y="271610"/>
                  </a:cubicBezTo>
                  <a:cubicBezTo>
                    <a:pt x="184943" y="220858"/>
                    <a:pt x="213538" y="171179"/>
                    <a:pt x="244841" y="122658"/>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1" name="Freeform: Shape 50">
              <a:extLst>
                <a:ext uri="{FF2B5EF4-FFF2-40B4-BE49-F238E27FC236}">
                  <a16:creationId xmlns:a16="http://schemas.microsoft.com/office/drawing/2014/main" id="{69511D06-104E-440E-8049-4CDCE4B87E96}"/>
                </a:ext>
              </a:extLst>
            </p:cNvPr>
            <p:cNvSpPr/>
            <p:nvPr/>
          </p:nvSpPr>
          <p:spPr>
            <a:xfrm>
              <a:off x="3232490" y="0"/>
              <a:ext cx="4164597" cy="2817185"/>
            </a:xfrm>
            <a:custGeom>
              <a:avLst/>
              <a:gdLst>
                <a:gd name="connsiteX0" fmla="*/ 237339 w 4130517"/>
                <a:gd name="connsiteY0" fmla="*/ 0 h 2806419"/>
                <a:gd name="connsiteX1" fmla="*/ 3997489 w 4130517"/>
                <a:gd name="connsiteY1" fmla="*/ 0 h 2806419"/>
                <a:gd name="connsiteX2" fmla="*/ 4006148 w 4130517"/>
                <a:gd name="connsiteY2" fmla="*/ 24333 h 2806419"/>
                <a:gd name="connsiteX3" fmla="*/ 4130517 w 4130517"/>
                <a:gd name="connsiteY3" fmla="*/ 887307 h 2806419"/>
                <a:gd name="connsiteX4" fmla="*/ 3915925 w 4130517"/>
                <a:gd name="connsiteY4" fmla="*/ 1525677 h 2806419"/>
                <a:gd name="connsiteX5" fmla="*/ 3280571 w 4130517"/>
                <a:gd name="connsiteY5" fmla="*/ 2120090 h 2806419"/>
                <a:gd name="connsiteX6" fmla="*/ 3140878 w 4130517"/>
                <a:gd name="connsiteY6" fmla="*/ 2233796 h 2806419"/>
                <a:gd name="connsiteX7" fmla="*/ 1993019 w 4130517"/>
                <a:gd name="connsiteY7" fmla="*/ 2806419 h 2806419"/>
                <a:gd name="connsiteX8" fmla="*/ 480948 w 4130517"/>
                <a:gd name="connsiteY8" fmla="*/ 1875638 h 2806419"/>
                <a:gd name="connsiteX9" fmla="*/ 319805 w 4130517"/>
                <a:gd name="connsiteY9" fmla="*/ 1637519 h 2806419"/>
                <a:gd name="connsiteX10" fmla="*/ 0 w 4130517"/>
                <a:gd name="connsiteY10" fmla="*/ 887307 h 2806419"/>
                <a:gd name="connsiteX11" fmla="*/ 193231 w 4130517"/>
                <a:gd name="connsiteY11" fmla="*/ 79360 h 28064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130517" h="2806419">
                  <a:moveTo>
                    <a:pt x="237339" y="0"/>
                  </a:moveTo>
                  <a:lnTo>
                    <a:pt x="3997489" y="0"/>
                  </a:lnTo>
                  <a:lnTo>
                    <a:pt x="4006148" y="24333"/>
                  </a:lnTo>
                  <a:cubicBezTo>
                    <a:pt x="4087750" y="288004"/>
                    <a:pt x="4130517" y="579903"/>
                    <a:pt x="4130517" y="887307"/>
                  </a:cubicBezTo>
                  <a:cubicBezTo>
                    <a:pt x="4130517" y="1132599"/>
                    <a:pt x="4064304" y="1329464"/>
                    <a:pt x="3915925" y="1525677"/>
                  </a:cubicBezTo>
                  <a:cubicBezTo>
                    <a:pt x="3760721" y="1730924"/>
                    <a:pt x="3527514" y="1919967"/>
                    <a:pt x="3280571" y="2120090"/>
                  </a:cubicBezTo>
                  <a:cubicBezTo>
                    <a:pt x="3235011" y="2156968"/>
                    <a:pt x="3187944" y="2195151"/>
                    <a:pt x="3140878" y="2233796"/>
                  </a:cubicBezTo>
                  <a:cubicBezTo>
                    <a:pt x="2719582" y="2579662"/>
                    <a:pt x="2412097" y="2806419"/>
                    <a:pt x="1993019" y="2806419"/>
                  </a:cubicBezTo>
                  <a:cubicBezTo>
                    <a:pt x="1354472" y="2806419"/>
                    <a:pt x="902244" y="2528070"/>
                    <a:pt x="480948" y="1875638"/>
                  </a:cubicBezTo>
                  <a:cubicBezTo>
                    <a:pt x="425816" y="1790244"/>
                    <a:pt x="371924" y="1712578"/>
                    <a:pt x="319805" y="1637519"/>
                  </a:cubicBezTo>
                  <a:cubicBezTo>
                    <a:pt x="103795" y="1326296"/>
                    <a:pt x="0" y="1164446"/>
                    <a:pt x="0" y="887307"/>
                  </a:cubicBezTo>
                  <a:cubicBezTo>
                    <a:pt x="0" y="612125"/>
                    <a:pt x="65060" y="340293"/>
                    <a:pt x="193231" y="79360"/>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2" name="Freeform: Shape 51">
              <a:extLst>
                <a:ext uri="{FF2B5EF4-FFF2-40B4-BE49-F238E27FC236}">
                  <a16:creationId xmlns:a16="http://schemas.microsoft.com/office/drawing/2014/main" id="{164F6B39-7B0A-4839-9F52-1FFA2044F248}"/>
                </a:ext>
              </a:extLst>
            </p:cNvPr>
            <p:cNvSpPr/>
            <p:nvPr/>
          </p:nvSpPr>
          <p:spPr>
            <a:xfrm>
              <a:off x="3124577" y="0"/>
              <a:ext cx="4389519" cy="2916937"/>
            </a:xfrm>
            <a:custGeom>
              <a:avLst/>
              <a:gdLst>
                <a:gd name="connsiteX0" fmla="*/ 208215 w 4389519"/>
                <a:gd name="connsiteY0" fmla="*/ 0 h 2916937"/>
                <a:gd name="connsiteX1" fmla="*/ 4284014 w 4389519"/>
                <a:gd name="connsiteY1" fmla="*/ 0 h 2916937"/>
                <a:gd name="connsiteX2" fmla="*/ 4335794 w 4389519"/>
                <a:gd name="connsiteY2" fmla="*/ 207911 h 2916937"/>
                <a:gd name="connsiteX3" fmla="*/ 4376420 w 4389519"/>
                <a:gd name="connsiteY3" fmla="*/ 1078865 h 2916937"/>
                <a:gd name="connsiteX4" fmla="*/ 4090147 w 4389519"/>
                <a:gd name="connsiteY4" fmla="*/ 1734728 h 2916937"/>
                <a:gd name="connsiteX5" fmla="*/ 3362552 w 4389519"/>
                <a:gd name="connsiteY5" fmla="*/ 2305097 h 2916937"/>
                <a:gd name="connsiteX6" fmla="*/ 3204152 w 4389519"/>
                <a:gd name="connsiteY6" fmla="*/ 2412521 h 2916937"/>
                <a:gd name="connsiteX7" fmla="*/ 1936072 w 4389519"/>
                <a:gd name="connsiteY7" fmla="*/ 2912360 h 2916937"/>
                <a:gd name="connsiteX8" fmla="*/ 421690 w 4389519"/>
                <a:gd name="connsiteY8" fmla="*/ 1787063 h 2916937"/>
                <a:gd name="connsiteX9" fmla="*/ 273167 w 4389519"/>
                <a:gd name="connsiteY9" fmla="*/ 1520080 h 2916937"/>
                <a:gd name="connsiteX10" fmla="*/ 4118 w 4389519"/>
                <a:gd name="connsiteY10" fmla="*/ 696338 h 2916937"/>
                <a:gd name="connsiteX11" fmla="*/ 175984 w 4389519"/>
                <a:gd name="connsiteY11" fmla="*/ 60381 h 29169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389519" h="2916937">
                  <a:moveTo>
                    <a:pt x="208215" y="0"/>
                  </a:moveTo>
                  <a:lnTo>
                    <a:pt x="4284014" y="0"/>
                  </a:lnTo>
                  <a:lnTo>
                    <a:pt x="4335794" y="207911"/>
                  </a:lnTo>
                  <a:cubicBezTo>
                    <a:pt x="4388748" y="479686"/>
                    <a:pt x="4403109" y="773803"/>
                    <a:pt x="4376420" y="1078865"/>
                  </a:cubicBezTo>
                  <a:cubicBezTo>
                    <a:pt x="4353703" y="1338514"/>
                    <a:pt x="4265383" y="1540772"/>
                    <a:pt x="4090147" y="1734728"/>
                  </a:cubicBezTo>
                  <a:cubicBezTo>
                    <a:pt x="3906850" y="1937616"/>
                    <a:pt x="3642485" y="2116128"/>
                    <a:pt x="3362552" y="2305097"/>
                  </a:cubicBezTo>
                  <a:cubicBezTo>
                    <a:pt x="3310910" y="2339914"/>
                    <a:pt x="3257553" y="2375972"/>
                    <a:pt x="3204152" y="2412521"/>
                  </a:cubicBezTo>
                  <a:cubicBezTo>
                    <a:pt x="2726165" y="2739616"/>
                    <a:pt x="2379682" y="2951171"/>
                    <a:pt x="1936072" y="2912360"/>
                  </a:cubicBezTo>
                  <a:cubicBezTo>
                    <a:pt x="1260148" y="2853224"/>
                    <a:pt x="807225" y="2516700"/>
                    <a:pt x="421690" y="1787063"/>
                  </a:cubicBezTo>
                  <a:cubicBezTo>
                    <a:pt x="371240" y="1691563"/>
                    <a:pt x="321385" y="1604361"/>
                    <a:pt x="273167" y="1520080"/>
                  </a:cubicBezTo>
                  <a:cubicBezTo>
                    <a:pt x="73334" y="1170636"/>
                    <a:pt x="-21548" y="989700"/>
                    <a:pt x="4118" y="696338"/>
                  </a:cubicBezTo>
                  <a:cubicBezTo>
                    <a:pt x="23232" y="477870"/>
                    <a:pt x="80908" y="264786"/>
                    <a:pt x="175984" y="60381"/>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grpSp>
      <p:grpSp>
        <p:nvGrpSpPr>
          <p:cNvPr id="8" name="Group 7">
            <a:extLst>
              <a:ext uri="{FF2B5EF4-FFF2-40B4-BE49-F238E27FC236}">
                <a16:creationId xmlns:a16="http://schemas.microsoft.com/office/drawing/2014/main" id="{03099122-D80B-4389-A1CF-52C635217F4B}"/>
              </a:ext>
            </a:extLst>
          </p:cNvPr>
          <p:cNvGrpSpPr/>
          <p:nvPr/>
        </p:nvGrpSpPr>
        <p:grpSpPr>
          <a:xfrm>
            <a:off x="8122942" y="0"/>
            <a:ext cx="4069058" cy="3547008"/>
            <a:chOff x="8122942" y="0"/>
            <a:chExt cx="4069058" cy="3547008"/>
          </a:xfrm>
        </p:grpSpPr>
        <p:sp>
          <p:nvSpPr>
            <p:cNvPr id="54" name="Freeform: Shape 53">
              <a:extLst>
                <a:ext uri="{FF2B5EF4-FFF2-40B4-BE49-F238E27FC236}">
                  <a16:creationId xmlns:a16="http://schemas.microsoft.com/office/drawing/2014/main" id="{CA535D59-CDAA-4AA9-84AC-A6142E857FE2}"/>
                </a:ext>
              </a:extLst>
            </p:cNvPr>
            <p:cNvSpPr/>
            <p:nvPr/>
          </p:nvSpPr>
          <p:spPr>
            <a:xfrm>
              <a:off x="8122942" y="0"/>
              <a:ext cx="4069058" cy="3547008"/>
            </a:xfrm>
            <a:custGeom>
              <a:avLst/>
              <a:gdLst>
                <a:gd name="connsiteX0" fmla="*/ 305212 w 4069058"/>
                <a:gd name="connsiteY0" fmla="*/ 0 h 3547008"/>
                <a:gd name="connsiteX1" fmla="*/ 4069058 w 4069058"/>
                <a:gd name="connsiteY1" fmla="*/ 0 h 3547008"/>
                <a:gd name="connsiteX2" fmla="*/ 4069058 w 4069058"/>
                <a:gd name="connsiteY2" fmla="*/ 2865785 h 3547008"/>
                <a:gd name="connsiteX3" fmla="*/ 3996814 w 4069058"/>
                <a:gd name="connsiteY3" fmla="*/ 2947457 h 3547008"/>
                <a:gd name="connsiteX4" fmla="*/ 2732780 w 4069058"/>
                <a:gd name="connsiteY4" fmla="*/ 3541640 h 3547008"/>
                <a:gd name="connsiteX5" fmla="*/ 1317550 w 4069058"/>
                <a:gd name="connsiteY5" fmla="*/ 3015110 h 3547008"/>
                <a:gd name="connsiteX6" fmla="*/ 1140977 w 4069058"/>
                <a:gd name="connsiteY6" fmla="*/ 2901419 h 3547008"/>
                <a:gd name="connsiteX7" fmla="*/ 330269 w 4069058"/>
                <a:gd name="connsiteY7" fmla="*/ 2297252 h 3547008"/>
                <a:gd name="connsiteX8" fmla="*/ 13299 w 4069058"/>
                <a:gd name="connsiteY8" fmla="*/ 1599966 h 3547008"/>
                <a:gd name="connsiteX9" fmla="*/ 217457 w 4069058"/>
                <a:gd name="connsiteY9" fmla="*/ 178659 h 35470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69058" h="3547008">
                  <a:moveTo>
                    <a:pt x="305212" y="0"/>
                  </a:moveTo>
                  <a:lnTo>
                    <a:pt x="4069058" y="0"/>
                  </a:lnTo>
                  <a:lnTo>
                    <a:pt x="4069058" y="2865785"/>
                  </a:lnTo>
                  <a:lnTo>
                    <a:pt x="3996814" y="2947457"/>
                  </a:lnTo>
                  <a:cubicBezTo>
                    <a:pt x="3654887" y="3311545"/>
                    <a:pt x="3252443" y="3496175"/>
                    <a:pt x="2732780" y="3541640"/>
                  </a:cubicBezTo>
                  <a:cubicBezTo>
                    <a:pt x="2236701" y="3585041"/>
                    <a:pt x="1850359" y="3361306"/>
                    <a:pt x="1317550" y="3015110"/>
                  </a:cubicBezTo>
                  <a:cubicBezTo>
                    <a:pt x="1258026" y="2976425"/>
                    <a:pt x="1198546" y="2938265"/>
                    <a:pt x="1140977" y="2901419"/>
                  </a:cubicBezTo>
                  <a:cubicBezTo>
                    <a:pt x="828927" y="2701433"/>
                    <a:pt x="534230" y="2512513"/>
                    <a:pt x="330269" y="2297252"/>
                  </a:cubicBezTo>
                  <a:cubicBezTo>
                    <a:pt x="135278" y="2091465"/>
                    <a:pt x="37487" y="1876435"/>
                    <a:pt x="13299" y="1599966"/>
                  </a:cubicBezTo>
                  <a:cubicBezTo>
                    <a:pt x="-32170" y="1080250"/>
                    <a:pt x="39709" y="589889"/>
                    <a:pt x="217457" y="178659"/>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55" name="Freeform: Shape 54">
              <a:extLst>
                <a:ext uri="{FF2B5EF4-FFF2-40B4-BE49-F238E27FC236}">
                  <a16:creationId xmlns:a16="http://schemas.microsoft.com/office/drawing/2014/main" id="{CD6948CC-6D51-4092-887C-B0664DC102C7}"/>
                </a:ext>
              </a:extLst>
            </p:cNvPr>
            <p:cNvSpPr/>
            <p:nvPr/>
          </p:nvSpPr>
          <p:spPr>
            <a:xfrm flipH="1">
              <a:off x="8319994" y="0"/>
              <a:ext cx="3872006" cy="3321595"/>
            </a:xfrm>
            <a:custGeom>
              <a:avLst/>
              <a:gdLst>
                <a:gd name="connsiteX0" fmla="*/ 3466434 w 3872006"/>
                <a:gd name="connsiteY0" fmla="*/ 0 h 3321595"/>
                <a:gd name="connsiteX1" fmla="*/ 65800 w 3872006"/>
                <a:gd name="connsiteY1" fmla="*/ 0 h 3321595"/>
                <a:gd name="connsiteX2" fmla="*/ 0 w 3872006"/>
                <a:gd name="connsiteY2" fmla="*/ 59511 h 3321595"/>
                <a:gd name="connsiteX3" fmla="*/ 0 w 3872006"/>
                <a:gd name="connsiteY3" fmla="*/ 2518435 h 3321595"/>
                <a:gd name="connsiteX4" fmla="*/ 80122 w 3872006"/>
                <a:gd name="connsiteY4" fmla="*/ 2618704 h 3321595"/>
                <a:gd name="connsiteX5" fmla="*/ 1549501 w 3872006"/>
                <a:gd name="connsiteY5" fmla="*/ 3321595 h 3321595"/>
                <a:gd name="connsiteX6" fmla="*/ 2796711 w 3872006"/>
                <a:gd name="connsiteY6" fmla="*/ 2749441 h 3321595"/>
                <a:gd name="connsiteX7" fmla="*/ 2948494 w 3872006"/>
                <a:gd name="connsiteY7" fmla="*/ 2635829 h 3321595"/>
                <a:gd name="connsiteX8" fmla="*/ 3638840 w 3872006"/>
                <a:gd name="connsiteY8" fmla="*/ 2041901 h 3321595"/>
                <a:gd name="connsiteX9" fmla="*/ 3872006 w 3872006"/>
                <a:gd name="connsiteY9" fmla="*/ 1404055 h 3321595"/>
                <a:gd name="connsiteX10" fmla="*/ 3467973 w 3872006"/>
                <a:gd name="connsiteY10" fmla="*/ 1974 h 33215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872006" h="3321595">
                  <a:moveTo>
                    <a:pt x="3466434" y="0"/>
                  </a:moveTo>
                  <a:lnTo>
                    <a:pt x="65800" y="0"/>
                  </a:lnTo>
                  <a:lnTo>
                    <a:pt x="0" y="59511"/>
                  </a:lnTo>
                  <a:lnTo>
                    <a:pt x="0" y="2518435"/>
                  </a:lnTo>
                  <a:lnTo>
                    <a:pt x="80122" y="2618704"/>
                  </a:lnTo>
                  <a:cubicBezTo>
                    <a:pt x="490323" y="3108658"/>
                    <a:pt x="942414" y="3321595"/>
                    <a:pt x="1549501" y="3321595"/>
                  </a:cubicBezTo>
                  <a:cubicBezTo>
                    <a:pt x="2004852" y="3321595"/>
                    <a:pt x="2338950" y="3095023"/>
                    <a:pt x="2796711" y="2749441"/>
                  </a:cubicBezTo>
                  <a:cubicBezTo>
                    <a:pt x="2847850" y="2710827"/>
                    <a:pt x="2898991" y="2672676"/>
                    <a:pt x="2948494" y="2635829"/>
                  </a:cubicBezTo>
                  <a:cubicBezTo>
                    <a:pt x="3216812" y="2435869"/>
                    <a:pt x="3470203" y="2246981"/>
                    <a:pt x="3638840" y="2041901"/>
                  </a:cubicBezTo>
                  <a:cubicBezTo>
                    <a:pt x="3800062" y="1845849"/>
                    <a:pt x="3872006" y="1649145"/>
                    <a:pt x="3872006" y="1404055"/>
                  </a:cubicBezTo>
                  <a:cubicBezTo>
                    <a:pt x="3872006" y="866538"/>
                    <a:pt x="3729694" y="376466"/>
                    <a:pt x="3467973" y="1974"/>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6" name="Freeform: Shape 55">
              <a:extLst>
                <a:ext uri="{FF2B5EF4-FFF2-40B4-BE49-F238E27FC236}">
                  <a16:creationId xmlns:a16="http://schemas.microsoft.com/office/drawing/2014/main" id="{F5F9FD94-99CC-42AD-8E66-CF99E8FD5A94}"/>
                </a:ext>
              </a:extLst>
            </p:cNvPr>
            <p:cNvSpPr/>
            <p:nvPr/>
          </p:nvSpPr>
          <p:spPr>
            <a:xfrm flipH="1">
              <a:off x="8729240" y="9274"/>
              <a:ext cx="3462454" cy="3010961"/>
            </a:xfrm>
            <a:custGeom>
              <a:avLst/>
              <a:gdLst>
                <a:gd name="connsiteX0" fmla="*/ 2953507 w 3462454"/>
                <a:gd name="connsiteY0" fmla="*/ 0 h 3010961"/>
                <a:gd name="connsiteX1" fmla="*/ 477652 w 3462454"/>
                <a:gd name="connsiteY1" fmla="*/ 0 h 3010961"/>
                <a:gd name="connsiteX2" fmla="*/ 327396 w 3462454"/>
                <a:gd name="connsiteY2" fmla="*/ 113681 h 3010961"/>
                <a:gd name="connsiteX3" fmla="*/ 46554 w 3462454"/>
                <a:gd name="connsiteY3" fmla="*/ 391785 h 3010961"/>
                <a:gd name="connsiteX4" fmla="*/ 0 w 3462454"/>
                <a:gd name="connsiteY4" fmla="*/ 453516 h 3010961"/>
                <a:gd name="connsiteX5" fmla="*/ 0 w 3462454"/>
                <a:gd name="connsiteY5" fmla="*/ 2083461 h 3010961"/>
                <a:gd name="connsiteX6" fmla="*/ 26382 w 3462454"/>
                <a:gd name="connsiteY6" fmla="*/ 2118637 h 3010961"/>
                <a:gd name="connsiteX7" fmla="*/ 101620 w 3462454"/>
                <a:gd name="connsiteY7" fmla="*/ 2222744 h 3010961"/>
                <a:gd name="connsiteX8" fmla="*/ 1494064 w 3462454"/>
                <a:gd name="connsiteY8" fmla="*/ 3010961 h 3010961"/>
                <a:gd name="connsiteX9" fmla="*/ 2551110 w 3462454"/>
                <a:gd name="connsiteY9" fmla="*/ 2526044 h 3010961"/>
                <a:gd name="connsiteX10" fmla="*/ 2679751 w 3462454"/>
                <a:gd name="connsiteY10" fmla="*/ 2429754 h 3010961"/>
                <a:gd name="connsiteX11" fmla="*/ 3264840 w 3462454"/>
                <a:gd name="connsiteY11" fmla="*/ 1926383 h 3010961"/>
                <a:gd name="connsiteX12" fmla="*/ 3462454 w 3462454"/>
                <a:gd name="connsiteY12" fmla="*/ 1385790 h 3010961"/>
                <a:gd name="connsiteX13" fmla="*/ 3018820 w 3462454"/>
                <a:gd name="connsiteY13" fmla="*/ 67626 h 30109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462454" h="3010961">
                  <a:moveTo>
                    <a:pt x="2953507" y="0"/>
                  </a:moveTo>
                  <a:lnTo>
                    <a:pt x="477652" y="0"/>
                  </a:lnTo>
                  <a:lnTo>
                    <a:pt x="327396" y="113681"/>
                  </a:lnTo>
                  <a:cubicBezTo>
                    <a:pt x="222344" y="200626"/>
                    <a:pt x="128536" y="293564"/>
                    <a:pt x="46554" y="391785"/>
                  </a:cubicBezTo>
                  <a:lnTo>
                    <a:pt x="0" y="453516"/>
                  </a:lnTo>
                  <a:lnTo>
                    <a:pt x="0" y="2083461"/>
                  </a:lnTo>
                  <a:lnTo>
                    <a:pt x="26382" y="2118637"/>
                  </a:lnTo>
                  <a:cubicBezTo>
                    <a:pt x="51135" y="2152065"/>
                    <a:pt x="76235" y="2186586"/>
                    <a:pt x="101620" y="2222744"/>
                  </a:cubicBezTo>
                  <a:cubicBezTo>
                    <a:pt x="489585" y="2775245"/>
                    <a:pt x="906035" y="3010961"/>
                    <a:pt x="1494064" y="3010961"/>
                  </a:cubicBezTo>
                  <a:cubicBezTo>
                    <a:pt x="1879987" y="3010961"/>
                    <a:pt x="2163144" y="2818935"/>
                    <a:pt x="2551110" y="2526044"/>
                  </a:cubicBezTo>
                  <a:cubicBezTo>
                    <a:pt x="2594452" y="2493317"/>
                    <a:pt x="2637795" y="2460984"/>
                    <a:pt x="2679751" y="2429754"/>
                  </a:cubicBezTo>
                  <a:cubicBezTo>
                    <a:pt x="2907158" y="2260282"/>
                    <a:pt x="3121914" y="2100194"/>
                    <a:pt x="3264840" y="1926383"/>
                  </a:cubicBezTo>
                  <a:cubicBezTo>
                    <a:pt x="3401480" y="1760224"/>
                    <a:pt x="3462454" y="1593511"/>
                    <a:pt x="3462454" y="1385790"/>
                  </a:cubicBezTo>
                  <a:cubicBezTo>
                    <a:pt x="3462454" y="865148"/>
                    <a:pt x="3304918" y="397028"/>
                    <a:pt x="3018820" y="67626"/>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57" name="Freeform: Shape 56">
              <a:extLst>
                <a:ext uri="{FF2B5EF4-FFF2-40B4-BE49-F238E27FC236}">
                  <a16:creationId xmlns:a16="http://schemas.microsoft.com/office/drawing/2014/main" id="{F47D3E70-A759-410D-B5DB-855218E138C3}"/>
                </a:ext>
              </a:extLst>
            </p:cNvPr>
            <p:cNvSpPr/>
            <p:nvPr/>
          </p:nvSpPr>
          <p:spPr>
            <a:xfrm flipH="1">
              <a:off x="8243247" y="9274"/>
              <a:ext cx="3948447" cy="3411460"/>
            </a:xfrm>
            <a:custGeom>
              <a:avLst/>
              <a:gdLst>
                <a:gd name="connsiteX0" fmla="*/ 3564894 w 3904481"/>
                <a:gd name="connsiteY0" fmla="*/ 0 h 3411460"/>
                <a:gd name="connsiteX1" fmla="*/ 0 w 3904481"/>
                <a:gd name="connsiteY1" fmla="*/ 0 h 3411460"/>
                <a:gd name="connsiteX2" fmla="*/ 0 w 3904481"/>
                <a:gd name="connsiteY2" fmla="*/ 2659993 h 3411460"/>
                <a:gd name="connsiteX3" fmla="*/ 1876 w 3904481"/>
                <a:gd name="connsiteY3" fmla="*/ 2662425 h 3411460"/>
                <a:gd name="connsiteX4" fmla="*/ 1514161 w 3904481"/>
                <a:gd name="connsiteY4" fmla="*/ 3411460 h 3411460"/>
                <a:gd name="connsiteX5" fmla="*/ 2797788 w 3904481"/>
                <a:gd name="connsiteY5" fmla="*/ 2801744 h 3411460"/>
                <a:gd name="connsiteX6" fmla="*/ 2954004 w 3904481"/>
                <a:gd name="connsiteY6" fmla="*/ 2680673 h 3411460"/>
                <a:gd name="connsiteX7" fmla="*/ 3664508 w 3904481"/>
                <a:gd name="connsiteY7" fmla="*/ 2047754 h 3411460"/>
                <a:gd name="connsiteX8" fmla="*/ 3904481 w 3904481"/>
                <a:gd name="connsiteY8" fmla="*/ 1368033 h 3411460"/>
                <a:gd name="connsiteX9" fmla="*/ 3596499 w 3904481"/>
                <a:gd name="connsiteY9" fmla="*/ 52268 h 3411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04481" h="3411460">
                  <a:moveTo>
                    <a:pt x="3564894" y="0"/>
                  </a:moveTo>
                  <a:lnTo>
                    <a:pt x="0" y="0"/>
                  </a:lnTo>
                  <a:lnTo>
                    <a:pt x="0" y="2659993"/>
                  </a:lnTo>
                  <a:lnTo>
                    <a:pt x="1876" y="2662425"/>
                  </a:lnTo>
                  <a:cubicBezTo>
                    <a:pt x="424055" y="3184544"/>
                    <a:pt x="889346" y="3411460"/>
                    <a:pt x="1514161" y="3411460"/>
                  </a:cubicBezTo>
                  <a:cubicBezTo>
                    <a:pt x="1982808" y="3411460"/>
                    <a:pt x="2326661" y="3170014"/>
                    <a:pt x="2797788" y="2801744"/>
                  </a:cubicBezTo>
                  <a:cubicBezTo>
                    <a:pt x="2850420" y="2760595"/>
                    <a:pt x="2903054" y="2719940"/>
                    <a:pt x="2954004" y="2680673"/>
                  </a:cubicBezTo>
                  <a:cubicBezTo>
                    <a:pt x="3230156" y="2467586"/>
                    <a:pt x="3490946" y="2266297"/>
                    <a:pt x="3664508" y="2047754"/>
                  </a:cubicBezTo>
                  <a:cubicBezTo>
                    <a:pt x="3830437" y="1838832"/>
                    <a:pt x="3904481" y="1629214"/>
                    <a:pt x="3904481" y="1368033"/>
                  </a:cubicBezTo>
                  <a:cubicBezTo>
                    <a:pt x="3904481" y="877057"/>
                    <a:pt x="3796872" y="423228"/>
                    <a:pt x="3596499" y="52268"/>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9" name="Group 8">
            <a:extLst>
              <a:ext uri="{FF2B5EF4-FFF2-40B4-BE49-F238E27FC236}">
                <a16:creationId xmlns:a16="http://schemas.microsoft.com/office/drawing/2014/main" id="{90302A25-2D4F-4AD5-B0E9-C12184C3599E}"/>
              </a:ext>
            </a:extLst>
          </p:cNvPr>
          <p:cNvGrpSpPr/>
          <p:nvPr/>
        </p:nvGrpSpPr>
        <p:grpSpPr>
          <a:xfrm>
            <a:off x="-1" y="1355238"/>
            <a:ext cx="4381339" cy="5510713"/>
            <a:chOff x="0" y="1347287"/>
            <a:chExt cx="4259808" cy="5510713"/>
          </a:xfrm>
        </p:grpSpPr>
        <p:sp>
          <p:nvSpPr>
            <p:cNvPr id="59" name="Freeform: Shape 58">
              <a:extLst>
                <a:ext uri="{FF2B5EF4-FFF2-40B4-BE49-F238E27FC236}">
                  <a16:creationId xmlns:a16="http://schemas.microsoft.com/office/drawing/2014/main" id="{E227AF03-773A-4B1E-8FED-67198038E60D}"/>
                </a:ext>
              </a:extLst>
            </p:cNvPr>
            <p:cNvSpPr/>
            <p:nvPr/>
          </p:nvSpPr>
          <p:spPr>
            <a:xfrm>
              <a:off x="0" y="1676545"/>
              <a:ext cx="4174269" cy="5181455"/>
            </a:xfrm>
            <a:custGeom>
              <a:avLst/>
              <a:gdLst>
                <a:gd name="connsiteX0" fmla="*/ 1155130 w 4174269"/>
                <a:gd name="connsiteY0" fmla="*/ 990 h 5181455"/>
                <a:gd name="connsiteX1" fmla="*/ 2396955 w 4174269"/>
                <a:gd name="connsiteY1" fmla="*/ 367328 h 5181455"/>
                <a:gd name="connsiteX2" fmla="*/ 3827960 w 4174269"/>
                <a:gd name="connsiteY2" fmla="*/ 4749328 h 5181455"/>
                <a:gd name="connsiteX3" fmla="*/ 3561502 w 4174269"/>
                <a:gd name="connsiteY3" fmla="*/ 5090948 h 5181455"/>
                <a:gd name="connsiteX4" fmla="*/ 3452726 w 4174269"/>
                <a:gd name="connsiteY4" fmla="*/ 5181455 h 5181455"/>
                <a:gd name="connsiteX5" fmla="*/ 0 w 4174269"/>
                <a:gd name="connsiteY5" fmla="*/ 5181455 h 5181455"/>
                <a:gd name="connsiteX6" fmla="*/ 0 w 4174269"/>
                <a:gd name="connsiteY6" fmla="*/ 251605 h 5181455"/>
                <a:gd name="connsiteX7" fmla="*/ 157396 w 4174269"/>
                <a:gd name="connsiteY7" fmla="*/ 182600 h 5181455"/>
                <a:gd name="connsiteX8" fmla="*/ 1155130 w 4174269"/>
                <a:gd name="connsiteY8" fmla="*/ 990 h 5181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74269" h="5181455">
                  <a:moveTo>
                    <a:pt x="1155130" y="990"/>
                  </a:moveTo>
                  <a:cubicBezTo>
                    <a:pt x="1564667" y="12730"/>
                    <a:pt x="1984593" y="129250"/>
                    <a:pt x="2396955" y="367328"/>
                  </a:cubicBezTo>
                  <a:cubicBezTo>
                    <a:pt x="3871760" y="1218807"/>
                    <a:pt x="4678347" y="3276416"/>
                    <a:pt x="3827960" y="4749328"/>
                  </a:cubicBezTo>
                  <a:cubicBezTo>
                    <a:pt x="3748235" y="4887417"/>
                    <a:pt x="3658928" y="4998272"/>
                    <a:pt x="3561502" y="5090948"/>
                  </a:cubicBezTo>
                  <a:lnTo>
                    <a:pt x="3452726" y="5181455"/>
                  </a:lnTo>
                  <a:lnTo>
                    <a:pt x="0" y="5181455"/>
                  </a:lnTo>
                  <a:lnTo>
                    <a:pt x="0" y="251605"/>
                  </a:lnTo>
                  <a:lnTo>
                    <a:pt x="157396" y="182600"/>
                  </a:lnTo>
                  <a:cubicBezTo>
                    <a:pt x="475610" y="54980"/>
                    <a:pt x="811718" y="-8854"/>
                    <a:pt x="1155130" y="990"/>
                  </a:cubicBezTo>
                  <a:close/>
                </a:path>
              </a:pathLst>
            </a:custGeom>
            <a:solidFill>
              <a:srgbClr val="FFFFFF">
                <a:alpha val="6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0" name="Freeform: Shape 59">
              <a:extLst>
                <a:ext uri="{FF2B5EF4-FFF2-40B4-BE49-F238E27FC236}">
                  <a16:creationId xmlns:a16="http://schemas.microsoft.com/office/drawing/2014/main" id="{D6FE8FAD-8A4A-49E1-AFAF-A074482295A9}"/>
                </a:ext>
              </a:extLst>
            </p:cNvPr>
            <p:cNvSpPr/>
            <p:nvPr/>
          </p:nvSpPr>
          <p:spPr>
            <a:xfrm>
              <a:off x="0" y="1347287"/>
              <a:ext cx="4259808" cy="5510713"/>
            </a:xfrm>
            <a:custGeom>
              <a:avLst/>
              <a:gdLst>
                <a:gd name="connsiteX0" fmla="*/ 948905 w 4259808"/>
                <a:gd name="connsiteY0" fmla="*/ 1556 h 5510713"/>
                <a:gd name="connsiteX1" fmla="*/ 2304106 w 4259808"/>
                <a:gd name="connsiteY1" fmla="*/ 405867 h 5510713"/>
                <a:gd name="connsiteX2" fmla="*/ 3890982 w 4259808"/>
                <a:gd name="connsiteY2" fmla="*/ 5156588 h 5510713"/>
                <a:gd name="connsiteX3" fmla="*/ 3680329 w 4259808"/>
                <a:gd name="connsiteY3" fmla="*/ 5445948 h 5510713"/>
                <a:gd name="connsiteX4" fmla="*/ 3616504 w 4259808"/>
                <a:gd name="connsiteY4" fmla="*/ 5510713 h 5510713"/>
                <a:gd name="connsiteX5" fmla="*/ 0 w 4259808"/>
                <a:gd name="connsiteY5" fmla="*/ 5510713 h 5510713"/>
                <a:gd name="connsiteX6" fmla="*/ 0 w 4259808"/>
                <a:gd name="connsiteY6" fmla="*/ 144797 h 5510713"/>
                <a:gd name="connsiteX7" fmla="*/ 164164 w 4259808"/>
                <a:gd name="connsiteY7" fmla="*/ 92266 h 5510713"/>
                <a:gd name="connsiteX8" fmla="*/ 948905 w 4259808"/>
                <a:gd name="connsiteY8" fmla="*/ 1556 h 55107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259808" h="5510713">
                  <a:moveTo>
                    <a:pt x="948905" y="1556"/>
                  </a:moveTo>
                  <a:cubicBezTo>
                    <a:pt x="1395136" y="16867"/>
                    <a:pt x="1853354" y="145625"/>
                    <a:pt x="2304106" y="405867"/>
                  </a:cubicBezTo>
                  <a:cubicBezTo>
                    <a:pt x="3916211" y="1336616"/>
                    <a:pt x="4808028" y="3568218"/>
                    <a:pt x="3890982" y="5156588"/>
                  </a:cubicBezTo>
                  <a:cubicBezTo>
                    <a:pt x="3826502" y="5268272"/>
                    <a:pt x="3756052" y="5363347"/>
                    <a:pt x="3680329" y="5445948"/>
                  </a:cubicBezTo>
                  <a:lnTo>
                    <a:pt x="3616504" y="5510713"/>
                  </a:lnTo>
                  <a:lnTo>
                    <a:pt x="0" y="5510713"/>
                  </a:lnTo>
                  <a:lnTo>
                    <a:pt x="0" y="144797"/>
                  </a:lnTo>
                  <a:lnTo>
                    <a:pt x="164164" y="92266"/>
                  </a:lnTo>
                  <a:cubicBezTo>
                    <a:pt x="418657" y="23914"/>
                    <a:pt x="681631" y="-7614"/>
                    <a:pt x="948905" y="1556"/>
                  </a:cubicBezTo>
                  <a:close/>
                </a:path>
              </a:pathLst>
            </a:custGeom>
            <a:noFill/>
            <a:ln w="1905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Meiryo"/>
                <a:ea typeface="+mn-ea"/>
                <a:cs typeface="+mn-cs"/>
              </a:endParaRPr>
            </a:p>
          </p:txBody>
        </p:sp>
        <p:sp>
          <p:nvSpPr>
            <p:cNvPr id="61" name="Freeform: Shape 60">
              <a:extLst>
                <a:ext uri="{FF2B5EF4-FFF2-40B4-BE49-F238E27FC236}">
                  <a16:creationId xmlns:a16="http://schemas.microsoft.com/office/drawing/2014/main" id="{0A7C4DFB-FDFD-4F28-8B00-287EB75C79EB}"/>
                </a:ext>
              </a:extLst>
            </p:cNvPr>
            <p:cNvSpPr/>
            <p:nvPr/>
          </p:nvSpPr>
          <p:spPr>
            <a:xfrm>
              <a:off x="0" y="1592806"/>
              <a:ext cx="4029221" cy="5265194"/>
            </a:xfrm>
            <a:custGeom>
              <a:avLst/>
              <a:gdLst>
                <a:gd name="connsiteX0" fmla="*/ 812878 w 4029221"/>
                <a:gd name="connsiteY0" fmla="*/ 840 h 5265194"/>
                <a:gd name="connsiteX1" fmla="*/ 960980 w 4029221"/>
                <a:gd name="connsiteY1" fmla="*/ 1442 h 5265194"/>
                <a:gd name="connsiteX2" fmla="*/ 2216856 w 4029221"/>
                <a:gd name="connsiteY2" fmla="*/ 376120 h 5265194"/>
                <a:gd name="connsiteX3" fmla="*/ 3687427 w 4029221"/>
                <a:gd name="connsiteY3" fmla="*/ 4778650 h 5265194"/>
                <a:gd name="connsiteX4" fmla="*/ 3267677 w 4029221"/>
                <a:gd name="connsiteY4" fmla="*/ 5245601 h 5265194"/>
                <a:gd name="connsiteX5" fmla="*/ 3237167 w 4029221"/>
                <a:gd name="connsiteY5" fmla="*/ 5265194 h 5265194"/>
                <a:gd name="connsiteX6" fmla="*/ 0 w 4029221"/>
                <a:gd name="connsiteY6" fmla="*/ 5265194 h 5265194"/>
                <a:gd name="connsiteX7" fmla="*/ 0 w 4029221"/>
                <a:gd name="connsiteY7" fmla="*/ 162790 h 5265194"/>
                <a:gd name="connsiteX8" fmla="*/ 58408 w 4029221"/>
                <a:gd name="connsiteY8" fmla="*/ 139352 h 5265194"/>
                <a:gd name="connsiteX9" fmla="*/ 812878 w 4029221"/>
                <a:gd name="connsiteY9" fmla="*/ 840 h 52651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029221" h="5265194">
                  <a:moveTo>
                    <a:pt x="812878" y="840"/>
                  </a:moveTo>
                  <a:cubicBezTo>
                    <a:pt x="862065" y="-449"/>
                    <a:pt x="911443" y="-258"/>
                    <a:pt x="960980" y="1442"/>
                  </a:cubicBezTo>
                  <a:cubicBezTo>
                    <a:pt x="1374507" y="15631"/>
                    <a:pt x="1799140" y="134952"/>
                    <a:pt x="2216856" y="376120"/>
                  </a:cubicBezTo>
                  <a:cubicBezTo>
                    <a:pt x="3710806" y="1238652"/>
                    <a:pt x="4537261" y="3306696"/>
                    <a:pt x="3687427" y="4778650"/>
                  </a:cubicBezTo>
                  <a:cubicBezTo>
                    <a:pt x="3567917" y="4985647"/>
                    <a:pt x="3426282" y="5131074"/>
                    <a:pt x="3267677" y="5245601"/>
                  </a:cubicBezTo>
                  <a:lnTo>
                    <a:pt x="3237167" y="5265194"/>
                  </a:lnTo>
                  <a:lnTo>
                    <a:pt x="0" y="5265194"/>
                  </a:lnTo>
                  <a:lnTo>
                    <a:pt x="0" y="162790"/>
                  </a:lnTo>
                  <a:lnTo>
                    <a:pt x="58408" y="139352"/>
                  </a:lnTo>
                  <a:cubicBezTo>
                    <a:pt x="301661" y="55163"/>
                    <a:pt x="554646" y="7607"/>
                    <a:pt x="812878" y="840"/>
                  </a:cubicBezTo>
                  <a:close/>
                </a:path>
              </a:pathLst>
            </a:custGeom>
            <a:noFill/>
            <a:ln w="19050">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62" name="Freeform: Shape 61">
              <a:extLst>
                <a:ext uri="{FF2B5EF4-FFF2-40B4-BE49-F238E27FC236}">
                  <a16:creationId xmlns:a16="http://schemas.microsoft.com/office/drawing/2014/main" id="{B6E867DF-0B62-429A-A554-CBE585048439}"/>
                </a:ext>
              </a:extLst>
            </p:cNvPr>
            <p:cNvSpPr/>
            <p:nvPr/>
          </p:nvSpPr>
          <p:spPr>
            <a:xfrm>
              <a:off x="0" y="2147333"/>
              <a:ext cx="3702048" cy="4710667"/>
            </a:xfrm>
            <a:custGeom>
              <a:avLst/>
              <a:gdLst>
                <a:gd name="connsiteX0" fmla="*/ 1057511 w 3702048"/>
                <a:gd name="connsiteY0" fmla="*/ 1243 h 4710667"/>
                <a:gd name="connsiteX1" fmla="*/ 2139959 w 3702048"/>
                <a:gd name="connsiteY1" fmla="*/ 324180 h 4710667"/>
                <a:gd name="connsiteX2" fmla="*/ 3407455 w 3702048"/>
                <a:gd name="connsiteY2" fmla="*/ 4118750 h 4710667"/>
                <a:gd name="connsiteX3" fmla="*/ 2754080 w 3702048"/>
                <a:gd name="connsiteY3" fmla="*/ 4690965 h 4710667"/>
                <a:gd name="connsiteX4" fmla="*/ 2711405 w 3702048"/>
                <a:gd name="connsiteY4" fmla="*/ 4710667 h 4710667"/>
                <a:gd name="connsiteX5" fmla="*/ 0 w 3702048"/>
                <a:gd name="connsiteY5" fmla="*/ 4710667 h 4710667"/>
                <a:gd name="connsiteX6" fmla="*/ 0 w 3702048"/>
                <a:gd name="connsiteY6" fmla="*/ 239601 h 4710667"/>
                <a:gd name="connsiteX7" fmla="*/ 72857 w 3702048"/>
                <a:gd name="connsiteY7" fmla="*/ 203063 h 4710667"/>
                <a:gd name="connsiteX8" fmla="*/ 1057511 w 3702048"/>
                <a:gd name="connsiteY8" fmla="*/ 1243 h 47106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2048" h="4710667">
                  <a:moveTo>
                    <a:pt x="1057511" y="1243"/>
                  </a:moveTo>
                  <a:cubicBezTo>
                    <a:pt x="1413932" y="13473"/>
                    <a:pt x="1779927" y="116316"/>
                    <a:pt x="2139959" y="324180"/>
                  </a:cubicBezTo>
                  <a:cubicBezTo>
                    <a:pt x="3427605" y="1067603"/>
                    <a:pt x="4139931" y="2850064"/>
                    <a:pt x="3407455" y="4118750"/>
                  </a:cubicBezTo>
                  <a:cubicBezTo>
                    <a:pt x="3235777" y="4416105"/>
                    <a:pt x="3011128" y="4566048"/>
                    <a:pt x="2754080" y="4690965"/>
                  </a:cubicBezTo>
                  <a:lnTo>
                    <a:pt x="2711405" y="4710667"/>
                  </a:lnTo>
                  <a:lnTo>
                    <a:pt x="0" y="4710667"/>
                  </a:lnTo>
                  <a:lnTo>
                    <a:pt x="0" y="239601"/>
                  </a:lnTo>
                  <a:lnTo>
                    <a:pt x="72857" y="203063"/>
                  </a:lnTo>
                  <a:cubicBezTo>
                    <a:pt x="383165" y="61024"/>
                    <a:pt x="715942" y="-10476"/>
                    <a:pt x="1057511" y="1243"/>
                  </a:cubicBezTo>
                  <a:close/>
                </a:path>
              </a:pathLst>
            </a:custGeom>
            <a:noFill/>
            <a:ln w="15875">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grpSp>
      <p:sp>
        <p:nvSpPr>
          <p:cNvPr id="2" name="Title 1"/>
          <p:cNvSpPr>
            <a:spLocks noGrp="1"/>
          </p:cNvSpPr>
          <p:nvPr>
            <p:ph type="title"/>
          </p:nvPr>
        </p:nvSpPr>
        <p:spPr>
          <a:xfrm>
            <a:off x="4654296" y="3420734"/>
            <a:ext cx="6665976" cy="2129674"/>
          </a:xfrm>
        </p:spPr>
        <p:txBody>
          <a:bodyPr anchor="b">
            <a:noAutofit/>
          </a:bodyPr>
          <a:lstStyle>
            <a:lvl1pPr algn="l">
              <a:lnSpc>
                <a:spcPct val="110000"/>
              </a:lnSpc>
              <a:defRPr sz="4800" cap="none" baseline="0">
                <a:solidFill>
                  <a:schemeClr val="tx1">
                    <a:lumMod val="75000"/>
                    <a:lumOff val="25000"/>
                  </a:schemeClr>
                </a:solidFill>
              </a:defRPr>
            </a:lvl1pPr>
          </a:lstStyle>
          <a:p>
            <a:r>
              <a:rPr lang="en-US"/>
              <a:t>Click to edit Master title style</a:t>
            </a:r>
            <a:endParaRPr lang="en-US" dirty="0"/>
          </a:p>
        </p:txBody>
      </p:sp>
      <p:sp>
        <p:nvSpPr>
          <p:cNvPr id="23" name="Footer Placeholder 22">
            <a:extLst>
              <a:ext uri="{FF2B5EF4-FFF2-40B4-BE49-F238E27FC236}">
                <a16:creationId xmlns:a16="http://schemas.microsoft.com/office/drawing/2014/main" id="{E197B67B-BA44-4D2A-B31D-35A89323C4B1}"/>
              </a:ext>
            </a:extLst>
          </p:cNvPr>
          <p:cNvSpPr>
            <a:spLocks noGrp="1"/>
          </p:cNvSpPr>
          <p:nvPr>
            <p:ph type="ftr" sz="quarter" idx="11"/>
          </p:nvPr>
        </p:nvSpPr>
        <p:spPr>
          <a:xfrm>
            <a:off x="4654296" y="6170490"/>
            <a:ext cx="5713314" cy="457200"/>
          </a:xfrm>
        </p:spPr>
        <p:txBody>
          <a:bodyPr/>
          <a:lstStyle/>
          <a:p>
            <a:endParaRPr lang="en-US" dirty="0"/>
          </a:p>
        </p:txBody>
      </p:sp>
      <p:sp>
        <p:nvSpPr>
          <p:cNvPr id="27" name="Slide Number Placeholder 26">
            <a:extLst>
              <a:ext uri="{FF2B5EF4-FFF2-40B4-BE49-F238E27FC236}">
                <a16:creationId xmlns:a16="http://schemas.microsoft.com/office/drawing/2014/main" id="{1D718595-24D3-4517-A62E-C1F493407AAE}"/>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
        <p:nvSpPr>
          <p:cNvPr id="3" name="Text Placeholder 2"/>
          <p:cNvSpPr>
            <a:spLocks noGrp="1"/>
          </p:cNvSpPr>
          <p:nvPr>
            <p:ph type="body" idx="1"/>
          </p:nvPr>
        </p:nvSpPr>
        <p:spPr>
          <a:xfrm>
            <a:off x="4654295" y="5550408"/>
            <a:ext cx="6665975" cy="512064"/>
          </a:xfrm>
        </p:spPr>
        <p:txBody>
          <a:bodyPr>
            <a:normAutofit/>
          </a:bodyPr>
          <a:lstStyle>
            <a:lvl1pPr marL="0" indent="0" algn="l">
              <a:lnSpc>
                <a:spcPct val="130000"/>
              </a:lnSpc>
              <a:spcBef>
                <a:spcPts val="0"/>
              </a:spcBef>
              <a:buNone/>
              <a:defRPr sz="200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18" name="Date Placeholder 17">
            <a:extLst>
              <a:ext uri="{FF2B5EF4-FFF2-40B4-BE49-F238E27FC236}">
                <a16:creationId xmlns:a16="http://schemas.microsoft.com/office/drawing/2014/main" id="{3C6217BB-A228-414D-92D9-E1D1EFEB8BE6}"/>
              </a:ext>
            </a:extLst>
          </p:cNvPr>
          <p:cNvSpPr>
            <a:spLocks noGrp="1"/>
          </p:cNvSpPr>
          <p:nvPr>
            <p:ph type="dt" sz="half" idx="10"/>
          </p:nvPr>
        </p:nvSpPr>
        <p:spPr>
          <a:xfrm>
            <a:off x="640080" y="6170491"/>
            <a:ext cx="2840083" cy="457200"/>
          </a:xfrm>
        </p:spPr>
        <p:txBody>
          <a:bodyPr/>
          <a:lstStyle>
            <a:lvl1pPr algn="l">
              <a:defRPr/>
            </a:lvl1pPr>
          </a:lstStyle>
          <a:p>
            <a:fld id="{E72EB70D-CD01-44DA-83B3-8FEB3383D307}" type="datetime1">
              <a:rPr lang="en-US" smtClean="0"/>
              <a:t>5/6/2024</a:t>
            </a:fld>
            <a:endParaRPr lang="en-US" dirty="0"/>
          </a:p>
        </p:txBody>
      </p:sp>
    </p:spTree>
    <p:extLst>
      <p:ext uri="{BB962C8B-B14F-4D97-AF65-F5344CB8AC3E}">
        <p14:creationId xmlns:p14="http://schemas.microsoft.com/office/powerpoint/2010/main" val="1700231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92024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30290" y="2438399"/>
            <a:ext cx="4160520" cy="36576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C1D6427-F07F-4D50-B151-455100AF70FF}"/>
              </a:ext>
            </a:extLst>
          </p:cNvPr>
          <p:cNvSpPr>
            <a:spLocks noGrp="1"/>
          </p:cNvSpPr>
          <p:nvPr>
            <p:ph type="dt" sz="half" idx="10"/>
          </p:nvPr>
        </p:nvSpPr>
        <p:spPr/>
        <p:txBody>
          <a:bodyPr/>
          <a:lstStyle/>
          <a:p>
            <a:fld id="{D0158CFD-9357-46BE-A189-D637A67C8730}" type="datetime1">
              <a:rPr lang="en-US" smtClean="0"/>
              <a:t>5/6/2024</a:t>
            </a:fld>
            <a:endParaRPr lang="en-US" dirty="0"/>
          </a:p>
        </p:txBody>
      </p:sp>
      <p:sp>
        <p:nvSpPr>
          <p:cNvPr id="9" name="Footer Placeholder 8">
            <a:extLst>
              <a:ext uri="{FF2B5EF4-FFF2-40B4-BE49-F238E27FC236}">
                <a16:creationId xmlns:a16="http://schemas.microsoft.com/office/drawing/2014/main" id="{479EFBB2-C5E0-4D57-AB1D-3AA907ECFD7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7AE6B7E1-F60B-4D08-9052-423D6FBFAD64}"/>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2851767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920241" y="2456408"/>
            <a:ext cx="4160520" cy="823912"/>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920241"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30290" y="2456408"/>
            <a:ext cx="4160520" cy="823912"/>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6530290" y="3316639"/>
            <a:ext cx="4160520" cy="277936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Date Placeholder 9">
            <a:extLst>
              <a:ext uri="{FF2B5EF4-FFF2-40B4-BE49-F238E27FC236}">
                <a16:creationId xmlns:a16="http://schemas.microsoft.com/office/drawing/2014/main" id="{3771BF97-4D2A-43A4-8CDC-2250017EB045}"/>
              </a:ext>
            </a:extLst>
          </p:cNvPr>
          <p:cNvSpPr>
            <a:spLocks noGrp="1"/>
          </p:cNvSpPr>
          <p:nvPr>
            <p:ph type="dt" sz="half" idx="10"/>
          </p:nvPr>
        </p:nvSpPr>
        <p:spPr/>
        <p:txBody>
          <a:bodyPr/>
          <a:lstStyle/>
          <a:p>
            <a:fld id="{7B4742EE-B331-4632-BD10-A82FED6B6FC0}" type="datetime1">
              <a:rPr lang="en-US" smtClean="0"/>
              <a:t>5/6/2024</a:t>
            </a:fld>
            <a:endParaRPr lang="en-US" dirty="0"/>
          </a:p>
        </p:txBody>
      </p:sp>
      <p:sp>
        <p:nvSpPr>
          <p:cNvPr id="11" name="Footer Placeholder 10">
            <a:extLst>
              <a:ext uri="{FF2B5EF4-FFF2-40B4-BE49-F238E27FC236}">
                <a16:creationId xmlns:a16="http://schemas.microsoft.com/office/drawing/2014/main" id="{6020661A-DA07-4679-9226-945B5DD2480C}"/>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EEFCE38B-E087-4988-BC3A-FE3B55E70D7E}"/>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
        <p:nvSpPr>
          <p:cNvPr id="13" name="Title 12">
            <a:extLst>
              <a:ext uri="{FF2B5EF4-FFF2-40B4-BE49-F238E27FC236}">
                <a16:creationId xmlns:a16="http://schemas.microsoft.com/office/drawing/2014/main" id="{D3BC439C-E995-4E1F-8DE9-75C32785E00F}"/>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151828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CF30096C-3491-4EF2-ABB2-D57F3F4B5BD5}"/>
              </a:ext>
            </a:extLst>
          </p:cNvPr>
          <p:cNvSpPr>
            <a:spLocks noGrp="1"/>
          </p:cNvSpPr>
          <p:nvPr>
            <p:ph type="dt" sz="half" idx="10"/>
          </p:nvPr>
        </p:nvSpPr>
        <p:spPr/>
        <p:txBody>
          <a:bodyPr/>
          <a:lstStyle/>
          <a:p>
            <a:fld id="{451BA835-D13F-49F4-8F11-5D576AC65FAD}" type="datetime1">
              <a:rPr lang="en-US" smtClean="0"/>
              <a:t>5/6/2024</a:t>
            </a:fld>
            <a:endParaRPr lang="en-US" dirty="0"/>
          </a:p>
        </p:txBody>
      </p:sp>
      <p:sp>
        <p:nvSpPr>
          <p:cNvPr id="7" name="Footer Placeholder 6">
            <a:extLst>
              <a:ext uri="{FF2B5EF4-FFF2-40B4-BE49-F238E27FC236}">
                <a16:creationId xmlns:a16="http://schemas.microsoft.com/office/drawing/2014/main" id="{79DA3A85-7147-4F32-944A-B079AF5147E2}"/>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EEDDF50D-95C0-4DA2-BBC6-41774FAC1404}"/>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1418433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209BEFCA-6D6F-4F26-823F-C86CA694B830}"/>
              </a:ext>
            </a:extLst>
          </p:cNvPr>
          <p:cNvSpPr>
            <a:spLocks noGrp="1"/>
          </p:cNvSpPr>
          <p:nvPr>
            <p:ph type="dt" sz="half" idx="10"/>
          </p:nvPr>
        </p:nvSpPr>
        <p:spPr/>
        <p:txBody>
          <a:bodyPr/>
          <a:lstStyle/>
          <a:p>
            <a:fld id="{ADBD1799-ACB5-4CB2-86A2-5C574F1C8706}" type="datetime1">
              <a:rPr lang="en-US" smtClean="0"/>
              <a:t>5/6/2024</a:t>
            </a:fld>
            <a:endParaRPr lang="en-US" dirty="0"/>
          </a:p>
        </p:txBody>
      </p:sp>
      <p:sp>
        <p:nvSpPr>
          <p:cNvPr id="6" name="Footer Placeholder 5">
            <a:extLst>
              <a:ext uri="{FF2B5EF4-FFF2-40B4-BE49-F238E27FC236}">
                <a16:creationId xmlns:a16="http://schemas.microsoft.com/office/drawing/2014/main" id="{BC2EE2C9-E87D-4495-9EDA-6BC0EDC2709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E5557A9-903F-4B36-8B06-D9EADF230508}"/>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3362603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76488" y="640080"/>
            <a:ext cx="3227715" cy="2551751"/>
          </a:xfrm>
        </p:spPr>
        <p:txBody>
          <a:bodyPr anchor="b">
            <a:normAutofit/>
          </a:bodyPr>
          <a:lstStyle>
            <a:lvl1pPr>
              <a:lnSpc>
                <a:spcPct val="104000"/>
              </a:lnSpc>
              <a:defRPr sz="3400"/>
            </a:lvl1pPr>
          </a:lstStyle>
          <a:p>
            <a:r>
              <a:rPr lang="en-US"/>
              <a:t>Click to edit Master title style</a:t>
            </a:r>
            <a:endParaRPr lang="en-US" dirty="0"/>
          </a:p>
        </p:txBody>
      </p:sp>
      <p:sp>
        <p:nvSpPr>
          <p:cNvPr id="3" name="Content Placeholder 2"/>
          <p:cNvSpPr>
            <a:spLocks noGrp="1"/>
          </p:cNvSpPr>
          <p:nvPr>
            <p:ph idx="1"/>
          </p:nvPr>
        </p:nvSpPr>
        <p:spPr>
          <a:xfrm>
            <a:off x="1280160" y="640080"/>
            <a:ext cx="6949440" cy="5455919"/>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76488" y="3223803"/>
            <a:ext cx="3227715" cy="2872197"/>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a:extLst>
              <a:ext uri="{FF2B5EF4-FFF2-40B4-BE49-F238E27FC236}">
                <a16:creationId xmlns:a16="http://schemas.microsoft.com/office/drawing/2014/main" id="{BB904BE8-2080-4FFA-9239-A8929E28FAD9}"/>
              </a:ext>
            </a:extLst>
          </p:cNvPr>
          <p:cNvSpPr>
            <a:spLocks noGrp="1"/>
          </p:cNvSpPr>
          <p:nvPr>
            <p:ph type="dt" sz="half" idx="10"/>
          </p:nvPr>
        </p:nvSpPr>
        <p:spPr>
          <a:xfrm>
            <a:off x="8476488" y="6170491"/>
            <a:ext cx="2214322" cy="457200"/>
          </a:xfrm>
        </p:spPr>
        <p:txBody>
          <a:bodyPr/>
          <a:lstStyle/>
          <a:p>
            <a:fld id="{ED5DD0D6-7A82-473E-879B-C6ECD6CCCFEC}" type="datetime1">
              <a:rPr lang="en-US" smtClean="0"/>
              <a:t>5/6/2024</a:t>
            </a:fld>
            <a:endParaRPr lang="en-US" dirty="0"/>
          </a:p>
        </p:txBody>
      </p:sp>
      <p:sp>
        <p:nvSpPr>
          <p:cNvPr id="9" name="Footer Placeholder 8">
            <a:extLst>
              <a:ext uri="{FF2B5EF4-FFF2-40B4-BE49-F238E27FC236}">
                <a16:creationId xmlns:a16="http://schemas.microsoft.com/office/drawing/2014/main" id="{ED5580C6-5CD7-4CDD-977D-0533C84F2F45}"/>
              </a:ext>
            </a:extLst>
          </p:cNvPr>
          <p:cNvSpPr>
            <a:spLocks noGrp="1"/>
          </p:cNvSpPr>
          <p:nvPr>
            <p:ph type="ftr" sz="quarter" idx="11"/>
          </p:nvPr>
        </p:nvSpPr>
        <p:spPr>
          <a:xfrm>
            <a:off x="1280160" y="6170490"/>
            <a:ext cx="6949440" cy="457200"/>
          </a:xfrm>
        </p:spPr>
        <p:txBody>
          <a:bodyPr/>
          <a:lstStyle/>
          <a:p>
            <a:endParaRPr lang="en-US" dirty="0"/>
          </a:p>
        </p:txBody>
      </p:sp>
      <p:sp>
        <p:nvSpPr>
          <p:cNvPr id="10" name="Slide Number Placeholder 9">
            <a:extLst>
              <a:ext uri="{FF2B5EF4-FFF2-40B4-BE49-F238E27FC236}">
                <a16:creationId xmlns:a16="http://schemas.microsoft.com/office/drawing/2014/main" id="{518D0320-9B66-443F-8E28-8BCF07E082BD}"/>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7631417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0" y="0"/>
            <a:ext cx="8102651"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8476488" y="1503910"/>
            <a:ext cx="3230625" cy="1687924"/>
          </a:xfrm>
        </p:spPr>
        <p:txBody>
          <a:bodyPr anchor="b">
            <a:noAutofit/>
          </a:bodyPr>
          <a:lstStyle>
            <a:lvl1pPr>
              <a:lnSpc>
                <a:spcPct val="104000"/>
              </a:lnSpc>
              <a:defRPr sz="3400"/>
            </a:lvl1pPr>
          </a:lstStyle>
          <a:p>
            <a:r>
              <a:rPr lang="en-US"/>
              <a:t>Click to edit Master title style</a:t>
            </a:r>
            <a:endParaRPr lang="en-US" dirty="0"/>
          </a:p>
        </p:txBody>
      </p:sp>
      <p:sp>
        <p:nvSpPr>
          <p:cNvPr id="4" name="Text Placeholder 3"/>
          <p:cNvSpPr>
            <a:spLocks noGrp="1"/>
          </p:cNvSpPr>
          <p:nvPr>
            <p:ph type="body" sz="half" idx="2"/>
          </p:nvPr>
        </p:nvSpPr>
        <p:spPr>
          <a:xfrm>
            <a:off x="8476488" y="3223806"/>
            <a:ext cx="3227832" cy="2872194"/>
          </a:xfrm>
        </p:spPr>
        <p:txBody>
          <a:bodyPr/>
          <a:lstStyle>
            <a:lvl1pPr marL="0" indent="0">
              <a:spcBef>
                <a:spcPts val="1400"/>
              </a:spcBef>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1" name="Date Placeholder 10">
            <a:extLst>
              <a:ext uri="{FF2B5EF4-FFF2-40B4-BE49-F238E27FC236}">
                <a16:creationId xmlns:a16="http://schemas.microsoft.com/office/drawing/2014/main" id="{41C2A9DB-B176-4069-8734-5B4ED352BA2B}"/>
              </a:ext>
            </a:extLst>
          </p:cNvPr>
          <p:cNvSpPr>
            <a:spLocks noGrp="1"/>
          </p:cNvSpPr>
          <p:nvPr>
            <p:ph type="dt" sz="half" idx="10"/>
          </p:nvPr>
        </p:nvSpPr>
        <p:spPr>
          <a:xfrm>
            <a:off x="8476488" y="6170491"/>
            <a:ext cx="2214322" cy="457200"/>
          </a:xfrm>
        </p:spPr>
        <p:txBody>
          <a:bodyPr/>
          <a:lstStyle/>
          <a:p>
            <a:fld id="{D4605E03-BC17-41A7-854C-DFAB672737DC}" type="datetime1">
              <a:rPr lang="en-US" smtClean="0"/>
              <a:t>5/6/2024</a:t>
            </a:fld>
            <a:endParaRPr lang="en-US" dirty="0"/>
          </a:p>
        </p:txBody>
      </p:sp>
      <p:sp>
        <p:nvSpPr>
          <p:cNvPr id="12" name="Footer Placeholder 11">
            <a:extLst>
              <a:ext uri="{FF2B5EF4-FFF2-40B4-BE49-F238E27FC236}">
                <a16:creationId xmlns:a16="http://schemas.microsoft.com/office/drawing/2014/main" id="{430F9A2F-C2C4-4E1C-B4B3-07ED84F28CE8}"/>
              </a:ext>
            </a:extLst>
          </p:cNvPr>
          <p:cNvSpPr>
            <a:spLocks noGrp="1"/>
          </p:cNvSpPr>
          <p:nvPr>
            <p:ph type="ftr" sz="quarter" idx="11"/>
          </p:nvPr>
        </p:nvSpPr>
        <p:spPr>
          <a:xfrm>
            <a:off x="1280160" y="6170490"/>
            <a:ext cx="6464410" cy="457200"/>
          </a:xfrm>
        </p:spPr>
        <p:txBody>
          <a:bodyPr/>
          <a:lstStyle>
            <a:lvl1pPr>
              <a:defRPr b="1">
                <a:solidFill>
                  <a:srgbClr val="FFFFFF"/>
                </a:solidFill>
                <a:effectLst>
                  <a:outerShdw blurRad="50800" dist="38100" dir="2700000" algn="tl" rotWithShape="0">
                    <a:prstClr val="black">
                      <a:alpha val="43000"/>
                    </a:prstClr>
                  </a:outerShdw>
                </a:effectLst>
              </a:defRPr>
            </a:lvl1pPr>
          </a:lstStyle>
          <a:p>
            <a:endParaRPr lang="en-US" dirty="0"/>
          </a:p>
        </p:txBody>
      </p:sp>
      <p:sp>
        <p:nvSpPr>
          <p:cNvPr id="13" name="Slide Number Placeholder 12">
            <a:extLst>
              <a:ext uri="{FF2B5EF4-FFF2-40B4-BE49-F238E27FC236}">
                <a16:creationId xmlns:a16="http://schemas.microsoft.com/office/drawing/2014/main" id="{F9BFA0A0-2117-4A10-9DAA-080C21559CF3}"/>
              </a:ext>
            </a:extLst>
          </p:cNvPr>
          <p:cNvSpPr>
            <a:spLocks noGrp="1"/>
          </p:cNvSpPr>
          <p:nvPr>
            <p:ph type="sldNum" sz="quarter" idx="12"/>
          </p:nvPr>
        </p:nvSpPr>
        <p:spPr/>
        <p:txBody>
          <a:bodyPr/>
          <a:lstStyle/>
          <a:p>
            <a:pPr algn="l"/>
            <a:fld id="{FAEF9944-A4F6-4C59-AEBD-678D6480B8EA}" type="slidenum">
              <a:rPr lang="en-US" smtClean="0"/>
              <a:pPr algn="l"/>
              <a:t>‹N›</a:t>
            </a:fld>
            <a:endParaRPr lang="en-US" dirty="0"/>
          </a:p>
        </p:txBody>
      </p:sp>
    </p:spTree>
    <p:extLst>
      <p:ext uri="{BB962C8B-B14F-4D97-AF65-F5344CB8AC3E}">
        <p14:creationId xmlns:p14="http://schemas.microsoft.com/office/powerpoint/2010/main" val="1015689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920240" y="442220"/>
            <a:ext cx="8770571" cy="1345269"/>
          </a:xfrm>
          <a:prstGeom prst="rect">
            <a:avLst/>
          </a:prstGeom>
        </p:spPr>
        <p:txBody>
          <a:bodyPr vert="horz" lIns="109728" tIns="109728" rIns="109728" bIns="9144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920240" y="2312276"/>
            <a:ext cx="8770571" cy="3651504"/>
          </a:xfrm>
          <a:prstGeom prst="rect">
            <a:avLst/>
          </a:prstGeom>
        </p:spPr>
        <p:txBody>
          <a:bodyPr vert="horz" lIns="109728" tIns="109728" rIns="109728" bIns="9144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850727" y="6170491"/>
            <a:ext cx="2840083" cy="457200"/>
          </a:xfrm>
          <a:prstGeom prst="rect">
            <a:avLst/>
          </a:prstGeom>
        </p:spPr>
        <p:txBody>
          <a:bodyPr vert="horz" lIns="109728" tIns="109728" rIns="109728" bIns="91440" rtlCol="0" anchor="ctr"/>
          <a:lstStyle>
            <a:lvl1pPr algn="r">
              <a:defRPr sz="1100" spc="150" baseline="0">
                <a:solidFill>
                  <a:schemeClr val="tx1">
                    <a:lumMod val="75000"/>
                    <a:lumOff val="25000"/>
                  </a:schemeClr>
                </a:solidFill>
                <a:latin typeface="+mj-lt"/>
              </a:defRPr>
            </a:lvl1pPr>
          </a:lstStyle>
          <a:p>
            <a:fld id="{C4408324-A84C-4A45-93B6-78D079CCE772}" type="datetime1">
              <a:rPr lang="en-US" smtClean="0"/>
              <a:t>5/6/2024</a:t>
            </a:fld>
            <a:endParaRPr lang="en-US" dirty="0"/>
          </a:p>
        </p:txBody>
      </p:sp>
      <p:sp>
        <p:nvSpPr>
          <p:cNvPr id="5" name="Footer Placeholder 4"/>
          <p:cNvSpPr>
            <a:spLocks noGrp="1"/>
          </p:cNvSpPr>
          <p:nvPr>
            <p:ph type="ftr" sz="quarter" idx="3"/>
          </p:nvPr>
        </p:nvSpPr>
        <p:spPr>
          <a:xfrm>
            <a:off x="1920240" y="6170490"/>
            <a:ext cx="5667375" cy="457200"/>
          </a:xfrm>
          <a:prstGeom prst="rect">
            <a:avLst/>
          </a:prstGeom>
        </p:spPr>
        <p:txBody>
          <a:bodyPr vert="horz" lIns="109728" tIns="109728" rIns="109728" bIns="91440" rtlCol="0" anchor="ctr"/>
          <a:lstStyle>
            <a:lvl1pPr algn="l">
              <a:defRPr sz="11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853744" y="6170490"/>
            <a:ext cx="1188720" cy="457200"/>
          </a:xfrm>
          <a:prstGeom prst="rect">
            <a:avLst/>
          </a:prstGeom>
        </p:spPr>
        <p:txBody>
          <a:bodyPr vert="horz" lIns="109728" tIns="109728" rIns="109728" bIns="91440" rtlCol="0" anchor="b"/>
          <a:lstStyle>
            <a:lvl1pPr algn="r">
              <a:defRPr sz="1600" b="1" baseline="0">
                <a:solidFill>
                  <a:schemeClr val="tx1">
                    <a:lumMod val="75000"/>
                    <a:lumOff val="25000"/>
                  </a:schemeClr>
                </a:solidFill>
                <a:latin typeface="+mj-lt"/>
              </a:defRPr>
            </a:lvl1pPr>
          </a:lstStyle>
          <a:p>
            <a:pPr algn="l"/>
            <a:fld id="{FAEF9944-A4F6-4C59-AEBD-678D6480B8EA}" type="slidenum">
              <a:rPr lang="en-US" smtClean="0"/>
              <a:pPr algn="l"/>
              <a:t>‹N›</a:t>
            </a:fld>
            <a:endParaRPr lang="en-US" dirty="0"/>
          </a:p>
        </p:txBody>
      </p:sp>
      <p:cxnSp>
        <p:nvCxnSpPr>
          <p:cNvPr id="9" name="Straight Connector 8" title="Rule Line">
            <a:extLst>
              <a:ext uri="{FF2B5EF4-FFF2-40B4-BE49-F238E27FC236}">
                <a16:creationId xmlns:a16="http://schemas.microsoft.com/office/drawing/2014/main" id="{430127AE-B29E-4FDF-99D2-A2F1E7003F74}"/>
              </a:ext>
            </a:extLst>
          </p:cNvPr>
          <p:cNvCxnSpPr/>
          <p:nvPr/>
        </p:nvCxnSpPr>
        <p:spPr>
          <a:xfrm>
            <a:off x="1920240" y="2176009"/>
            <a:ext cx="8770571" cy="0"/>
          </a:xfrm>
          <a:prstGeom prst="line">
            <a:avLst/>
          </a:prstGeom>
          <a:ln w="2540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458035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88" r:id="rId5"/>
    <p:sldLayoutId id="2147483693" r:id="rId6"/>
    <p:sldLayoutId id="2147483689" r:id="rId7"/>
    <p:sldLayoutId id="2147483690" r:id="rId8"/>
    <p:sldLayoutId id="2147483691" r:id="rId9"/>
    <p:sldLayoutId id="2147483692" r:id="rId10"/>
    <p:sldLayoutId id="2147483694" r:id="rId11"/>
  </p:sldLayoutIdLst>
  <p:hf sldNum="0" hdr="0" ftr="0" dt="0"/>
  <p:txStyles>
    <p:titleStyle>
      <a:lvl1pPr algn="l" defTabSz="914400" rtl="0" eaLnBrk="1" latinLnBrk="0" hangingPunct="1">
        <a:lnSpc>
          <a:spcPct val="130000"/>
        </a:lnSpc>
        <a:spcBef>
          <a:spcPct val="0"/>
        </a:spcBef>
        <a:buNone/>
        <a:defRPr sz="32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 Id="rId5" Type="http://schemas.openxmlformats.org/officeDocument/2006/relationships/image" Target="../media/image23.png"/><Relationship Id="rId4" Type="http://schemas.openxmlformats.org/officeDocument/2006/relationships/image" Target="../media/image22.png"/></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4" Type="http://schemas.openxmlformats.org/officeDocument/2006/relationships/image" Target="../media/image27.png"/></Relationships>
</file>

<file path=ppt/slides/_rels/slide21.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2.xml"/><Relationship Id="rId4" Type="http://schemas.openxmlformats.org/officeDocument/2006/relationships/image" Target="../media/image30.png"/></Relationships>
</file>

<file path=ppt/slides/_rels/slide22.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image" Target="../media/image31.png"/><Relationship Id="rId1" Type="http://schemas.openxmlformats.org/officeDocument/2006/relationships/slideLayout" Target="../slideLayouts/slideLayout2.xml"/><Relationship Id="rId5" Type="http://schemas.openxmlformats.org/officeDocument/2006/relationships/image" Target="../media/image34.png"/><Relationship Id="rId4" Type="http://schemas.openxmlformats.org/officeDocument/2006/relationships/image" Target="../media/image33.png"/></Relationships>
</file>

<file path=ppt/slides/_rels/slide23.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5" Type="http://schemas.openxmlformats.org/officeDocument/2006/relationships/image" Target="../media/image38.png"/><Relationship Id="rId4" Type="http://schemas.openxmlformats.org/officeDocument/2006/relationships/image" Target="../media/image37.png"/></Relationships>
</file>

<file path=ppt/slides/_rels/slide24.xml.rels><?xml version="1.0" encoding="UTF-8" standalone="yes"?>
<Relationships xmlns="http://schemas.openxmlformats.org/package/2006/relationships"><Relationship Id="rId8" Type="http://schemas.openxmlformats.org/officeDocument/2006/relationships/image" Target="../media/image44.png"/><Relationship Id="rId3" Type="http://schemas.openxmlformats.org/officeDocument/2006/relationships/image" Target="../media/image39.png"/><Relationship Id="rId7" Type="http://schemas.openxmlformats.org/officeDocument/2006/relationships/image" Target="../media/image43.png"/><Relationship Id="rId12" Type="http://schemas.openxmlformats.org/officeDocument/2006/relationships/image" Target="../media/image48.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2.png"/><Relationship Id="rId11" Type="http://schemas.openxmlformats.org/officeDocument/2006/relationships/image" Target="../media/image47.png"/><Relationship Id="rId5" Type="http://schemas.openxmlformats.org/officeDocument/2006/relationships/image" Target="../media/image41.png"/><Relationship Id="rId10" Type="http://schemas.openxmlformats.org/officeDocument/2006/relationships/image" Target="../media/image46.png"/><Relationship Id="rId4" Type="http://schemas.openxmlformats.org/officeDocument/2006/relationships/image" Target="../media/image40.png"/><Relationship Id="rId9" Type="http://schemas.openxmlformats.org/officeDocument/2006/relationships/image" Target="../media/image45.png"/></Relationships>
</file>

<file path=ppt/slides/_rels/slide25.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image" Target="../media/image51.png"/><Relationship Id="rId1" Type="http://schemas.openxmlformats.org/officeDocument/2006/relationships/slideLayout" Target="../slideLayouts/slideLayout2.xml"/><Relationship Id="rId5" Type="http://schemas.openxmlformats.org/officeDocument/2006/relationships/image" Target="../media/image54.png"/><Relationship Id="rId4" Type="http://schemas.openxmlformats.org/officeDocument/2006/relationships/image" Target="../media/image53.png"/></Relationships>
</file>

<file path=ppt/slides/_rels/slide28.xml.rels><?xml version="1.0" encoding="UTF-8" standalone="yes"?>
<Relationships xmlns="http://schemas.openxmlformats.org/package/2006/relationships"><Relationship Id="rId2" Type="http://schemas.openxmlformats.org/officeDocument/2006/relationships/image" Target="../media/image5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9.png"/><Relationship Id="rId2" Type="http://schemas.openxmlformats.org/officeDocument/2006/relationships/image" Target="../media/image58.png"/><Relationship Id="rId1" Type="http://schemas.openxmlformats.org/officeDocument/2006/relationships/slideLayout" Target="../slideLayouts/slideLayout2.xml"/><Relationship Id="rId4" Type="http://schemas.openxmlformats.org/officeDocument/2006/relationships/image" Target="../media/image60.png"/></Relationships>
</file>

<file path=ppt/slides/_rels/slide32.xml.rels><?xml version="1.0" encoding="UTF-8" standalone="yes"?>
<Relationships xmlns="http://schemas.openxmlformats.org/package/2006/relationships"><Relationship Id="rId2" Type="http://schemas.openxmlformats.org/officeDocument/2006/relationships/image" Target="../media/image6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63.png"/><Relationship Id="rId2" Type="http://schemas.openxmlformats.org/officeDocument/2006/relationships/image" Target="../media/image6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5.png"/><Relationship Id="rId2" Type="http://schemas.openxmlformats.org/officeDocument/2006/relationships/image" Target="../media/image64.png"/><Relationship Id="rId1" Type="http://schemas.openxmlformats.org/officeDocument/2006/relationships/slideLayout" Target="../slideLayouts/slideLayout2.xml"/><Relationship Id="rId4" Type="http://schemas.openxmlformats.org/officeDocument/2006/relationships/image" Target="../media/image66.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68.png"/><Relationship Id="rId2" Type="http://schemas.openxmlformats.org/officeDocument/2006/relationships/image" Target="../media/image6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70.png"/><Relationship Id="rId2" Type="http://schemas.openxmlformats.org/officeDocument/2006/relationships/image" Target="../media/image69.png"/><Relationship Id="rId1" Type="http://schemas.openxmlformats.org/officeDocument/2006/relationships/slideLayout" Target="../slideLayouts/slideLayout2.xml"/><Relationship Id="rId4" Type="http://schemas.openxmlformats.org/officeDocument/2006/relationships/image" Target="../media/image71.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media/image73.png"/><Relationship Id="rId2" Type="http://schemas.openxmlformats.org/officeDocument/2006/relationships/image" Target="../media/image72.png"/><Relationship Id="rId1" Type="http://schemas.openxmlformats.org/officeDocument/2006/relationships/slideLayout" Target="../slideLayouts/slideLayout2.xml"/><Relationship Id="rId4" Type="http://schemas.openxmlformats.org/officeDocument/2006/relationships/image" Target="../media/image74.png"/></Relationships>
</file>

<file path=ppt/slides/_rels/slide41.xml.rels><?xml version="1.0" encoding="UTF-8" standalone="yes"?>
<Relationships xmlns="http://schemas.openxmlformats.org/package/2006/relationships"><Relationship Id="rId3" Type="http://schemas.openxmlformats.org/officeDocument/2006/relationships/image" Target="../media/image76.png"/><Relationship Id="rId2" Type="http://schemas.openxmlformats.org/officeDocument/2006/relationships/image" Target="../media/image7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8.png"/><Relationship Id="rId2" Type="http://schemas.openxmlformats.org/officeDocument/2006/relationships/image" Target="../media/image77.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7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86.png"/><Relationship Id="rId3" Type="http://schemas.openxmlformats.org/officeDocument/2006/relationships/image" Target="../media/image81.png"/><Relationship Id="rId7" Type="http://schemas.openxmlformats.org/officeDocument/2006/relationships/image" Target="../media/image85.png"/><Relationship Id="rId2" Type="http://schemas.openxmlformats.org/officeDocument/2006/relationships/image" Target="../media/image80.png"/><Relationship Id="rId1" Type="http://schemas.openxmlformats.org/officeDocument/2006/relationships/slideLayout" Target="../slideLayouts/slideLayout2.xml"/><Relationship Id="rId6" Type="http://schemas.openxmlformats.org/officeDocument/2006/relationships/image" Target="../media/image84.png"/><Relationship Id="rId5" Type="http://schemas.openxmlformats.org/officeDocument/2006/relationships/image" Target="../media/image83.png"/><Relationship Id="rId4" Type="http://schemas.openxmlformats.org/officeDocument/2006/relationships/image" Target="../media/image82.png"/><Relationship Id="rId9" Type="http://schemas.openxmlformats.org/officeDocument/2006/relationships/image" Target="../media/image87.png"/></Relationships>
</file>

<file path=ppt/slides/_rels/slide45.xml.rels><?xml version="1.0" encoding="UTF-8" standalone="yes"?>
<Relationships xmlns="http://schemas.openxmlformats.org/package/2006/relationships"><Relationship Id="rId3" Type="http://schemas.openxmlformats.org/officeDocument/2006/relationships/image" Target="../media/image89.png"/><Relationship Id="rId2" Type="http://schemas.openxmlformats.org/officeDocument/2006/relationships/image" Target="../media/image88.png"/><Relationship Id="rId1" Type="http://schemas.openxmlformats.org/officeDocument/2006/relationships/slideLayout" Target="../slideLayouts/slideLayout2.xml"/><Relationship Id="rId5" Type="http://schemas.openxmlformats.org/officeDocument/2006/relationships/image" Target="../media/image91.png"/><Relationship Id="rId4" Type="http://schemas.openxmlformats.org/officeDocument/2006/relationships/image" Target="../media/image90.pn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DBF1ABE-8590-450D-BB49-BDDCCF3EEA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pic>
        <p:nvPicPr>
          <p:cNvPr id="4" name="Picture 3">
            <a:extLst>
              <a:ext uri="{FF2B5EF4-FFF2-40B4-BE49-F238E27FC236}">
                <a16:creationId xmlns:a16="http://schemas.microsoft.com/office/drawing/2014/main" id="{AB47460B-237C-8166-E52C-0CA659DEABC5}"/>
              </a:ext>
            </a:extLst>
          </p:cNvPr>
          <p:cNvPicPr>
            <a:picLocks noChangeAspect="1"/>
          </p:cNvPicPr>
          <p:nvPr/>
        </p:nvPicPr>
        <p:blipFill rotWithShape="1">
          <a:blip r:embed="rId2"/>
          <a:srcRect r="-1" b="24980"/>
          <a:stretch/>
        </p:blipFill>
        <p:spPr>
          <a:xfrm>
            <a:off x="1524" y="10"/>
            <a:ext cx="12188952" cy="6857990"/>
          </a:xfrm>
          <a:prstGeom prst="rect">
            <a:avLst/>
          </a:prstGeom>
        </p:spPr>
      </p:pic>
      <p:sp>
        <p:nvSpPr>
          <p:cNvPr id="11" name="Freeform: Shape 10">
            <a:extLst>
              <a:ext uri="{FF2B5EF4-FFF2-40B4-BE49-F238E27FC236}">
                <a16:creationId xmlns:a16="http://schemas.microsoft.com/office/drawing/2014/main" id="{391F8D69-709A-4575-A393-B4C26481AF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66083" y="0"/>
            <a:ext cx="9841377" cy="6858000"/>
          </a:xfrm>
          <a:custGeom>
            <a:avLst/>
            <a:gdLst>
              <a:gd name="connsiteX0" fmla="*/ 8218354 w 9841377"/>
              <a:gd name="connsiteY0" fmla="*/ 0 h 6858000"/>
              <a:gd name="connsiteX1" fmla="*/ 5551962 w 9841377"/>
              <a:gd name="connsiteY1" fmla="*/ 0 h 6858000"/>
              <a:gd name="connsiteX2" fmla="*/ 5482342 w 9841377"/>
              <a:gd name="connsiteY2" fmla="*/ 0 h 6858000"/>
              <a:gd name="connsiteX3" fmla="*/ 4359035 w 9841377"/>
              <a:gd name="connsiteY3" fmla="*/ 0 h 6858000"/>
              <a:gd name="connsiteX4" fmla="*/ 4289415 w 9841377"/>
              <a:gd name="connsiteY4" fmla="*/ 0 h 6858000"/>
              <a:gd name="connsiteX5" fmla="*/ 1623023 w 9841377"/>
              <a:gd name="connsiteY5" fmla="*/ 0 h 6858000"/>
              <a:gd name="connsiteX6" fmla="*/ 1600899 w 9841377"/>
              <a:gd name="connsiteY6" fmla="*/ 14997 h 6858000"/>
              <a:gd name="connsiteX7" fmla="*/ 0 w 9841377"/>
              <a:gd name="connsiteY7" fmla="*/ 3621656 h 6858000"/>
              <a:gd name="connsiteX8" fmla="*/ 1874350 w 9841377"/>
              <a:gd name="connsiteY8" fmla="*/ 6374814 h 6858000"/>
              <a:gd name="connsiteX9" fmla="*/ 2390998 w 9841377"/>
              <a:gd name="connsiteY9" fmla="*/ 6780599 h 6858000"/>
              <a:gd name="connsiteX10" fmla="*/ 2502754 w 9841377"/>
              <a:gd name="connsiteY10" fmla="*/ 6858000 h 6858000"/>
              <a:gd name="connsiteX11" fmla="*/ 4289415 w 9841377"/>
              <a:gd name="connsiteY11" fmla="*/ 6858000 h 6858000"/>
              <a:gd name="connsiteX12" fmla="*/ 4359035 w 9841377"/>
              <a:gd name="connsiteY12" fmla="*/ 6858000 h 6858000"/>
              <a:gd name="connsiteX13" fmla="*/ 5482342 w 9841377"/>
              <a:gd name="connsiteY13" fmla="*/ 6858000 h 6858000"/>
              <a:gd name="connsiteX14" fmla="*/ 5551962 w 9841377"/>
              <a:gd name="connsiteY14" fmla="*/ 6858000 h 6858000"/>
              <a:gd name="connsiteX15" fmla="*/ 7338623 w 9841377"/>
              <a:gd name="connsiteY15" fmla="*/ 6858000 h 6858000"/>
              <a:gd name="connsiteX16" fmla="*/ 7450379 w 9841377"/>
              <a:gd name="connsiteY16" fmla="*/ 6780599 h 6858000"/>
              <a:gd name="connsiteX17" fmla="*/ 7967027 w 9841377"/>
              <a:gd name="connsiteY17" fmla="*/ 6374814 h 6858000"/>
              <a:gd name="connsiteX18" fmla="*/ 9841377 w 9841377"/>
              <a:gd name="connsiteY18" fmla="*/ 3621656 h 6858000"/>
              <a:gd name="connsiteX19" fmla="*/ 8240478 w 9841377"/>
              <a:gd name="connsiteY19"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9841377" h="6858000">
                <a:moveTo>
                  <a:pt x="8218354" y="0"/>
                </a:moveTo>
                <a:lnTo>
                  <a:pt x="5551962" y="0"/>
                </a:lnTo>
                <a:lnTo>
                  <a:pt x="5482342" y="0"/>
                </a:lnTo>
                <a:lnTo>
                  <a:pt x="4359035" y="0"/>
                </a:lnTo>
                <a:lnTo>
                  <a:pt x="4289415" y="0"/>
                </a:lnTo>
                <a:lnTo>
                  <a:pt x="1623023" y="0"/>
                </a:lnTo>
                <a:lnTo>
                  <a:pt x="1600899" y="14997"/>
                </a:lnTo>
                <a:cubicBezTo>
                  <a:pt x="573736" y="754641"/>
                  <a:pt x="0" y="2093192"/>
                  <a:pt x="0" y="3621656"/>
                </a:cubicBezTo>
                <a:cubicBezTo>
                  <a:pt x="0" y="4969131"/>
                  <a:pt x="928725" y="5602839"/>
                  <a:pt x="1874350" y="6374814"/>
                </a:cubicBezTo>
                <a:cubicBezTo>
                  <a:pt x="2046553" y="6515397"/>
                  <a:pt x="2217180" y="6653108"/>
                  <a:pt x="2390998" y="6780599"/>
                </a:cubicBezTo>
                <a:lnTo>
                  <a:pt x="2502754" y="6858000"/>
                </a:lnTo>
                <a:lnTo>
                  <a:pt x="4289415" y="6858000"/>
                </a:lnTo>
                <a:lnTo>
                  <a:pt x="4359035" y="6858000"/>
                </a:lnTo>
                <a:lnTo>
                  <a:pt x="5482342" y="6858000"/>
                </a:lnTo>
                <a:lnTo>
                  <a:pt x="5551962" y="6858000"/>
                </a:lnTo>
                <a:lnTo>
                  <a:pt x="7338623" y="6858000"/>
                </a:lnTo>
                <a:lnTo>
                  <a:pt x="7450379" y="6780599"/>
                </a:lnTo>
                <a:cubicBezTo>
                  <a:pt x="7624197" y="6653108"/>
                  <a:pt x="7794824" y="6515397"/>
                  <a:pt x="7967027" y="6374814"/>
                </a:cubicBezTo>
                <a:cubicBezTo>
                  <a:pt x="8912652" y="5602839"/>
                  <a:pt x="9841377" y="4969131"/>
                  <a:pt x="9841377" y="3621656"/>
                </a:cubicBezTo>
                <a:cubicBezTo>
                  <a:pt x="9841377" y="2093192"/>
                  <a:pt x="9267641" y="754641"/>
                  <a:pt x="8240478" y="14997"/>
                </a:cubicBezTo>
                <a:close/>
              </a:path>
            </a:pathLst>
          </a:custGeom>
          <a:solidFill>
            <a:schemeClr val="bg1">
              <a:alpha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3" name="Freeform: Shape 12">
            <a:extLst>
              <a:ext uri="{FF2B5EF4-FFF2-40B4-BE49-F238E27FC236}">
                <a16:creationId xmlns:a16="http://schemas.microsoft.com/office/drawing/2014/main" id="{C87A50C4-1191-461A-9E09-C8057F2AF0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43035" y="0"/>
            <a:ext cx="2265453" cy="6858000"/>
          </a:xfrm>
          <a:custGeom>
            <a:avLst/>
            <a:gdLst>
              <a:gd name="connsiteX0" fmla="*/ 1117108 w 2265453"/>
              <a:gd name="connsiteY0" fmla="*/ 0 h 6858000"/>
              <a:gd name="connsiteX1" fmla="*/ 1099628 w 2265453"/>
              <a:gd name="connsiteY1" fmla="*/ 0 h 6858000"/>
              <a:gd name="connsiteX2" fmla="*/ 1175238 w 2265453"/>
              <a:gd name="connsiteY2" fmla="*/ 82371 h 6858000"/>
              <a:gd name="connsiteX3" fmla="*/ 2240276 w 2265453"/>
              <a:gd name="connsiteY3" fmla="*/ 3734791 h 6858000"/>
              <a:gd name="connsiteX4" fmla="*/ 274951 w 2265453"/>
              <a:gd name="connsiteY4" fmla="*/ 6634678 h 6858000"/>
              <a:gd name="connsiteX5" fmla="*/ 12802 w 2265453"/>
              <a:gd name="connsiteY5" fmla="*/ 6848127 h 6858000"/>
              <a:gd name="connsiteX6" fmla="*/ 0 w 2265453"/>
              <a:gd name="connsiteY6" fmla="*/ 6858000 h 6858000"/>
              <a:gd name="connsiteX7" fmla="*/ 19410 w 2265453"/>
              <a:gd name="connsiteY7" fmla="*/ 6858000 h 6858000"/>
              <a:gd name="connsiteX8" fmla="*/ 31082 w 2265453"/>
              <a:gd name="connsiteY8" fmla="*/ 6848998 h 6858000"/>
              <a:gd name="connsiteX9" fmla="*/ 293230 w 2265453"/>
              <a:gd name="connsiteY9" fmla="*/ 6635549 h 6858000"/>
              <a:gd name="connsiteX10" fmla="*/ 2258555 w 2265453"/>
              <a:gd name="connsiteY10" fmla="*/ 3735662 h 6858000"/>
              <a:gd name="connsiteX11" fmla="*/ 1193518 w 2265453"/>
              <a:gd name="connsiteY11" fmla="*/ 83243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65453" h="6858000">
                <a:moveTo>
                  <a:pt x="1117108" y="0"/>
                </a:moveTo>
                <a:lnTo>
                  <a:pt x="1099628" y="0"/>
                </a:lnTo>
                <a:lnTo>
                  <a:pt x="1175238" y="82371"/>
                </a:lnTo>
                <a:cubicBezTo>
                  <a:pt x="1926546" y="957940"/>
                  <a:pt x="2303836" y="2277119"/>
                  <a:pt x="2240276" y="3734791"/>
                </a:cubicBezTo>
                <a:cubicBezTo>
                  <a:pt x="2176522" y="5196911"/>
                  <a:pt x="1237280" y="5841173"/>
                  <a:pt x="274951" y="6634678"/>
                </a:cubicBezTo>
                <a:cubicBezTo>
                  <a:pt x="187328" y="6706930"/>
                  <a:pt x="100126" y="6778421"/>
                  <a:pt x="12802" y="6848127"/>
                </a:cubicBezTo>
                <a:lnTo>
                  <a:pt x="0" y="6858000"/>
                </a:lnTo>
                <a:lnTo>
                  <a:pt x="19410" y="6858000"/>
                </a:lnTo>
                <a:lnTo>
                  <a:pt x="31082" y="6848998"/>
                </a:lnTo>
                <a:cubicBezTo>
                  <a:pt x="118405" y="6779292"/>
                  <a:pt x="205608" y="6707801"/>
                  <a:pt x="293230" y="6635549"/>
                </a:cubicBezTo>
                <a:cubicBezTo>
                  <a:pt x="1255560" y="5842045"/>
                  <a:pt x="2194802" y="5197782"/>
                  <a:pt x="2258555" y="3735662"/>
                </a:cubicBezTo>
                <a:cubicBezTo>
                  <a:pt x="2322115" y="2277991"/>
                  <a:pt x="1944825" y="958811"/>
                  <a:pt x="1193518" y="83243"/>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5" name="Freeform: Shape 14">
            <a:extLst>
              <a:ext uri="{FF2B5EF4-FFF2-40B4-BE49-F238E27FC236}">
                <a16:creationId xmlns:a16="http://schemas.microsoft.com/office/drawing/2014/main" id="{BC87DA9F-8DB2-4D48-8716-A928FBB8A5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033"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7" name="Freeform: Shape 16">
            <a:extLst>
              <a:ext uri="{FF2B5EF4-FFF2-40B4-BE49-F238E27FC236}">
                <a16:creationId xmlns:a16="http://schemas.microsoft.com/office/drawing/2014/main" id="{195EA065-AC5D-431D-927E-87FF058848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96194" y="0"/>
            <a:ext cx="2529723" cy="6858000"/>
          </a:xfrm>
          <a:custGeom>
            <a:avLst/>
            <a:gdLst>
              <a:gd name="connsiteX0" fmla="*/ 1258269 w 2529723"/>
              <a:gd name="connsiteY0" fmla="*/ 0 h 6858000"/>
              <a:gd name="connsiteX1" fmla="*/ 1275627 w 2529723"/>
              <a:gd name="connsiteY1" fmla="*/ 0 h 6858000"/>
              <a:gd name="connsiteX2" fmla="*/ 1302560 w 2529723"/>
              <a:gd name="connsiteY2" fmla="*/ 24338 h 6858000"/>
              <a:gd name="connsiteX3" fmla="*/ 2522825 w 2529723"/>
              <a:gd name="connsiteY3" fmla="*/ 3678515 h 6858000"/>
              <a:gd name="connsiteX4" fmla="*/ 557500 w 2529723"/>
              <a:gd name="connsiteY4" fmla="*/ 6451411 h 6858000"/>
              <a:gd name="connsiteX5" fmla="*/ 32482 w 2529723"/>
              <a:gd name="connsiteY5" fmla="*/ 6849373 h 6858000"/>
              <a:gd name="connsiteX6" fmla="*/ 19531 w 2529723"/>
              <a:gd name="connsiteY6" fmla="*/ 6858000 h 6858000"/>
              <a:gd name="connsiteX7" fmla="*/ 0 w 2529723"/>
              <a:gd name="connsiteY7" fmla="*/ 6858000 h 6858000"/>
              <a:gd name="connsiteX8" fmla="*/ 14202 w 2529723"/>
              <a:gd name="connsiteY8" fmla="*/ 6848540 h 6858000"/>
              <a:gd name="connsiteX9" fmla="*/ 539221 w 2529723"/>
              <a:gd name="connsiteY9" fmla="*/ 6450578 h 6858000"/>
              <a:gd name="connsiteX10" fmla="*/ 2504546 w 2529723"/>
              <a:gd name="connsiteY10" fmla="*/ 3677682 h 6858000"/>
              <a:gd name="connsiteX11" fmla="*/ 1284280 w 2529723"/>
              <a:gd name="connsiteY11" fmla="*/ 23504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9723" h="6858000">
                <a:moveTo>
                  <a:pt x="1258269" y="0"/>
                </a:moveTo>
                <a:lnTo>
                  <a:pt x="1275627" y="0"/>
                </a:lnTo>
                <a:lnTo>
                  <a:pt x="1302560" y="24338"/>
                </a:lnTo>
                <a:cubicBezTo>
                  <a:pt x="2156831" y="855667"/>
                  <a:pt x="2590622" y="2191755"/>
                  <a:pt x="2522825" y="3678515"/>
                </a:cubicBezTo>
                <a:cubicBezTo>
                  <a:pt x="2459072" y="5076606"/>
                  <a:pt x="1519830" y="5692656"/>
                  <a:pt x="557500" y="6451411"/>
                </a:cubicBezTo>
                <a:cubicBezTo>
                  <a:pt x="382255" y="6589587"/>
                  <a:pt x="208689" y="6724853"/>
                  <a:pt x="32482" y="6849373"/>
                </a:cubicBezTo>
                <a:lnTo>
                  <a:pt x="19531" y="6858000"/>
                </a:lnTo>
                <a:lnTo>
                  <a:pt x="0" y="6858000"/>
                </a:lnTo>
                <a:lnTo>
                  <a:pt x="14202" y="6848540"/>
                </a:lnTo>
                <a:cubicBezTo>
                  <a:pt x="190409" y="6724020"/>
                  <a:pt x="363976" y="6588754"/>
                  <a:pt x="539221" y="6450578"/>
                </a:cubicBezTo>
                <a:cubicBezTo>
                  <a:pt x="1501550" y="5691822"/>
                  <a:pt x="2440792" y="5075773"/>
                  <a:pt x="2504546" y="3677682"/>
                </a:cubicBezTo>
                <a:cubicBezTo>
                  <a:pt x="2572343" y="2190921"/>
                  <a:pt x="2138551" y="854834"/>
                  <a:pt x="1284280" y="23504"/>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19" name="Freeform: Shape 18">
            <a:extLst>
              <a:ext uri="{FF2B5EF4-FFF2-40B4-BE49-F238E27FC236}">
                <a16:creationId xmlns:a16="http://schemas.microsoft.com/office/drawing/2014/main" id="{46934B3C-D73F-4CD0-95B1-0244D662D1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523292" y="0"/>
            <a:ext cx="2486322" cy="6858000"/>
          </a:xfrm>
          <a:custGeom>
            <a:avLst/>
            <a:gdLst>
              <a:gd name="connsiteX0" fmla="*/ 879731 w 2521425"/>
              <a:gd name="connsiteY0" fmla="*/ 0 h 6858000"/>
              <a:gd name="connsiteX1" fmla="*/ 898402 w 2521425"/>
              <a:gd name="connsiteY1" fmla="*/ 0 h 6858000"/>
              <a:gd name="connsiteX2" fmla="*/ 920526 w 2521425"/>
              <a:gd name="connsiteY2" fmla="*/ 14997 h 6858000"/>
              <a:gd name="connsiteX3" fmla="*/ 2521425 w 2521425"/>
              <a:gd name="connsiteY3" fmla="*/ 3621656 h 6858000"/>
              <a:gd name="connsiteX4" fmla="*/ 647075 w 2521425"/>
              <a:gd name="connsiteY4" fmla="*/ 6374814 h 6858000"/>
              <a:gd name="connsiteX5" fmla="*/ 130427 w 2521425"/>
              <a:gd name="connsiteY5" fmla="*/ 6780599 h 6858000"/>
              <a:gd name="connsiteX6" fmla="*/ 18671 w 2521425"/>
              <a:gd name="connsiteY6" fmla="*/ 6858000 h 6858000"/>
              <a:gd name="connsiteX7" fmla="*/ 0 w 2521425"/>
              <a:gd name="connsiteY7" fmla="*/ 6858000 h 6858000"/>
              <a:gd name="connsiteX8" fmla="*/ 111756 w 2521425"/>
              <a:gd name="connsiteY8" fmla="*/ 6780599 h 6858000"/>
              <a:gd name="connsiteX9" fmla="*/ 628404 w 2521425"/>
              <a:gd name="connsiteY9" fmla="*/ 6374814 h 6858000"/>
              <a:gd name="connsiteX10" fmla="*/ 2502754 w 2521425"/>
              <a:gd name="connsiteY10" fmla="*/ 3621656 h 6858000"/>
              <a:gd name="connsiteX11" fmla="*/ 901855 w 2521425"/>
              <a:gd name="connsiteY11" fmla="*/ 14997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21425" h="6858000">
                <a:moveTo>
                  <a:pt x="879731" y="0"/>
                </a:moveTo>
                <a:lnTo>
                  <a:pt x="898402" y="0"/>
                </a:lnTo>
                <a:lnTo>
                  <a:pt x="920526" y="14997"/>
                </a:lnTo>
                <a:cubicBezTo>
                  <a:pt x="1947689" y="754641"/>
                  <a:pt x="2521425" y="2093192"/>
                  <a:pt x="2521425" y="3621656"/>
                </a:cubicBezTo>
                <a:cubicBezTo>
                  <a:pt x="2521425" y="4969131"/>
                  <a:pt x="1592700" y="5602839"/>
                  <a:pt x="647075" y="6374814"/>
                </a:cubicBezTo>
                <a:cubicBezTo>
                  <a:pt x="474872" y="6515397"/>
                  <a:pt x="304245" y="6653108"/>
                  <a:pt x="130427" y="6780599"/>
                </a:cubicBezTo>
                <a:lnTo>
                  <a:pt x="18671" y="6858000"/>
                </a:lnTo>
                <a:lnTo>
                  <a:pt x="0" y="6858000"/>
                </a:lnTo>
                <a:lnTo>
                  <a:pt x="111756" y="6780599"/>
                </a:lnTo>
                <a:cubicBezTo>
                  <a:pt x="285574" y="6653108"/>
                  <a:pt x="456201" y="6515397"/>
                  <a:pt x="628404" y="6374814"/>
                </a:cubicBezTo>
                <a:cubicBezTo>
                  <a:pt x="1574029" y="5602839"/>
                  <a:pt x="2502754" y="4969131"/>
                  <a:pt x="2502754" y="3621656"/>
                </a:cubicBezTo>
                <a:cubicBezTo>
                  <a:pt x="2502754" y="2093192"/>
                  <a:pt x="1929018" y="754641"/>
                  <a:pt x="901855" y="14997"/>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Meiryo"/>
              <a:ea typeface="+mn-ea"/>
              <a:cs typeface="+mn-cs"/>
            </a:endParaRPr>
          </a:p>
        </p:txBody>
      </p:sp>
      <p:sp>
        <p:nvSpPr>
          <p:cNvPr id="2" name="Titolo 1">
            <a:extLst>
              <a:ext uri="{FF2B5EF4-FFF2-40B4-BE49-F238E27FC236}">
                <a16:creationId xmlns:a16="http://schemas.microsoft.com/office/drawing/2014/main" id="{BB990F5C-4EEE-3FF9-BD14-1939C6DEAD64}"/>
              </a:ext>
            </a:extLst>
          </p:cNvPr>
          <p:cNvSpPr>
            <a:spLocks noGrp="1"/>
          </p:cNvSpPr>
          <p:nvPr>
            <p:ph type="ctrTitle"/>
          </p:nvPr>
        </p:nvSpPr>
        <p:spPr>
          <a:xfrm>
            <a:off x="2190750" y="1346268"/>
            <a:ext cx="7810500" cy="3125338"/>
          </a:xfrm>
        </p:spPr>
        <p:txBody>
          <a:bodyPr anchor="b">
            <a:normAutofit/>
          </a:bodyPr>
          <a:lstStyle/>
          <a:p>
            <a:pPr algn="ctr"/>
            <a:r>
              <a:rPr lang="it-IT" sz="6700" dirty="0"/>
              <a:t>Esercitazioni di Microeconomia</a:t>
            </a:r>
          </a:p>
        </p:txBody>
      </p:sp>
      <p:sp>
        <p:nvSpPr>
          <p:cNvPr id="3" name="Sottotitolo 2">
            <a:extLst>
              <a:ext uri="{FF2B5EF4-FFF2-40B4-BE49-F238E27FC236}">
                <a16:creationId xmlns:a16="http://schemas.microsoft.com/office/drawing/2014/main" id="{E8A30519-6BEC-75D2-B49B-21BE0764600B}"/>
              </a:ext>
            </a:extLst>
          </p:cNvPr>
          <p:cNvSpPr>
            <a:spLocks noGrp="1"/>
          </p:cNvSpPr>
          <p:nvPr>
            <p:ph type="subTitle" idx="1"/>
          </p:nvPr>
        </p:nvSpPr>
        <p:spPr>
          <a:xfrm>
            <a:off x="2619375" y="4471607"/>
            <a:ext cx="6953250" cy="862394"/>
          </a:xfrm>
        </p:spPr>
        <p:txBody>
          <a:bodyPr anchor="t">
            <a:normAutofit/>
          </a:bodyPr>
          <a:lstStyle/>
          <a:p>
            <a:pPr algn="ctr">
              <a:lnSpc>
                <a:spcPct val="120000"/>
              </a:lnSpc>
            </a:pPr>
            <a:r>
              <a:rPr lang="it-IT" sz="1500"/>
              <a:t>Dott.ssa Audrey De Dominicis</a:t>
            </a:r>
          </a:p>
          <a:p>
            <a:pPr algn="ctr">
              <a:lnSpc>
                <a:spcPct val="120000"/>
              </a:lnSpc>
            </a:pPr>
            <a:r>
              <a:rPr lang="it-IT" sz="1500"/>
              <a:t>adedominicis@unite.it</a:t>
            </a:r>
          </a:p>
        </p:txBody>
      </p:sp>
    </p:spTree>
    <p:extLst>
      <p:ext uri="{BB962C8B-B14F-4D97-AF65-F5344CB8AC3E}">
        <p14:creationId xmlns:p14="http://schemas.microsoft.com/office/powerpoint/2010/main" val="4416248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6473ED-2B2E-6BFB-0DB4-3DC3CE0FD553}"/>
              </a:ext>
            </a:extLst>
          </p:cNvPr>
          <p:cNvSpPr>
            <a:spLocks noGrp="1"/>
          </p:cNvSpPr>
          <p:nvPr>
            <p:ph type="title"/>
          </p:nvPr>
        </p:nvSpPr>
        <p:spPr/>
        <p:txBody>
          <a:bodyPr>
            <a:normAutofit fontScale="90000"/>
          </a:bodyPr>
          <a:lstStyle/>
          <a:p>
            <a:r>
              <a:rPr lang="it-IT" dirty="0"/>
              <a:t>Analisi dei casi di interdipendenza strategica: l’oligopolio</a:t>
            </a:r>
          </a:p>
        </p:txBody>
      </p:sp>
      <p:sp>
        <p:nvSpPr>
          <p:cNvPr id="3" name="Segnaposto contenuto 2">
            <a:extLst>
              <a:ext uri="{FF2B5EF4-FFF2-40B4-BE49-F238E27FC236}">
                <a16:creationId xmlns:a16="http://schemas.microsoft.com/office/drawing/2014/main" id="{4E8AB979-8600-7C1C-9C04-10578F508E52}"/>
              </a:ext>
            </a:extLst>
          </p:cNvPr>
          <p:cNvSpPr>
            <a:spLocks noGrp="1"/>
          </p:cNvSpPr>
          <p:nvPr>
            <p:ph idx="1"/>
          </p:nvPr>
        </p:nvSpPr>
        <p:spPr>
          <a:xfrm>
            <a:off x="1920240" y="2312276"/>
            <a:ext cx="8770571" cy="1345269"/>
          </a:xfrm>
        </p:spPr>
        <p:txBody>
          <a:bodyPr/>
          <a:lstStyle/>
          <a:p>
            <a:r>
              <a:rPr lang="it-IT" dirty="0"/>
              <a:t>La leader così riesce ad avere una funzione di domanda di mercato espressa in funzione della sola quantità da essa prodotta che avrà la seguente forma:</a:t>
            </a:r>
          </a:p>
        </p:txBody>
      </p:sp>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B04B2A92-616F-57E9-F616-3235A587207D}"/>
                  </a:ext>
                </a:extLst>
              </p:cNvPr>
              <p:cNvSpPr txBox="1"/>
              <p:nvPr/>
            </p:nvSpPr>
            <p:spPr>
              <a:xfrm>
                <a:off x="4172653" y="3966888"/>
                <a:ext cx="3846694"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𝑃</m:t>
                      </m:r>
                      <m:r>
                        <a:rPr lang="it-IT" sz="2800" b="0" i="1" smtClean="0">
                          <a:latin typeface="Cambria Math" panose="02040503050406030204" pitchFamily="18" charset="0"/>
                        </a:rPr>
                        <m:t>=</m:t>
                      </m:r>
                      <m:r>
                        <a:rPr lang="it-IT" sz="2800" b="0" i="1" smtClean="0">
                          <a:latin typeface="Cambria Math" panose="02040503050406030204" pitchFamily="18" charset="0"/>
                        </a:rPr>
                        <m:t>𝑎</m:t>
                      </m:r>
                      <m:r>
                        <a:rPr lang="it-IT" sz="2800" b="0" i="1" smtClean="0">
                          <a:latin typeface="Cambria Math" panose="02040503050406030204" pitchFamily="18" charset="0"/>
                        </a:rPr>
                        <m:t>−</m:t>
                      </m:r>
                      <m:r>
                        <a:rPr lang="it-IT" sz="2800" b="0" i="1" smtClean="0">
                          <a:latin typeface="Cambria Math" panose="02040503050406030204" pitchFamily="18" charset="0"/>
                        </a:rPr>
                        <m:t>𝑏</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𝑄</m:t>
                          </m:r>
                        </m:e>
                        <m:sub>
                          <m:r>
                            <a:rPr lang="it-IT" sz="2800" b="0" i="1" smtClean="0">
                              <a:latin typeface="Cambria Math" panose="02040503050406030204" pitchFamily="18" charset="0"/>
                            </a:rPr>
                            <m:t>1</m:t>
                          </m:r>
                        </m:sub>
                      </m:sSub>
                      <m:r>
                        <a:rPr lang="it-IT" sz="2800" b="0" i="0" smtClean="0">
                          <a:latin typeface="Cambria Math" panose="02040503050406030204" pitchFamily="18" charset="0"/>
                        </a:rPr>
                        <m:t>−</m:t>
                      </m:r>
                      <m:r>
                        <m:rPr>
                          <m:sty m:val="p"/>
                        </m:rPr>
                        <a:rPr lang="it-IT" sz="2800" b="0" i="0" smtClean="0">
                          <a:latin typeface="Cambria Math" panose="02040503050406030204" pitchFamily="18" charset="0"/>
                        </a:rPr>
                        <m:t>b</m:t>
                      </m:r>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𝑔</m:t>
                      </m:r>
                      <m:d>
                        <m:dPr>
                          <m:ctrlPr>
                            <a:rPr lang="it-IT" sz="2800" b="0" i="1" smtClean="0">
                              <a:latin typeface="Cambria Math" panose="02040503050406030204" pitchFamily="18" charset="0"/>
                              <a:ea typeface="Cambria Math" panose="02040503050406030204" pitchFamily="18" charset="0"/>
                            </a:rPr>
                          </m:ctrlPr>
                        </m:dPr>
                        <m:e>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1</m:t>
                              </m:r>
                            </m:sub>
                          </m:sSub>
                        </m:e>
                      </m:d>
                    </m:oMath>
                  </m:oMathPara>
                </a14:m>
                <a:endParaRPr lang="it-IT" sz="2800" dirty="0"/>
              </a:p>
            </p:txBody>
          </p:sp>
        </mc:Choice>
        <mc:Fallback xmlns="">
          <p:sp>
            <p:nvSpPr>
              <p:cNvPr id="4" name="CasellaDiTesto 3">
                <a:extLst>
                  <a:ext uri="{FF2B5EF4-FFF2-40B4-BE49-F238E27FC236}">
                    <a16:creationId xmlns:a16="http://schemas.microsoft.com/office/drawing/2014/main" id="{B04B2A92-616F-57E9-F616-3235A587207D}"/>
                  </a:ext>
                </a:extLst>
              </p:cNvPr>
              <p:cNvSpPr txBox="1">
                <a:spLocks noRot="1" noChangeAspect="1" noMove="1" noResize="1" noEditPoints="1" noAdjustHandles="1" noChangeArrowheads="1" noChangeShapeType="1" noTextEdit="1"/>
              </p:cNvSpPr>
              <p:nvPr/>
            </p:nvSpPr>
            <p:spPr>
              <a:xfrm>
                <a:off x="4172653" y="3966888"/>
                <a:ext cx="3846694" cy="430887"/>
              </a:xfrm>
              <a:prstGeom prst="rect">
                <a:avLst/>
              </a:prstGeom>
              <a:blipFill>
                <a:blip r:embed="rId2"/>
                <a:stretch>
                  <a:fillRect l="-1108" t="-1429" b="-24286"/>
                </a:stretch>
              </a:blipFill>
            </p:spPr>
            <p:txBody>
              <a:bodyPr/>
              <a:lstStyle/>
              <a:p>
                <a:r>
                  <a:rPr lang="it-IT">
                    <a:noFill/>
                  </a:rPr>
                  <a:t> </a:t>
                </a:r>
              </a:p>
            </p:txBody>
          </p:sp>
        </mc:Fallback>
      </mc:AlternateContent>
      <p:sp>
        <p:nvSpPr>
          <p:cNvPr id="5" name="Segnaposto contenuto 2">
            <a:extLst>
              <a:ext uri="{FF2B5EF4-FFF2-40B4-BE49-F238E27FC236}">
                <a16:creationId xmlns:a16="http://schemas.microsoft.com/office/drawing/2014/main" id="{DD101720-E0FC-A663-2DF2-A01ADCEDB7BC}"/>
              </a:ext>
            </a:extLst>
          </p:cNvPr>
          <p:cNvSpPr txBox="1">
            <a:spLocks/>
          </p:cNvSpPr>
          <p:nvPr/>
        </p:nvSpPr>
        <p:spPr>
          <a:xfrm>
            <a:off x="2033311" y="4476433"/>
            <a:ext cx="8770571" cy="1345269"/>
          </a:xfrm>
          <a:prstGeom prst="rect">
            <a:avLst/>
          </a:prstGeom>
        </p:spPr>
        <p:txBody>
          <a:bodyPr vert="horz" lIns="109728" tIns="109728" rIns="109728" bIns="91440" rtlCol="0">
            <a:normAutofit fontScale="85000" lnSpcReduction="10000"/>
          </a:bodyPr>
          <a:lst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it-IT" dirty="0"/>
              <a:t>Da questa funzione di domanda la stessa impresa </a:t>
            </a:r>
            <a:r>
              <a:rPr lang="it-IT" i="1" dirty="0"/>
              <a:t>leader</a:t>
            </a:r>
            <a:r>
              <a:rPr lang="it-IT" dirty="0"/>
              <a:t> (che abbiamo supposto essere l’impresa A) calcola la sua funzione di ricavo marginale nello stesso modo che abbiamo visto in precedenza.</a:t>
            </a:r>
          </a:p>
        </p:txBody>
      </p:sp>
    </p:spTree>
    <p:extLst>
      <p:ext uri="{BB962C8B-B14F-4D97-AF65-F5344CB8AC3E}">
        <p14:creationId xmlns:p14="http://schemas.microsoft.com/office/powerpoint/2010/main" val="2716058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A186FE4-B45C-977F-848A-923143E5B208}"/>
              </a:ext>
            </a:extLst>
          </p:cNvPr>
          <p:cNvSpPr>
            <a:spLocks noGrp="1"/>
          </p:cNvSpPr>
          <p:nvPr>
            <p:ph type="title"/>
          </p:nvPr>
        </p:nvSpPr>
        <p:spPr/>
        <p:txBody>
          <a:bodyPr>
            <a:normAutofit fontScale="90000"/>
          </a:bodyPr>
          <a:lstStyle/>
          <a:p>
            <a:r>
              <a:rPr lang="it-IT" dirty="0"/>
              <a:t>Analisi dei casi di interdipendenza strategica: l’oligopolio</a:t>
            </a:r>
          </a:p>
        </p:txBody>
      </p:sp>
      <p:sp>
        <p:nvSpPr>
          <p:cNvPr id="3" name="Segnaposto contenuto 2">
            <a:extLst>
              <a:ext uri="{FF2B5EF4-FFF2-40B4-BE49-F238E27FC236}">
                <a16:creationId xmlns:a16="http://schemas.microsoft.com/office/drawing/2014/main" id="{634E4F00-28D7-F2DE-0997-AFAD8C140C5D}"/>
              </a:ext>
            </a:extLst>
          </p:cNvPr>
          <p:cNvSpPr>
            <a:spLocks noGrp="1"/>
          </p:cNvSpPr>
          <p:nvPr>
            <p:ph idx="1"/>
          </p:nvPr>
        </p:nvSpPr>
        <p:spPr>
          <a:xfrm>
            <a:off x="1920240" y="2312276"/>
            <a:ext cx="9082057" cy="4383492"/>
          </a:xfrm>
        </p:spPr>
        <p:txBody>
          <a:bodyPr>
            <a:normAutofit fontScale="92500" lnSpcReduction="20000"/>
          </a:bodyPr>
          <a:lstStyle/>
          <a:p>
            <a:r>
              <a:rPr lang="it-IT" dirty="0"/>
              <a:t>Così l’imposizione dell’uguaglianza tra i ricavi marginali e costi marginali determinerà la quantità ottimale prodotta dall’impresa che muove per prima.</a:t>
            </a:r>
          </a:p>
          <a:p>
            <a:r>
              <a:rPr lang="it-IT" dirty="0"/>
              <a:t>L’impresa follower si adeguerà al comportamento della leader producendo quella quantità che la sua funzione di reazione stabilisce.</a:t>
            </a:r>
          </a:p>
          <a:p>
            <a:r>
              <a:rPr lang="it-IT" dirty="0"/>
              <a:t>Risultati degli esercizi: la leader produce ad un livello per il quale i suoi profitti non sono massimi (data la quantità prodotta dalla follower), ma sono comunque superiori a quelli che essa otterrebbe nell’equilibrio di </a:t>
            </a:r>
            <a:r>
              <a:rPr lang="it-IT" dirty="0" err="1"/>
              <a:t>Cournot</a:t>
            </a:r>
            <a:r>
              <a:rPr lang="it-IT" dirty="0"/>
              <a:t>.</a:t>
            </a:r>
          </a:p>
          <a:p>
            <a:r>
              <a:rPr lang="it-IT" dirty="0"/>
              <a:t>Questo infatti sarebbe il punto di arrivo nel caso in cui la leader provasse ad accrescere i propri profitti visto che la follower reagirebbe immediatamente conducendola verso l’equilibrio di </a:t>
            </a:r>
            <a:r>
              <a:rPr lang="it-IT" dirty="0" err="1"/>
              <a:t>Cournot</a:t>
            </a:r>
            <a:r>
              <a:rPr lang="it-IT" dirty="0"/>
              <a:t>.</a:t>
            </a:r>
          </a:p>
        </p:txBody>
      </p:sp>
    </p:spTree>
    <p:extLst>
      <p:ext uri="{BB962C8B-B14F-4D97-AF65-F5344CB8AC3E}">
        <p14:creationId xmlns:p14="http://schemas.microsoft.com/office/powerpoint/2010/main" val="40620845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7AE6F9-F068-FC6B-F467-BE29B7C3FCD7}"/>
              </a:ext>
            </a:extLst>
          </p:cNvPr>
          <p:cNvSpPr>
            <a:spLocks noGrp="1"/>
          </p:cNvSpPr>
          <p:nvPr>
            <p:ph type="title"/>
          </p:nvPr>
        </p:nvSpPr>
        <p:spPr/>
        <p:txBody>
          <a:bodyPr>
            <a:normAutofit fontScale="90000"/>
          </a:bodyPr>
          <a:lstStyle/>
          <a:p>
            <a:r>
              <a:rPr lang="it-IT" dirty="0"/>
              <a:t>Analisi dei casi di interdipendenza strategica: l’oligopolio</a:t>
            </a:r>
          </a:p>
        </p:txBody>
      </p:sp>
      <p:sp>
        <p:nvSpPr>
          <p:cNvPr id="3" name="Segnaposto contenuto 2">
            <a:extLst>
              <a:ext uri="{FF2B5EF4-FFF2-40B4-BE49-F238E27FC236}">
                <a16:creationId xmlns:a16="http://schemas.microsoft.com/office/drawing/2014/main" id="{1DA4B36B-E313-3CAB-2800-D90C5ED83D08}"/>
              </a:ext>
            </a:extLst>
          </p:cNvPr>
          <p:cNvSpPr>
            <a:spLocks noGrp="1"/>
          </p:cNvSpPr>
          <p:nvPr>
            <p:ph idx="1"/>
          </p:nvPr>
        </p:nvSpPr>
        <p:spPr>
          <a:xfrm>
            <a:off x="1920240" y="2312275"/>
            <a:ext cx="9150883" cy="4363827"/>
          </a:xfrm>
        </p:spPr>
        <p:txBody>
          <a:bodyPr>
            <a:normAutofit fontScale="85000" lnSpcReduction="20000"/>
          </a:bodyPr>
          <a:lstStyle/>
          <a:p>
            <a:r>
              <a:rPr lang="it-IT" b="1" dirty="0">
                <a:solidFill>
                  <a:srgbClr val="FF0000"/>
                </a:solidFill>
              </a:rPr>
              <a:t>COLLUSIONE</a:t>
            </a:r>
          </a:p>
          <a:p>
            <a:r>
              <a:rPr lang="it-IT" dirty="0">
                <a:solidFill>
                  <a:schemeClr val="tx1"/>
                </a:solidFill>
              </a:rPr>
              <a:t>Due situazioni distinte:</a:t>
            </a:r>
          </a:p>
          <a:p>
            <a:pPr marL="342900" indent="-342900">
              <a:buAutoNum type="arabicParenR"/>
            </a:pPr>
            <a:r>
              <a:rPr lang="it-IT" dirty="0">
                <a:solidFill>
                  <a:schemeClr val="tx1"/>
                </a:solidFill>
              </a:rPr>
              <a:t>Le funzioni di costo delle imprese sono uguali. In questo caso le due imprese si comportano esattamente come farebbe un’impresa monopolistica che produce in due impianti separatamente, dividendosi esattamente a metà la produzione e quindi i profitti.</a:t>
            </a:r>
          </a:p>
          <a:p>
            <a:pPr marL="342900" indent="-342900">
              <a:buAutoNum type="arabicParenR"/>
            </a:pPr>
            <a:r>
              <a:rPr lang="it-IT" dirty="0">
                <a:solidFill>
                  <a:schemeClr val="tx1"/>
                </a:solidFill>
              </a:rPr>
              <a:t>Le funzioni di costo non sono uguali. In tal caso occorre studiare le funzioni di costo marginale e «ricostruire» una funzione di costo marginale del «cartello» considerando il costo marginale più basso per ogni possibile livello di produzione. Avremo dunque dei risultati «asimmetrici» nel senso che la produzione si distribuirà non a metà tra le due imprese ma secondo criteri di minimo costo marginale. Ciò determinerà anche una non uguale distribuzione dei profitti.</a:t>
            </a:r>
          </a:p>
        </p:txBody>
      </p:sp>
    </p:spTree>
    <p:extLst>
      <p:ext uri="{BB962C8B-B14F-4D97-AF65-F5344CB8AC3E}">
        <p14:creationId xmlns:p14="http://schemas.microsoft.com/office/powerpoint/2010/main" val="33039616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A74B232-C489-D2F1-6B0B-C22B7516FB77}"/>
              </a:ext>
            </a:extLst>
          </p:cNvPr>
          <p:cNvSpPr>
            <a:spLocks noGrp="1"/>
          </p:cNvSpPr>
          <p:nvPr>
            <p:ph type="title"/>
          </p:nvPr>
        </p:nvSpPr>
        <p:spPr/>
        <p:txBody>
          <a:bodyPr/>
          <a:lstStyle/>
          <a:p>
            <a:r>
              <a:rPr lang="it-IT" dirty="0"/>
              <a:t>ESERCIZIO 1 </a:t>
            </a:r>
          </a:p>
        </p:txBody>
      </p:sp>
      <p:sp>
        <p:nvSpPr>
          <p:cNvPr id="3" name="Segnaposto contenuto 2">
            <a:extLst>
              <a:ext uri="{FF2B5EF4-FFF2-40B4-BE49-F238E27FC236}">
                <a16:creationId xmlns:a16="http://schemas.microsoft.com/office/drawing/2014/main" id="{BCBE82EF-47B0-5D77-EEB6-A6CCE42365B0}"/>
              </a:ext>
            </a:extLst>
          </p:cNvPr>
          <p:cNvSpPr>
            <a:spLocks noGrp="1"/>
          </p:cNvSpPr>
          <p:nvPr>
            <p:ph idx="1"/>
          </p:nvPr>
        </p:nvSpPr>
        <p:spPr>
          <a:xfrm>
            <a:off x="1920241" y="2312276"/>
            <a:ext cx="8610108" cy="1116724"/>
          </a:xfrm>
        </p:spPr>
        <p:txBody>
          <a:bodyPr>
            <a:normAutofit fontScale="92500"/>
          </a:bodyPr>
          <a:lstStyle/>
          <a:p>
            <a:r>
              <a:rPr lang="it-IT" dirty="0"/>
              <a:t>Si considerino due imprese che operano in un mercato oligopolistico sulla base delle ipotesi del modello di </a:t>
            </a:r>
            <a:r>
              <a:rPr lang="it-IT" dirty="0" err="1"/>
              <a:t>Cournot</a:t>
            </a:r>
            <a:r>
              <a:rPr lang="it-IT" dirty="0"/>
              <a:t>. Sia:</a:t>
            </a:r>
          </a:p>
        </p:txBody>
      </p:sp>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021CBDE3-BF15-C5EA-A177-4051380F3CBB}"/>
                  </a:ext>
                </a:extLst>
              </p:cNvPr>
              <p:cNvSpPr txBox="1"/>
              <p:nvPr/>
            </p:nvSpPr>
            <p:spPr>
              <a:xfrm>
                <a:off x="4655574" y="3390388"/>
                <a:ext cx="2299284"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𝑄</m:t>
                          </m:r>
                        </m:e>
                        <m:sub>
                          <m:r>
                            <a:rPr lang="it-IT" sz="2800" b="0" i="1" smtClean="0">
                              <a:latin typeface="Cambria Math" panose="02040503050406030204" pitchFamily="18" charset="0"/>
                            </a:rPr>
                            <m:t>𝑑</m:t>
                          </m:r>
                        </m:sub>
                      </m:sSub>
                      <m:r>
                        <a:rPr lang="it-IT" sz="2800" b="0" i="1" smtClean="0">
                          <a:latin typeface="Cambria Math" panose="02040503050406030204" pitchFamily="18" charset="0"/>
                        </a:rPr>
                        <m:t>=50−</m:t>
                      </m:r>
                      <m:f>
                        <m:fPr>
                          <m:ctrlPr>
                            <a:rPr lang="it-IT" sz="2800" b="0" i="1" smtClean="0">
                              <a:latin typeface="Cambria Math" panose="02040503050406030204" pitchFamily="18" charset="0"/>
                            </a:rPr>
                          </m:ctrlPr>
                        </m:fPr>
                        <m:num>
                          <m:r>
                            <a:rPr lang="it-IT" sz="2800" b="0" i="1" smtClean="0">
                              <a:latin typeface="Cambria Math" panose="02040503050406030204" pitchFamily="18" charset="0"/>
                            </a:rPr>
                            <m:t>1</m:t>
                          </m:r>
                        </m:num>
                        <m:den>
                          <m:r>
                            <a:rPr lang="it-IT" sz="2800" b="0" i="1" smtClean="0">
                              <a:latin typeface="Cambria Math" panose="02040503050406030204" pitchFamily="18" charset="0"/>
                            </a:rPr>
                            <m:t>4</m:t>
                          </m:r>
                        </m:den>
                      </m:f>
                      <m:r>
                        <a:rPr lang="it-IT" sz="2800" b="0" i="1" smtClean="0">
                          <a:latin typeface="Cambria Math" panose="02040503050406030204" pitchFamily="18" charset="0"/>
                        </a:rPr>
                        <m:t>𝑝</m:t>
                      </m:r>
                    </m:oMath>
                  </m:oMathPara>
                </a14:m>
                <a:endParaRPr lang="it-IT" sz="2800" dirty="0"/>
              </a:p>
            </p:txBody>
          </p:sp>
        </mc:Choice>
        <mc:Fallback xmlns="">
          <p:sp>
            <p:nvSpPr>
              <p:cNvPr id="4" name="CasellaDiTesto 3">
                <a:extLst>
                  <a:ext uri="{FF2B5EF4-FFF2-40B4-BE49-F238E27FC236}">
                    <a16:creationId xmlns:a16="http://schemas.microsoft.com/office/drawing/2014/main" id="{021CBDE3-BF15-C5EA-A177-4051380F3CBB}"/>
                  </a:ext>
                </a:extLst>
              </p:cNvPr>
              <p:cNvSpPr txBox="1">
                <a:spLocks noRot="1" noChangeAspect="1" noMove="1" noResize="1" noEditPoints="1" noAdjustHandles="1" noChangeArrowheads="1" noChangeShapeType="1" noTextEdit="1"/>
              </p:cNvSpPr>
              <p:nvPr/>
            </p:nvSpPr>
            <p:spPr>
              <a:xfrm>
                <a:off x="4655574" y="3390388"/>
                <a:ext cx="2299284" cy="806631"/>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7756B958-E679-4BCA-ED1A-39C6E7C753AB}"/>
                  </a:ext>
                </a:extLst>
              </p:cNvPr>
              <p:cNvSpPr txBox="1"/>
              <p:nvPr/>
            </p:nvSpPr>
            <p:spPr>
              <a:xfrm>
                <a:off x="4600764" y="4901051"/>
                <a:ext cx="272311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𝑇𝐶</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=150+8</m:t>
                      </m:r>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1</m:t>
                          </m:r>
                        </m:sub>
                      </m:sSub>
                    </m:oMath>
                  </m:oMathPara>
                </a14:m>
                <a:endParaRPr lang="it-IT" sz="2800" dirty="0"/>
              </a:p>
            </p:txBody>
          </p:sp>
        </mc:Choice>
        <mc:Fallback xmlns="">
          <p:sp>
            <p:nvSpPr>
              <p:cNvPr id="6" name="CasellaDiTesto 5">
                <a:extLst>
                  <a:ext uri="{FF2B5EF4-FFF2-40B4-BE49-F238E27FC236}">
                    <a16:creationId xmlns:a16="http://schemas.microsoft.com/office/drawing/2014/main" id="{7756B958-E679-4BCA-ED1A-39C6E7C753AB}"/>
                  </a:ext>
                </a:extLst>
              </p:cNvPr>
              <p:cNvSpPr txBox="1">
                <a:spLocks noRot="1" noChangeAspect="1" noMove="1" noResize="1" noEditPoints="1" noAdjustHandles="1" noChangeArrowheads="1" noChangeShapeType="1" noTextEdit="1"/>
              </p:cNvSpPr>
              <p:nvPr/>
            </p:nvSpPr>
            <p:spPr>
              <a:xfrm>
                <a:off x="4600764" y="4901051"/>
                <a:ext cx="2723118" cy="430887"/>
              </a:xfrm>
              <a:prstGeom prst="rect">
                <a:avLst/>
              </a:prstGeom>
              <a:blipFill>
                <a:blip r:embed="rId3"/>
                <a:stretch>
                  <a:fillRect l="-1794" t="-1408" b="-1690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5427B861-008B-908F-EA16-38DA9E533506}"/>
                  </a:ext>
                </a:extLst>
              </p:cNvPr>
              <p:cNvSpPr txBox="1"/>
              <p:nvPr/>
            </p:nvSpPr>
            <p:spPr>
              <a:xfrm>
                <a:off x="4655574" y="5548234"/>
                <a:ext cx="2558777" cy="43665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𝑇𝐶</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=100+</m:t>
                      </m:r>
                      <m:sSubSup>
                        <m:sSubSupPr>
                          <m:ctrlPr>
                            <a:rPr lang="it-IT" sz="2800" b="0" i="1" smtClean="0">
                              <a:latin typeface="Cambria Math" panose="02040503050406030204" pitchFamily="18" charset="0"/>
                            </a:rPr>
                          </m:ctrlPr>
                        </m:sSubSupPr>
                        <m:e>
                          <m:r>
                            <a:rPr lang="it-IT" sz="2800" b="0" i="1" smtClean="0">
                              <a:latin typeface="Cambria Math" panose="02040503050406030204" pitchFamily="18" charset="0"/>
                            </a:rPr>
                            <m:t>𝑞</m:t>
                          </m:r>
                        </m:e>
                        <m:sub>
                          <m:r>
                            <a:rPr lang="it-IT" sz="2800" b="0" i="1" smtClean="0">
                              <a:latin typeface="Cambria Math" panose="02040503050406030204" pitchFamily="18" charset="0"/>
                            </a:rPr>
                            <m:t>2</m:t>
                          </m:r>
                        </m:sub>
                        <m:sup>
                          <m:r>
                            <a:rPr lang="it-IT" sz="2800" b="0" i="1" smtClean="0">
                              <a:latin typeface="Cambria Math" panose="02040503050406030204" pitchFamily="18" charset="0"/>
                            </a:rPr>
                            <m:t>2</m:t>
                          </m:r>
                        </m:sup>
                      </m:sSubSup>
                    </m:oMath>
                  </m:oMathPara>
                </a14:m>
                <a:endParaRPr lang="it-IT" sz="2800" dirty="0"/>
              </a:p>
            </p:txBody>
          </p:sp>
        </mc:Choice>
        <mc:Fallback xmlns="">
          <p:sp>
            <p:nvSpPr>
              <p:cNvPr id="7" name="CasellaDiTesto 6">
                <a:extLst>
                  <a:ext uri="{FF2B5EF4-FFF2-40B4-BE49-F238E27FC236}">
                    <a16:creationId xmlns:a16="http://schemas.microsoft.com/office/drawing/2014/main" id="{5427B861-008B-908F-EA16-38DA9E533506}"/>
                  </a:ext>
                </a:extLst>
              </p:cNvPr>
              <p:cNvSpPr txBox="1">
                <a:spLocks noRot="1" noChangeAspect="1" noMove="1" noResize="1" noEditPoints="1" noAdjustHandles="1" noChangeArrowheads="1" noChangeShapeType="1" noTextEdit="1"/>
              </p:cNvSpPr>
              <p:nvPr/>
            </p:nvSpPr>
            <p:spPr>
              <a:xfrm>
                <a:off x="4655574" y="5548234"/>
                <a:ext cx="2558777" cy="436658"/>
              </a:xfrm>
              <a:prstGeom prst="rect">
                <a:avLst/>
              </a:prstGeom>
              <a:blipFill>
                <a:blip r:embed="rId4"/>
                <a:stretch>
                  <a:fillRect l="-1909" t="-5556" b="-18056"/>
                </a:stretch>
              </a:blipFill>
            </p:spPr>
            <p:txBody>
              <a:bodyPr/>
              <a:lstStyle/>
              <a:p>
                <a:r>
                  <a:rPr lang="it-IT">
                    <a:noFill/>
                  </a:rPr>
                  <a:t> </a:t>
                </a:r>
              </a:p>
            </p:txBody>
          </p:sp>
        </mc:Fallback>
      </mc:AlternateContent>
      <p:sp>
        <p:nvSpPr>
          <p:cNvPr id="8" name="CasellaDiTesto 7">
            <a:extLst>
              <a:ext uri="{FF2B5EF4-FFF2-40B4-BE49-F238E27FC236}">
                <a16:creationId xmlns:a16="http://schemas.microsoft.com/office/drawing/2014/main" id="{FC20579C-548C-AE6B-A980-662AC8A009E9}"/>
              </a:ext>
            </a:extLst>
          </p:cNvPr>
          <p:cNvSpPr txBox="1"/>
          <p:nvPr/>
        </p:nvSpPr>
        <p:spPr>
          <a:xfrm>
            <a:off x="2048059" y="4315423"/>
            <a:ext cx="3179075" cy="369332"/>
          </a:xfrm>
          <a:prstGeom prst="rect">
            <a:avLst/>
          </a:prstGeom>
          <a:noFill/>
        </p:spPr>
        <p:txBody>
          <a:bodyPr wrap="none" rtlCol="0">
            <a:spAutoFit/>
          </a:bodyPr>
          <a:lstStyle/>
          <a:p>
            <a:r>
              <a:rPr lang="it-IT" dirty="0"/>
              <a:t>La funzione di domanda e </a:t>
            </a:r>
          </a:p>
        </p:txBody>
      </p:sp>
      <p:sp>
        <p:nvSpPr>
          <p:cNvPr id="9" name="CasellaDiTesto 8">
            <a:extLst>
              <a:ext uri="{FF2B5EF4-FFF2-40B4-BE49-F238E27FC236}">
                <a16:creationId xmlns:a16="http://schemas.microsoft.com/office/drawing/2014/main" id="{2C43D02D-1D50-F298-7324-2907E8485E4B}"/>
              </a:ext>
            </a:extLst>
          </p:cNvPr>
          <p:cNvSpPr txBox="1"/>
          <p:nvPr/>
        </p:nvSpPr>
        <p:spPr>
          <a:xfrm>
            <a:off x="2048058" y="6156806"/>
            <a:ext cx="5213287" cy="369332"/>
          </a:xfrm>
          <a:prstGeom prst="rect">
            <a:avLst/>
          </a:prstGeom>
          <a:noFill/>
        </p:spPr>
        <p:txBody>
          <a:bodyPr wrap="none" rtlCol="0">
            <a:spAutoFit/>
          </a:bodyPr>
          <a:lstStyle/>
          <a:p>
            <a:r>
              <a:rPr lang="it-IT" dirty="0"/>
              <a:t>Le funzioni dei costi totali delle due imprese.</a:t>
            </a:r>
          </a:p>
        </p:txBody>
      </p:sp>
    </p:spTree>
    <p:extLst>
      <p:ext uri="{BB962C8B-B14F-4D97-AF65-F5344CB8AC3E}">
        <p14:creationId xmlns:p14="http://schemas.microsoft.com/office/powerpoint/2010/main" val="2320006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4160A7-A1F3-5D19-D3C0-36218FAD67C0}"/>
              </a:ext>
            </a:extLst>
          </p:cNvPr>
          <p:cNvSpPr>
            <a:spLocks noGrp="1"/>
          </p:cNvSpPr>
          <p:nvPr>
            <p:ph type="title"/>
          </p:nvPr>
        </p:nvSpPr>
        <p:spPr/>
        <p:txBody>
          <a:bodyPr/>
          <a:lstStyle/>
          <a:p>
            <a:r>
              <a:rPr lang="it-IT" dirty="0"/>
              <a:t>ESERCIZIO 1 </a:t>
            </a:r>
          </a:p>
        </p:txBody>
      </p:sp>
      <p:sp>
        <p:nvSpPr>
          <p:cNvPr id="3" name="Segnaposto contenuto 2">
            <a:extLst>
              <a:ext uri="{FF2B5EF4-FFF2-40B4-BE49-F238E27FC236}">
                <a16:creationId xmlns:a16="http://schemas.microsoft.com/office/drawing/2014/main" id="{40390C4F-B8BA-ED1A-CD2D-4A1858028F17}"/>
              </a:ext>
            </a:extLst>
          </p:cNvPr>
          <p:cNvSpPr>
            <a:spLocks noGrp="1"/>
          </p:cNvSpPr>
          <p:nvPr>
            <p:ph idx="1"/>
          </p:nvPr>
        </p:nvSpPr>
        <p:spPr/>
        <p:txBody>
          <a:bodyPr>
            <a:normAutofit lnSpcReduction="10000"/>
          </a:bodyPr>
          <a:lstStyle/>
          <a:p>
            <a:r>
              <a:rPr lang="it-IT" dirty="0"/>
              <a:t>Si determinino:</a:t>
            </a:r>
          </a:p>
          <a:p>
            <a:pPr marL="342900" indent="-342900">
              <a:buAutoNum type="arabicParenR"/>
            </a:pPr>
            <a:r>
              <a:rPr lang="it-IT" dirty="0"/>
              <a:t>Le funzioni di reazione, le quantità prodotte e i profitti di ciascuna impresa, nonché il prezzo, la quantità e i profitti dell’intero settore;</a:t>
            </a:r>
          </a:p>
          <a:p>
            <a:pPr marL="342900" indent="-342900">
              <a:buAutoNum type="arabicParenR"/>
            </a:pPr>
            <a:r>
              <a:rPr lang="it-IT" dirty="0"/>
              <a:t>Il prezzo, la quantità prodotta e l’ammontare dei profitti se le imprese formano un cartello e si comportano come un’unica impresa monopolistica. Se ne discutano, in poche righe, le differenze a livello dell’intero settore rispetto al caso precedente.</a:t>
            </a:r>
          </a:p>
        </p:txBody>
      </p:sp>
    </p:spTree>
    <p:extLst>
      <p:ext uri="{BB962C8B-B14F-4D97-AF65-F5344CB8AC3E}">
        <p14:creationId xmlns:p14="http://schemas.microsoft.com/office/powerpoint/2010/main" val="4176090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B3F3BA-E6DF-0232-7CBC-CEA1696FAA20}"/>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980C377F-F9BE-CBBA-53BB-AE851ADCE3D5}"/>
              </a:ext>
            </a:extLst>
          </p:cNvPr>
          <p:cNvSpPr>
            <a:spLocks noGrp="1"/>
          </p:cNvSpPr>
          <p:nvPr>
            <p:ph idx="1"/>
          </p:nvPr>
        </p:nvSpPr>
        <p:spPr>
          <a:xfrm>
            <a:off x="1920240" y="2312276"/>
            <a:ext cx="8770571" cy="2758236"/>
          </a:xfrm>
        </p:spPr>
        <p:txBody>
          <a:bodyPr/>
          <a:lstStyle/>
          <a:p>
            <a:pPr marL="342900" indent="-342900">
              <a:buAutoNum type="arabicParenR"/>
            </a:pPr>
            <a:r>
              <a:rPr lang="it-IT" dirty="0"/>
              <a:t>Nel modello di </a:t>
            </a:r>
            <a:r>
              <a:rPr lang="it-IT" dirty="0" err="1"/>
              <a:t>Cournot</a:t>
            </a:r>
            <a:r>
              <a:rPr lang="it-IT" dirty="0"/>
              <a:t> ogni impresa imposta la propria strategia costruendo una funzione di reazione attraverso la quale stabilisce le quantità da produrre in base alla scelta effettuata dall’impresa concorrente.</a:t>
            </a:r>
          </a:p>
          <a:p>
            <a:r>
              <a:rPr lang="it-IT" dirty="0"/>
              <a:t>Ogni impresa osserva una funzione di domanda espressa rispetto alle quantità complessivamente prodotte </a:t>
            </a:r>
          </a:p>
        </p:txBody>
      </p:sp>
      <p:sp>
        <p:nvSpPr>
          <p:cNvPr id="4" name="Esplosione: 14 punte 3">
            <a:extLst>
              <a:ext uri="{FF2B5EF4-FFF2-40B4-BE49-F238E27FC236}">
                <a16:creationId xmlns:a16="http://schemas.microsoft.com/office/drawing/2014/main" id="{3771E99E-A713-0C69-2E39-A9F5B5E61EAA}"/>
              </a:ext>
            </a:extLst>
          </p:cNvPr>
          <p:cNvSpPr/>
          <p:nvPr/>
        </p:nvSpPr>
        <p:spPr>
          <a:xfrm rot="1508348">
            <a:off x="8468319" y="5398"/>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B032EFA0-167D-2154-61FC-E8DD5AF427DB}"/>
                  </a:ext>
                </a:extLst>
              </p:cNvPr>
              <p:cNvSpPr txBox="1"/>
              <p:nvPr/>
            </p:nvSpPr>
            <p:spPr>
              <a:xfrm>
                <a:off x="3898491" y="5106908"/>
                <a:ext cx="5126212"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𝑄</m:t>
                          </m:r>
                        </m:e>
                        <m:sub>
                          <m:r>
                            <a:rPr lang="it-IT" sz="2800" b="0" i="1" smtClean="0">
                              <a:latin typeface="Cambria Math" panose="02040503050406030204" pitchFamily="18" charset="0"/>
                            </a:rPr>
                            <m:t>𝑑</m:t>
                          </m:r>
                        </m:sub>
                      </m:sSub>
                      <m:r>
                        <a:rPr lang="it-IT" sz="2800" b="0" i="1" smtClean="0">
                          <a:latin typeface="Cambria Math" panose="02040503050406030204" pitchFamily="18" charset="0"/>
                        </a:rPr>
                        <m:t>=50−</m:t>
                      </m:r>
                      <m:f>
                        <m:fPr>
                          <m:ctrlPr>
                            <a:rPr lang="it-IT" sz="2800" b="0" i="1" smtClean="0">
                              <a:latin typeface="Cambria Math" panose="02040503050406030204" pitchFamily="18" charset="0"/>
                            </a:rPr>
                          </m:ctrlPr>
                        </m:fPr>
                        <m:num>
                          <m:r>
                            <a:rPr lang="it-IT" sz="2800" b="0" i="1" smtClean="0">
                              <a:latin typeface="Cambria Math" panose="02040503050406030204" pitchFamily="18" charset="0"/>
                            </a:rPr>
                            <m:t>1</m:t>
                          </m:r>
                        </m:num>
                        <m:den>
                          <m:r>
                            <a:rPr lang="it-IT" sz="2800" b="0" i="1" smtClean="0">
                              <a:latin typeface="Cambria Math" panose="02040503050406030204" pitchFamily="18" charset="0"/>
                            </a:rPr>
                            <m:t>4</m:t>
                          </m:r>
                        </m:den>
                      </m:f>
                      <m:r>
                        <a:rPr lang="it-IT" sz="2800" b="0" i="1" smtClean="0">
                          <a:latin typeface="Cambria Math" panose="02040503050406030204" pitchFamily="18" charset="0"/>
                        </a:rPr>
                        <m:t>𝑝</m:t>
                      </m:r>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𝑝</m:t>
                      </m:r>
                      <m:r>
                        <a:rPr lang="it-IT" sz="2800" b="0" i="1" smtClean="0">
                          <a:latin typeface="Cambria Math" panose="02040503050406030204" pitchFamily="18" charset="0"/>
                          <a:ea typeface="Cambria Math" panose="02040503050406030204" pitchFamily="18" charset="0"/>
                        </a:rPr>
                        <m:t>=200−4</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𝑑</m:t>
                          </m:r>
                        </m:sub>
                      </m:sSub>
                    </m:oMath>
                  </m:oMathPara>
                </a14:m>
                <a:endParaRPr lang="it-IT" sz="2800" dirty="0"/>
              </a:p>
            </p:txBody>
          </p:sp>
        </mc:Choice>
        <mc:Fallback xmlns="">
          <p:sp>
            <p:nvSpPr>
              <p:cNvPr id="5" name="CasellaDiTesto 4">
                <a:extLst>
                  <a:ext uri="{FF2B5EF4-FFF2-40B4-BE49-F238E27FC236}">
                    <a16:creationId xmlns:a16="http://schemas.microsoft.com/office/drawing/2014/main" id="{B032EFA0-167D-2154-61FC-E8DD5AF427DB}"/>
                  </a:ext>
                </a:extLst>
              </p:cNvPr>
              <p:cNvSpPr txBox="1">
                <a:spLocks noRot="1" noChangeAspect="1" noMove="1" noResize="1" noEditPoints="1" noAdjustHandles="1" noChangeArrowheads="1" noChangeShapeType="1" noTextEdit="1"/>
              </p:cNvSpPr>
              <p:nvPr/>
            </p:nvSpPr>
            <p:spPr>
              <a:xfrm>
                <a:off x="3898491" y="5106908"/>
                <a:ext cx="5126212" cy="806631"/>
              </a:xfrm>
              <a:prstGeom prst="rect">
                <a:avLst/>
              </a:prstGeom>
              <a:blipFill>
                <a:blip r:embed="rId2"/>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3122460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68FDDA-AC72-0B38-A6F2-168B967D3B71}"/>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FC8E6562-32A0-6411-C9E4-BEEB627A2822}"/>
              </a:ext>
            </a:extLst>
          </p:cNvPr>
          <p:cNvSpPr>
            <a:spLocks noGrp="1"/>
          </p:cNvSpPr>
          <p:nvPr>
            <p:ph idx="1"/>
          </p:nvPr>
        </p:nvSpPr>
        <p:spPr>
          <a:xfrm>
            <a:off x="1920240" y="2312276"/>
            <a:ext cx="8770571" cy="1001195"/>
          </a:xfrm>
        </p:spPr>
        <p:txBody>
          <a:bodyPr/>
          <a:lstStyle/>
          <a:p>
            <a:r>
              <a:rPr lang="it-IT" dirty="0"/>
              <a:t>Trasformiamo in funzione delle quantità singolarmente prodotte dalle imprese:</a:t>
            </a:r>
          </a:p>
        </p:txBody>
      </p:sp>
      <p:sp>
        <p:nvSpPr>
          <p:cNvPr id="4" name="Esplosione: 14 punte 3">
            <a:extLst>
              <a:ext uri="{FF2B5EF4-FFF2-40B4-BE49-F238E27FC236}">
                <a16:creationId xmlns:a16="http://schemas.microsoft.com/office/drawing/2014/main" id="{FF6CCCB9-7922-5A23-0DD1-3177AA40D0D7}"/>
              </a:ext>
            </a:extLst>
          </p:cNvPr>
          <p:cNvSpPr/>
          <p:nvPr/>
        </p:nvSpPr>
        <p:spPr>
          <a:xfrm rot="1508348">
            <a:off x="8468319" y="5398"/>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F2FE7C42-0E09-7DC4-226D-BCE60836F2D1}"/>
                  </a:ext>
                </a:extLst>
              </p:cNvPr>
              <p:cNvSpPr txBox="1"/>
              <p:nvPr/>
            </p:nvSpPr>
            <p:spPr>
              <a:xfrm>
                <a:off x="3156155" y="3332661"/>
                <a:ext cx="6135328" cy="52322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ea typeface="Cambria Math" panose="02040503050406030204" pitchFamily="18" charset="0"/>
                        </a:rPr>
                        <m:t>𝑝</m:t>
                      </m:r>
                      <m:r>
                        <a:rPr lang="it-IT" sz="2800" b="0" i="1" smtClean="0">
                          <a:latin typeface="Cambria Math" panose="02040503050406030204" pitchFamily="18" charset="0"/>
                          <a:ea typeface="Cambria Math" panose="02040503050406030204" pitchFamily="18" charset="0"/>
                        </a:rPr>
                        <m:t>=200−4(</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m:t>
                      </m:r>
                      <m:sSub>
                        <m:sSubPr>
                          <m:ctrlPr>
                            <a:rPr lang="it-IT" sz="2800" i="1">
                              <a:latin typeface="Cambria Math" panose="02040503050406030204" pitchFamily="18" charset="0"/>
                              <a:ea typeface="Cambria Math" panose="02040503050406030204" pitchFamily="18" charset="0"/>
                            </a:rPr>
                          </m:ctrlPr>
                        </m:sSubPr>
                        <m:e>
                          <m:r>
                            <a:rPr lang="it-IT" sz="2800" i="1">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m:t>
                      </m:r>
                    </m:oMath>
                  </m:oMathPara>
                </a14:m>
                <a:endParaRPr lang="it-IT" sz="2800" dirty="0"/>
              </a:p>
            </p:txBody>
          </p:sp>
        </mc:Choice>
        <mc:Fallback xmlns="">
          <p:sp>
            <p:nvSpPr>
              <p:cNvPr id="6" name="CasellaDiTesto 5">
                <a:extLst>
                  <a:ext uri="{FF2B5EF4-FFF2-40B4-BE49-F238E27FC236}">
                    <a16:creationId xmlns:a16="http://schemas.microsoft.com/office/drawing/2014/main" id="{F2FE7C42-0E09-7DC4-226D-BCE60836F2D1}"/>
                  </a:ext>
                </a:extLst>
              </p:cNvPr>
              <p:cNvSpPr txBox="1">
                <a:spLocks noRot="1" noChangeAspect="1" noMove="1" noResize="1" noEditPoints="1" noAdjustHandles="1" noChangeArrowheads="1" noChangeShapeType="1" noTextEdit="1"/>
              </p:cNvSpPr>
              <p:nvPr/>
            </p:nvSpPr>
            <p:spPr>
              <a:xfrm>
                <a:off x="3156155" y="3332661"/>
                <a:ext cx="6135328" cy="523220"/>
              </a:xfrm>
              <a:prstGeom prst="rect">
                <a:avLst/>
              </a:prstGeom>
              <a:blipFill>
                <a:blip r:embed="rId2"/>
                <a:stretch>
                  <a:fillRect b="-15116"/>
                </a:stretch>
              </a:blipFill>
            </p:spPr>
            <p:txBody>
              <a:bodyPr/>
              <a:lstStyle/>
              <a:p>
                <a:r>
                  <a:rPr lang="it-IT">
                    <a:noFill/>
                  </a:rPr>
                  <a:t> </a:t>
                </a:r>
              </a:p>
            </p:txBody>
          </p:sp>
        </mc:Fallback>
      </mc:AlternateContent>
      <p:sp>
        <p:nvSpPr>
          <p:cNvPr id="7" name="Segnaposto contenuto 2">
            <a:extLst>
              <a:ext uri="{FF2B5EF4-FFF2-40B4-BE49-F238E27FC236}">
                <a16:creationId xmlns:a16="http://schemas.microsoft.com/office/drawing/2014/main" id="{EE764832-6F9D-242F-5D92-E54B18315F97}"/>
              </a:ext>
            </a:extLst>
          </p:cNvPr>
          <p:cNvSpPr txBox="1">
            <a:spLocks/>
          </p:cNvSpPr>
          <p:nvPr/>
        </p:nvSpPr>
        <p:spPr>
          <a:xfrm>
            <a:off x="1920240" y="3838258"/>
            <a:ext cx="8770571" cy="1001195"/>
          </a:xfrm>
          <a:prstGeom prst="rect">
            <a:avLst/>
          </a:prstGeom>
        </p:spPr>
        <p:txBody>
          <a:bodyPr vert="horz" lIns="109728" tIns="109728" rIns="109728" bIns="91440" rtlCol="0">
            <a:normAutofit/>
          </a:bodyPr>
          <a:lst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it-IT" dirty="0"/>
              <a:t>Ogni impresa vuole massimizzare il profitto e per questo impone la condizione di ottimo:</a:t>
            </a:r>
          </a:p>
        </p:txBody>
      </p:sp>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201A44B6-F210-2CF1-3A1C-D8D174727371}"/>
                  </a:ext>
                </a:extLst>
              </p:cNvPr>
              <p:cNvSpPr txBox="1"/>
              <p:nvPr/>
            </p:nvSpPr>
            <p:spPr>
              <a:xfrm>
                <a:off x="5186516" y="5364240"/>
                <a:ext cx="167174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𝑀𝑅</m:t>
                      </m:r>
                      <m:r>
                        <a:rPr lang="it-IT" sz="2800" b="0" i="1" smtClean="0">
                          <a:latin typeface="Cambria Math" panose="02040503050406030204" pitchFamily="18" charset="0"/>
                        </a:rPr>
                        <m:t>=</m:t>
                      </m:r>
                      <m:r>
                        <a:rPr lang="it-IT" sz="2800" b="0" i="1" smtClean="0">
                          <a:latin typeface="Cambria Math" panose="02040503050406030204" pitchFamily="18" charset="0"/>
                        </a:rPr>
                        <m:t>𝑀𝐶</m:t>
                      </m:r>
                    </m:oMath>
                  </m:oMathPara>
                </a14:m>
                <a:endParaRPr lang="it-IT" sz="2800" dirty="0"/>
              </a:p>
            </p:txBody>
          </p:sp>
        </mc:Choice>
        <mc:Fallback xmlns="">
          <p:sp>
            <p:nvSpPr>
              <p:cNvPr id="8" name="CasellaDiTesto 7">
                <a:extLst>
                  <a:ext uri="{FF2B5EF4-FFF2-40B4-BE49-F238E27FC236}">
                    <a16:creationId xmlns:a16="http://schemas.microsoft.com/office/drawing/2014/main" id="{201A44B6-F210-2CF1-3A1C-D8D174727371}"/>
                  </a:ext>
                </a:extLst>
              </p:cNvPr>
              <p:cNvSpPr txBox="1">
                <a:spLocks noRot="1" noChangeAspect="1" noMove="1" noResize="1" noEditPoints="1" noAdjustHandles="1" noChangeArrowheads="1" noChangeShapeType="1" noTextEdit="1"/>
              </p:cNvSpPr>
              <p:nvPr/>
            </p:nvSpPr>
            <p:spPr>
              <a:xfrm>
                <a:off x="5186516" y="5364240"/>
                <a:ext cx="1671740" cy="430887"/>
              </a:xfrm>
              <a:prstGeom prst="rect">
                <a:avLst/>
              </a:prstGeom>
              <a:blipFill>
                <a:blip r:embed="rId3"/>
                <a:stretch>
                  <a:fillRect l="-3285" r="-2190"/>
                </a:stretch>
              </a:blipFill>
            </p:spPr>
            <p:txBody>
              <a:bodyPr/>
              <a:lstStyle/>
              <a:p>
                <a:r>
                  <a:rPr lang="it-IT">
                    <a:noFill/>
                  </a:rPr>
                  <a:t> </a:t>
                </a:r>
              </a:p>
            </p:txBody>
          </p:sp>
        </mc:Fallback>
      </mc:AlternateContent>
    </p:spTree>
    <p:extLst>
      <p:ext uri="{BB962C8B-B14F-4D97-AF65-F5344CB8AC3E}">
        <p14:creationId xmlns:p14="http://schemas.microsoft.com/office/powerpoint/2010/main" val="2290340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207B8BE-D114-9E77-8CCF-56FAF5AF68A9}"/>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10A00E0F-AB3E-176F-9AF6-8F9673597B29}"/>
              </a:ext>
            </a:extLst>
          </p:cNvPr>
          <p:cNvSpPr>
            <a:spLocks noGrp="1"/>
          </p:cNvSpPr>
          <p:nvPr>
            <p:ph idx="1"/>
          </p:nvPr>
        </p:nvSpPr>
        <p:spPr>
          <a:xfrm>
            <a:off x="1920240" y="2312276"/>
            <a:ext cx="8770571" cy="2230227"/>
          </a:xfrm>
        </p:spPr>
        <p:txBody>
          <a:bodyPr/>
          <a:lstStyle/>
          <a:p>
            <a:r>
              <a:rPr lang="it-IT" dirty="0"/>
              <a:t>In questo caso però il ricavo marginale è funzione della decisione adottata dalle imprese concorrenti. Avremo quindi per l’impresa 1 la seguente situazione; la sua funzione di domanda dipende dalle quantità prodotte dell’impresa 2, così come il suo ricavo marginale:</a:t>
            </a:r>
          </a:p>
        </p:txBody>
      </p:sp>
      <p:sp>
        <p:nvSpPr>
          <p:cNvPr id="4" name="Esplosione: 14 punte 3">
            <a:extLst>
              <a:ext uri="{FF2B5EF4-FFF2-40B4-BE49-F238E27FC236}">
                <a16:creationId xmlns:a16="http://schemas.microsoft.com/office/drawing/2014/main" id="{EE535DEE-A346-6DA4-2BF1-11BE821B47AE}"/>
              </a:ext>
            </a:extLst>
          </p:cNvPr>
          <p:cNvSpPr/>
          <p:nvPr/>
        </p:nvSpPr>
        <p:spPr>
          <a:xfrm rot="1508348">
            <a:off x="8468319" y="5398"/>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35D2AB6F-7547-8AB2-B9DD-07A7D1186D75}"/>
                  </a:ext>
                </a:extLst>
              </p:cNvPr>
              <p:cNvSpPr txBox="1"/>
              <p:nvPr/>
            </p:nvSpPr>
            <p:spPr>
              <a:xfrm>
                <a:off x="5055619" y="4213895"/>
                <a:ext cx="2080762" cy="8905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𝑀𝑅</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m:t>
                      </m:r>
                      <m:f>
                        <m:fPr>
                          <m:ctrlPr>
                            <a:rPr lang="it-IT" sz="2800" b="0" i="1" smtClean="0">
                              <a:latin typeface="Cambria Math" panose="02040503050406030204" pitchFamily="18" charset="0"/>
                            </a:rPr>
                          </m:ctrlPr>
                        </m:fPr>
                        <m:num>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𝑑𝑇𝑅</m:t>
                              </m:r>
                            </m:e>
                            <m:sub>
                              <m:r>
                                <a:rPr lang="it-IT" sz="2800" b="0" i="1" smtClean="0">
                                  <a:latin typeface="Cambria Math" panose="02040503050406030204" pitchFamily="18" charset="0"/>
                                </a:rPr>
                                <m:t>1</m:t>
                              </m:r>
                            </m:sub>
                          </m:sSub>
                        </m:num>
                        <m:den>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1</m:t>
                              </m:r>
                            </m:sub>
                          </m:sSub>
                        </m:den>
                      </m:f>
                    </m:oMath>
                  </m:oMathPara>
                </a14:m>
                <a:endParaRPr lang="it-IT" sz="2800" dirty="0"/>
              </a:p>
            </p:txBody>
          </p:sp>
        </mc:Choice>
        <mc:Fallback xmlns="">
          <p:sp>
            <p:nvSpPr>
              <p:cNvPr id="5" name="CasellaDiTesto 4">
                <a:extLst>
                  <a:ext uri="{FF2B5EF4-FFF2-40B4-BE49-F238E27FC236}">
                    <a16:creationId xmlns:a16="http://schemas.microsoft.com/office/drawing/2014/main" id="{35D2AB6F-7547-8AB2-B9DD-07A7D1186D75}"/>
                  </a:ext>
                </a:extLst>
              </p:cNvPr>
              <p:cNvSpPr txBox="1">
                <a:spLocks noRot="1" noChangeAspect="1" noMove="1" noResize="1" noEditPoints="1" noAdjustHandles="1" noChangeArrowheads="1" noChangeShapeType="1" noTextEdit="1"/>
              </p:cNvSpPr>
              <p:nvPr/>
            </p:nvSpPr>
            <p:spPr>
              <a:xfrm>
                <a:off x="5055619" y="4213895"/>
                <a:ext cx="2080762" cy="890565"/>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018A7538-22C3-E333-3C21-65ECA64A5D68}"/>
                  </a:ext>
                </a:extLst>
              </p:cNvPr>
              <p:cNvSpPr txBox="1"/>
              <p:nvPr/>
            </p:nvSpPr>
            <p:spPr>
              <a:xfrm>
                <a:off x="3375513" y="5282960"/>
                <a:ext cx="6135328" cy="52322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𝑇𝑅</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=200−4(</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m:t>
                      </m:r>
                      <m:sSub>
                        <m:sSubPr>
                          <m:ctrlPr>
                            <a:rPr lang="it-IT" sz="2800" i="1">
                              <a:latin typeface="Cambria Math" panose="02040503050406030204" pitchFamily="18" charset="0"/>
                              <a:ea typeface="Cambria Math" panose="02040503050406030204" pitchFamily="18" charset="0"/>
                            </a:rPr>
                          </m:ctrlPr>
                        </m:sSubPr>
                        <m:e>
                          <m:r>
                            <a:rPr lang="it-IT" sz="2800" i="1">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7" name="CasellaDiTesto 6">
                <a:extLst>
                  <a:ext uri="{FF2B5EF4-FFF2-40B4-BE49-F238E27FC236}">
                    <a16:creationId xmlns:a16="http://schemas.microsoft.com/office/drawing/2014/main" id="{018A7538-22C3-E333-3C21-65ECA64A5D68}"/>
                  </a:ext>
                </a:extLst>
              </p:cNvPr>
              <p:cNvSpPr txBox="1">
                <a:spLocks noRot="1" noChangeAspect="1" noMove="1" noResize="1" noEditPoints="1" noAdjustHandles="1" noChangeArrowheads="1" noChangeShapeType="1" noTextEdit="1"/>
              </p:cNvSpPr>
              <p:nvPr/>
            </p:nvSpPr>
            <p:spPr>
              <a:xfrm>
                <a:off x="3375513" y="5282960"/>
                <a:ext cx="6135328" cy="523220"/>
              </a:xfrm>
              <a:prstGeom prst="rect">
                <a:avLst/>
              </a:prstGeom>
              <a:blipFill>
                <a:blip r:embed="rId3"/>
                <a:stretch>
                  <a:fillRect b="-1647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24FF1740-7830-9AE2-A8ED-650FB040FED0}"/>
                  </a:ext>
                </a:extLst>
              </p:cNvPr>
              <p:cNvSpPr txBox="1"/>
              <p:nvPr/>
            </p:nvSpPr>
            <p:spPr>
              <a:xfrm>
                <a:off x="3397016" y="6010420"/>
                <a:ext cx="6135328" cy="52822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𝑇𝑅</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=200</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−4</m:t>
                      </m:r>
                      <m:sSubSup>
                        <m:sSubSupPr>
                          <m:ctrlPr>
                            <a:rPr lang="it-IT" sz="2800" b="0" i="1" smtClean="0">
                              <a:latin typeface="Cambria Math" panose="02040503050406030204" pitchFamily="18" charset="0"/>
                              <a:ea typeface="Cambria Math" panose="02040503050406030204" pitchFamily="18" charset="0"/>
                            </a:rPr>
                          </m:ctrlPr>
                        </m:sSubSup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up>
                          <m:r>
                            <a:rPr lang="it-IT" sz="2800" b="0" i="1" smtClean="0">
                              <a:latin typeface="Cambria Math" panose="02040503050406030204" pitchFamily="18" charset="0"/>
                              <a:ea typeface="Cambria Math" panose="02040503050406030204" pitchFamily="18" charset="0"/>
                            </a:rPr>
                            <m:t>2</m:t>
                          </m:r>
                        </m:sup>
                      </m:sSubSup>
                      <m:r>
                        <a:rPr lang="it-IT" sz="2800" b="0" i="1" smtClean="0">
                          <a:latin typeface="Cambria Math" panose="02040503050406030204" pitchFamily="18" charset="0"/>
                          <a:ea typeface="Cambria Math" panose="02040503050406030204" pitchFamily="18" charset="0"/>
                        </a:rPr>
                        <m:t>−</m:t>
                      </m:r>
                      <m:sSub>
                        <m:sSubPr>
                          <m:ctrlPr>
                            <a:rPr lang="it-IT" sz="2800" i="1">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4</m:t>
                          </m:r>
                          <m:r>
                            <a:rPr lang="it-IT" sz="2800" i="1">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8" name="CasellaDiTesto 7">
                <a:extLst>
                  <a:ext uri="{FF2B5EF4-FFF2-40B4-BE49-F238E27FC236}">
                    <a16:creationId xmlns:a16="http://schemas.microsoft.com/office/drawing/2014/main" id="{24FF1740-7830-9AE2-A8ED-650FB040FED0}"/>
                  </a:ext>
                </a:extLst>
              </p:cNvPr>
              <p:cNvSpPr txBox="1">
                <a:spLocks noRot="1" noChangeAspect="1" noMove="1" noResize="1" noEditPoints="1" noAdjustHandles="1" noChangeArrowheads="1" noChangeShapeType="1" noTextEdit="1"/>
              </p:cNvSpPr>
              <p:nvPr/>
            </p:nvSpPr>
            <p:spPr>
              <a:xfrm>
                <a:off x="3397016" y="6010420"/>
                <a:ext cx="6135328" cy="528222"/>
              </a:xfrm>
              <a:prstGeom prst="rect">
                <a:avLst/>
              </a:prstGeom>
              <a:blipFill>
                <a:blip r:embed="rId4"/>
                <a:stretch>
                  <a:fillRect b="-5747"/>
                </a:stretch>
              </a:blipFill>
            </p:spPr>
            <p:txBody>
              <a:bodyPr/>
              <a:lstStyle/>
              <a:p>
                <a:r>
                  <a:rPr lang="it-IT">
                    <a:noFill/>
                  </a:rPr>
                  <a:t> </a:t>
                </a:r>
              </a:p>
            </p:txBody>
          </p:sp>
        </mc:Fallback>
      </mc:AlternateContent>
    </p:spTree>
    <p:extLst>
      <p:ext uri="{BB962C8B-B14F-4D97-AF65-F5344CB8AC3E}">
        <p14:creationId xmlns:p14="http://schemas.microsoft.com/office/powerpoint/2010/main" val="3267680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06DF0D4-3445-7825-E8A7-24D35202985B}"/>
              </a:ext>
            </a:extLst>
          </p:cNvPr>
          <p:cNvSpPr>
            <a:spLocks noGrp="1"/>
          </p:cNvSpPr>
          <p:nvPr>
            <p:ph idx="1"/>
          </p:nvPr>
        </p:nvSpPr>
        <p:spPr>
          <a:xfrm>
            <a:off x="1920240" y="2312276"/>
            <a:ext cx="8770571" cy="602432"/>
          </a:xfrm>
        </p:spPr>
        <p:txBody>
          <a:bodyPr/>
          <a:lstStyle/>
          <a:p>
            <a:r>
              <a:rPr lang="it-IT" dirty="0"/>
              <a:t>Mentre il costo marginale per l’impresa 1 è:</a:t>
            </a:r>
          </a:p>
        </p:txBody>
      </p:sp>
      <p:sp>
        <p:nvSpPr>
          <p:cNvPr id="4" name="Titolo 1">
            <a:extLst>
              <a:ext uri="{FF2B5EF4-FFF2-40B4-BE49-F238E27FC236}">
                <a16:creationId xmlns:a16="http://schemas.microsoft.com/office/drawing/2014/main" id="{079DADB3-BDB5-2786-36F0-C44CD55E6779}"/>
              </a:ext>
            </a:extLst>
          </p:cNvPr>
          <p:cNvSpPr>
            <a:spLocks noGrp="1"/>
          </p:cNvSpPr>
          <p:nvPr>
            <p:ph type="title"/>
          </p:nvPr>
        </p:nvSpPr>
        <p:spPr>
          <a:xfrm>
            <a:off x="1920875" y="442913"/>
            <a:ext cx="8769350" cy="1344612"/>
          </a:xfrm>
        </p:spPr>
        <p:txBody>
          <a:bodyPr/>
          <a:lstStyle/>
          <a:p>
            <a:r>
              <a:rPr lang="it-IT" dirty="0"/>
              <a:t>ESERCIZIO 1</a:t>
            </a:r>
          </a:p>
        </p:txBody>
      </p:sp>
      <p:sp>
        <p:nvSpPr>
          <p:cNvPr id="5" name="Esplosione: 14 punte 4">
            <a:extLst>
              <a:ext uri="{FF2B5EF4-FFF2-40B4-BE49-F238E27FC236}">
                <a16:creationId xmlns:a16="http://schemas.microsoft.com/office/drawing/2014/main" id="{CD703281-A31A-E1B5-083A-E50A3C8865BF}"/>
              </a:ext>
            </a:extLst>
          </p:cNvPr>
          <p:cNvSpPr/>
          <p:nvPr/>
        </p:nvSpPr>
        <p:spPr>
          <a:xfrm rot="1508348">
            <a:off x="8468319" y="5398"/>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52312AE4-6541-99D1-18DF-EC16850CA183}"/>
                  </a:ext>
                </a:extLst>
              </p:cNvPr>
              <p:cNvSpPr txBox="1"/>
              <p:nvPr/>
            </p:nvSpPr>
            <p:spPr>
              <a:xfrm>
                <a:off x="4919420" y="2911411"/>
                <a:ext cx="2688172" cy="8905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𝑀𝐶</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m:t>
                      </m:r>
                      <m:f>
                        <m:fPr>
                          <m:ctrlPr>
                            <a:rPr lang="it-IT" sz="2800" b="0" i="1" smtClean="0">
                              <a:latin typeface="Cambria Math" panose="02040503050406030204" pitchFamily="18" charset="0"/>
                            </a:rPr>
                          </m:ctrlPr>
                        </m:fPr>
                        <m:num>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𝑑𝑇𝐶</m:t>
                              </m:r>
                            </m:e>
                            <m:sub>
                              <m:r>
                                <a:rPr lang="it-IT" sz="2800" b="0" i="1" smtClean="0">
                                  <a:latin typeface="Cambria Math" panose="02040503050406030204" pitchFamily="18" charset="0"/>
                                </a:rPr>
                                <m:t>1</m:t>
                              </m:r>
                            </m:sub>
                          </m:sSub>
                        </m:num>
                        <m:den>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1</m:t>
                              </m:r>
                            </m:sub>
                          </m:sSub>
                        </m:den>
                      </m:f>
                      <m:r>
                        <a:rPr lang="it-IT" sz="2800" b="0" i="1" smtClean="0">
                          <a:latin typeface="Cambria Math" panose="02040503050406030204" pitchFamily="18" charset="0"/>
                        </a:rPr>
                        <m:t>=8</m:t>
                      </m:r>
                    </m:oMath>
                  </m:oMathPara>
                </a14:m>
                <a:endParaRPr lang="it-IT" sz="2800" dirty="0"/>
              </a:p>
            </p:txBody>
          </p:sp>
        </mc:Choice>
        <mc:Fallback xmlns="">
          <p:sp>
            <p:nvSpPr>
              <p:cNvPr id="6" name="CasellaDiTesto 5">
                <a:extLst>
                  <a:ext uri="{FF2B5EF4-FFF2-40B4-BE49-F238E27FC236}">
                    <a16:creationId xmlns:a16="http://schemas.microsoft.com/office/drawing/2014/main" id="{52312AE4-6541-99D1-18DF-EC16850CA183}"/>
                  </a:ext>
                </a:extLst>
              </p:cNvPr>
              <p:cNvSpPr txBox="1">
                <a:spLocks noRot="1" noChangeAspect="1" noMove="1" noResize="1" noEditPoints="1" noAdjustHandles="1" noChangeArrowheads="1" noChangeShapeType="1" noTextEdit="1"/>
              </p:cNvSpPr>
              <p:nvPr/>
            </p:nvSpPr>
            <p:spPr>
              <a:xfrm>
                <a:off x="4919420" y="2911411"/>
                <a:ext cx="2688172" cy="890565"/>
              </a:xfrm>
              <a:prstGeom prst="rect">
                <a:avLst/>
              </a:prstGeom>
              <a:blipFill>
                <a:blip r:embed="rId2"/>
                <a:stretch>
                  <a:fillRect/>
                </a:stretch>
              </a:blipFill>
            </p:spPr>
            <p:txBody>
              <a:bodyPr/>
              <a:lstStyle/>
              <a:p>
                <a:r>
                  <a:rPr lang="it-IT">
                    <a:noFill/>
                  </a:rPr>
                  <a:t> </a:t>
                </a:r>
              </a:p>
            </p:txBody>
          </p:sp>
        </mc:Fallback>
      </mc:AlternateContent>
      <p:sp>
        <p:nvSpPr>
          <p:cNvPr id="7" name="Segnaposto contenuto 2">
            <a:extLst>
              <a:ext uri="{FF2B5EF4-FFF2-40B4-BE49-F238E27FC236}">
                <a16:creationId xmlns:a16="http://schemas.microsoft.com/office/drawing/2014/main" id="{4EA801B1-65E4-CC21-14E6-93036E9C2A59}"/>
              </a:ext>
            </a:extLst>
          </p:cNvPr>
          <p:cNvSpPr txBox="1">
            <a:spLocks/>
          </p:cNvSpPr>
          <p:nvPr/>
        </p:nvSpPr>
        <p:spPr>
          <a:xfrm>
            <a:off x="1919654" y="3743113"/>
            <a:ext cx="8770571" cy="602432"/>
          </a:xfrm>
          <a:prstGeom prst="rect">
            <a:avLst/>
          </a:prstGeom>
        </p:spPr>
        <p:txBody>
          <a:bodyPr vert="horz" lIns="109728" tIns="109728" rIns="109728" bIns="91440" rtlCol="0">
            <a:normAutofit/>
          </a:bodyPr>
          <a:lst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it-IT" dirty="0"/>
              <a:t>Imponiamo la condizione di massimo profitto ed avremo:</a:t>
            </a:r>
          </a:p>
        </p:txBody>
      </p:sp>
      <mc:AlternateContent xmlns:mc="http://schemas.openxmlformats.org/markup-compatibility/2006" xmlns:a14="http://schemas.microsoft.com/office/drawing/2010/main">
        <mc:Choice Requires="a14">
          <p:sp>
            <p:nvSpPr>
              <p:cNvPr id="11" name="CasellaDiTesto 10">
                <a:extLst>
                  <a:ext uri="{FF2B5EF4-FFF2-40B4-BE49-F238E27FC236}">
                    <a16:creationId xmlns:a16="http://schemas.microsoft.com/office/drawing/2014/main" id="{7A6786C2-8D00-F562-9320-48C30842EA9A}"/>
                  </a:ext>
                </a:extLst>
              </p:cNvPr>
              <p:cNvSpPr txBox="1"/>
              <p:nvPr/>
            </p:nvSpPr>
            <p:spPr>
              <a:xfrm>
                <a:off x="3195842" y="4458938"/>
                <a:ext cx="6135328" cy="528222"/>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ea typeface="Cambria Math" panose="02040503050406030204" pitchFamily="18" charset="0"/>
                        </a:rPr>
                        <m:t>200−</m:t>
                      </m:r>
                      <m:sSub>
                        <m:sSubPr>
                          <m:ctrlPr>
                            <a:rPr lang="it-IT" sz="2800" i="1">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8</m:t>
                          </m:r>
                          <m:r>
                            <a:rPr lang="it-IT" sz="2800" i="1">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+4</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0" smtClean="0">
                          <a:latin typeface="Cambria Math" panose="02040503050406030204" pitchFamily="18" charset="0"/>
                          <a:ea typeface="Cambria Math" panose="02040503050406030204" pitchFamily="18" charset="0"/>
                        </a:rPr>
                        <m:t>=8</m:t>
                      </m:r>
                    </m:oMath>
                  </m:oMathPara>
                </a14:m>
                <a:endParaRPr lang="it-IT" sz="2800" dirty="0"/>
              </a:p>
            </p:txBody>
          </p:sp>
        </mc:Choice>
        <mc:Fallback xmlns="">
          <p:sp>
            <p:nvSpPr>
              <p:cNvPr id="11" name="CasellaDiTesto 10">
                <a:extLst>
                  <a:ext uri="{FF2B5EF4-FFF2-40B4-BE49-F238E27FC236}">
                    <a16:creationId xmlns:a16="http://schemas.microsoft.com/office/drawing/2014/main" id="{7A6786C2-8D00-F562-9320-48C30842EA9A}"/>
                  </a:ext>
                </a:extLst>
              </p:cNvPr>
              <p:cNvSpPr txBox="1">
                <a:spLocks noRot="1" noChangeAspect="1" noMove="1" noResize="1" noEditPoints="1" noAdjustHandles="1" noChangeArrowheads="1" noChangeShapeType="1" noTextEdit="1"/>
              </p:cNvSpPr>
              <p:nvPr/>
            </p:nvSpPr>
            <p:spPr>
              <a:xfrm>
                <a:off x="3195842" y="4458938"/>
                <a:ext cx="6135328" cy="528222"/>
              </a:xfrm>
              <a:prstGeom prst="rect">
                <a:avLst/>
              </a:prstGeom>
              <a:blipFill>
                <a:blip r:embed="rId3"/>
                <a:stretch>
                  <a:fillRect b="-4598"/>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2" name="Segnaposto contenuto 2">
                <a:extLst>
                  <a:ext uri="{FF2B5EF4-FFF2-40B4-BE49-F238E27FC236}">
                    <a16:creationId xmlns:a16="http://schemas.microsoft.com/office/drawing/2014/main" id="{8CBEC2E1-63AC-90FE-384F-BAC199DE0B70}"/>
                  </a:ext>
                </a:extLst>
              </p:cNvPr>
              <p:cNvSpPr txBox="1">
                <a:spLocks/>
              </p:cNvSpPr>
              <p:nvPr/>
            </p:nvSpPr>
            <p:spPr>
              <a:xfrm>
                <a:off x="1878220" y="4965833"/>
                <a:ext cx="8770571" cy="602432"/>
              </a:xfrm>
              <a:prstGeom prst="rect">
                <a:avLst/>
              </a:prstGeom>
            </p:spPr>
            <p:txBody>
              <a:bodyPr vert="horz" lIns="109728" tIns="109728" rIns="109728" bIns="91440" rtlCol="0">
                <a:normAutofit/>
              </a:bodyPr>
              <a:lst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it-IT" dirty="0"/>
                  <a:t>Isoliamo </a:t>
                </a:r>
                <a14:m>
                  <m:oMath xmlns:m="http://schemas.openxmlformats.org/officeDocument/2006/math">
                    <m:sSub>
                      <m:sSubPr>
                        <m:ctrlPr>
                          <a:rPr lang="it-IT" sz="1800" b="0" i="1" smtClean="0">
                            <a:latin typeface="Cambria Math" panose="02040503050406030204" pitchFamily="18" charset="0"/>
                            <a:ea typeface="Cambria Math" panose="02040503050406030204" pitchFamily="18" charset="0"/>
                          </a:rPr>
                        </m:ctrlPr>
                      </m:sSubPr>
                      <m:e>
                        <m:r>
                          <a:rPr lang="it-IT" sz="1800" b="0" i="1" smtClean="0">
                            <a:latin typeface="Cambria Math" panose="02040503050406030204" pitchFamily="18" charset="0"/>
                            <a:ea typeface="Cambria Math" panose="02040503050406030204" pitchFamily="18" charset="0"/>
                          </a:rPr>
                          <m:t>𝑞</m:t>
                        </m:r>
                      </m:e>
                      <m:sub>
                        <m:r>
                          <a:rPr lang="it-IT" sz="1800" b="0" i="1" smtClean="0">
                            <a:latin typeface="Cambria Math" panose="02040503050406030204" pitchFamily="18" charset="0"/>
                            <a:ea typeface="Cambria Math" panose="02040503050406030204" pitchFamily="18" charset="0"/>
                          </a:rPr>
                          <m:t>1</m:t>
                        </m:r>
                      </m:sub>
                    </m:sSub>
                  </m:oMath>
                </a14:m>
                <a:r>
                  <a:rPr lang="it-IT" dirty="0"/>
                  <a:t> :</a:t>
                </a:r>
              </a:p>
            </p:txBody>
          </p:sp>
        </mc:Choice>
        <mc:Fallback xmlns="">
          <p:sp>
            <p:nvSpPr>
              <p:cNvPr id="12" name="Segnaposto contenuto 2">
                <a:extLst>
                  <a:ext uri="{FF2B5EF4-FFF2-40B4-BE49-F238E27FC236}">
                    <a16:creationId xmlns:a16="http://schemas.microsoft.com/office/drawing/2014/main" id="{8CBEC2E1-63AC-90FE-384F-BAC199DE0B70}"/>
                  </a:ext>
                </a:extLst>
              </p:cNvPr>
              <p:cNvSpPr txBox="1">
                <a:spLocks noRot="1" noChangeAspect="1" noMove="1" noResize="1" noEditPoints="1" noAdjustHandles="1" noChangeArrowheads="1" noChangeShapeType="1" noTextEdit="1"/>
              </p:cNvSpPr>
              <p:nvPr/>
            </p:nvSpPr>
            <p:spPr>
              <a:xfrm>
                <a:off x="1878220" y="4965833"/>
                <a:ext cx="8770571" cy="602432"/>
              </a:xfrm>
              <a:prstGeom prst="rect">
                <a:avLst/>
              </a:prstGeom>
              <a:blipFill>
                <a:blip r:embed="rId4"/>
                <a:stretch>
                  <a:fillRect l="-347" b="-306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3" name="CasellaDiTesto 12">
                <a:extLst>
                  <a:ext uri="{FF2B5EF4-FFF2-40B4-BE49-F238E27FC236}">
                    <a16:creationId xmlns:a16="http://schemas.microsoft.com/office/drawing/2014/main" id="{1F32B556-AAED-638F-9B73-ECD37A056424}"/>
                  </a:ext>
                </a:extLst>
              </p:cNvPr>
              <p:cNvSpPr txBox="1"/>
              <p:nvPr/>
            </p:nvSpPr>
            <p:spPr>
              <a:xfrm>
                <a:off x="3126658" y="5798310"/>
                <a:ext cx="6135328" cy="89896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=24−</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1</m:t>
                          </m:r>
                        </m:num>
                        <m:den>
                          <m:r>
                            <a:rPr lang="it-IT" sz="2800" b="0" i="1" smtClean="0">
                              <a:latin typeface="Cambria Math" panose="02040503050406030204" pitchFamily="18" charset="0"/>
                              <a:ea typeface="Cambria Math" panose="02040503050406030204" pitchFamily="18" charset="0"/>
                            </a:rPr>
                            <m:t>2</m:t>
                          </m:r>
                        </m:den>
                      </m:f>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oMath>
                  </m:oMathPara>
                </a14:m>
                <a:endParaRPr lang="it-IT" sz="2800" dirty="0"/>
              </a:p>
            </p:txBody>
          </p:sp>
        </mc:Choice>
        <mc:Fallback xmlns="">
          <p:sp>
            <p:nvSpPr>
              <p:cNvPr id="13" name="CasellaDiTesto 12">
                <a:extLst>
                  <a:ext uri="{FF2B5EF4-FFF2-40B4-BE49-F238E27FC236}">
                    <a16:creationId xmlns:a16="http://schemas.microsoft.com/office/drawing/2014/main" id="{1F32B556-AAED-638F-9B73-ECD37A056424}"/>
                  </a:ext>
                </a:extLst>
              </p:cNvPr>
              <p:cNvSpPr txBox="1">
                <a:spLocks noRot="1" noChangeAspect="1" noMove="1" noResize="1" noEditPoints="1" noAdjustHandles="1" noChangeArrowheads="1" noChangeShapeType="1" noTextEdit="1"/>
              </p:cNvSpPr>
              <p:nvPr/>
            </p:nvSpPr>
            <p:spPr>
              <a:xfrm>
                <a:off x="3126658" y="5798310"/>
                <a:ext cx="6135328" cy="898964"/>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32672426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A1B41E-3A2D-6DA0-D12B-9637B7BC202B}"/>
              </a:ext>
            </a:extLst>
          </p:cNvPr>
          <p:cNvSpPr>
            <a:spLocks noGrp="1"/>
          </p:cNvSpPr>
          <p:nvPr>
            <p:ph type="title"/>
          </p:nvPr>
        </p:nvSpPr>
        <p:spPr/>
        <p:txBody>
          <a:bodyPr/>
          <a:lstStyle/>
          <a:p>
            <a:r>
              <a:rPr lang="it-IT" dirty="0"/>
              <a:t>ESERCIZIO 1</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2ABD3260-214B-B44B-28E4-17DC6B60588F}"/>
                  </a:ext>
                </a:extLst>
              </p:cNvPr>
              <p:cNvSpPr>
                <a:spLocks noGrp="1"/>
              </p:cNvSpPr>
              <p:nvPr>
                <p:ph idx="1"/>
              </p:nvPr>
            </p:nvSpPr>
            <p:spPr>
              <a:xfrm>
                <a:off x="1920240" y="2312276"/>
                <a:ext cx="8770571" cy="2758236"/>
              </a:xfrm>
            </p:spPr>
            <p:txBody>
              <a:bodyPr/>
              <a:lstStyle/>
              <a:p>
                <a:r>
                  <a:rPr lang="it-IT" dirty="0"/>
                  <a:t>Questa espressione rappresenta la funzione di reazione dell’impresa 1 </a:t>
                </a:r>
                <a14:m>
                  <m:oMath xmlns:m="http://schemas.openxmlformats.org/officeDocument/2006/math">
                    <m:d>
                      <m:dPr>
                        <m:begChr m:val="["/>
                        <m:endChr m:val="]"/>
                        <m:ctrlPr>
                          <a:rPr lang="it-IT" b="0" i="1" smtClean="0">
                            <a:latin typeface="Cambria Math" panose="02040503050406030204" pitchFamily="18" charset="0"/>
                          </a:rPr>
                        </m:ctrlPr>
                      </m:dPr>
                      <m:e>
                        <m:f>
                          <m:fPr>
                            <m:ctrlPr>
                              <a:rPr lang="it-IT" i="1">
                                <a:latin typeface="Cambria Math" panose="02040503050406030204" pitchFamily="18" charset="0"/>
                              </a:rPr>
                            </m:ctrlPr>
                          </m:fPr>
                          <m:num>
                            <m:sSub>
                              <m:sSubPr>
                                <m:ctrlPr>
                                  <a:rPr lang="it-IT" i="1">
                                    <a:latin typeface="Cambria Math" panose="02040503050406030204" pitchFamily="18" charset="0"/>
                                  </a:rPr>
                                </m:ctrlPr>
                              </m:sSubPr>
                              <m:e>
                                <m:r>
                                  <a:rPr lang="it-IT" i="1">
                                    <a:latin typeface="Cambria Math" panose="02040503050406030204" pitchFamily="18" charset="0"/>
                                  </a:rPr>
                                  <m:t>𝑅</m:t>
                                </m:r>
                              </m:e>
                              <m:sub>
                                <m:r>
                                  <a:rPr lang="it-IT" i="1">
                                    <a:latin typeface="Cambria Math" panose="02040503050406030204" pitchFamily="18" charset="0"/>
                                  </a:rPr>
                                  <m:t>1</m:t>
                                </m:r>
                              </m:sub>
                            </m:sSub>
                          </m:num>
                          <m:den>
                            <m:sSub>
                              <m:sSubPr>
                                <m:ctrlPr>
                                  <a:rPr lang="it-IT" i="1">
                                    <a:latin typeface="Cambria Math" panose="02040503050406030204" pitchFamily="18" charset="0"/>
                                  </a:rPr>
                                </m:ctrlPr>
                              </m:sSubPr>
                              <m:e>
                                <m:r>
                                  <a:rPr lang="it-IT" i="1">
                                    <a:latin typeface="Cambria Math" panose="02040503050406030204" pitchFamily="18" charset="0"/>
                                  </a:rPr>
                                  <m:t>𝑞</m:t>
                                </m:r>
                              </m:e>
                              <m:sub>
                                <m:r>
                                  <a:rPr lang="it-IT" i="1">
                                    <a:latin typeface="Cambria Math" panose="02040503050406030204" pitchFamily="18" charset="0"/>
                                  </a:rPr>
                                  <m:t>2</m:t>
                                </m:r>
                              </m:sub>
                            </m:sSub>
                          </m:den>
                        </m:f>
                      </m:e>
                    </m:d>
                  </m:oMath>
                </a14:m>
                <a:r>
                  <a:rPr lang="it-IT" dirty="0"/>
                  <a:t> e definisce le quantità che l’impresa 1 deve produrre se vuole massimizzare il suo profitto per ogni possibile livello di produzione dell’impresa 2. A sua volta, l’impresa 2, definirà una propria funzione di reazione sempre partendo dalla reazione di massimo profitto:</a:t>
                </a:r>
              </a:p>
            </p:txBody>
          </p:sp>
        </mc:Choice>
        <mc:Fallback xmlns="">
          <p:sp>
            <p:nvSpPr>
              <p:cNvPr id="3" name="Segnaposto contenuto 2">
                <a:extLst>
                  <a:ext uri="{FF2B5EF4-FFF2-40B4-BE49-F238E27FC236}">
                    <a16:creationId xmlns:a16="http://schemas.microsoft.com/office/drawing/2014/main" id="{2ABD3260-214B-B44B-28E4-17DC6B60588F}"/>
                  </a:ext>
                </a:extLst>
              </p:cNvPr>
              <p:cNvSpPr>
                <a:spLocks noGrp="1" noRot="1" noChangeAspect="1" noMove="1" noResize="1" noEditPoints="1" noAdjustHandles="1" noChangeArrowheads="1" noChangeShapeType="1" noTextEdit="1"/>
              </p:cNvSpPr>
              <p:nvPr>
                <p:ph idx="1"/>
              </p:nvPr>
            </p:nvSpPr>
            <p:spPr>
              <a:xfrm>
                <a:off x="1920240" y="2312276"/>
                <a:ext cx="8770571" cy="2758236"/>
              </a:xfrm>
              <a:blipFill>
                <a:blip r:embed="rId2"/>
                <a:stretch>
                  <a:fillRect l="-347"/>
                </a:stretch>
              </a:blipFill>
            </p:spPr>
            <p:txBody>
              <a:bodyPr/>
              <a:lstStyle/>
              <a:p>
                <a:r>
                  <a:rPr lang="it-IT">
                    <a:noFill/>
                  </a:rPr>
                  <a:t> </a:t>
                </a:r>
              </a:p>
            </p:txBody>
          </p:sp>
        </mc:Fallback>
      </mc:AlternateContent>
      <p:sp>
        <p:nvSpPr>
          <p:cNvPr id="4" name="Esplosione: 14 punte 3">
            <a:extLst>
              <a:ext uri="{FF2B5EF4-FFF2-40B4-BE49-F238E27FC236}">
                <a16:creationId xmlns:a16="http://schemas.microsoft.com/office/drawing/2014/main" id="{F7C233D6-1DB0-06BA-AB86-DE9D63B20F0B}"/>
              </a:ext>
            </a:extLst>
          </p:cNvPr>
          <p:cNvSpPr/>
          <p:nvPr/>
        </p:nvSpPr>
        <p:spPr>
          <a:xfrm rot="1508348">
            <a:off x="8468319" y="5398"/>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84AC3107-0BED-9C55-F26F-703BF6903AF9}"/>
                  </a:ext>
                </a:extLst>
              </p:cNvPr>
              <p:cNvSpPr txBox="1"/>
              <p:nvPr/>
            </p:nvSpPr>
            <p:spPr>
              <a:xfrm>
                <a:off x="5186516" y="5364240"/>
                <a:ext cx="167174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𝑀𝑅</m:t>
                      </m:r>
                      <m:r>
                        <a:rPr lang="it-IT" sz="2800" b="0" i="1" smtClean="0">
                          <a:latin typeface="Cambria Math" panose="02040503050406030204" pitchFamily="18" charset="0"/>
                        </a:rPr>
                        <m:t>=</m:t>
                      </m:r>
                      <m:r>
                        <a:rPr lang="it-IT" sz="2800" b="0" i="1" smtClean="0">
                          <a:latin typeface="Cambria Math" panose="02040503050406030204" pitchFamily="18" charset="0"/>
                        </a:rPr>
                        <m:t>𝑀𝐶</m:t>
                      </m:r>
                    </m:oMath>
                  </m:oMathPara>
                </a14:m>
                <a:endParaRPr lang="it-IT" sz="2800" dirty="0"/>
              </a:p>
            </p:txBody>
          </p:sp>
        </mc:Choice>
        <mc:Fallback xmlns="">
          <p:sp>
            <p:nvSpPr>
              <p:cNvPr id="5" name="CasellaDiTesto 4">
                <a:extLst>
                  <a:ext uri="{FF2B5EF4-FFF2-40B4-BE49-F238E27FC236}">
                    <a16:creationId xmlns:a16="http://schemas.microsoft.com/office/drawing/2014/main" id="{84AC3107-0BED-9C55-F26F-703BF6903AF9}"/>
                  </a:ext>
                </a:extLst>
              </p:cNvPr>
              <p:cNvSpPr txBox="1">
                <a:spLocks noRot="1" noChangeAspect="1" noMove="1" noResize="1" noEditPoints="1" noAdjustHandles="1" noChangeArrowheads="1" noChangeShapeType="1" noTextEdit="1"/>
              </p:cNvSpPr>
              <p:nvPr/>
            </p:nvSpPr>
            <p:spPr>
              <a:xfrm>
                <a:off x="5186516" y="5364240"/>
                <a:ext cx="1671740" cy="430887"/>
              </a:xfrm>
              <a:prstGeom prst="rect">
                <a:avLst/>
              </a:prstGeom>
              <a:blipFill>
                <a:blip r:embed="rId3"/>
                <a:stretch>
                  <a:fillRect l="-3285" r="-2190"/>
                </a:stretch>
              </a:blipFill>
            </p:spPr>
            <p:txBody>
              <a:bodyPr/>
              <a:lstStyle/>
              <a:p>
                <a:r>
                  <a:rPr lang="it-IT">
                    <a:noFill/>
                  </a:rPr>
                  <a:t> </a:t>
                </a:r>
              </a:p>
            </p:txBody>
          </p:sp>
        </mc:Fallback>
      </mc:AlternateContent>
    </p:spTree>
    <p:extLst>
      <p:ext uri="{BB962C8B-B14F-4D97-AF65-F5344CB8AC3E}">
        <p14:creationId xmlns:p14="http://schemas.microsoft.com/office/powerpoint/2010/main" val="2880235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B7E5BEB-B82B-2595-DC94-A1A63B53BC21}"/>
              </a:ext>
            </a:extLst>
          </p:cNvPr>
          <p:cNvSpPr>
            <a:spLocks noGrp="1"/>
          </p:cNvSpPr>
          <p:nvPr>
            <p:ph type="title"/>
          </p:nvPr>
        </p:nvSpPr>
        <p:spPr>
          <a:xfrm>
            <a:off x="1979233" y="2919949"/>
            <a:ext cx="8770571" cy="1345269"/>
          </a:xfrm>
        </p:spPr>
        <p:txBody>
          <a:bodyPr/>
          <a:lstStyle/>
          <a:p>
            <a:pPr algn="ctr"/>
            <a:r>
              <a:rPr lang="it-IT" dirty="0"/>
              <a:t>L’IMPRESA E I MERCATI 3</a:t>
            </a:r>
          </a:p>
        </p:txBody>
      </p:sp>
    </p:spTree>
    <p:extLst>
      <p:ext uri="{BB962C8B-B14F-4D97-AF65-F5344CB8AC3E}">
        <p14:creationId xmlns:p14="http://schemas.microsoft.com/office/powerpoint/2010/main" val="11754944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5399B33-87D4-60AC-670D-6BF666F1C27A}"/>
              </a:ext>
            </a:extLst>
          </p:cNvPr>
          <p:cNvSpPr>
            <a:spLocks noGrp="1"/>
          </p:cNvSpPr>
          <p:nvPr>
            <p:ph type="title"/>
          </p:nvPr>
        </p:nvSpPr>
        <p:spPr/>
        <p:txBody>
          <a:bodyPr/>
          <a:lstStyle/>
          <a:p>
            <a:r>
              <a:rPr lang="it-IT" dirty="0"/>
              <a:t>ESERCIZIO 1 </a:t>
            </a:r>
          </a:p>
        </p:txBody>
      </p:sp>
      <p:sp>
        <p:nvSpPr>
          <p:cNvPr id="3" name="Segnaposto contenuto 2">
            <a:extLst>
              <a:ext uri="{FF2B5EF4-FFF2-40B4-BE49-F238E27FC236}">
                <a16:creationId xmlns:a16="http://schemas.microsoft.com/office/drawing/2014/main" id="{C2AD11CA-2BF4-0A32-CEBA-26B73099D514}"/>
              </a:ext>
            </a:extLst>
          </p:cNvPr>
          <p:cNvSpPr>
            <a:spLocks noGrp="1"/>
          </p:cNvSpPr>
          <p:nvPr>
            <p:ph idx="1"/>
          </p:nvPr>
        </p:nvSpPr>
        <p:spPr>
          <a:xfrm>
            <a:off x="1920240" y="2312276"/>
            <a:ext cx="8770571" cy="601703"/>
          </a:xfrm>
        </p:spPr>
        <p:txBody>
          <a:bodyPr/>
          <a:lstStyle/>
          <a:p>
            <a:r>
              <a:rPr lang="it-IT" dirty="0"/>
              <a:t>In questo caso avremo: </a:t>
            </a:r>
          </a:p>
        </p:txBody>
      </p:sp>
      <p:sp>
        <p:nvSpPr>
          <p:cNvPr id="4" name="Esplosione: 14 punte 3">
            <a:extLst>
              <a:ext uri="{FF2B5EF4-FFF2-40B4-BE49-F238E27FC236}">
                <a16:creationId xmlns:a16="http://schemas.microsoft.com/office/drawing/2014/main" id="{17D4E38C-5186-4310-2B0E-F7DEB8E5A7D5}"/>
              </a:ext>
            </a:extLst>
          </p:cNvPr>
          <p:cNvSpPr/>
          <p:nvPr/>
        </p:nvSpPr>
        <p:spPr>
          <a:xfrm rot="1508348">
            <a:off x="8468319" y="5398"/>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55E35501-40E3-4DD5-7278-B28DF9B8B9AE}"/>
                  </a:ext>
                </a:extLst>
              </p:cNvPr>
              <p:cNvSpPr txBox="1"/>
              <p:nvPr/>
            </p:nvSpPr>
            <p:spPr>
              <a:xfrm>
                <a:off x="2649765" y="3174655"/>
                <a:ext cx="6135328" cy="52899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𝑇𝑅</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=200</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−4</m:t>
                      </m:r>
                      <m:sSubSup>
                        <m:sSubSupPr>
                          <m:ctrlPr>
                            <a:rPr lang="it-IT" sz="2800" b="0" i="1" smtClean="0">
                              <a:latin typeface="Cambria Math" panose="02040503050406030204" pitchFamily="18" charset="0"/>
                              <a:ea typeface="Cambria Math" panose="02040503050406030204" pitchFamily="18" charset="0"/>
                            </a:rPr>
                          </m:ctrlPr>
                        </m:sSubSup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up>
                          <m:r>
                            <a:rPr lang="it-IT" sz="2800" b="0" i="1" smtClean="0">
                              <a:latin typeface="Cambria Math" panose="02040503050406030204" pitchFamily="18" charset="0"/>
                              <a:ea typeface="Cambria Math" panose="02040503050406030204" pitchFamily="18" charset="0"/>
                            </a:rPr>
                            <m:t>2</m:t>
                          </m:r>
                        </m:sup>
                      </m:sSubSup>
                      <m:r>
                        <a:rPr lang="it-IT" sz="2800" b="0" i="1" smtClean="0">
                          <a:latin typeface="Cambria Math" panose="02040503050406030204" pitchFamily="18" charset="0"/>
                          <a:ea typeface="Cambria Math" panose="02040503050406030204" pitchFamily="18" charset="0"/>
                        </a:rPr>
                        <m:t>−</m:t>
                      </m:r>
                      <m:sSub>
                        <m:sSubPr>
                          <m:ctrlPr>
                            <a:rPr lang="it-IT" sz="2800" i="1">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4</m:t>
                          </m:r>
                          <m:r>
                            <a:rPr lang="it-IT" sz="2800" i="1">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5" name="CasellaDiTesto 4">
                <a:extLst>
                  <a:ext uri="{FF2B5EF4-FFF2-40B4-BE49-F238E27FC236}">
                    <a16:creationId xmlns:a16="http://schemas.microsoft.com/office/drawing/2014/main" id="{55E35501-40E3-4DD5-7278-B28DF9B8B9AE}"/>
                  </a:ext>
                </a:extLst>
              </p:cNvPr>
              <p:cNvSpPr txBox="1">
                <a:spLocks noRot="1" noChangeAspect="1" noMove="1" noResize="1" noEditPoints="1" noAdjustHandles="1" noChangeArrowheads="1" noChangeShapeType="1" noTextEdit="1"/>
              </p:cNvSpPr>
              <p:nvPr/>
            </p:nvSpPr>
            <p:spPr>
              <a:xfrm>
                <a:off x="2649765" y="3174655"/>
                <a:ext cx="6135328" cy="528991"/>
              </a:xfrm>
              <a:prstGeom prst="rect">
                <a:avLst/>
              </a:prstGeom>
              <a:blipFill>
                <a:blip r:embed="rId2"/>
                <a:stretch>
                  <a:fillRect b="-5747"/>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C66F089A-ACB6-E264-5AB3-88A32EB31A02}"/>
                  </a:ext>
                </a:extLst>
              </p:cNvPr>
              <p:cNvSpPr txBox="1"/>
              <p:nvPr/>
            </p:nvSpPr>
            <p:spPr>
              <a:xfrm>
                <a:off x="2772667" y="4044810"/>
                <a:ext cx="6135328" cy="528991"/>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𝑀𝑅</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=200−</m:t>
                      </m:r>
                      <m:sSub>
                        <m:sSubPr>
                          <m:ctrlPr>
                            <a:rPr lang="it-IT" sz="280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8</m:t>
                          </m:r>
                          <m:r>
                            <a:rPr lang="it-IT" sz="2800" i="1">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−4</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6" name="CasellaDiTesto 5">
                <a:extLst>
                  <a:ext uri="{FF2B5EF4-FFF2-40B4-BE49-F238E27FC236}">
                    <a16:creationId xmlns:a16="http://schemas.microsoft.com/office/drawing/2014/main" id="{C66F089A-ACB6-E264-5AB3-88A32EB31A02}"/>
                  </a:ext>
                </a:extLst>
              </p:cNvPr>
              <p:cNvSpPr txBox="1">
                <a:spLocks noRot="1" noChangeAspect="1" noMove="1" noResize="1" noEditPoints="1" noAdjustHandles="1" noChangeArrowheads="1" noChangeShapeType="1" noTextEdit="1"/>
              </p:cNvSpPr>
              <p:nvPr/>
            </p:nvSpPr>
            <p:spPr>
              <a:xfrm>
                <a:off x="2772667" y="4044810"/>
                <a:ext cx="6135328" cy="528991"/>
              </a:xfrm>
              <a:prstGeom prst="rect">
                <a:avLst/>
              </a:prstGeom>
              <a:blipFill>
                <a:blip r:embed="rId3"/>
                <a:stretch>
                  <a:fillRect b="-5814"/>
                </a:stretch>
              </a:blipFill>
            </p:spPr>
            <p:txBody>
              <a:bodyPr/>
              <a:lstStyle/>
              <a:p>
                <a:r>
                  <a:rPr lang="it-IT">
                    <a:noFill/>
                  </a:rPr>
                  <a:t> </a:t>
                </a:r>
              </a:p>
            </p:txBody>
          </p:sp>
        </mc:Fallback>
      </mc:AlternateContent>
      <p:sp>
        <p:nvSpPr>
          <p:cNvPr id="7" name="Segnaposto contenuto 2">
            <a:extLst>
              <a:ext uri="{FF2B5EF4-FFF2-40B4-BE49-F238E27FC236}">
                <a16:creationId xmlns:a16="http://schemas.microsoft.com/office/drawing/2014/main" id="{06AF761D-F03E-2507-8911-8240A2612831}"/>
              </a:ext>
            </a:extLst>
          </p:cNvPr>
          <p:cNvSpPr txBox="1">
            <a:spLocks/>
          </p:cNvSpPr>
          <p:nvPr/>
        </p:nvSpPr>
        <p:spPr>
          <a:xfrm>
            <a:off x="1846498" y="4614113"/>
            <a:ext cx="8770571" cy="601703"/>
          </a:xfrm>
          <a:prstGeom prst="rect">
            <a:avLst/>
          </a:prstGeom>
        </p:spPr>
        <p:txBody>
          <a:bodyPr vert="horz" lIns="109728" tIns="109728" rIns="109728" bIns="91440" rtlCol="0">
            <a:normAutofit/>
          </a:bodyPr>
          <a:lst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it-IT" dirty="0"/>
              <a:t>Il costo marginale avrà la seguente forma: </a:t>
            </a:r>
          </a:p>
        </p:txBody>
      </p:sp>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83D24E4B-A08E-3F25-CF85-C242925E2DDE}"/>
                  </a:ext>
                </a:extLst>
              </p:cNvPr>
              <p:cNvSpPr txBox="1"/>
              <p:nvPr/>
            </p:nvSpPr>
            <p:spPr>
              <a:xfrm>
                <a:off x="4270491" y="5295320"/>
                <a:ext cx="3058850" cy="89056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𝑀𝐶</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m:t>
                      </m:r>
                      <m:f>
                        <m:fPr>
                          <m:ctrlPr>
                            <a:rPr lang="it-IT" sz="2800" b="0" i="1" smtClean="0">
                              <a:latin typeface="Cambria Math" panose="02040503050406030204" pitchFamily="18" charset="0"/>
                            </a:rPr>
                          </m:ctrlPr>
                        </m:fPr>
                        <m:num>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𝑑𝑇𝐶</m:t>
                              </m:r>
                            </m:e>
                            <m:sub>
                              <m:r>
                                <a:rPr lang="it-IT" sz="2800" b="0" i="1" smtClean="0">
                                  <a:latin typeface="Cambria Math" panose="02040503050406030204" pitchFamily="18" charset="0"/>
                                </a:rPr>
                                <m:t>2</m:t>
                              </m:r>
                            </m:sub>
                          </m:sSub>
                        </m:num>
                        <m:den>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2</m:t>
                              </m:r>
                            </m:sub>
                          </m:sSub>
                        </m:den>
                      </m:f>
                      <m:r>
                        <a:rPr lang="it-IT" sz="2800" b="0" i="1" smtClean="0">
                          <a:latin typeface="Cambria Math" panose="02040503050406030204" pitchFamily="18" charset="0"/>
                        </a:rPr>
                        <m:t>=2</m:t>
                      </m:r>
                      <m:sSub>
                        <m:sSubPr>
                          <m:ctrlPr>
                            <a:rPr lang="it-IT" sz="2800" i="1" smtClean="0">
                              <a:latin typeface="Cambria Math" panose="02040503050406030204" pitchFamily="18" charset="0"/>
                              <a:ea typeface="Cambria Math" panose="02040503050406030204" pitchFamily="18" charset="0"/>
                            </a:rPr>
                          </m:ctrlPr>
                        </m:sSubPr>
                        <m:e>
                          <m:r>
                            <a:rPr lang="it-IT" sz="2800" i="1">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oMath>
                  </m:oMathPara>
                </a14:m>
                <a:endParaRPr lang="it-IT" sz="2800" dirty="0"/>
              </a:p>
            </p:txBody>
          </p:sp>
        </mc:Choice>
        <mc:Fallback xmlns="">
          <p:sp>
            <p:nvSpPr>
              <p:cNvPr id="8" name="CasellaDiTesto 7">
                <a:extLst>
                  <a:ext uri="{FF2B5EF4-FFF2-40B4-BE49-F238E27FC236}">
                    <a16:creationId xmlns:a16="http://schemas.microsoft.com/office/drawing/2014/main" id="{83D24E4B-A08E-3F25-CF85-C242925E2DDE}"/>
                  </a:ext>
                </a:extLst>
              </p:cNvPr>
              <p:cNvSpPr txBox="1">
                <a:spLocks noRot="1" noChangeAspect="1" noMove="1" noResize="1" noEditPoints="1" noAdjustHandles="1" noChangeArrowheads="1" noChangeShapeType="1" noTextEdit="1"/>
              </p:cNvSpPr>
              <p:nvPr/>
            </p:nvSpPr>
            <p:spPr>
              <a:xfrm>
                <a:off x="4270491" y="5295320"/>
                <a:ext cx="3058850" cy="890565"/>
              </a:xfrm>
              <a:prstGeom prst="rect">
                <a:avLst/>
              </a:prstGeom>
              <a:blipFill>
                <a:blip r:embed="rId4"/>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1159275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026BF3-3441-AB35-7BD1-E0316FAD2C26}"/>
              </a:ext>
            </a:extLst>
          </p:cNvPr>
          <p:cNvSpPr>
            <a:spLocks noGrp="1"/>
          </p:cNvSpPr>
          <p:nvPr>
            <p:ph type="title"/>
          </p:nvPr>
        </p:nvSpPr>
        <p:spPr/>
        <p:txBody>
          <a:bodyPr/>
          <a:lstStyle/>
          <a:p>
            <a:r>
              <a:rPr lang="it-IT" dirty="0"/>
              <a:t>ESERCIZIO 1 </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5DBD03AA-7013-B5A2-A28A-7D822D039469}"/>
                  </a:ext>
                </a:extLst>
              </p:cNvPr>
              <p:cNvSpPr>
                <a:spLocks noGrp="1"/>
              </p:cNvSpPr>
              <p:nvPr>
                <p:ph idx="1"/>
              </p:nvPr>
            </p:nvSpPr>
            <p:spPr>
              <a:xfrm>
                <a:off x="1920240" y="2312276"/>
                <a:ext cx="8770571" cy="757208"/>
              </a:xfrm>
            </p:spPr>
            <p:txBody>
              <a:bodyPr/>
              <a:lstStyle/>
              <a:p>
                <a:r>
                  <a:rPr lang="it-IT" dirty="0"/>
                  <a:t>Isolando rispetto a </a:t>
                </a:r>
                <a14:m>
                  <m:oMath xmlns:m="http://schemas.openxmlformats.org/officeDocument/2006/math">
                    <m:sSub>
                      <m:sSubPr>
                        <m:ctrlPr>
                          <a:rPr lang="it-IT" sz="1800" i="1" smtClean="0">
                            <a:latin typeface="Cambria Math" panose="02040503050406030204" pitchFamily="18" charset="0"/>
                            <a:ea typeface="Cambria Math" panose="02040503050406030204" pitchFamily="18" charset="0"/>
                          </a:rPr>
                        </m:ctrlPr>
                      </m:sSubPr>
                      <m:e>
                        <m:r>
                          <a:rPr lang="it-IT" sz="1800" i="1">
                            <a:latin typeface="Cambria Math" panose="02040503050406030204" pitchFamily="18" charset="0"/>
                            <a:ea typeface="Cambria Math" panose="02040503050406030204" pitchFamily="18" charset="0"/>
                          </a:rPr>
                          <m:t>𝑞</m:t>
                        </m:r>
                      </m:e>
                      <m:sub>
                        <m:r>
                          <a:rPr lang="it-IT" sz="1800" b="0" i="1" smtClean="0">
                            <a:latin typeface="Cambria Math" panose="02040503050406030204" pitchFamily="18" charset="0"/>
                            <a:ea typeface="Cambria Math" panose="02040503050406030204" pitchFamily="18" charset="0"/>
                          </a:rPr>
                          <m:t>2</m:t>
                        </m:r>
                      </m:sub>
                    </m:sSub>
                  </m:oMath>
                </a14:m>
                <a:r>
                  <a:rPr lang="it-IT" dirty="0"/>
                  <a:t> abbiamo: </a:t>
                </a:r>
              </a:p>
            </p:txBody>
          </p:sp>
        </mc:Choice>
        <mc:Fallback xmlns="">
          <p:sp>
            <p:nvSpPr>
              <p:cNvPr id="3" name="Segnaposto contenuto 2">
                <a:extLst>
                  <a:ext uri="{FF2B5EF4-FFF2-40B4-BE49-F238E27FC236}">
                    <a16:creationId xmlns:a16="http://schemas.microsoft.com/office/drawing/2014/main" id="{5DBD03AA-7013-B5A2-A28A-7D822D039469}"/>
                  </a:ext>
                </a:extLst>
              </p:cNvPr>
              <p:cNvSpPr>
                <a:spLocks noGrp="1" noRot="1" noChangeAspect="1" noMove="1" noResize="1" noEditPoints="1" noAdjustHandles="1" noChangeArrowheads="1" noChangeShapeType="1" noTextEdit="1"/>
              </p:cNvSpPr>
              <p:nvPr>
                <p:ph idx="1"/>
              </p:nvPr>
            </p:nvSpPr>
            <p:spPr>
              <a:xfrm>
                <a:off x="1920240" y="2312276"/>
                <a:ext cx="8770571" cy="757208"/>
              </a:xfrm>
              <a:blipFill>
                <a:blip r:embed="rId2"/>
                <a:stretch>
                  <a:fillRect l="-347"/>
                </a:stretch>
              </a:blipFill>
            </p:spPr>
            <p:txBody>
              <a:bodyPr/>
              <a:lstStyle/>
              <a:p>
                <a:r>
                  <a:rPr lang="it-IT">
                    <a:noFill/>
                  </a:rPr>
                  <a:t> </a:t>
                </a:r>
              </a:p>
            </p:txBody>
          </p:sp>
        </mc:Fallback>
      </mc:AlternateContent>
      <p:sp>
        <p:nvSpPr>
          <p:cNvPr id="4" name="Esplosione: 14 punte 3">
            <a:extLst>
              <a:ext uri="{FF2B5EF4-FFF2-40B4-BE49-F238E27FC236}">
                <a16:creationId xmlns:a16="http://schemas.microsoft.com/office/drawing/2014/main" id="{7D066C05-F5E3-F55C-4021-9BD2E60BAAC9}"/>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B6F9CAEA-E624-3EF5-9402-265507A83733}"/>
                  </a:ext>
                </a:extLst>
              </p:cNvPr>
              <p:cNvSpPr txBox="1"/>
              <p:nvPr/>
            </p:nvSpPr>
            <p:spPr>
              <a:xfrm>
                <a:off x="2989007" y="2979518"/>
                <a:ext cx="6135328" cy="89896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=20−</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2</m:t>
                          </m:r>
                        </m:num>
                        <m:den>
                          <m:r>
                            <a:rPr lang="it-IT" sz="2800" b="0" i="1" smtClean="0">
                              <a:latin typeface="Cambria Math" panose="02040503050406030204" pitchFamily="18" charset="0"/>
                              <a:ea typeface="Cambria Math" panose="02040503050406030204" pitchFamily="18" charset="0"/>
                            </a:rPr>
                            <m:t>5</m:t>
                          </m:r>
                        </m:den>
                      </m:f>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6" name="CasellaDiTesto 5">
                <a:extLst>
                  <a:ext uri="{FF2B5EF4-FFF2-40B4-BE49-F238E27FC236}">
                    <a16:creationId xmlns:a16="http://schemas.microsoft.com/office/drawing/2014/main" id="{B6F9CAEA-E624-3EF5-9402-265507A83733}"/>
                  </a:ext>
                </a:extLst>
              </p:cNvPr>
              <p:cNvSpPr txBox="1">
                <a:spLocks noRot="1" noChangeAspect="1" noMove="1" noResize="1" noEditPoints="1" noAdjustHandles="1" noChangeArrowheads="1" noChangeShapeType="1" noTextEdit="1"/>
              </p:cNvSpPr>
              <p:nvPr/>
            </p:nvSpPr>
            <p:spPr>
              <a:xfrm>
                <a:off x="2989007" y="2979518"/>
                <a:ext cx="6135328" cy="898964"/>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DE21F64F-366A-5510-0354-2542CF15607B}"/>
                  </a:ext>
                </a:extLst>
              </p:cNvPr>
              <p:cNvSpPr txBox="1"/>
              <p:nvPr/>
            </p:nvSpPr>
            <p:spPr>
              <a:xfrm>
                <a:off x="2007490" y="4195974"/>
                <a:ext cx="9260277" cy="1085810"/>
              </a:xfrm>
              <a:prstGeom prst="rect">
                <a:avLst/>
              </a:prstGeom>
              <a:noFill/>
            </p:spPr>
            <p:txBody>
              <a:bodyPr wrap="square">
                <a:spAutoFit/>
              </a:bodyPr>
              <a:lstStyle/>
              <a:p>
                <a:r>
                  <a:rPr lang="it-IT" dirty="0"/>
                  <a:t>Questa espressione rappresenta la funzione di reazione dell’impresa 1 </a:t>
                </a:r>
                <a14:m>
                  <m:oMath xmlns:m="http://schemas.openxmlformats.org/officeDocument/2006/math">
                    <m:d>
                      <m:dPr>
                        <m:begChr m:val="["/>
                        <m:endChr m:val="]"/>
                        <m:ctrlPr>
                          <a:rPr lang="it-IT" b="0" i="1" smtClean="0">
                            <a:latin typeface="Cambria Math" panose="02040503050406030204" pitchFamily="18" charset="0"/>
                          </a:rPr>
                        </m:ctrlPr>
                      </m:dPr>
                      <m:e>
                        <m:f>
                          <m:fPr>
                            <m:ctrlPr>
                              <a:rPr lang="it-IT" i="1">
                                <a:latin typeface="Cambria Math" panose="02040503050406030204" pitchFamily="18" charset="0"/>
                              </a:rPr>
                            </m:ctrlPr>
                          </m:fPr>
                          <m:num>
                            <m:sSub>
                              <m:sSubPr>
                                <m:ctrlPr>
                                  <a:rPr lang="it-IT" i="1">
                                    <a:latin typeface="Cambria Math" panose="02040503050406030204" pitchFamily="18" charset="0"/>
                                  </a:rPr>
                                </m:ctrlPr>
                              </m:sSubPr>
                              <m:e>
                                <m:r>
                                  <a:rPr lang="it-IT" i="1">
                                    <a:latin typeface="Cambria Math" panose="02040503050406030204" pitchFamily="18" charset="0"/>
                                  </a:rPr>
                                  <m:t>𝑅</m:t>
                                </m:r>
                              </m:e>
                              <m:sub>
                                <m:r>
                                  <a:rPr lang="it-IT" b="0" i="1" smtClean="0">
                                    <a:latin typeface="Cambria Math" panose="02040503050406030204" pitchFamily="18" charset="0"/>
                                  </a:rPr>
                                  <m:t>2</m:t>
                                </m:r>
                              </m:sub>
                            </m:sSub>
                          </m:num>
                          <m:den>
                            <m:sSub>
                              <m:sSubPr>
                                <m:ctrlPr>
                                  <a:rPr lang="it-IT" i="1">
                                    <a:latin typeface="Cambria Math" panose="02040503050406030204" pitchFamily="18" charset="0"/>
                                  </a:rPr>
                                </m:ctrlPr>
                              </m:sSubPr>
                              <m:e>
                                <m:r>
                                  <a:rPr lang="it-IT" i="1">
                                    <a:latin typeface="Cambria Math" panose="02040503050406030204" pitchFamily="18" charset="0"/>
                                  </a:rPr>
                                  <m:t>𝑞</m:t>
                                </m:r>
                              </m:e>
                              <m:sub>
                                <m:r>
                                  <a:rPr lang="it-IT" b="0" i="1" smtClean="0">
                                    <a:latin typeface="Cambria Math" panose="02040503050406030204" pitchFamily="18" charset="0"/>
                                  </a:rPr>
                                  <m:t>1</m:t>
                                </m:r>
                              </m:sub>
                            </m:sSub>
                          </m:den>
                        </m:f>
                      </m:e>
                    </m:d>
                  </m:oMath>
                </a14:m>
                <a:r>
                  <a:rPr lang="it-IT" dirty="0"/>
                  <a:t> e il suo significato è analogo a quello definito per l’impresa 1. Le quantità prodotte sono il risultato dell’interazione delle due funzioni di reazione</a:t>
                </a:r>
              </a:p>
            </p:txBody>
          </p:sp>
        </mc:Choice>
        <mc:Fallback xmlns="">
          <p:sp>
            <p:nvSpPr>
              <p:cNvPr id="8" name="CasellaDiTesto 7">
                <a:extLst>
                  <a:ext uri="{FF2B5EF4-FFF2-40B4-BE49-F238E27FC236}">
                    <a16:creationId xmlns:a16="http://schemas.microsoft.com/office/drawing/2014/main" id="{DE21F64F-366A-5510-0354-2542CF15607B}"/>
                  </a:ext>
                </a:extLst>
              </p:cNvPr>
              <p:cNvSpPr txBox="1">
                <a:spLocks noRot="1" noChangeAspect="1" noMove="1" noResize="1" noEditPoints="1" noAdjustHandles="1" noChangeArrowheads="1" noChangeShapeType="1" noTextEdit="1"/>
              </p:cNvSpPr>
              <p:nvPr/>
            </p:nvSpPr>
            <p:spPr>
              <a:xfrm>
                <a:off x="2007490" y="4195974"/>
                <a:ext cx="9260277" cy="1085810"/>
              </a:xfrm>
              <a:prstGeom prst="rect">
                <a:avLst/>
              </a:prstGeom>
              <a:blipFill>
                <a:blip r:embed="rId4"/>
                <a:stretch>
                  <a:fillRect l="-527" b="-8427"/>
                </a:stretch>
              </a:blipFill>
            </p:spPr>
            <p:txBody>
              <a:bodyPr/>
              <a:lstStyle/>
              <a:p>
                <a:r>
                  <a:rPr lang="it-IT">
                    <a:noFill/>
                  </a:rPr>
                  <a:t> </a:t>
                </a:r>
              </a:p>
            </p:txBody>
          </p:sp>
        </mc:Fallback>
      </mc:AlternateContent>
    </p:spTree>
    <p:extLst>
      <p:ext uri="{BB962C8B-B14F-4D97-AF65-F5344CB8AC3E}">
        <p14:creationId xmlns:p14="http://schemas.microsoft.com/office/powerpoint/2010/main" val="32705507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1E10296-4926-A25A-41F5-B5DA14ECFDA2}"/>
              </a:ext>
            </a:extLst>
          </p:cNvPr>
          <p:cNvSpPr>
            <a:spLocks noGrp="1"/>
          </p:cNvSpPr>
          <p:nvPr>
            <p:ph type="title"/>
          </p:nvPr>
        </p:nvSpPr>
        <p:spPr/>
        <p:txBody>
          <a:bodyPr/>
          <a:lstStyle/>
          <a:p>
            <a:r>
              <a:rPr lang="it-IT" dirty="0"/>
              <a:t>ESERCIZIO 1</a:t>
            </a:r>
          </a:p>
        </p:txBody>
      </p:sp>
      <mc:AlternateContent xmlns:mc="http://schemas.openxmlformats.org/markup-compatibility/2006" xmlns:a14="http://schemas.microsoft.com/office/drawing/2010/main">
        <mc:Choice Requires="a14">
          <p:sp>
            <p:nvSpPr>
              <p:cNvPr id="12" name="CasellaDiTesto 11">
                <a:extLst>
                  <a:ext uri="{FF2B5EF4-FFF2-40B4-BE49-F238E27FC236}">
                    <a16:creationId xmlns:a16="http://schemas.microsoft.com/office/drawing/2014/main" id="{67637E8D-C946-D60A-CB86-C48429382699}"/>
                  </a:ext>
                </a:extLst>
              </p:cNvPr>
              <p:cNvSpPr txBox="1"/>
              <p:nvPr/>
            </p:nvSpPr>
            <p:spPr>
              <a:xfrm>
                <a:off x="4699820" y="3692884"/>
                <a:ext cx="6135328" cy="776046"/>
              </a:xfrm>
              <a:prstGeom prst="rect">
                <a:avLst/>
              </a:prstGeom>
              <a:noFill/>
            </p:spPr>
            <p:txBody>
              <a:bodyPr wrap="square">
                <a:spAutoFit/>
              </a:bodyPr>
              <a:lstStyle/>
              <a:p>
                <a14:m>
                  <m:oMath xmlns:m="http://schemas.openxmlformats.org/officeDocument/2006/math">
                    <m:d>
                      <m:dPr>
                        <m:begChr m:val="["/>
                        <m:endChr m:val="]"/>
                        <m:ctrlPr>
                          <a:rPr lang="it-IT" sz="2800" b="0" i="1" smtClean="0">
                            <a:latin typeface="Cambria Math" panose="02040503050406030204" pitchFamily="18" charset="0"/>
                          </a:rPr>
                        </m:ctrlPr>
                      </m:dPr>
                      <m:e>
                        <m:f>
                          <m:fPr>
                            <m:ctrlPr>
                              <a:rPr lang="it-IT" sz="2800" i="1">
                                <a:latin typeface="Cambria Math" panose="02040503050406030204" pitchFamily="18" charset="0"/>
                              </a:rPr>
                            </m:ctrlPr>
                          </m:fPr>
                          <m:num>
                            <m:sSub>
                              <m:sSubPr>
                                <m:ctrlPr>
                                  <a:rPr lang="it-IT" sz="2800" i="1">
                                    <a:latin typeface="Cambria Math" panose="02040503050406030204" pitchFamily="18" charset="0"/>
                                  </a:rPr>
                                </m:ctrlPr>
                              </m:sSubPr>
                              <m:e>
                                <m:r>
                                  <a:rPr lang="it-IT" sz="2800" i="1">
                                    <a:latin typeface="Cambria Math" panose="02040503050406030204" pitchFamily="18" charset="0"/>
                                  </a:rPr>
                                  <m:t>𝑅</m:t>
                                </m:r>
                              </m:e>
                              <m:sub>
                                <m:r>
                                  <a:rPr lang="it-IT" sz="2800" b="0" i="1" smtClean="0">
                                    <a:latin typeface="Cambria Math" panose="02040503050406030204" pitchFamily="18" charset="0"/>
                                  </a:rPr>
                                  <m:t>2</m:t>
                                </m:r>
                              </m:sub>
                            </m:sSub>
                          </m:num>
                          <m:den>
                            <m:sSub>
                              <m:sSubPr>
                                <m:ctrlPr>
                                  <a:rPr lang="it-IT" sz="2800" i="1">
                                    <a:latin typeface="Cambria Math" panose="02040503050406030204" pitchFamily="18" charset="0"/>
                                  </a:rPr>
                                </m:ctrlPr>
                              </m:sSubPr>
                              <m:e>
                                <m:r>
                                  <a:rPr lang="it-IT" sz="2800" i="1">
                                    <a:latin typeface="Cambria Math" panose="02040503050406030204" pitchFamily="18" charset="0"/>
                                  </a:rPr>
                                  <m:t>𝑞</m:t>
                                </m:r>
                              </m:e>
                              <m:sub>
                                <m:r>
                                  <a:rPr lang="it-IT" sz="2800" b="0" i="1" smtClean="0">
                                    <a:latin typeface="Cambria Math" panose="02040503050406030204" pitchFamily="18" charset="0"/>
                                  </a:rPr>
                                  <m:t>1</m:t>
                                </m:r>
                              </m:sub>
                            </m:sSub>
                          </m:den>
                        </m:f>
                      </m:e>
                    </m:d>
                  </m:oMath>
                </a14:m>
                <a:r>
                  <a:rPr lang="it-IT" sz="2800" dirty="0"/>
                  <a:t> </a:t>
                </a:r>
              </a:p>
            </p:txBody>
          </p:sp>
        </mc:Choice>
        <mc:Fallback xmlns="">
          <p:sp>
            <p:nvSpPr>
              <p:cNvPr id="12" name="CasellaDiTesto 11">
                <a:extLst>
                  <a:ext uri="{FF2B5EF4-FFF2-40B4-BE49-F238E27FC236}">
                    <a16:creationId xmlns:a16="http://schemas.microsoft.com/office/drawing/2014/main" id="{67637E8D-C946-D60A-CB86-C48429382699}"/>
                  </a:ext>
                </a:extLst>
              </p:cNvPr>
              <p:cNvSpPr txBox="1">
                <a:spLocks noRot="1" noChangeAspect="1" noMove="1" noResize="1" noEditPoints="1" noAdjustHandles="1" noChangeArrowheads="1" noChangeShapeType="1" noTextEdit="1"/>
              </p:cNvSpPr>
              <p:nvPr/>
            </p:nvSpPr>
            <p:spPr>
              <a:xfrm>
                <a:off x="4699820" y="3692884"/>
                <a:ext cx="6135328" cy="776046"/>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 name="CasellaDiTesto 3">
                <a:extLst>
                  <a:ext uri="{FF2B5EF4-FFF2-40B4-BE49-F238E27FC236}">
                    <a16:creationId xmlns:a16="http://schemas.microsoft.com/office/drawing/2014/main" id="{6537B68B-F5B1-6362-7F61-AD0D3F2FB7F6}"/>
                  </a:ext>
                </a:extLst>
              </p:cNvPr>
              <p:cNvSpPr txBox="1"/>
              <p:nvPr/>
            </p:nvSpPr>
            <p:spPr>
              <a:xfrm>
                <a:off x="4699820" y="2814133"/>
                <a:ext cx="6135328" cy="776046"/>
              </a:xfrm>
              <a:prstGeom prst="rect">
                <a:avLst/>
              </a:prstGeom>
              <a:noFill/>
            </p:spPr>
            <p:txBody>
              <a:bodyPr wrap="square">
                <a:spAutoFit/>
              </a:bodyPr>
              <a:lstStyle/>
              <a:p>
                <a14:m>
                  <m:oMath xmlns:m="http://schemas.openxmlformats.org/officeDocument/2006/math">
                    <m:d>
                      <m:dPr>
                        <m:begChr m:val="["/>
                        <m:endChr m:val="]"/>
                        <m:ctrlPr>
                          <a:rPr lang="it-IT" sz="2800" b="0" i="1" smtClean="0">
                            <a:latin typeface="Cambria Math" panose="02040503050406030204" pitchFamily="18" charset="0"/>
                          </a:rPr>
                        </m:ctrlPr>
                      </m:dPr>
                      <m:e>
                        <m:f>
                          <m:fPr>
                            <m:ctrlPr>
                              <a:rPr lang="it-IT" sz="2800" i="1">
                                <a:latin typeface="Cambria Math" panose="02040503050406030204" pitchFamily="18" charset="0"/>
                              </a:rPr>
                            </m:ctrlPr>
                          </m:fPr>
                          <m:num>
                            <m:sSub>
                              <m:sSubPr>
                                <m:ctrlPr>
                                  <a:rPr lang="it-IT" sz="2800" i="1">
                                    <a:latin typeface="Cambria Math" panose="02040503050406030204" pitchFamily="18" charset="0"/>
                                  </a:rPr>
                                </m:ctrlPr>
                              </m:sSubPr>
                              <m:e>
                                <m:r>
                                  <a:rPr lang="it-IT" sz="2800" i="1">
                                    <a:latin typeface="Cambria Math" panose="02040503050406030204" pitchFamily="18" charset="0"/>
                                  </a:rPr>
                                  <m:t>𝑅</m:t>
                                </m:r>
                              </m:e>
                              <m:sub>
                                <m:r>
                                  <a:rPr lang="it-IT" sz="2800" b="0" i="1" smtClean="0">
                                    <a:latin typeface="Cambria Math" panose="02040503050406030204" pitchFamily="18" charset="0"/>
                                  </a:rPr>
                                  <m:t>1</m:t>
                                </m:r>
                              </m:sub>
                            </m:sSub>
                          </m:num>
                          <m:den>
                            <m:sSub>
                              <m:sSubPr>
                                <m:ctrlPr>
                                  <a:rPr lang="it-IT" sz="2800" i="1">
                                    <a:latin typeface="Cambria Math" panose="02040503050406030204" pitchFamily="18" charset="0"/>
                                  </a:rPr>
                                </m:ctrlPr>
                              </m:sSubPr>
                              <m:e>
                                <m:r>
                                  <a:rPr lang="it-IT" sz="2800" i="1">
                                    <a:latin typeface="Cambria Math" panose="02040503050406030204" pitchFamily="18" charset="0"/>
                                  </a:rPr>
                                  <m:t>𝑞</m:t>
                                </m:r>
                              </m:e>
                              <m:sub>
                                <m:r>
                                  <a:rPr lang="it-IT" sz="2800" b="0" i="1" smtClean="0">
                                    <a:latin typeface="Cambria Math" panose="02040503050406030204" pitchFamily="18" charset="0"/>
                                  </a:rPr>
                                  <m:t>2</m:t>
                                </m:r>
                              </m:sub>
                            </m:sSub>
                          </m:den>
                        </m:f>
                      </m:e>
                    </m:d>
                  </m:oMath>
                </a14:m>
                <a:r>
                  <a:rPr lang="it-IT" sz="2800" dirty="0"/>
                  <a:t> </a:t>
                </a:r>
              </a:p>
            </p:txBody>
          </p:sp>
        </mc:Choice>
        <mc:Fallback xmlns="">
          <p:sp>
            <p:nvSpPr>
              <p:cNvPr id="4" name="CasellaDiTesto 3">
                <a:extLst>
                  <a:ext uri="{FF2B5EF4-FFF2-40B4-BE49-F238E27FC236}">
                    <a16:creationId xmlns:a16="http://schemas.microsoft.com/office/drawing/2014/main" id="{6537B68B-F5B1-6362-7F61-AD0D3F2FB7F6}"/>
                  </a:ext>
                </a:extLst>
              </p:cNvPr>
              <p:cNvSpPr txBox="1">
                <a:spLocks noRot="1" noChangeAspect="1" noMove="1" noResize="1" noEditPoints="1" noAdjustHandles="1" noChangeArrowheads="1" noChangeShapeType="1" noTextEdit="1"/>
              </p:cNvSpPr>
              <p:nvPr/>
            </p:nvSpPr>
            <p:spPr>
              <a:xfrm>
                <a:off x="4699820" y="2814133"/>
                <a:ext cx="6135328" cy="776046"/>
              </a:xfrm>
              <a:prstGeom prst="rect">
                <a:avLst/>
              </a:prstGeom>
              <a:blipFill>
                <a:blip r:embed="rId3"/>
                <a:stretch>
                  <a:fillRect/>
                </a:stretch>
              </a:blipFill>
            </p:spPr>
            <p:txBody>
              <a:bodyPr/>
              <a:lstStyle/>
              <a:p>
                <a:r>
                  <a:rPr lang="it-IT">
                    <a:noFill/>
                  </a:rPr>
                  <a:t> </a:t>
                </a:r>
              </a:p>
            </p:txBody>
          </p:sp>
        </mc:Fallback>
      </mc:AlternateContent>
      <p:sp>
        <p:nvSpPr>
          <p:cNvPr id="5" name="Parentesi graffa aperta 4">
            <a:extLst>
              <a:ext uri="{FF2B5EF4-FFF2-40B4-BE49-F238E27FC236}">
                <a16:creationId xmlns:a16="http://schemas.microsoft.com/office/drawing/2014/main" id="{81553A4F-A288-F1B7-2549-BED9AB8B6515}"/>
              </a:ext>
            </a:extLst>
          </p:cNvPr>
          <p:cNvSpPr/>
          <p:nvPr/>
        </p:nvSpPr>
        <p:spPr>
          <a:xfrm>
            <a:off x="4542503" y="2733368"/>
            <a:ext cx="285136" cy="1789471"/>
          </a:xfrm>
          <a:prstGeom prst="leftBrace">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p:sp>
        <p:nvSpPr>
          <p:cNvPr id="6" name="Esplosione: 14 punte 5">
            <a:extLst>
              <a:ext uri="{FF2B5EF4-FFF2-40B4-BE49-F238E27FC236}">
                <a16:creationId xmlns:a16="http://schemas.microsoft.com/office/drawing/2014/main" id="{503AE80D-3F59-52C3-6138-3367CE2A11A1}"/>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sp>
        <p:nvSpPr>
          <p:cNvPr id="7" name="Parentesi graffa aperta 6">
            <a:extLst>
              <a:ext uri="{FF2B5EF4-FFF2-40B4-BE49-F238E27FC236}">
                <a16:creationId xmlns:a16="http://schemas.microsoft.com/office/drawing/2014/main" id="{9BB4FA34-9488-66EB-49A2-AE9E365C94CD}"/>
              </a:ext>
            </a:extLst>
          </p:cNvPr>
          <p:cNvSpPr/>
          <p:nvPr/>
        </p:nvSpPr>
        <p:spPr>
          <a:xfrm>
            <a:off x="4557252" y="4832555"/>
            <a:ext cx="285136" cy="1789471"/>
          </a:xfrm>
          <a:prstGeom prst="leftBrace">
            <a:avLst/>
          </a:prstGeom>
          <a:noFill/>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a:p>
        </p:txBody>
      </p:sp>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86BF668A-564E-1588-1BB9-FC242408D566}"/>
                  </a:ext>
                </a:extLst>
              </p:cNvPr>
              <p:cNvSpPr txBox="1"/>
              <p:nvPr/>
            </p:nvSpPr>
            <p:spPr>
              <a:xfrm>
                <a:off x="3028336" y="4741606"/>
                <a:ext cx="6135328" cy="89896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=24−</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1</m:t>
                          </m:r>
                        </m:num>
                        <m:den>
                          <m:r>
                            <a:rPr lang="it-IT" sz="2800" b="0" i="1" smtClean="0">
                              <a:latin typeface="Cambria Math" panose="02040503050406030204" pitchFamily="18" charset="0"/>
                              <a:ea typeface="Cambria Math" panose="02040503050406030204" pitchFamily="18" charset="0"/>
                            </a:rPr>
                            <m:t>2</m:t>
                          </m:r>
                        </m:den>
                      </m:f>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oMath>
                  </m:oMathPara>
                </a14:m>
                <a:endParaRPr lang="it-IT" sz="2800" dirty="0"/>
              </a:p>
            </p:txBody>
          </p:sp>
        </mc:Choice>
        <mc:Fallback xmlns="">
          <p:sp>
            <p:nvSpPr>
              <p:cNvPr id="8" name="CasellaDiTesto 7">
                <a:extLst>
                  <a:ext uri="{FF2B5EF4-FFF2-40B4-BE49-F238E27FC236}">
                    <a16:creationId xmlns:a16="http://schemas.microsoft.com/office/drawing/2014/main" id="{86BF668A-564E-1588-1BB9-FC242408D566}"/>
                  </a:ext>
                </a:extLst>
              </p:cNvPr>
              <p:cNvSpPr txBox="1">
                <a:spLocks noRot="1" noChangeAspect="1" noMove="1" noResize="1" noEditPoints="1" noAdjustHandles="1" noChangeArrowheads="1" noChangeShapeType="1" noTextEdit="1"/>
              </p:cNvSpPr>
              <p:nvPr/>
            </p:nvSpPr>
            <p:spPr>
              <a:xfrm>
                <a:off x="3028336" y="4741606"/>
                <a:ext cx="6135328" cy="898964"/>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8853C696-158C-9764-2A80-0F70AA21A7B9}"/>
                  </a:ext>
                </a:extLst>
              </p:cNvPr>
              <p:cNvSpPr txBox="1"/>
              <p:nvPr/>
            </p:nvSpPr>
            <p:spPr>
              <a:xfrm>
                <a:off x="3028336" y="5756708"/>
                <a:ext cx="6135328" cy="89896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=20−</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2</m:t>
                          </m:r>
                        </m:num>
                        <m:den>
                          <m:r>
                            <a:rPr lang="it-IT" sz="2800" b="0" i="1" smtClean="0">
                              <a:latin typeface="Cambria Math" panose="02040503050406030204" pitchFamily="18" charset="0"/>
                              <a:ea typeface="Cambria Math" panose="02040503050406030204" pitchFamily="18" charset="0"/>
                            </a:rPr>
                            <m:t>5</m:t>
                          </m:r>
                        </m:den>
                      </m:f>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9" name="CasellaDiTesto 8">
                <a:extLst>
                  <a:ext uri="{FF2B5EF4-FFF2-40B4-BE49-F238E27FC236}">
                    <a16:creationId xmlns:a16="http://schemas.microsoft.com/office/drawing/2014/main" id="{8853C696-158C-9764-2A80-0F70AA21A7B9}"/>
                  </a:ext>
                </a:extLst>
              </p:cNvPr>
              <p:cNvSpPr txBox="1">
                <a:spLocks noRot="1" noChangeAspect="1" noMove="1" noResize="1" noEditPoints="1" noAdjustHandles="1" noChangeArrowheads="1" noChangeShapeType="1" noTextEdit="1"/>
              </p:cNvSpPr>
              <p:nvPr/>
            </p:nvSpPr>
            <p:spPr>
              <a:xfrm>
                <a:off x="3028336" y="5756708"/>
                <a:ext cx="6135328" cy="898964"/>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31729252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765B8F-29FA-05F4-6F27-0C1D6AB2270B}"/>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AB6178E5-6312-CF4C-A289-0E5C6921E177}"/>
              </a:ext>
            </a:extLst>
          </p:cNvPr>
          <p:cNvSpPr>
            <a:spLocks noGrp="1"/>
          </p:cNvSpPr>
          <p:nvPr>
            <p:ph idx="1"/>
          </p:nvPr>
        </p:nvSpPr>
        <p:spPr>
          <a:xfrm>
            <a:off x="1920240" y="2312276"/>
            <a:ext cx="8770571" cy="757209"/>
          </a:xfrm>
        </p:spPr>
        <p:txBody>
          <a:bodyPr/>
          <a:lstStyle/>
          <a:p>
            <a:r>
              <a:rPr lang="it-IT" dirty="0"/>
              <a:t>Risolviamo con il metodo della sostituzione e otteniamo:</a:t>
            </a:r>
          </a:p>
        </p:txBody>
      </p:sp>
      <p:sp>
        <p:nvSpPr>
          <p:cNvPr id="4" name="Esplosione: 14 punte 3">
            <a:extLst>
              <a:ext uri="{FF2B5EF4-FFF2-40B4-BE49-F238E27FC236}">
                <a16:creationId xmlns:a16="http://schemas.microsoft.com/office/drawing/2014/main" id="{C3CD8F2A-F5BB-D509-D8CA-12DCA0A8750E}"/>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6917A162-D602-3634-D639-102E93354356}"/>
                  </a:ext>
                </a:extLst>
              </p:cNvPr>
              <p:cNvSpPr txBox="1"/>
              <p:nvPr/>
            </p:nvSpPr>
            <p:spPr>
              <a:xfrm>
                <a:off x="3028336" y="2913978"/>
                <a:ext cx="6135328" cy="105118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=24−</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1</m:t>
                          </m:r>
                        </m:num>
                        <m:den>
                          <m:r>
                            <a:rPr lang="it-IT" sz="2800" b="0" i="1" smtClean="0">
                              <a:latin typeface="Cambria Math" panose="02040503050406030204" pitchFamily="18" charset="0"/>
                              <a:ea typeface="Cambria Math" panose="02040503050406030204" pitchFamily="18" charset="0"/>
                            </a:rPr>
                            <m:t>2</m:t>
                          </m:r>
                        </m:den>
                      </m:f>
                      <m:d>
                        <m:dPr>
                          <m:begChr m:val="["/>
                          <m:endChr m:val="]"/>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20−</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2</m:t>
                              </m:r>
                            </m:num>
                            <m:den>
                              <m:r>
                                <a:rPr lang="it-IT" sz="2800" b="0" i="1" smtClean="0">
                                  <a:latin typeface="Cambria Math" panose="02040503050406030204" pitchFamily="18" charset="0"/>
                                  <a:ea typeface="Cambria Math" panose="02040503050406030204" pitchFamily="18" charset="0"/>
                                </a:rPr>
                                <m:t>5</m:t>
                              </m:r>
                            </m:den>
                          </m:f>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e>
                      </m:d>
                    </m:oMath>
                  </m:oMathPara>
                </a14:m>
                <a:endParaRPr lang="it-IT" sz="2800" dirty="0"/>
              </a:p>
            </p:txBody>
          </p:sp>
        </mc:Choice>
        <mc:Fallback xmlns="">
          <p:sp>
            <p:nvSpPr>
              <p:cNvPr id="5" name="CasellaDiTesto 4">
                <a:extLst>
                  <a:ext uri="{FF2B5EF4-FFF2-40B4-BE49-F238E27FC236}">
                    <a16:creationId xmlns:a16="http://schemas.microsoft.com/office/drawing/2014/main" id="{6917A162-D602-3634-D639-102E93354356}"/>
                  </a:ext>
                </a:extLst>
              </p:cNvPr>
              <p:cNvSpPr txBox="1">
                <a:spLocks noRot="1" noChangeAspect="1" noMove="1" noResize="1" noEditPoints="1" noAdjustHandles="1" noChangeArrowheads="1" noChangeShapeType="1" noTextEdit="1"/>
              </p:cNvSpPr>
              <p:nvPr/>
            </p:nvSpPr>
            <p:spPr>
              <a:xfrm>
                <a:off x="3028336" y="2913978"/>
                <a:ext cx="6135328" cy="1051185"/>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BD0049A8-5980-18DC-62D2-7C701CA1BCC8}"/>
                  </a:ext>
                </a:extLst>
              </p:cNvPr>
              <p:cNvSpPr txBox="1"/>
              <p:nvPr/>
            </p:nvSpPr>
            <p:spPr>
              <a:xfrm>
                <a:off x="3028336" y="4115972"/>
                <a:ext cx="6135328" cy="90178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=24−10+</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1</m:t>
                          </m:r>
                        </m:num>
                        <m:den>
                          <m:r>
                            <a:rPr lang="it-IT" sz="2800" b="0" i="1" smtClean="0">
                              <a:latin typeface="Cambria Math" panose="02040503050406030204" pitchFamily="18" charset="0"/>
                              <a:ea typeface="Cambria Math" panose="02040503050406030204" pitchFamily="18" charset="0"/>
                            </a:rPr>
                            <m:t>5</m:t>
                          </m:r>
                        </m:den>
                      </m:f>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6" name="CasellaDiTesto 5">
                <a:extLst>
                  <a:ext uri="{FF2B5EF4-FFF2-40B4-BE49-F238E27FC236}">
                    <a16:creationId xmlns:a16="http://schemas.microsoft.com/office/drawing/2014/main" id="{BD0049A8-5980-18DC-62D2-7C701CA1BCC8}"/>
                  </a:ext>
                </a:extLst>
              </p:cNvPr>
              <p:cNvSpPr txBox="1">
                <a:spLocks noRot="1" noChangeAspect="1" noMove="1" noResize="1" noEditPoints="1" noAdjustHandles="1" noChangeArrowheads="1" noChangeShapeType="1" noTextEdit="1"/>
              </p:cNvSpPr>
              <p:nvPr/>
            </p:nvSpPr>
            <p:spPr>
              <a:xfrm>
                <a:off x="3028336" y="4115972"/>
                <a:ext cx="6135328" cy="901785"/>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A55A1944-A608-532A-BB50-EA93876BE280}"/>
                  </a:ext>
                </a:extLst>
              </p:cNvPr>
              <p:cNvSpPr txBox="1"/>
              <p:nvPr/>
            </p:nvSpPr>
            <p:spPr>
              <a:xfrm>
                <a:off x="3136490" y="5168566"/>
                <a:ext cx="6135328" cy="52322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lang="it-IT" sz="2800" b="0" i="1" smtClean="0">
                              <a:latin typeface="Cambria Math" panose="02040503050406030204" pitchFamily="18" charset="0"/>
                              <a:ea typeface="Cambria Math" panose="02040503050406030204" pitchFamily="18" charset="0"/>
                            </a:rPr>
                          </m:ctrlPr>
                        </m:sSubSup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1</m:t>
                          </m:r>
                        </m:sub>
                        <m:sup>
                          <m:r>
                            <a:rPr lang="it-IT" sz="2800" b="0" i="1" smtClean="0">
                              <a:latin typeface="Cambria Math" panose="02040503050406030204" pitchFamily="18" charset="0"/>
                              <a:ea typeface="Cambria Math" panose="02040503050406030204" pitchFamily="18" charset="0"/>
                            </a:rPr>
                            <m:t>∗</m:t>
                          </m:r>
                        </m:sup>
                      </m:sSubSup>
                      <m:r>
                        <a:rPr lang="it-IT" sz="2800" b="0" i="1" smtClean="0">
                          <a:latin typeface="Cambria Math" panose="02040503050406030204" pitchFamily="18" charset="0"/>
                          <a:ea typeface="Cambria Math" panose="02040503050406030204" pitchFamily="18" charset="0"/>
                        </a:rPr>
                        <m:t>=17,5</m:t>
                      </m:r>
                    </m:oMath>
                  </m:oMathPara>
                </a14:m>
                <a:endParaRPr lang="it-IT" sz="2800" dirty="0"/>
              </a:p>
            </p:txBody>
          </p:sp>
        </mc:Choice>
        <mc:Fallback xmlns="">
          <p:sp>
            <p:nvSpPr>
              <p:cNvPr id="7" name="CasellaDiTesto 6">
                <a:extLst>
                  <a:ext uri="{FF2B5EF4-FFF2-40B4-BE49-F238E27FC236}">
                    <a16:creationId xmlns:a16="http://schemas.microsoft.com/office/drawing/2014/main" id="{A55A1944-A608-532A-BB50-EA93876BE280}"/>
                  </a:ext>
                </a:extLst>
              </p:cNvPr>
              <p:cNvSpPr txBox="1">
                <a:spLocks noRot="1" noChangeAspect="1" noMove="1" noResize="1" noEditPoints="1" noAdjustHandles="1" noChangeArrowheads="1" noChangeShapeType="1" noTextEdit="1"/>
              </p:cNvSpPr>
              <p:nvPr/>
            </p:nvSpPr>
            <p:spPr>
              <a:xfrm>
                <a:off x="3136490" y="5168566"/>
                <a:ext cx="6135328" cy="523220"/>
              </a:xfrm>
              <a:prstGeom prst="rect">
                <a:avLst/>
              </a:prstGeom>
              <a:blipFill>
                <a:blip r:embed="rId4"/>
                <a:stretch>
                  <a:fillRect b="-5814"/>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667CF8E5-D76A-2F34-E067-B168F043D0C5}"/>
                  </a:ext>
                </a:extLst>
              </p:cNvPr>
              <p:cNvSpPr txBox="1"/>
              <p:nvPr/>
            </p:nvSpPr>
            <p:spPr>
              <a:xfrm>
                <a:off x="3136490" y="5771678"/>
                <a:ext cx="6135328" cy="89896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Sup>
                        <m:sSubSupPr>
                          <m:ctrlPr>
                            <a:rPr lang="it-IT" sz="2800" b="0" i="1" smtClean="0">
                              <a:latin typeface="Cambria Math" panose="02040503050406030204" pitchFamily="18" charset="0"/>
                              <a:ea typeface="Cambria Math" panose="02040503050406030204" pitchFamily="18" charset="0"/>
                            </a:rPr>
                          </m:ctrlPr>
                        </m:sSubSup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2</m:t>
                          </m:r>
                        </m:sub>
                        <m:sup>
                          <m:r>
                            <a:rPr lang="it-IT" sz="2800" b="0" i="1" smtClean="0">
                              <a:latin typeface="Cambria Math" panose="02040503050406030204" pitchFamily="18" charset="0"/>
                              <a:ea typeface="Cambria Math" panose="02040503050406030204" pitchFamily="18" charset="0"/>
                            </a:rPr>
                            <m:t>∗</m:t>
                          </m:r>
                        </m:sup>
                      </m:sSubSup>
                      <m:r>
                        <a:rPr lang="it-IT" sz="2800" b="0" i="1" smtClean="0">
                          <a:latin typeface="Cambria Math" panose="02040503050406030204" pitchFamily="18" charset="0"/>
                          <a:ea typeface="Cambria Math" panose="02040503050406030204" pitchFamily="18" charset="0"/>
                        </a:rPr>
                        <m:t> =20−</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2</m:t>
                          </m:r>
                        </m:num>
                        <m:den>
                          <m:r>
                            <a:rPr lang="it-IT" sz="2800" b="0" i="1" smtClean="0">
                              <a:latin typeface="Cambria Math" panose="02040503050406030204" pitchFamily="18" charset="0"/>
                              <a:ea typeface="Cambria Math" panose="02040503050406030204" pitchFamily="18" charset="0"/>
                            </a:rPr>
                            <m:t>5</m:t>
                          </m:r>
                        </m:den>
                      </m:f>
                      <m:d>
                        <m:dPr>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17,5</m:t>
                          </m:r>
                        </m:e>
                      </m:d>
                      <m:r>
                        <a:rPr lang="it-IT" sz="2800" b="0" i="1" smtClean="0">
                          <a:latin typeface="Cambria Math" panose="02040503050406030204" pitchFamily="18" charset="0"/>
                          <a:ea typeface="Cambria Math" panose="02040503050406030204" pitchFamily="18" charset="0"/>
                        </a:rPr>
                        <m:t>=13</m:t>
                      </m:r>
                    </m:oMath>
                  </m:oMathPara>
                </a14:m>
                <a:endParaRPr lang="it-IT" sz="2800" dirty="0"/>
              </a:p>
            </p:txBody>
          </p:sp>
        </mc:Choice>
        <mc:Fallback xmlns="">
          <p:sp>
            <p:nvSpPr>
              <p:cNvPr id="8" name="CasellaDiTesto 7">
                <a:extLst>
                  <a:ext uri="{FF2B5EF4-FFF2-40B4-BE49-F238E27FC236}">
                    <a16:creationId xmlns:a16="http://schemas.microsoft.com/office/drawing/2014/main" id="{667CF8E5-D76A-2F34-E067-B168F043D0C5}"/>
                  </a:ext>
                </a:extLst>
              </p:cNvPr>
              <p:cNvSpPr txBox="1">
                <a:spLocks noRot="1" noChangeAspect="1" noMove="1" noResize="1" noEditPoints="1" noAdjustHandles="1" noChangeArrowheads="1" noChangeShapeType="1" noTextEdit="1"/>
              </p:cNvSpPr>
              <p:nvPr/>
            </p:nvSpPr>
            <p:spPr>
              <a:xfrm>
                <a:off x="3136490" y="5771678"/>
                <a:ext cx="6135328" cy="898964"/>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37711156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E295380-BEEF-6572-F4EC-7741979459E6}"/>
              </a:ext>
            </a:extLst>
          </p:cNvPr>
          <p:cNvSpPr>
            <a:spLocks noGrp="1"/>
          </p:cNvSpPr>
          <p:nvPr>
            <p:ph type="title"/>
          </p:nvPr>
        </p:nvSpPr>
        <p:spPr/>
        <p:txBody>
          <a:bodyPr/>
          <a:lstStyle/>
          <a:p>
            <a:r>
              <a:rPr lang="it-IT" dirty="0"/>
              <a:t>ESERCIZIO 1 </a:t>
            </a:r>
          </a:p>
        </p:txBody>
      </p:sp>
      <p:sp>
        <p:nvSpPr>
          <p:cNvPr id="3" name="Segnaposto contenuto 2">
            <a:extLst>
              <a:ext uri="{FF2B5EF4-FFF2-40B4-BE49-F238E27FC236}">
                <a16:creationId xmlns:a16="http://schemas.microsoft.com/office/drawing/2014/main" id="{A1105348-AF8E-DBD0-64F5-64DEB7F3B79E}"/>
              </a:ext>
            </a:extLst>
          </p:cNvPr>
          <p:cNvSpPr>
            <a:spLocks noGrp="1"/>
          </p:cNvSpPr>
          <p:nvPr>
            <p:ph idx="1"/>
          </p:nvPr>
        </p:nvSpPr>
        <p:spPr>
          <a:xfrm>
            <a:off x="1920240" y="2312276"/>
            <a:ext cx="10340586" cy="517432"/>
          </a:xfrm>
        </p:spPr>
        <p:txBody>
          <a:bodyPr>
            <a:normAutofit fontScale="92500" lnSpcReduction="20000"/>
          </a:bodyPr>
          <a:lstStyle/>
          <a:p>
            <a:r>
              <a:rPr lang="it-IT" dirty="0"/>
              <a:t>Grafico:</a:t>
            </a:r>
          </a:p>
        </p:txBody>
      </p:sp>
      <p:sp>
        <p:nvSpPr>
          <p:cNvPr id="4" name="Esplosione: 14 punte 3">
            <a:extLst>
              <a:ext uri="{FF2B5EF4-FFF2-40B4-BE49-F238E27FC236}">
                <a16:creationId xmlns:a16="http://schemas.microsoft.com/office/drawing/2014/main" id="{E9837359-3BE7-BFA5-EE91-72B67C24E75A}"/>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cxnSp>
        <p:nvCxnSpPr>
          <p:cNvPr id="6" name="Connettore 2 5">
            <a:extLst>
              <a:ext uri="{FF2B5EF4-FFF2-40B4-BE49-F238E27FC236}">
                <a16:creationId xmlns:a16="http://schemas.microsoft.com/office/drawing/2014/main" id="{FE416E94-9D61-03C1-AFED-A4E87C826298}"/>
              </a:ext>
            </a:extLst>
          </p:cNvPr>
          <p:cNvCxnSpPr>
            <a:cxnSpLocks/>
          </p:cNvCxnSpPr>
          <p:nvPr/>
        </p:nvCxnSpPr>
        <p:spPr>
          <a:xfrm flipV="1">
            <a:off x="4466992" y="2853050"/>
            <a:ext cx="1" cy="32446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42DAA779-3885-C6F6-CAF3-8F2F2CB8E44C}"/>
              </a:ext>
            </a:extLst>
          </p:cNvPr>
          <p:cNvCxnSpPr/>
          <p:nvPr/>
        </p:nvCxnSpPr>
        <p:spPr>
          <a:xfrm>
            <a:off x="4454169" y="6097696"/>
            <a:ext cx="3736258"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diritto 9">
            <a:extLst>
              <a:ext uri="{FF2B5EF4-FFF2-40B4-BE49-F238E27FC236}">
                <a16:creationId xmlns:a16="http://schemas.microsoft.com/office/drawing/2014/main" id="{A143312C-DD9D-3D7B-0CA6-AA0D6FAF6490}"/>
              </a:ext>
            </a:extLst>
          </p:cNvPr>
          <p:cNvCxnSpPr>
            <a:cxnSpLocks/>
          </p:cNvCxnSpPr>
          <p:nvPr/>
        </p:nvCxnSpPr>
        <p:spPr>
          <a:xfrm>
            <a:off x="4466993" y="3354495"/>
            <a:ext cx="1982968" cy="274320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A10F33B4-1D2A-6ECC-B57D-F3C81CD72972}"/>
              </a:ext>
            </a:extLst>
          </p:cNvPr>
          <p:cNvCxnSpPr>
            <a:cxnSpLocks/>
          </p:cNvCxnSpPr>
          <p:nvPr/>
        </p:nvCxnSpPr>
        <p:spPr>
          <a:xfrm>
            <a:off x="4475352" y="4679323"/>
            <a:ext cx="3026661" cy="1441715"/>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5" name="CasellaDiTesto 14">
                <a:extLst>
                  <a:ext uri="{FF2B5EF4-FFF2-40B4-BE49-F238E27FC236}">
                    <a16:creationId xmlns:a16="http://schemas.microsoft.com/office/drawing/2014/main" id="{4E83114E-8185-8A64-BA3F-9B8C7B7F4C99}"/>
                  </a:ext>
                </a:extLst>
              </p:cNvPr>
              <p:cNvSpPr txBox="1"/>
              <p:nvPr/>
            </p:nvSpPr>
            <p:spPr>
              <a:xfrm>
                <a:off x="4555483" y="3010881"/>
                <a:ext cx="6135328" cy="531812"/>
              </a:xfrm>
              <a:prstGeom prst="rect">
                <a:avLst/>
              </a:prstGeom>
              <a:noFill/>
            </p:spPr>
            <p:txBody>
              <a:bodyPr wrap="square">
                <a:spAutoFit/>
              </a:bodyPr>
              <a:lstStyle/>
              <a:p>
                <a14:m>
                  <m:oMath xmlns:m="http://schemas.openxmlformats.org/officeDocument/2006/math">
                    <m:d>
                      <m:dPr>
                        <m:begChr m:val="["/>
                        <m:endChr m:val="]"/>
                        <m:ctrlPr>
                          <a:rPr lang="it-IT" b="0" i="1" smtClean="0">
                            <a:latin typeface="Cambria Math" panose="02040503050406030204" pitchFamily="18" charset="0"/>
                          </a:rPr>
                        </m:ctrlPr>
                      </m:dPr>
                      <m:e>
                        <m:f>
                          <m:fPr>
                            <m:ctrlPr>
                              <a:rPr lang="it-IT" i="1">
                                <a:latin typeface="Cambria Math" panose="02040503050406030204" pitchFamily="18" charset="0"/>
                              </a:rPr>
                            </m:ctrlPr>
                          </m:fPr>
                          <m:num>
                            <m:sSub>
                              <m:sSubPr>
                                <m:ctrlPr>
                                  <a:rPr lang="it-IT" i="1">
                                    <a:latin typeface="Cambria Math" panose="02040503050406030204" pitchFamily="18" charset="0"/>
                                  </a:rPr>
                                </m:ctrlPr>
                              </m:sSubPr>
                              <m:e>
                                <m:r>
                                  <a:rPr lang="it-IT" i="1">
                                    <a:latin typeface="Cambria Math" panose="02040503050406030204" pitchFamily="18" charset="0"/>
                                  </a:rPr>
                                  <m:t>𝑅</m:t>
                                </m:r>
                              </m:e>
                              <m:sub>
                                <m:r>
                                  <a:rPr lang="it-IT" b="0" i="1" smtClean="0">
                                    <a:latin typeface="Cambria Math" panose="02040503050406030204" pitchFamily="18" charset="0"/>
                                  </a:rPr>
                                  <m:t>2</m:t>
                                </m:r>
                              </m:sub>
                            </m:sSub>
                          </m:num>
                          <m:den>
                            <m:sSub>
                              <m:sSubPr>
                                <m:ctrlPr>
                                  <a:rPr lang="it-IT" i="1">
                                    <a:latin typeface="Cambria Math" panose="02040503050406030204" pitchFamily="18" charset="0"/>
                                  </a:rPr>
                                </m:ctrlPr>
                              </m:sSubPr>
                              <m:e>
                                <m:r>
                                  <a:rPr lang="it-IT" i="1">
                                    <a:latin typeface="Cambria Math" panose="02040503050406030204" pitchFamily="18" charset="0"/>
                                  </a:rPr>
                                  <m:t>𝑞</m:t>
                                </m:r>
                              </m:e>
                              <m:sub>
                                <m:r>
                                  <a:rPr lang="it-IT" b="0" i="1" smtClean="0">
                                    <a:latin typeface="Cambria Math" panose="02040503050406030204" pitchFamily="18" charset="0"/>
                                  </a:rPr>
                                  <m:t>1</m:t>
                                </m:r>
                              </m:sub>
                            </m:sSub>
                          </m:den>
                        </m:f>
                      </m:e>
                    </m:d>
                  </m:oMath>
                </a14:m>
                <a:r>
                  <a:rPr lang="it-IT" dirty="0"/>
                  <a:t> </a:t>
                </a:r>
              </a:p>
            </p:txBody>
          </p:sp>
        </mc:Choice>
        <mc:Fallback xmlns="">
          <p:sp>
            <p:nvSpPr>
              <p:cNvPr id="15" name="CasellaDiTesto 14">
                <a:extLst>
                  <a:ext uri="{FF2B5EF4-FFF2-40B4-BE49-F238E27FC236}">
                    <a16:creationId xmlns:a16="http://schemas.microsoft.com/office/drawing/2014/main" id="{4E83114E-8185-8A64-BA3F-9B8C7B7F4C99}"/>
                  </a:ext>
                </a:extLst>
              </p:cNvPr>
              <p:cNvSpPr txBox="1">
                <a:spLocks noRot="1" noChangeAspect="1" noMove="1" noResize="1" noEditPoints="1" noAdjustHandles="1" noChangeArrowheads="1" noChangeShapeType="1" noTextEdit="1"/>
              </p:cNvSpPr>
              <p:nvPr/>
            </p:nvSpPr>
            <p:spPr>
              <a:xfrm>
                <a:off x="4555483" y="3010881"/>
                <a:ext cx="6135328" cy="531812"/>
              </a:xfrm>
              <a:prstGeom prst="rect">
                <a:avLst/>
              </a:prstGeom>
              <a:blipFill>
                <a:blip r:embed="rId3"/>
                <a:stretch>
                  <a:fillRect b="-114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6" name="CasellaDiTesto 15">
                <a:extLst>
                  <a:ext uri="{FF2B5EF4-FFF2-40B4-BE49-F238E27FC236}">
                    <a16:creationId xmlns:a16="http://schemas.microsoft.com/office/drawing/2014/main" id="{CDD024E4-B388-40E1-60D3-FD1593086382}"/>
                  </a:ext>
                </a:extLst>
              </p:cNvPr>
              <p:cNvSpPr txBox="1"/>
              <p:nvPr/>
            </p:nvSpPr>
            <p:spPr>
              <a:xfrm>
                <a:off x="7362592" y="5557047"/>
                <a:ext cx="673509" cy="531812"/>
              </a:xfrm>
              <a:prstGeom prst="rect">
                <a:avLst/>
              </a:prstGeom>
              <a:noFill/>
            </p:spPr>
            <p:txBody>
              <a:bodyPr wrap="square">
                <a:spAutoFit/>
              </a:bodyPr>
              <a:lstStyle/>
              <a:p>
                <a14:m>
                  <m:oMath xmlns:m="http://schemas.openxmlformats.org/officeDocument/2006/math">
                    <m:d>
                      <m:dPr>
                        <m:begChr m:val="["/>
                        <m:endChr m:val="]"/>
                        <m:ctrlPr>
                          <a:rPr lang="it-IT" b="0" i="1" smtClean="0">
                            <a:latin typeface="Cambria Math" panose="02040503050406030204" pitchFamily="18" charset="0"/>
                          </a:rPr>
                        </m:ctrlPr>
                      </m:dPr>
                      <m:e>
                        <m:f>
                          <m:fPr>
                            <m:ctrlPr>
                              <a:rPr lang="it-IT" i="1">
                                <a:latin typeface="Cambria Math" panose="02040503050406030204" pitchFamily="18" charset="0"/>
                              </a:rPr>
                            </m:ctrlPr>
                          </m:fPr>
                          <m:num>
                            <m:sSub>
                              <m:sSubPr>
                                <m:ctrlPr>
                                  <a:rPr lang="it-IT" i="1">
                                    <a:latin typeface="Cambria Math" panose="02040503050406030204" pitchFamily="18" charset="0"/>
                                  </a:rPr>
                                </m:ctrlPr>
                              </m:sSubPr>
                              <m:e>
                                <m:r>
                                  <a:rPr lang="it-IT" i="1">
                                    <a:latin typeface="Cambria Math" panose="02040503050406030204" pitchFamily="18" charset="0"/>
                                  </a:rPr>
                                  <m:t>𝑅</m:t>
                                </m:r>
                              </m:e>
                              <m:sub>
                                <m:r>
                                  <a:rPr lang="it-IT" b="0" i="1" smtClean="0">
                                    <a:latin typeface="Cambria Math" panose="02040503050406030204" pitchFamily="18" charset="0"/>
                                  </a:rPr>
                                  <m:t>1</m:t>
                                </m:r>
                              </m:sub>
                            </m:sSub>
                          </m:num>
                          <m:den>
                            <m:sSub>
                              <m:sSubPr>
                                <m:ctrlPr>
                                  <a:rPr lang="it-IT" i="1">
                                    <a:latin typeface="Cambria Math" panose="02040503050406030204" pitchFamily="18" charset="0"/>
                                  </a:rPr>
                                </m:ctrlPr>
                              </m:sSubPr>
                              <m:e>
                                <m:r>
                                  <a:rPr lang="it-IT" i="1">
                                    <a:latin typeface="Cambria Math" panose="02040503050406030204" pitchFamily="18" charset="0"/>
                                  </a:rPr>
                                  <m:t>𝑞</m:t>
                                </m:r>
                              </m:e>
                              <m:sub>
                                <m:r>
                                  <a:rPr lang="it-IT" b="0" i="1" smtClean="0">
                                    <a:latin typeface="Cambria Math" panose="02040503050406030204" pitchFamily="18" charset="0"/>
                                  </a:rPr>
                                  <m:t>2</m:t>
                                </m:r>
                              </m:sub>
                            </m:sSub>
                          </m:den>
                        </m:f>
                      </m:e>
                    </m:d>
                  </m:oMath>
                </a14:m>
                <a:r>
                  <a:rPr lang="it-IT" dirty="0"/>
                  <a:t> </a:t>
                </a:r>
              </a:p>
            </p:txBody>
          </p:sp>
        </mc:Choice>
        <mc:Fallback xmlns="">
          <p:sp>
            <p:nvSpPr>
              <p:cNvPr id="16" name="CasellaDiTesto 15">
                <a:extLst>
                  <a:ext uri="{FF2B5EF4-FFF2-40B4-BE49-F238E27FC236}">
                    <a16:creationId xmlns:a16="http://schemas.microsoft.com/office/drawing/2014/main" id="{CDD024E4-B388-40E1-60D3-FD1593086382}"/>
                  </a:ext>
                </a:extLst>
              </p:cNvPr>
              <p:cNvSpPr txBox="1">
                <a:spLocks noRot="1" noChangeAspect="1" noMove="1" noResize="1" noEditPoints="1" noAdjustHandles="1" noChangeArrowheads="1" noChangeShapeType="1" noTextEdit="1"/>
              </p:cNvSpPr>
              <p:nvPr/>
            </p:nvSpPr>
            <p:spPr>
              <a:xfrm>
                <a:off x="7362592" y="5557047"/>
                <a:ext cx="673509" cy="531812"/>
              </a:xfrm>
              <a:prstGeom prst="rect">
                <a:avLst/>
              </a:prstGeom>
              <a:blipFill>
                <a:blip r:embed="rId4"/>
                <a:stretch>
                  <a:fillRect b="-114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7" name="CasellaDiTesto 16">
                <a:extLst>
                  <a:ext uri="{FF2B5EF4-FFF2-40B4-BE49-F238E27FC236}">
                    <a16:creationId xmlns:a16="http://schemas.microsoft.com/office/drawing/2014/main" id="{97FE8A3E-4333-8475-6F16-0AEBEB25DD00}"/>
                  </a:ext>
                </a:extLst>
              </p:cNvPr>
              <p:cNvSpPr txBox="1"/>
              <p:nvPr/>
            </p:nvSpPr>
            <p:spPr>
              <a:xfrm>
                <a:off x="4077396" y="2733882"/>
                <a:ext cx="30110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𝑞</m:t>
                          </m:r>
                        </m:e>
                        <m:sub>
                          <m:r>
                            <a:rPr lang="it-IT" b="0" i="1" smtClean="0">
                              <a:latin typeface="Cambria Math" panose="02040503050406030204" pitchFamily="18" charset="0"/>
                            </a:rPr>
                            <m:t>1</m:t>
                          </m:r>
                        </m:sub>
                      </m:sSub>
                    </m:oMath>
                  </m:oMathPara>
                </a14:m>
                <a:endParaRPr lang="it-IT" dirty="0"/>
              </a:p>
            </p:txBody>
          </p:sp>
        </mc:Choice>
        <mc:Fallback xmlns="">
          <p:sp>
            <p:nvSpPr>
              <p:cNvPr id="17" name="CasellaDiTesto 16">
                <a:extLst>
                  <a:ext uri="{FF2B5EF4-FFF2-40B4-BE49-F238E27FC236}">
                    <a16:creationId xmlns:a16="http://schemas.microsoft.com/office/drawing/2014/main" id="{97FE8A3E-4333-8475-6F16-0AEBEB25DD00}"/>
                  </a:ext>
                </a:extLst>
              </p:cNvPr>
              <p:cNvSpPr txBox="1">
                <a:spLocks noRot="1" noChangeAspect="1" noMove="1" noResize="1" noEditPoints="1" noAdjustHandles="1" noChangeArrowheads="1" noChangeShapeType="1" noTextEdit="1"/>
              </p:cNvSpPr>
              <p:nvPr/>
            </p:nvSpPr>
            <p:spPr>
              <a:xfrm>
                <a:off x="4077396" y="2733882"/>
                <a:ext cx="301108" cy="276999"/>
              </a:xfrm>
              <a:prstGeom prst="rect">
                <a:avLst/>
              </a:prstGeom>
              <a:blipFill>
                <a:blip r:embed="rId5"/>
                <a:stretch>
                  <a:fillRect l="-14286" r="-2041" b="-1956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9" name="CasellaDiTesto 18">
                <a:extLst>
                  <a:ext uri="{FF2B5EF4-FFF2-40B4-BE49-F238E27FC236}">
                    <a16:creationId xmlns:a16="http://schemas.microsoft.com/office/drawing/2014/main" id="{447D2669-B21A-B3C7-8C12-FF1D202FFBDD}"/>
                  </a:ext>
                </a:extLst>
              </p:cNvPr>
              <p:cNvSpPr txBox="1"/>
              <p:nvPr/>
            </p:nvSpPr>
            <p:spPr>
              <a:xfrm>
                <a:off x="8190427" y="6144280"/>
                <a:ext cx="30643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𝑞</m:t>
                          </m:r>
                        </m:e>
                        <m:sub>
                          <m:r>
                            <a:rPr lang="it-IT" b="0" i="1" smtClean="0">
                              <a:latin typeface="Cambria Math" panose="02040503050406030204" pitchFamily="18" charset="0"/>
                            </a:rPr>
                            <m:t>2</m:t>
                          </m:r>
                        </m:sub>
                      </m:sSub>
                    </m:oMath>
                  </m:oMathPara>
                </a14:m>
                <a:endParaRPr lang="it-IT" dirty="0"/>
              </a:p>
            </p:txBody>
          </p:sp>
        </mc:Choice>
        <mc:Fallback xmlns="">
          <p:sp>
            <p:nvSpPr>
              <p:cNvPr id="19" name="CasellaDiTesto 18">
                <a:extLst>
                  <a:ext uri="{FF2B5EF4-FFF2-40B4-BE49-F238E27FC236}">
                    <a16:creationId xmlns:a16="http://schemas.microsoft.com/office/drawing/2014/main" id="{447D2669-B21A-B3C7-8C12-FF1D202FFBDD}"/>
                  </a:ext>
                </a:extLst>
              </p:cNvPr>
              <p:cNvSpPr txBox="1">
                <a:spLocks noRot="1" noChangeAspect="1" noMove="1" noResize="1" noEditPoints="1" noAdjustHandles="1" noChangeArrowheads="1" noChangeShapeType="1" noTextEdit="1"/>
              </p:cNvSpPr>
              <p:nvPr/>
            </p:nvSpPr>
            <p:spPr>
              <a:xfrm>
                <a:off x="8190427" y="6144280"/>
                <a:ext cx="306430" cy="276999"/>
              </a:xfrm>
              <a:prstGeom prst="rect">
                <a:avLst/>
              </a:prstGeom>
              <a:blipFill>
                <a:blip r:embed="rId6"/>
                <a:stretch>
                  <a:fillRect l="-14000" r="-2000" b="-2222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8AD3125C-3739-881A-32A8-6772985914BE}"/>
                  </a:ext>
                </a:extLst>
              </p:cNvPr>
              <p:cNvSpPr txBox="1"/>
              <p:nvPr/>
            </p:nvSpPr>
            <p:spPr>
              <a:xfrm>
                <a:off x="4113629" y="3565178"/>
                <a:ext cx="340541" cy="28174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1</m:t>
                          </m:r>
                        </m:sub>
                        <m:sup>
                          <m:r>
                            <a:rPr lang="it-IT" b="0" i="1" smtClean="0">
                              <a:latin typeface="Cambria Math" panose="02040503050406030204" pitchFamily="18" charset="0"/>
                            </a:rPr>
                            <m:t>𝐴</m:t>
                          </m:r>
                        </m:sup>
                      </m:sSubSup>
                    </m:oMath>
                  </m:oMathPara>
                </a14:m>
                <a:endParaRPr lang="it-IT" dirty="0"/>
              </a:p>
            </p:txBody>
          </p:sp>
        </mc:Choice>
        <mc:Fallback xmlns="">
          <p:sp>
            <p:nvSpPr>
              <p:cNvPr id="5" name="CasellaDiTesto 4">
                <a:extLst>
                  <a:ext uri="{FF2B5EF4-FFF2-40B4-BE49-F238E27FC236}">
                    <a16:creationId xmlns:a16="http://schemas.microsoft.com/office/drawing/2014/main" id="{8AD3125C-3739-881A-32A8-6772985914BE}"/>
                  </a:ext>
                </a:extLst>
              </p:cNvPr>
              <p:cNvSpPr txBox="1">
                <a:spLocks noRot="1" noChangeAspect="1" noMove="1" noResize="1" noEditPoints="1" noAdjustHandles="1" noChangeArrowheads="1" noChangeShapeType="1" noTextEdit="1"/>
              </p:cNvSpPr>
              <p:nvPr/>
            </p:nvSpPr>
            <p:spPr>
              <a:xfrm>
                <a:off x="4113629" y="3565178"/>
                <a:ext cx="340541" cy="281744"/>
              </a:xfrm>
              <a:prstGeom prst="rect">
                <a:avLst/>
              </a:prstGeom>
              <a:blipFill>
                <a:blip r:embed="rId7"/>
                <a:stretch>
                  <a:fillRect l="-12500" t="-6522" r="-1786" b="-2173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B773C0C9-DF2E-A973-43BF-2520A86E1792}"/>
                  </a:ext>
                </a:extLst>
              </p:cNvPr>
              <p:cNvSpPr txBox="1"/>
              <p:nvPr/>
            </p:nvSpPr>
            <p:spPr>
              <a:xfrm>
                <a:off x="4113628" y="4679323"/>
                <a:ext cx="338426" cy="28033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1</m:t>
                          </m:r>
                        </m:sub>
                        <m:sup>
                          <m:r>
                            <a:rPr lang="it-IT" b="0" i="1" smtClean="0">
                              <a:latin typeface="Cambria Math" panose="02040503050406030204" pitchFamily="18" charset="0"/>
                            </a:rPr>
                            <m:t>𝐵</m:t>
                          </m:r>
                        </m:sup>
                      </m:sSubSup>
                    </m:oMath>
                  </m:oMathPara>
                </a14:m>
                <a:endParaRPr lang="it-IT" dirty="0"/>
              </a:p>
            </p:txBody>
          </p:sp>
        </mc:Choice>
        <mc:Fallback xmlns="">
          <p:sp>
            <p:nvSpPr>
              <p:cNvPr id="7" name="CasellaDiTesto 6">
                <a:extLst>
                  <a:ext uri="{FF2B5EF4-FFF2-40B4-BE49-F238E27FC236}">
                    <a16:creationId xmlns:a16="http://schemas.microsoft.com/office/drawing/2014/main" id="{B773C0C9-DF2E-A973-43BF-2520A86E1792}"/>
                  </a:ext>
                </a:extLst>
              </p:cNvPr>
              <p:cNvSpPr txBox="1">
                <a:spLocks noRot="1" noChangeAspect="1" noMove="1" noResize="1" noEditPoints="1" noAdjustHandles="1" noChangeArrowheads="1" noChangeShapeType="1" noTextEdit="1"/>
              </p:cNvSpPr>
              <p:nvPr/>
            </p:nvSpPr>
            <p:spPr>
              <a:xfrm>
                <a:off x="4113628" y="4679323"/>
                <a:ext cx="338426" cy="280333"/>
              </a:xfrm>
              <a:prstGeom prst="rect">
                <a:avLst/>
              </a:prstGeom>
              <a:blipFill>
                <a:blip r:embed="rId8"/>
                <a:stretch>
                  <a:fillRect l="-12727" t="-6522" r="-1818" b="-2173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94365891-6C00-C289-D8D9-DB93D5FFF0CE}"/>
                  </a:ext>
                </a:extLst>
              </p:cNvPr>
              <p:cNvSpPr txBox="1"/>
              <p:nvPr/>
            </p:nvSpPr>
            <p:spPr>
              <a:xfrm>
                <a:off x="4046323" y="5293580"/>
                <a:ext cx="30187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1</m:t>
                          </m:r>
                        </m:sub>
                        <m:sup>
                          <m:r>
                            <a:rPr lang="it-IT" b="0" i="1" smtClean="0">
                              <a:latin typeface="Cambria Math" panose="02040503050406030204" pitchFamily="18" charset="0"/>
                            </a:rPr>
                            <m:t>∗</m:t>
                          </m:r>
                        </m:sup>
                      </m:sSubSup>
                    </m:oMath>
                  </m:oMathPara>
                </a14:m>
                <a:endParaRPr lang="it-IT" dirty="0"/>
              </a:p>
            </p:txBody>
          </p:sp>
        </mc:Choice>
        <mc:Fallback xmlns="">
          <p:sp>
            <p:nvSpPr>
              <p:cNvPr id="9" name="CasellaDiTesto 8">
                <a:extLst>
                  <a:ext uri="{FF2B5EF4-FFF2-40B4-BE49-F238E27FC236}">
                    <a16:creationId xmlns:a16="http://schemas.microsoft.com/office/drawing/2014/main" id="{94365891-6C00-C289-D8D9-DB93D5FFF0CE}"/>
                  </a:ext>
                </a:extLst>
              </p:cNvPr>
              <p:cNvSpPr txBox="1">
                <a:spLocks noRot="1" noChangeAspect="1" noMove="1" noResize="1" noEditPoints="1" noAdjustHandles="1" noChangeArrowheads="1" noChangeShapeType="1" noTextEdit="1"/>
              </p:cNvSpPr>
              <p:nvPr/>
            </p:nvSpPr>
            <p:spPr>
              <a:xfrm>
                <a:off x="4046323" y="5293580"/>
                <a:ext cx="301878" cy="276999"/>
              </a:xfrm>
              <a:prstGeom prst="rect">
                <a:avLst/>
              </a:prstGeom>
              <a:blipFill>
                <a:blip r:embed="rId9"/>
                <a:stretch>
                  <a:fillRect l="-14286" r="-2041" b="-19565"/>
                </a:stretch>
              </a:blipFill>
            </p:spPr>
            <p:txBody>
              <a:bodyPr/>
              <a:lstStyle/>
              <a:p>
                <a:r>
                  <a:rPr lang="it-IT">
                    <a:noFill/>
                  </a:rPr>
                  <a:t> </a:t>
                </a:r>
              </a:p>
            </p:txBody>
          </p:sp>
        </mc:Fallback>
      </mc:AlternateContent>
      <p:cxnSp>
        <p:nvCxnSpPr>
          <p:cNvPr id="23" name="Connettore diritto 22">
            <a:extLst>
              <a:ext uri="{FF2B5EF4-FFF2-40B4-BE49-F238E27FC236}">
                <a16:creationId xmlns:a16="http://schemas.microsoft.com/office/drawing/2014/main" id="{E9BE6247-B34A-A96E-3DF0-DD6DBF98791E}"/>
              </a:ext>
            </a:extLst>
          </p:cNvPr>
          <p:cNvCxnSpPr>
            <a:cxnSpLocks/>
          </p:cNvCxnSpPr>
          <p:nvPr/>
        </p:nvCxnSpPr>
        <p:spPr>
          <a:xfrm>
            <a:off x="4458633" y="5360012"/>
            <a:ext cx="1513330" cy="25317"/>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8" name="Connettore diritto 27">
            <a:extLst>
              <a:ext uri="{FF2B5EF4-FFF2-40B4-BE49-F238E27FC236}">
                <a16:creationId xmlns:a16="http://schemas.microsoft.com/office/drawing/2014/main" id="{0B7BAB27-E9B3-6AE0-E706-8FDC220CEAA1}"/>
              </a:ext>
            </a:extLst>
          </p:cNvPr>
          <p:cNvCxnSpPr>
            <a:cxnSpLocks/>
          </p:cNvCxnSpPr>
          <p:nvPr/>
        </p:nvCxnSpPr>
        <p:spPr>
          <a:xfrm>
            <a:off x="4447010" y="4894382"/>
            <a:ext cx="1147545"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0" name="Connettore diritto 29">
            <a:extLst>
              <a:ext uri="{FF2B5EF4-FFF2-40B4-BE49-F238E27FC236}">
                <a16:creationId xmlns:a16="http://schemas.microsoft.com/office/drawing/2014/main" id="{CD101ECB-1F6D-489D-D34D-0EB3712A8BB2}"/>
              </a:ext>
            </a:extLst>
          </p:cNvPr>
          <p:cNvCxnSpPr>
            <a:cxnSpLocks/>
          </p:cNvCxnSpPr>
          <p:nvPr/>
        </p:nvCxnSpPr>
        <p:spPr>
          <a:xfrm>
            <a:off x="4454169" y="3715171"/>
            <a:ext cx="255483"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3" name="Connettore diritto 32">
            <a:extLst>
              <a:ext uri="{FF2B5EF4-FFF2-40B4-BE49-F238E27FC236}">
                <a16:creationId xmlns:a16="http://schemas.microsoft.com/office/drawing/2014/main" id="{611BEE70-D963-AAE2-0F3D-858CFC163CE3}"/>
              </a:ext>
            </a:extLst>
          </p:cNvPr>
          <p:cNvCxnSpPr/>
          <p:nvPr/>
        </p:nvCxnSpPr>
        <p:spPr>
          <a:xfrm>
            <a:off x="4729317" y="3738229"/>
            <a:ext cx="0" cy="238280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4" name="Connettore diritto 33">
            <a:extLst>
              <a:ext uri="{FF2B5EF4-FFF2-40B4-BE49-F238E27FC236}">
                <a16:creationId xmlns:a16="http://schemas.microsoft.com/office/drawing/2014/main" id="{5FEC9FFB-924D-E04F-4769-EB0A7385A0E0}"/>
              </a:ext>
            </a:extLst>
          </p:cNvPr>
          <p:cNvCxnSpPr>
            <a:cxnSpLocks/>
          </p:cNvCxnSpPr>
          <p:nvPr/>
        </p:nvCxnSpPr>
        <p:spPr>
          <a:xfrm>
            <a:off x="5594555" y="4894382"/>
            <a:ext cx="0" cy="1203314"/>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36" name="Connettore diritto 35">
            <a:extLst>
              <a:ext uri="{FF2B5EF4-FFF2-40B4-BE49-F238E27FC236}">
                <a16:creationId xmlns:a16="http://schemas.microsoft.com/office/drawing/2014/main" id="{E9BDC7B5-C917-DE28-4049-95162CD89890}"/>
              </a:ext>
            </a:extLst>
          </p:cNvPr>
          <p:cNvCxnSpPr>
            <a:cxnSpLocks/>
          </p:cNvCxnSpPr>
          <p:nvPr/>
        </p:nvCxnSpPr>
        <p:spPr>
          <a:xfrm>
            <a:off x="5971963" y="5385329"/>
            <a:ext cx="0" cy="688679"/>
          </a:xfrm>
          <a:prstGeom prst="line">
            <a:avLst/>
          </a:prstGeom>
          <a:ln>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9" name="CasellaDiTesto 38">
                <a:extLst>
                  <a:ext uri="{FF2B5EF4-FFF2-40B4-BE49-F238E27FC236}">
                    <a16:creationId xmlns:a16="http://schemas.microsoft.com/office/drawing/2014/main" id="{26C2F233-CF57-9D26-5FEA-E154A3589123}"/>
                  </a:ext>
                </a:extLst>
              </p:cNvPr>
              <p:cNvSpPr txBox="1"/>
              <p:nvPr/>
            </p:nvSpPr>
            <p:spPr>
              <a:xfrm>
                <a:off x="5794122" y="6200934"/>
                <a:ext cx="306430"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2</m:t>
                          </m:r>
                        </m:sub>
                        <m:sup>
                          <m:r>
                            <a:rPr lang="it-IT" b="0" i="1" smtClean="0">
                              <a:latin typeface="Cambria Math" panose="02040503050406030204" pitchFamily="18" charset="0"/>
                            </a:rPr>
                            <m:t>∗</m:t>
                          </m:r>
                        </m:sup>
                      </m:sSubSup>
                    </m:oMath>
                  </m:oMathPara>
                </a14:m>
                <a:endParaRPr lang="it-IT" dirty="0"/>
              </a:p>
            </p:txBody>
          </p:sp>
        </mc:Choice>
        <mc:Fallback xmlns="">
          <p:sp>
            <p:nvSpPr>
              <p:cNvPr id="39" name="CasellaDiTesto 38">
                <a:extLst>
                  <a:ext uri="{FF2B5EF4-FFF2-40B4-BE49-F238E27FC236}">
                    <a16:creationId xmlns:a16="http://schemas.microsoft.com/office/drawing/2014/main" id="{26C2F233-CF57-9D26-5FEA-E154A3589123}"/>
                  </a:ext>
                </a:extLst>
              </p:cNvPr>
              <p:cNvSpPr txBox="1">
                <a:spLocks noRot="1" noChangeAspect="1" noMove="1" noResize="1" noEditPoints="1" noAdjustHandles="1" noChangeArrowheads="1" noChangeShapeType="1" noTextEdit="1"/>
              </p:cNvSpPr>
              <p:nvPr/>
            </p:nvSpPr>
            <p:spPr>
              <a:xfrm>
                <a:off x="5794122" y="6200934"/>
                <a:ext cx="306430" cy="276999"/>
              </a:xfrm>
              <a:prstGeom prst="rect">
                <a:avLst/>
              </a:prstGeom>
              <a:blipFill>
                <a:blip r:embed="rId10"/>
                <a:stretch>
                  <a:fillRect l="-13725" r="-1961" b="-1956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1" name="CasellaDiTesto 40">
                <a:extLst>
                  <a:ext uri="{FF2B5EF4-FFF2-40B4-BE49-F238E27FC236}">
                    <a16:creationId xmlns:a16="http://schemas.microsoft.com/office/drawing/2014/main" id="{C7225A6B-59B7-607E-17E6-4EB1ECC8C1B1}"/>
                  </a:ext>
                </a:extLst>
              </p:cNvPr>
              <p:cNvSpPr txBox="1"/>
              <p:nvPr/>
            </p:nvSpPr>
            <p:spPr>
              <a:xfrm>
                <a:off x="4558713" y="6181373"/>
                <a:ext cx="340541" cy="28225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2</m:t>
                          </m:r>
                        </m:sub>
                        <m:sup>
                          <m:r>
                            <a:rPr lang="it-IT" b="0" i="1" smtClean="0">
                              <a:latin typeface="Cambria Math" panose="02040503050406030204" pitchFamily="18" charset="0"/>
                            </a:rPr>
                            <m:t>𝐴</m:t>
                          </m:r>
                        </m:sup>
                      </m:sSubSup>
                    </m:oMath>
                  </m:oMathPara>
                </a14:m>
                <a:endParaRPr lang="it-IT" dirty="0"/>
              </a:p>
            </p:txBody>
          </p:sp>
        </mc:Choice>
        <mc:Fallback xmlns="">
          <p:sp>
            <p:nvSpPr>
              <p:cNvPr id="41" name="CasellaDiTesto 40">
                <a:extLst>
                  <a:ext uri="{FF2B5EF4-FFF2-40B4-BE49-F238E27FC236}">
                    <a16:creationId xmlns:a16="http://schemas.microsoft.com/office/drawing/2014/main" id="{C7225A6B-59B7-607E-17E6-4EB1ECC8C1B1}"/>
                  </a:ext>
                </a:extLst>
              </p:cNvPr>
              <p:cNvSpPr txBox="1">
                <a:spLocks noRot="1" noChangeAspect="1" noMove="1" noResize="1" noEditPoints="1" noAdjustHandles="1" noChangeArrowheads="1" noChangeShapeType="1" noTextEdit="1"/>
              </p:cNvSpPr>
              <p:nvPr/>
            </p:nvSpPr>
            <p:spPr>
              <a:xfrm>
                <a:off x="4558713" y="6181373"/>
                <a:ext cx="340541" cy="282257"/>
              </a:xfrm>
              <a:prstGeom prst="rect">
                <a:avLst/>
              </a:prstGeom>
              <a:blipFill>
                <a:blip r:embed="rId11"/>
                <a:stretch>
                  <a:fillRect l="-12500" t="-6522" r="-1786" b="-2173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44" name="CasellaDiTesto 43">
                <a:extLst>
                  <a:ext uri="{FF2B5EF4-FFF2-40B4-BE49-F238E27FC236}">
                    <a16:creationId xmlns:a16="http://schemas.microsoft.com/office/drawing/2014/main" id="{8ACCE30A-8183-FF30-25A3-F3B9CF7C5DD8}"/>
                  </a:ext>
                </a:extLst>
              </p:cNvPr>
              <p:cNvSpPr txBox="1"/>
              <p:nvPr/>
            </p:nvSpPr>
            <p:spPr>
              <a:xfrm>
                <a:off x="5426874" y="6200934"/>
                <a:ext cx="338426" cy="280846"/>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2</m:t>
                          </m:r>
                        </m:sub>
                        <m:sup>
                          <m:r>
                            <a:rPr lang="it-IT" b="0" i="1" smtClean="0">
                              <a:latin typeface="Cambria Math" panose="02040503050406030204" pitchFamily="18" charset="0"/>
                            </a:rPr>
                            <m:t>𝐵</m:t>
                          </m:r>
                        </m:sup>
                      </m:sSubSup>
                    </m:oMath>
                  </m:oMathPara>
                </a14:m>
                <a:endParaRPr lang="it-IT" dirty="0"/>
              </a:p>
            </p:txBody>
          </p:sp>
        </mc:Choice>
        <mc:Fallback xmlns="">
          <p:sp>
            <p:nvSpPr>
              <p:cNvPr id="44" name="CasellaDiTesto 43">
                <a:extLst>
                  <a:ext uri="{FF2B5EF4-FFF2-40B4-BE49-F238E27FC236}">
                    <a16:creationId xmlns:a16="http://schemas.microsoft.com/office/drawing/2014/main" id="{8ACCE30A-8183-FF30-25A3-F3B9CF7C5DD8}"/>
                  </a:ext>
                </a:extLst>
              </p:cNvPr>
              <p:cNvSpPr txBox="1">
                <a:spLocks noRot="1" noChangeAspect="1" noMove="1" noResize="1" noEditPoints="1" noAdjustHandles="1" noChangeArrowheads="1" noChangeShapeType="1" noTextEdit="1"/>
              </p:cNvSpPr>
              <p:nvPr/>
            </p:nvSpPr>
            <p:spPr>
              <a:xfrm>
                <a:off x="5426874" y="6200934"/>
                <a:ext cx="338426" cy="280846"/>
              </a:xfrm>
              <a:prstGeom prst="rect">
                <a:avLst/>
              </a:prstGeom>
              <a:blipFill>
                <a:blip r:embed="rId12"/>
                <a:stretch>
                  <a:fillRect l="-12500" t="-6522" r="-1786" b="-21739"/>
                </a:stretch>
              </a:blipFill>
            </p:spPr>
            <p:txBody>
              <a:bodyPr/>
              <a:lstStyle/>
              <a:p>
                <a:r>
                  <a:rPr lang="it-IT">
                    <a:noFill/>
                  </a:rPr>
                  <a:t> </a:t>
                </a:r>
              </a:p>
            </p:txBody>
          </p:sp>
        </mc:Fallback>
      </mc:AlternateContent>
    </p:spTree>
    <p:extLst>
      <p:ext uri="{BB962C8B-B14F-4D97-AF65-F5344CB8AC3E}">
        <p14:creationId xmlns:p14="http://schemas.microsoft.com/office/powerpoint/2010/main" val="9981530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0A3F3A-C851-BD3F-CA42-A2B3675BE2B1}"/>
              </a:ext>
            </a:extLst>
          </p:cNvPr>
          <p:cNvSpPr>
            <a:spLocks noGrp="1"/>
          </p:cNvSpPr>
          <p:nvPr>
            <p:ph type="title"/>
          </p:nvPr>
        </p:nvSpPr>
        <p:spPr/>
        <p:txBody>
          <a:bodyPr/>
          <a:lstStyle/>
          <a:p>
            <a:r>
              <a:rPr lang="it-IT" dirty="0"/>
              <a:t>ESERCIZIO 1 </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4D91F331-6681-6871-C6E5-84A86624E48F}"/>
                  </a:ext>
                </a:extLst>
              </p:cNvPr>
              <p:cNvSpPr>
                <a:spLocks noGrp="1"/>
              </p:cNvSpPr>
              <p:nvPr>
                <p:ph idx="1"/>
              </p:nvPr>
            </p:nvSpPr>
            <p:spPr/>
            <p:txBody>
              <a:bodyPr>
                <a:normAutofit lnSpcReduction="10000"/>
              </a:bodyPr>
              <a:lstStyle/>
              <a:p>
                <a:r>
                  <a:rPr lang="it-IT" dirty="0"/>
                  <a:t>La posizione di equilibrio finale è la risultante di una continua interazione strategica tra le due imprese della quale proviamo a fornire un esempio nel grafico precedente.</a:t>
                </a:r>
              </a:p>
              <a:p>
                <a:r>
                  <a:rPr lang="it-IT" dirty="0"/>
                  <a:t>Ipotizziamo in questo caso che l’impresa 1 decida di produrre inizialmente la quantità </a:t>
                </a:r>
                <a14:m>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1</m:t>
                        </m:r>
                      </m:sub>
                      <m:sup>
                        <m:r>
                          <a:rPr lang="it-IT" b="0" i="1" smtClean="0">
                            <a:latin typeface="Cambria Math" panose="02040503050406030204" pitchFamily="18" charset="0"/>
                          </a:rPr>
                          <m:t>𝐴</m:t>
                        </m:r>
                      </m:sup>
                    </m:sSubSup>
                    <m:r>
                      <a:rPr lang="it-IT" b="0" i="0" smtClean="0">
                        <a:latin typeface="Cambria Math" panose="02040503050406030204" pitchFamily="18" charset="0"/>
                      </a:rPr>
                      <m:t>; </m:t>
                    </m:r>
                  </m:oMath>
                </a14:m>
                <a:r>
                  <a:rPr lang="it-IT" dirty="0"/>
                  <a:t>l’impresa 2 risponde alla decisione dell’impresa 1 procedendo la quantità sulla sua funzione di reazione perché sappiamo che questa definisce tutti i punti di massimo profitto per ogni possibile livello di produzione dell’impresa concorrente.</a:t>
                </a:r>
              </a:p>
            </p:txBody>
          </p:sp>
        </mc:Choice>
        <mc:Fallback xmlns="">
          <p:sp>
            <p:nvSpPr>
              <p:cNvPr id="3" name="Segnaposto contenuto 2">
                <a:extLst>
                  <a:ext uri="{FF2B5EF4-FFF2-40B4-BE49-F238E27FC236}">
                    <a16:creationId xmlns:a16="http://schemas.microsoft.com/office/drawing/2014/main" id="{4D91F331-6681-6871-C6E5-84A86624E48F}"/>
                  </a:ext>
                </a:extLst>
              </p:cNvPr>
              <p:cNvSpPr>
                <a:spLocks noGrp="1" noRot="1" noChangeAspect="1" noMove="1" noResize="1" noEditPoints="1" noAdjustHandles="1" noChangeArrowheads="1" noChangeShapeType="1" noTextEdit="1"/>
              </p:cNvSpPr>
              <p:nvPr>
                <p:ph idx="1"/>
              </p:nvPr>
            </p:nvSpPr>
            <p:spPr>
              <a:blipFill>
                <a:blip r:embed="rId2"/>
                <a:stretch>
                  <a:fillRect l="-347"/>
                </a:stretch>
              </a:blipFill>
            </p:spPr>
            <p:txBody>
              <a:bodyPr/>
              <a:lstStyle/>
              <a:p>
                <a:r>
                  <a:rPr lang="it-IT">
                    <a:noFill/>
                  </a:rPr>
                  <a:t> </a:t>
                </a:r>
              </a:p>
            </p:txBody>
          </p:sp>
        </mc:Fallback>
      </mc:AlternateContent>
      <p:sp>
        <p:nvSpPr>
          <p:cNvPr id="4" name="Esplosione: 14 punte 3">
            <a:extLst>
              <a:ext uri="{FF2B5EF4-FFF2-40B4-BE49-F238E27FC236}">
                <a16:creationId xmlns:a16="http://schemas.microsoft.com/office/drawing/2014/main" id="{52F988BA-8734-4CA2-4482-40BCC07B25D2}"/>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spTree>
    <p:extLst>
      <p:ext uri="{BB962C8B-B14F-4D97-AF65-F5344CB8AC3E}">
        <p14:creationId xmlns:p14="http://schemas.microsoft.com/office/powerpoint/2010/main" val="2254923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03BE74-06DE-F3D0-966D-0F2563E638A6}"/>
              </a:ext>
            </a:extLst>
          </p:cNvPr>
          <p:cNvSpPr>
            <a:spLocks noGrp="1"/>
          </p:cNvSpPr>
          <p:nvPr>
            <p:ph type="title"/>
          </p:nvPr>
        </p:nvSpPr>
        <p:spPr/>
        <p:txBody>
          <a:bodyPr/>
          <a:lstStyle/>
          <a:p>
            <a:r>
              <a:rPr lang="it-IT" dirty="0"/>
              <a:t>ESERCIZIO 1</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722D124A-27AD-1634-6729-36E951D4AD74}"/>
                  </a:ext>
                </a:extLst>
              </p:cNvPr>
              <p:cNvSpPr>
                <a:spLocks noGrp="1"/>
              </p:cNvSpPr>
              <p:nvPr>
                <p:ph idx="1"/>
              </p:nvPr>
            </p:nvSpPr>
            <p:spPr/>
            <p:txBody>
              <a:bodyPr>
                <a:normAutofit fontScale="92500" lnSpcReduction="10000"/>
              </a:bodyPr>
              <a:lstStyle/>
              <a:p>
                <a:r>
                  <a:rPr lang="it-IT" dirty="0"/>
                  <a:t>L’impresa 2 così produrrà la quantità </a:t>
                </a:r>
                <a14:m>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2</m:t>
                        </m:r>
                      </m:sub>
                      <m:sup>
                        <m:r>
                          <a:rPr lang="it-IT" b="0" i="1" smtClean="0">
                            <a:latin typeface="Cambria Math" panose="02040503050406030204" pitchFamily="18" charset="0"/>
                          </a:rPr>
                          <m:t>𝐴</m:t>
                        </m:r>
                      </m:sup>
                    </m:sSubSup>
                  </m:oMath>
                </a14:m>
                <a:r>
                  <a:rPr lang="it-IT" dirty="0"/>
                  <a:t>. A questo punto però l’impresa 1 reagisce alla decisione dell’impresa 2 e modificherà la sua scelta produttiva in base alle informazioni definite dalla sua funzione di reazione producendo </a:t>
                </a:r>
                <a14:m>
                  <m:oMath xmlns:m="http://schemas.openxmlformats.org/officeDocument/2006/math">
                    <m:sSubSup>
                      <m:sSubSupPr>
                        <m:ctrlPr>
                          <a:rPr lang="it-IT" i="1">
                            <a:latin typeface="Cambria Math" panose="02040503050406030204" pitchFamily="18" charset="0"/>
                          </a:rPr>
                        </m:ctrlPr>
                      </m:sSubSupPr>
                      <m:e>
                        <m:r>
                          <a:rPr lang="it-IT" i="1">
                            <a:latin typeface="Cambria Math" panose="02040503050406030204" pitchFamily="18" charset="0"/>
                          </a:rPr>
                          <m:t>𝑞</m:t>
                        </m:r>
                      </m:e>
                      <m:sub>
                        <m:r>
                          <a:rPr lang="it-IT" b="0" i="1" smtClean="0">
                            <a:latin typeface="Cambria Math" panose="02040503050406030204" pitchFamily="18" charset="0"/>
                          </a:rPr>
                          <m:t>1</m:t>
                        </m:r>
                      </m:sub>
                      <m:sup>
                        <m:r>
                          <a:rPr lang="it-IT" b="0" i="1" smtClean="0">
                            <a:latin typeface="Cambria Math" panose="02040503050406030204" pitchFamily="18" charset="0"/>
                          </a:rPr>
                          <m:t>𝐵</m:t>
                        </m:r>
                      </m:sup>
                    </m:sSubSup>
                  </m:oMath>
                </a14:m>
                <a:r>
                  <a:rPr lang="it-IT" dirty="0"/>
                  <a:t>. L’impresa 2 modificherà a sua volta la scelta produttiva e questo processo continuerà fino a quando viene raggiunto il punto di intersezione delle funzioni di reazione. Da tale punto a nessuna delle due imprese conviene spostarsi perché la strategia produttiva in esso delineatasi rappresenta la migliore risposta al profilo strategico dell’impresa concorrente. È dunque un equilibrio di Nash. </a:t>
                </a:r>
              </a:p>
            </p:txBody>
          </p:sp>
        </mc:Choice>
        <mc:Fallback xmlns="">
          <p:sp>
            <p:nvSpPr>
              <p:cNvPr id="3" name="Segnaposto contenuto 2">
                <a:extLst>
                  <a:ext uri="{FF2B5EF4-FFF2-40B4-BE49-F238E27FC236}">
                    <a16:creationId xmlns:a16="http://schemas.microsoft.com/office/drawing/2014/main" id="{722D124A-27AD-1634-6729-36E951D4AD74}"/>
                  </a:ext>
                </a:extLst>
              </p:cNvPr>
              <p:cNvSpPr>
                <a:spLocks noGrp="1" noRot="1" noChangeAspect="1" noMove="1" noResize="1" noEditPoints="1" noAdjustHandles="1" noChangeArrowheads="1" noChangeShapeType="1" noTextEdit="1"/>
              </p:cNvSpPr>
              <p:nvPr>
                <p:ph idx="1"/>
              </p:nvPr>
            </p:nvSpPr>
            <p:spPr>
              <a:blipFill>
                <a:blip r:embed="rId2"/>
                <a:stretch>
                  <a:fillRect l="-208"/>
                </a:stretch>
              </a:blipFill>
            </p:spPr>
            <p:txBody>
              <a:bodyPr/>
              <a:lstStyle/>
              <a:p>
                <a:r>
                  <a:rPr lang="it-IT">
                    <a:noFill/>
                  </a:rPr>
                  <a:t> </a:t>
                </a:r>
              </a:p>
            </p:txBody>
          </p:sp>
        </mc:Fallback>
      </mc:AlternateContent>
      <p:sp>
        <p:nvSpPr>
          <p:cNvPr id="4" name="Esplosione: 14 punte 3">
            <a:extLst>
              <a:ext uri="{FF2B5EF4-FFF2-40B4-BE49-F238E27FC236}">
                <a16:creationId xmlns:a16="http://schemas.microsoft.com/office/drawing/2014/main" id="{E5BF5B71-549C-AFCB-72C7-7ED46F2C721B}"/>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spTree>
    <p:extLst>
      <p:ext uri="{BB962C8B-B14F-4D97-AF65-F5344CB8AC3E}">
        <p14:creationId xmlns:p14="http://schemas.microsoft.com/office/powerpoint/2010/main" val="8380318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03BE74-06DE-F3D0-966D-0F2563E638A6}"/>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722D124A-27AD-1634-6729-36E951D4AD74}"/>
              </a:ext>
            </a:extLst>
          </p:cNvPr>
          <p:cNvSpPr>
            <a:spLocks noGrp="1"/>
          </p:cNvSpPr>
          <p:nvPr>
            <p:ph idx="1"/>
          </p:nvPr>
        </p:nvSpPr>
        <p:spPr>
          <a:xfrm>
            <a:off x="1920240" y="2312276"/>
            <a:ext cx="8770571" cy="1011027"/>
          </a:xfrm>
        </p:spPr>
        <p:txBody>
          <a:bodyPr>
            <a:normAutofit/>
          </a:bodyPr>
          <a:lstStyle/>
          <a:p>
            <a:r>
              <a:rPr lang="it-IT" dirty="0"/>
              <a:t>Calcoliamo ora il prezzo del bene ed i profitti realizzati dalle due imprese utilizzando la funzione di domanda:</a:t>
            </a:r>
          </a:p>
          <a:p>
            <a:endParaRPr lang="it-IT" dirty="0"/>
          </a:p>
        </p:txBody>
      </p:sp>
      <p:sp>
        <p:nvSpPr>
          <p:cNvPr id="4" name="Esplosione: 14 punte 3">
            <a:extLst>
              <a:ext uri="{FF2B5EF4-FFF2-40B4-BE49-F238E27FC236}">
                <a16:creationId xmlns:a16="http://schemas.microsoft.com/office/drawing/2014/main" id="{E5BF5B71-549C-AFCB-72C7-7ED46F2C721B}"/>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E86969EC-FB70-5106-065F-3B1DE73F3FA4}"/>
                  </a:ext>
                </a:extLst>
              </p:cNvPr>
              <p:cNvSpPr txBox="1"/>
              <p:nvPr/>
            </p:nvSpPr>
            <p:spPr>
              <a:xfrm>
                <a:off x="3567904" y="3571091"/>
                <a:ext cx="5056192"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it-IT" i="1" smtClean="0">
                              <a:latin typeface="Cambria Math" panose="02040503050406030204" pitchFamily="18" charset="0"/>
                            </a:rPr>
                          </m:ctrlPr>
                        </m:sSupPr>
                        <m:e>
                          <m:r>
                            <a:rPr lang="it-IT" b="0" i="1" smtClean="0">
                              <a:latin typeface="Cambria Math" panose="02040503050406030204" pitchFamily="18" charset="0"/>
                            </a:rPr>
                            <m:t>𝑝</m:t>
                          </m:r>
                        </m:e>
                        <m:sup>
                          <m:r>
                            <a:rPr lang="it-IT" b="0" i="1" smtClean="0">
                              <a:latin typeface="Cambria Math" panose="02040503050406030204" pitchFamily="18" charset="0"/>
                            </a:rPr>
                            <m:t>∗</m:t>
                          </m:r>
                        </m:sup>
                      </m:sSup>
                      <m:r>
                        <a:rPr lang="it-IT" b="0" i="1" smtClean="0">
                          <a:latin typeface="Cambria Math" panose="02040503050406030204" pitchFamily="18" charset="0"/>
                        </a:rPr>
                        <m:t>=200−4</m:t>
                      </m:r>
                      <m:d>
                        <m:dPr>
                          <m:begChr m:val="["/>
                          <m:endChr m:val="]"/>
                          <m:ctrlPr>
                            <a:rPr lang="it-IT" b="0" i="1" smtClean="0">
                              <a:latin typeface="Cambria Math" panose="02040503050406030204" pitchFamily="18" charset="0"/>
                            </a:rPr>
                          </m:ctrlPr>
                        </m:dPr>
                        <m:e>
                          <m:sSubSup>
                            <m:sSubSupPr>
                              <m:ctrlPr>
                                <a:rPr lang="it-IT" b="0"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1</m:t>
                              </m:r>
                            </m:sub>
                            <m:sup>
                              <m:r>
                                <a:rPr lang="it-IT" b="0" i="1" smtClean="0">
                                  <a:latin typeface="Cambria Math" panose="02040503050406030204" pitchFamily="18" charset="0"/>
                                </a:rPr>
                                <m:t>∗</m:t>
                              </m:r>
                            </m:sup>
                          </m:sSubSup>
                          <m:r>
                            <a:rPr lang="it-IT" b="0" i="1" smtClean="0">
                              <a:latin typeface="Cambria Math" panose="02040503050406030204" pitchFamily="18" charset="0"/>
                            </a:rPr>
                            <m:t>+</m:t>
                          </m:r>
                          <m:sSubSup>
                            <m:sSubSupPr>
                              <m:ctrlPr>
                                <a:rPr lang="it-IT" b="0"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2</m:t>
                              </m:r>
                            </m:sub>
                            <m:sup>
                              <m:r>
                                <a:rPr lang="it-IT" b="0" i="1" smtClean="0">
                                  <a:latin typeface="Cambria Math" panose="02040503050406030204" pitchFamily="18" charset="0"/>
                                </a:rPr>
                                <m:t>∗</m:t>
                              </m:r>
                            </m:sup>
                          </m:sSubSup>
                        </m:e>
                      </m:d>
                      <m:r>
                        <a:rPr lang="it-IT" b="0" i="1" smtClean="0">
                          <a:latin typeface="Cambria Math" panose="02040503050406030204" pitchFamily="18" charset="0"/>
                        </a:rPr>
                        <m:t>=200−4</m:t>
                      </m:r>
                      <m:d>
                        <m:dPr>
                          <m:begChr m:val="["/>
                          <m:endChr m:val="]"/>
                          <m:ctrlPr>
                            <a:rPr lang="it-IT" b="0" i="1" smtClean="0">
                              <a:latin typeface="Cambria Math" panose="02040503050406030204" pitchFamily="18" charset="0"/>
                            </a:rPr>
                          </m:ctrlPr>
                        </m:dPr>
                        <m:e>
                          <m:r>
                            <a:rPr lang="it-IT" b="0" i="1" smtClean="0">
                              <a:latin typeface="Cambria Math" panose="02040503050406030204" pitchFamily="18" charset="0"/>
                            </a:rPr>
                            <m:t>17,5+13</m:t>
                          </m:r>
                        </m:e>
                      </m:d>
                      <m:r>
                        <a:rPr lang="it-IT" b="0" i="1" smtClean="0">
                          <a:latin typeface="Cambria Math" panose="02040503050406030204" pitchFamily="18" charset="0"/>
                        </a:rPr>
                        <m:t>=78</m:t>
                      </m:r>
                    </m:oMath>
                  </m:oMathPara>
                </a14:m>
                <a:endParaRPr lang="it-IT" dirty="0"/>
              </a:p>
            </p:txBody>
          </p:sp>
        </mc:Choice>
        <mc:Fallback xmlns="">
          <p:sp>
            <p:nvSpPr>
              <p:cNvPr id="5" name="CasellaDiTesto 4">
                <a:extLst>
                  <a:ext uri="{FF2B5EF4-FFF2-40B4-BE49-F238E27FC236}">
                    <a16:creationId xmlns:a16="http://schemas.microsoft.com/office/drawing/2014/main" id="{E86969EC-FB70-5106-065F-3B1DE73F3FA4}"/>
                  </a:ext>
                </a:extLst>
              </p:cNvPr>
              <p:cNvSpPr txBox="1">
                <a:spLocks noRot="1" noChangeAspect="1" noMove="1" noResize="1" noEditPoints="1" noAdjustHandles="1" noChangeArrowheads="1" noChangeShapeType="1" noTextEdit="1"/>
              </p:cNvSpPr>
              <p:nvPr/>
            </p:nvSpPr>
            <p:spPr>
              <a:xfrm>
                <a:off x="3567904" y="3571091"/>
                <a:ext cx="5056192" cy="276999"/>
              </a:xfrm>
              <a:prstGeom prst="rect">
                <a:avLst/>
              </a:prstGeom>
              <a:blipFill>
                <a:blip r:embed="rId2"/>
                <a:stretch>
                  <a:fillRect l="-482" t="-2222" r="-361" b="-2222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A3925FED-D6F4-A9B2-BBCF-E05F78A52E93}"/>
                  </a:ext>
                </a:extLst>
              </p:cNvPr>
              <p:cNvSpPr txBox="1"/>
              <p:nvPr/>
            </p:nvSpPr>
            <p:spPr>
              <a:xfrm>
                <a:off x="3523609" y="4390103"/>
                <a:ext cx="556383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m:rPr>
                              <m:sty m:val="p"/>
                            </m:rPr>
                            <a:rPr lang="el-GR" i="1" smtClean="0">
                              <a:latin typeface="Cambria Math" panose="02040503050406030204" pitchFamily="18" charset="0"/>
                              <a:ea typeface="Cambria Math" panose="02040503050406030204" pitchFamily="18" charset="0"/>
                            </a:rPr>
                            <m:t>Π</m:t>
                          </m:r>
                        </m:e>
                        <m:sub>
                          <m:r>
                            <a:rPr lang="it-IT" b="0" i="1" smtClean="0">
                              <a:latin typeface="Cambria Math" panose="02040503050406030204" pitchFamily="18" charset="0"/>
                            </a:rPr>
                            <m:t>1</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rPr>
                            <m:t>𝑇𝑅</m:t>
                          </m:r>
                        </m:e>
                        <m:sub>
                          <m:r>
                            <a:rPr lang="it-IT" b="0" i="1" smtClean="0">
                              <a:latin typeface="Cambria Math" panose="02040503050406030204" pitchFamily="18" charset="0"/>
                            </a:rPr>
                            <m:t>1</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rPr>
                            <m:t>𝑇𝐶</m:t>
                          </m:r>
                        </m:e>
                        <m:sub>
                          <m:r>
                            <a:rPr lang="it-IT" b="0" i="1" smtClean="0">
                              <a:latin typeface="Cambria Math" panose="02040503050406030204" pitchFamily="18" charset="0"/>
                            </a:rPr>
                            <m:t>1</m:t>
                          </m:r>
                        </m:sub>
                      </m:sSub>
                      <m:r>
                        <a:rPr lang="it-IT" b="0" i="1" smtClean="0">
                          <a:latin typeface="Cambria Math" panose="02040503050406030204" pitchFamily="18" charset="0"/>
                        </a:rPr>
                        <m:t>=78</m:t>
                      </m:r>
                      <m:r>
                        <a:rPr lang="it-IT" b="0" i="1" smtClean="0">
                          <a:latin typeface="Cambria Math" panose="02040503050406030204" pitchFamily="18" charset="0"/>
                          <a:ea typeface="Cambria Math" panose="02040503050406030204" pitchFamily="18" charset="0"/>
                        </a:rPr>
                        <m:t>∙17,5−</m:t>
                      </m:r>
                      <m:d>
                        <m:dPr>
                          <m:begChr m:val="["/>
                          <m:endChr m:val="]"/>
                          <m:ctrlPr>
                            <a:rPr lang="it-IT" b="0" i="1" smtClean="0">
                              <a:latin typeface="Cambria Math" panose="02040503050406030204" pitchFamily="18" charset="0"/>
                              <a:ea typeface="Cambria Math" panose="02040503050406030204" pitchFamily="18" charset="0"/>
                            </a:rPr>
                          </m:ctrlPr>
                        </m:dPr>
                        <m:e>
                          <m:r>
                            <a:rPr lang="it-IT" b="0" i="1" smtClean="0">
                              <a:latin typeface="Cambria Math" panose="02040503050406030204" pitchFamily="18" charset="0"/>
                              <a:ea typeface="Cambria Math" panose="02040503050406030204" pitchFamily="18" charset="0"/>
                            </a:rPr>
                            <m:t>150+8</m:t>
                          </m:r>
                          <m:d>
                            <m:dPr>
                              <m:ctrlPr>
                                <a:rPr lang="it-IT" b="0" i="1" smtClean="0">
                                  <a:latin typeface="Cambria Math" panose="02040503050406030204" pitchFamily="18" charset="0"/>
                                  <a:ea typeface="Cambria Math" panose="02040503050406030204" pitchFamily="18" charset="0"/>
                                </a:rPr>
                              </m:ctrlPr>
                            </m:dPr>
                            <m:e>
                              <m:r>
                                <a:rPr lang="it-IT" b="0" i="1" smtClean="0">
                                  <a:latin typeface="Cambria Math" panose="02040503050406030204" pitchFamily="18" charset="0"/>
                                  <a:ea typeface="Cambria Math" panose="02040503050406030204" pitchFamily="18" charset="0"/>
                                </a:rPr>
                                <m:t>17,5</m:t>
                              </m:r>
                            </m:e>
                          </m:d>
                        </m:e>
                      </m:d>
                      <m:r>
                        <a:rPr lang="it-IT" b="0" i="1" smtClean="0">
                          <a:latin typeface="Cambria Math" panose="02040503050406030204" pitchFamily="18" charset="0"/>
                          <a:ea typeface="Cambria Math" panose="02040503050406030204" pitchFamily="18" charset="0"/>
                        </a:rPr>
                        <m:t>=1075</m:t>
                      </m:r>
                    </m:oMath>
                  </m:oMathPara>
                </a14:m>
                <a:endParaRPr lang="it-IT" dirty="0"/>
              </a:p>
            </p:txBody>
          </p:sp>
        </mc:Choice>
        <mc:Fallback xmlns="">
          <p:sp>
            <p:nvSpPr>
              <p:cNvPr id="6" name="CasellaDiTesto 5">
                <a:extLst>
                  <a:ext uri="{FF2B5EF4-FFF2-40B4-BE49-F238E27FC236}">
                    <a16:creationId xmlns:a16="http://schemas.microsoft.com/office/drawing/2014/main" id="{A3925FED-D6F4-A9B2-BBCF-E05F78A52E93}"/>
                  </a:ext>
                </a:extLst>
              </p:cNvPr>
              <p:cNvSpPr txBox="1">
                <a:spLocks noRot="1" noChangeAspect="1" noMove="1" noResize="1" noEditPoints="1" noAdjustHandles="1" noChangeArrowheads="1" noChangeShapeType="1" noTextEdit="1"/>
              </p:cNvSpPr>
              <p:nvPr/>
            </p:nvSpPr>
            <p:spPr>
              <a:xfrm>
                <a:off x="3523609" y="4390103"/>
                <a:ext cx="5563831" cy="276999"/>
              </a:xfrm>
              <a:prstGeom prst="rect">
                <a:avLst/>
              </a:prstGeom>
              <a:blipFill>
                <a:blip r:embed="rId3"/>
                <a:stretch>
                  <a:fillRect t="-2174" b="-1087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BA16CDF5-F2F4-2FBD-5CE8-39AAACB6FC31}"/>
                  </a:ext>
                </a:extLst>
              </p:cNvPr>
              <p:cNvSpPr txBox="1"/>
              <p:nvPr/>
            </p:nvSpPr>
            <p:spPr>
              <a:xfrm>
                <a:off x="3523608" y="5209115"/>
                <a:ext cx="499854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m:rPr>
                              <m:sty m:val="p"/>
                            </m:rPr>
                            <a:rPr lang="el-GR" i="1" smtClean="0">
                              <a:latin typeface="Cambria Math" panose="02040503050406030204" pitchFamily="18" charset="0"/>
                              <a:ea typeface="Cambria Math" panose="02040503050406030204" pitchFamily="18" charset="0"/>
                            </a:rPr>
                            <m:t>Π</m:t>
                          </m:r>
                        </m:e>
                        <m:sub>
                          <m:r>
                            <a:rPr lang="it-IT" b="0" i="1" smtClean="0">
                              <a:latin typeface="Cambria Math" panose="02040503050406030204" pitchFamily="18" charset="0"/>
                            </a:rPr>
                            <m:t>2</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rPr>
                            <m:t>𝑇𝑅</m:t>
                          </m:r>
                        </m:e>
                        <m:sub>
                          <m:r>
                            <a:rPr lang="it-IT" b="0" i="1" smtClean="0">
                              <a:latin typeface="Cambria Math" panose="02040503050406030204" pitchFamily="18" charset="0"/>
                            </a:rPr>
                            <m:t>2</m:t>
                          </m:r>
                        </m:sub>
                      </m:sSub>
                      <m:r>
                        <a:rPr lang="it-IT" b="0" i="1" smtClean="0">
                          <a:latin typeface="Cambria Math" panose="02040503050406030204" pitchFamily="18" charset="0"/>
                        </a:rPr>
                        <m:t>−</m:t>
                      </m:r>
                      <m:sSub>
                        <m:sSubPr>
                          <m:ctrlPr>
                            <a:rPr lang="it-IT" b="0" i="1" smtClean="0">
                              <a:latin typeface="Cambria Math" panose="02040503050406030204" pitchFamily="18" charset="0"/>
                            </a:rPr>
                          </m:ctrlPr>
                        </m:sSubPr>
                        <m:e>
                          <m:r>
                            <a:rPr lang="it-IT" b="0" i="1" smtClean="0">
                              <a:latin typeface="Cambria Math" panose="02040503050406030204" pitchFamily="18" charset="0"/>
                            </a:rPr>
                            <m:t>𝑇𝐶</m:t>
                          </m:r>
                        </m:e>
                        <m:sub>
                          <m:r>
                            <a:rPr lang="it-IT" b="0" i="1" smtClean="0">
                              <a:latin typeface="Cambria Math" panose="02040503050406030204" pitchFamily="18" charset="0"/>
                            </a:rPr>
                            <m:t>2</m:t>
                          </m:r>
                        </m:sub>
                      </m:sSub>
                      <m:r>
                        <a:rPr lang="it-IT" b="0" i="1" smtClean="0">
                          <a:latin typeface="Cambria Math" panose="02040503050406030204" pitchFamily="18" charset="0"/>
                        </a:rPr>
                        <m:t>=78</m:t>
                      </m:r>
                      <m:r>
                        <a:rPr lang="it-IT" b="0" i="1" smtClean="0">
                          <a:latin typeface="Cambria Math" panose="02040503050406030204" pitchFamily="18" charset="0"/>
                          <a:ea typeface="Cambria Math" panose="02040503050406030204" pitchFamily="18" charset="0"/>
                        </a:rPr>
                        <m:t>∙13−</m:t>
                      </m:r>
                      <m:d>
                        <m:dPr>
                          <m:begChr m:val="["/>
                          <m:endChr m:val="]"/>
                          <m:ctrlPr>
                            <a:rPr lang="it-IT" b="0" i="1" smtClean="0">
                              <a:latin typeface="Cambria Math" panose="02040503050406030204" pitchFamily="18" charset="0"/>
                              <a:ea typeface="Cambria Math" panose="02040503050406030204" pitchFamily="18" charset="0"/>
                            </a:rPr>
                          </m:ctrlPr>
                        </m:dPr>
                        <m:e>
                          <m:r>
                            <a:rPr lang="it-IT" b="0" i="1" smtClean="0">
                              <a:latin typeface="Cambria Math" panose="02040503050406030204" pitchFamily="18" charset="0"/>
                              <a:ea typeface="Cambria Math" panose="02040503050406030204" pitchFamily="18" charset="0"/>
                            </a:rPr>
                            <m:t>100+</m:t>
                          </m:r>
                          <m:sSup>
                            <m:sSupPr>
                              <m:ctrlPr>
                                <a:rPr lang="it-IT" b="0" i="1" smtClean="0">
                                  <a:latin typeface="Cambria Math" panose="02040503050406030204" pitchFamily="18" charset="0"/>
                                  <a:ea typeface="Cambria Math" panose="02040503050406030204" pitchFamily="18" charset="0"/>
                                </a:rPr>
                              </m:ctrlPr>
                            </m:sSupPr>
                            <m:e>
                              <m:d>
                                <m:dPr>
                                  <m:ctrlPr>
                                    <a:rPr lang="it-IT" b="0" i="1" smtClean="0">
                                      <a:latin typeface="Cambria Math" panose="02040503050406030204" pitchFamily="18" charset="0"/>
                                      <a:ea typeface="Cambria Math" panose="02040503050406030204" pitchFamily="18" charset="0"/>
                                    </a:rPr>
                                  </m:ctrlPr>
                                </m:dPr>
                                <m:e>
                                  <m:r>
                                    <a:rPr lang="it-IT" b="0" i="1" smtClean="0">
                                      <a:latin typeface="Cambria Math" panose="02040503050406030204" pitchFamily="18" charset="0"/>
                                      <a:ea typeface="Cambria Math" panose="02040503050406030204" pitchFamily="18" charset="0"/>
                                    </a:rPr>
                                    <m:t>13</m:t>
                                  </m:r>
                                </m:e>
                              </m:d>
                            </m:e>
                            <m:sup>
                              <m:r>
                                <a:rPr lang="it-IT" b="0" i="1" smtClean="0">
                                  <a:latin typeface="Cambria Math" panose="02040503050406030204" pitchFamily="18" charset="0"/>
                                  <a:ea typeface="Cambria Math" panose="02040503050406030204" pitchFamily="18" charset="0"/>
                                </a:rPr>
                                <m:t>2</m:t>
                              </m:r>
                            </m:sup>
                          </m:sSup>
                        </m:e>
                      </m:d>
                      <m:r>
                        <a:rPr lang="it-IT" b="0" i="1" smtClean="0">
                          <a:latin typeface="Cambria Math" panose="02040503050406030204" pitchFamily="18" charset="0"/>
                          <a:ea typeface="Cambria Math" panose="02040503050406030204" pitchFamily="18" charset="0"/>
                        </a:rPr>
                        <m:t>=745</m:t>
                      </m:r>
                    </m:oMath>
                  </m:oMathPara>
                </a14:m>
                <a:endParaRPr lang="it-IT" dirty="0"/>
              </a:p>
            </p:txBody>
          </p:sp>
        </mc:Choice>
        <mc:Fallback xmlns="">
          <p:sp>
            <p:nvSpPr>
              <p:cNvPr id="7" name="CasellaDiTesto 6">
                <a:extLst>
                  <a:ext uri="{FF2B5EF4-FFF2-40B4-BE49-F238E27FC236}">
                    <a16:creationId xmlns:a16="http://schemas.microsoft.com/office/drawing/2014/main" id="{BA16CDF5-F2F4-2FBD-5CE8-39AAACB6FC31}"/>
                  </a:ext>
                </a:extLst>
              </p:cNvPr>
              <p:cNvSpPr txBox="1">
                <a:spLocks noRot="1" noChangeAspect="1" noMove="1" noResize="1" noEditPoints="1" noAdjustHandles="1" noChangeArrowheads="1" noChangeShapeType="1" noTextEdit="1"/>
              </p:cNvSpPr>
              <p:nvPr/>
            </p:nvSpPr>
            <p:spPr>
              <a:xfrm>
                <a:off x="3523608" y="5209115"/>
                <a:ext cx="4998548" cy="276999"/>
              </a:xfrm>
              <a:prstGeom prst="rect">
                <a:avLst/>
              </a:prstGeom>
              <a:blipFill>
                <a:blip r:embed="rId4"/>
                <a:stretch>
                  <a:fillRect l="-366" t="-8889" r="-488" b="-1111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7876B130-F846-841B-3C25-6E96AD296943}"/>
                  </a:ext>
                </a:extLst>
              </p:cNvPr>
              <p:cNvSpPr txBox="1"/>
              <p:nvPr/>
            </p:nvSpPr>
            <p:spPr>
              <a:xfrm>
                <a:off x="3828408" y="6028127"/>
                <a:ext cx="362054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m:rPr>
                              <m:sty m:val="p"/>
                            </m:rPr>
                            <a:rPr lang="el-GR" i="1" smtClean="0">
                              <a:latin typeface="Cambria Math" panose="02040503050406030204" pitchFamily="18" charset="0"/>
                              <a:ea typeface="Cambria Math" panose="02040503050406030204" pitchFamily="18" charset="0"/>
                            </a:rPr>
                            <m:t>Π</m:t>
                          </m:r>
                          <m:r>
                            <a:rPr lang="it-IT" b="0" i="1" smtClean="0">
                              <a:latin typeface="Cambria Math" panose="02040503050406030204" pitchFamily="18" charset="0"/>
                            </a:rPr>
                            <m:t>=</m:t>
                          </m:r>
                          <m:sSub>
                            <m:sSubPr>
                              <m:ctrlPr>
                                <a:rPr lang="it-IT" i="1">
                                  <a:latin typeface="Cambria Math" panose="02040503050406030204" pitchFamily="18" charset="0"/>
                                </a:rPr>
                              </m:ctrlPr>
                            </m:sSubPr>
                            <m:e>
                              <m:r>
                                <m:rPr>
                                  <m:sty m:val="p"/>
                                </m:rPr>
                                <a:rPr lang="el-GR" i="1">
                                  <a:latin typeface="Cambria Math" panose="02040503050406030204" pitchFamily="18" charset="0"/>
                                  <a:ea typeface="Cambria Math" panose="02040503050406030204" pitchFamily="18" charset="0"/>
                                </a:rPr>
                                <m:t>Π</m:t>
                              </m:r>
                            </m:e>
                            <m:sub>
                              <m:r>
                                <a:rPr lang="it-IT" i="1">
                                  <a:latin typeface="Cambria Math" panose="02040503050406030204" pitchFamily="18" charset="0"/>
                                </a:rPr>
                                <m:t>1</m:t>
                              </m:r>
                            </m:sub>
                          </m:sSub>
                          <m:r>
                            <a:rPr lang="it-IT" b="0" i="1" smtClean="0">
                              <a:latin typeface="Cambria Math" panose="02040503050406030204" pitchFamily="18" charset="0"/>
                            </a:rPr>
                            <m:t>+</m:t>
                          </m:r>
                          <m:r>
                            <m:rPr>
                              <m:sty m:val="p"/>
                            </m:rPr>
                            <a:rPr lang="el-GR" i="1" smtClean="0">
                              <a:latin typeface="Cambria Math" panose="02040503050406030204" pitchFamily="18" charset="0"/>
                              <a:ea typeface="Cambria Math" panose="02040503050406030204" pitchFamily="18" charset="0"/>
                            </a:rPr>
                            <m:t>Π</m:t>
                          </m:r>
                        </m:e>
                        <m:sub>
                          <m:r>
                            <a:rPr lang="it-IT" b="0" i="1" smtClean="0">
                              <a:latin typeface="Cambria Math" panose="02040503050406030204" pitchFamily="18" charset="0"/>
                            </a:rPr>
                            <m:t>2</m:t>
                          </m:r>
                        </m:sub>
                      </m:sSub>
                      <m:r>
                        <a:rPr lang="it-IT" b="0" i="1" smtClean="0">
                          <a:latin typeface="Cambria Math" panose="02040503050406030204" pitchFamily="18" charset="0"/>
                        </a:rPr>
                        <m:t>=1075+745=1820</m:t>
                      </m:r>
                    </m:oMath>
                  </m:oMathPara>
                </a14:m>
                <a:endParaRPr lang="it-IT" dirty="0"/>
              </a:p>
            </p:txBody>
          </p:sp>
        </mc:Choice>
        <mc:Fallback xmlns="">
          <p:sp>
            <p:nvSpPr>
              <p:cNvPr id="8" name="CasellaDiTesto 7">
                <a:extLst>
                  <a:ext uri="{FF2B5EF4-FFF2-40B4-BE49-F238E27FC236}">
                    <a16:creationId xmlns:a16="http://schemas.microsoft.com/office/drawing/2014/main" id="{7876B130-F846-841B-3C25-6E96AD296943}"/>
                  </a:ext>
                </a:extLst>
              </p:cNvPr>
              <p:cNvSpPr txBox="1">
                <a:spLocks noRot="1" noChangeAspect="1" noMove="1" noResize="1" noEditPoints="1" noAdjustHandles="1" noChangeArrowheads="1" noChangeShapeType="1" noTextEdit="1"/>
              </p:cNvSpPr>
              <p:nvPr/>
            </p:nvSpPr>
            <p:spPr>
              <a:xfrm>
                <a:off x="3828408" y="6028127"/>
                <a:ext cx="3620543" cy="276999"/>
              </a:xfrm>
              <a:prstGeom prst="rect">
                <a:avLst/>
              </a:prstGeom>
              <a:blipFill>
                <a:blip r:embed="rId5"/>
                <a:stretch>
                  <a:fillRect l="-673" t="-2222" r="-842" b="-11111"/>
                </a:stretch>
              </a:blipFill>
            </p:spPr>
            <p:txBody>
              <a:bodyPr/>
              <a:lstStyle/>
              <a:p>
                <a:r>
                  <a:rPr lang="it-IT">
                    <a:noFill/>
                  </a:rPr>
                  <a:t> </a:t>
                </a:r>
              </a:p>
            </p:txBody>
          </p:sp>
        </mc:Fallback>
      </mc:AlternateContent>
    </p:spTree>
    <p:extLst>
      <p:ext uri="{BB962C8B-B14F-4D97-AF65-F5344CB8AC3E}">
        <p14:creationId xmlns:p14="http://schemas.microsoft.com/office/powerpoint/2010/main" val="25953782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2D9345-E13F-623E-52CB-B7F1E536762B}"/>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8AAAC118-B1FE-85F3-8E98-C5DFF3FB538F}"/>
              </a:ext>
            </a:extLst>
          </p:cNvPr>
          <p:cNvSpPr>
            <a:spLocks noGrp="1"/>
          </p:cNvSpPr>
          <p:nvPr>
            <p:ph idx="1"/>
          </p:nvPr>
        </p:nvSpPr>
        <p:spPr>
          <a:xfrm>
            <a:off x="1920240" y="2312276"/>
            <a:ext cx="8770571" cy="3016808"/>
          </a:xfrm>
        </p:spPr>
        <p:txBody>
          <a:bodyPr/>
          <a:lstStyle/>
          <a:p>
            <a:r>
              <a:rPr lang="it-IT" dirty="0"/>
              <a:t>2) La formazione di un cartello da parte delle imprese comporta la trasformazione della funzione di domanda nei termini osservati per il modello di </a:t>
            </a:r>
            <a:r>
              <a:rPr lang="it-IT" dirty="0" err="1"/>
              <a:t>Cournot</a:t>
            </a:r>
            <a:r>
              <a:rPr lang="it-IT" dirty="0"/>
              <a:t> o per qualsiasi altra forma di concorrenza strategica. In questo caso le imprese si comportano come se fossero un’unica azienda monopolistica che vuole massimizzare i profitti.</a:t>
            </a:r>
          </a:p>
          <a:p>
            <a:r>
              <a:rPr lang="it-IT" dirty="0"/>
              <a:t>La funzione di domanda in questo caso è </a:t>
            </a:r>
          </a:p>
        </p:txBody>
      </p:sp>
      <p:sp>
        <p:nvSpPr>
          <p:cNvPr id="4" name="Esplosione: 14 punte 3">
            <a:extLst>
              <a:ext uri="{FF2B5EF4-FFF2-40B4-BE49-F238E27FC236}">
                <a16:creationId xmlns:a16="http://schemas.microsoft.com/office/drawing/2014/main" id="{0CB4F1C3-A634-B9BC-73CF-5DE040E1B930}"/>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3BB441AD-058C-7E11-360B-CC602B7BA99A}"/>
                  </a:ext>
                </a:extLst>
              </p:cNvPr>
              <p:cNvSpPr txBox="1"/>
              <p:nvPr/>
            </p:nvSpPr>
            <p:spPr>
              <a:xfrm>
                <a:off x="4705999" y="5501844"/>
                <a:ext cx="226869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=200−4</m:t>
                      </m:r>
                      <m:r>
                        <a:rPr lang="it-IT" sz="2800" b="0" i="1" smtClean="0">
                          <a:latin typeface="Cambria Math" panose="02040503050406030204" pitchFamily="18" charset="0"/>
                        </a:rPr>
                        <m:t>𝑄</m:t>
                      </m:r>
                    </m:oMath>
                  </m:oMathPara>
                </a14:m>
                <a:endParaRPr lang="it-IT" sz="2800" dirty="0"/>
              </a:p>
            </p:txBody>
          </p:sp>
        </mc:Choice>
        <mc:Fallback xmlns="">
          <p:sp>
            <p:nvSpPr>
              <p:cNvPr id="5" name="CasellaDiTesto 4">
                <a:extLst>
                  <a:ext uri="{FF2B5EF4-FFF2-40B4-BE49-F238E27FC236}">
                    <a16:creationId xmlns:a16="http://schemas.microsoft.com/office/drawing/2014/main" id="{3BB441AD-058C-7E11-360B-CC602B7BA99A}"/>
                  </a:ext>
                </a:extLst>
              </p:cNvPr>
              <p:cNvSpPr txBox="1">
                <a:spLocks noRot="1" noChangeAspect="1" noMove="1" noResize="1" noEditPoints="1" noAdjustHandles="1" noChangeArrowheads="1" noChangeShapeType="1" noTextEdit="1"/>
              </p:cNvSpPr>
              <p:nvPr/>
            </p:nvSpPr>
            <p:spPr>
              <a:xfrm>
                <a:off x="4705999" y="5501844"/>
                <a:ext cx="2268698" cy="430887"/>
              </a:xfrm>
              <a:prstGeom prst="rect">
                <a:avLst/>
              </a:prstGeom>
              <a:blipFill>
                <a:blip r:embed="rId2"/>
                <a:stretch>
                  <a:fillRect l="-2419" t="-1429" r="-2957" b="-24286"/>
                </a:stretch>
              </a:blipFill>
            </p:spPr>
            <p:txBody>
              <a:bodyPr/>
              <a:lstStyle/>
              <a:p>
                <a:r>
                  <a:rPr lang="it-IT">
                    <a:noFill/>
                  </a:rPr>
                  <a:t> </a:t>
                </a:r>
              </a:p>
            </p:txBody>
          </p:sp>
        </mc:Fallback>
      </mc:AlternateContent>
    </p:spTree>
    <p:extLst>
      <p:ext uri="{BB962C8B-B14F-4D97-AF65-F5344CB8AC3E}">
        <p14:creationId xmlns:p14="http://schemas.microsoft.com/office/powerpoint/2010/main" val="29491351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62D9345-E13F-623E-52CB-B7F1E536762B}"/>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8AAAC118-B1FE-85F3-8E98-C5DFF3FB538F}"/>
              </a:ext>
            </a:extLst>
          </p:cNvPr>
          <p:cNvSpPr>
            <a:spLocks noGrp="1"/>
          </p:cNvSpPr>
          <p:nvPr>
            <p:ph idx="1"/>
          </p:nvPr>
        </p:nvSpPr>
        <p:spPr>
          <a:xfrm>
            <a:off x="1920240" y="2287607"/>
            <a:ext cx="8770571" cy="1116724"/>
          </a:xfrm>
        </p:spPr>
        <p:txBody>
          <a:bodyPr/>
          <a:lstStyle/>
          <a:p>
            <a:r>
              <a:rPr lang="it-IT" dirty="0"/>
              <a:t>Da questa ricaviamo la funzione dei ricavi totali e quindi quella dei ricavi marginali:</a:t>
            </a:r>
          </a:p>
        </p:txBody>
      </p:sp>
      <p:sp>
        <p:nvSpPr>
          <p:cNvPr id="4" name="Esplosione: 14 punte 3">
            <a:extLst>
              <a:ext uri="{FF2B5EF4-FFF2-40B4-BE49-F238E27FC236}">
                <a16:creationId xmlns:a16="http://schemas.microsoft.com/office/drawing/2014/main" id="{0CB4F1C3-A634-B9BC-73CF-5DE040E1B930}"/>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3BB441AD-058C-7E11-360B-CC602B7BA99A}"/>
                  </a:ext>
                </a:extLst>
              </p:cNvPr>
              <p:cNvSpPr txBox="1"/>
              <p:nvPr/>
            </p:nvSpPr>
            <p:spPr>
              <a:xfrm>
                <a:off x="4021115" y="3522900"/>
                <a:ext cx="412170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𝑇𝑅</m:t>
                      </m:r>
                      <m:r>
                        <a:rPr lang="it-IT" sz="2800" b="0" i="1" smtClean="0">
                          <a:latin typeface="Cambria Math" panose="02040503050406030204" pitchFamily="18" charset="0"/>
                        </a:rPr>
                        <m:t>=</m:t>
                      </m:r>
                      <m:r>
                        <a:rPr lang="it-IT" sz="2800" b="0" i="1" smtClean="0">
                          <a:latin typeface="Cambria Math" panose="02040503050406030204" pitchFamily="18" charset="0"/>
                        </a:rPr>
                        <m:t>𝑝</m:t>
                      </m:r>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𝑄</m:t>
                      </m:r>
                      <m:r>
                        <a:rPr lang="it-IT" sz="2800" b="0" i="1" smtClean="0">
                          <a:latin typeface="Cambria Math" panose="02040503050406030204" pitchFamily="18" charset="0"/>
                          <a:ea typeface="Cambria Math" panose="02040503050406030204" pitchFamily="18" charset="0"/>
                        </a:rPr>
                        <m:t>=200</m:t>
                      </m:r>
                      <m:r>
                        <a:rPr lang="it-IT" sz="2800" b="0" i="1" smtClean="0">
                          <a:latin typeface="Cambria Math" panose="02040503050406030204" pitchFamily="18" charset="0"/>
                        </a:rPr>
                        <m:t>𝑄</m:t>
                      </m:r>
                      <m:r>
                        <a:rPr lang="it-IT" sz="2800" b="0" i="1" smtClean="0">
                          <a:latin typeface="Cambria Math" panose="02040503050406030204" pitchFamily="18" charset="0"/>
                        </a:rPr>
                        <m:t>−4</m:t>
                      </m:r>
                      <m:sSup>
                        <m:sSupPr>
                          <m:ctrlPr>
                            <a:rPr lang="it-IT" sz="2800" b="0" i="1" smtClean="0">
                              <a:latin typeface="Cambria Math" panose="02040503050406030204" pitchFamily="18" charset="0"/>
                            </a:rPr>
                          </m:ctrlPr>
                        </m:sSupPr>
                        <m:e>
                          <m:r>
                            <a:rPr lang="it-IT" sz="2800" b="0" i="1" smtClean="0">
                              <a:latin typeface="Cambria Math" panose="02040503050406030204" pitchFamily="18" charset="0"/>
                            </a:rPr>
                            <m:t>𝑄</m:t>
                          </m:r>
                        </m:e>
                        <m:sup>
                          <m:r>
                            <a:rPr lang="it-IT" sz="2800" b="0" i="1" smtClean="0">
                              <a:latin typeface="Cambria Math" panose="02040503050406030204" pitchFamily="18" charset="0"/>
                            </a:rPr>
                            <m:t>2</m:t>
                          </m:r>
                        </m:sup>
                      </m:sSup>
                    </m:oMath>
                  </m:oMathPara>
                </a14:m>
                <a:endParaRPr lang="it-IT" sz="2800" dirty="0"/>
              </a:p>
            </p:txBody>
          </p:sp>
        </mc:Choice>
        <mc:Fallback xmlns="">
          <p:sp>
            <p:nvSpPr>
              <p:cNvPr id="5" name="CasellaDiTesto 4">
                <a:extLst>
                  <a:ext uri="{FF2B5EF4-FFF2-40B4-BE49-F238E27FC236}">
                    <a16:creationId xmlns:a16="http://schemas.microsoft.com/office/drawing/2014/main" id="{3BB441AD-058C-7E11-360B-CC602B7BA99A}"/>
                  </a:ext>
                </a:extLst>
              </p:cNvPr>
              <p:cNvSpPr txBox="1">
                <a:spLocks noRot="1" noChangeAspect="1" noMove="1" noResize="1" noEditPoints="1" noAdjustHandles="1" noChangeArrowheads="1" noChangeShapeType="1" noTextEdit="1"/>
              </p:cNvSpPr>
              <p:nvPr/>
            </p:nvSpPr>
            <p:spPr>
              <a:xfrm>
                <a:off x="4021115" y="3522900"/>
                <a:ext cx="4121706" cy="430887"/>
              </a:xfrm>
              <a:prstGeom prst="rect">
                <a:avLst/>
              </a:prstGeom>
              <a:blipFill>
                <a:blip r:embed="rId2"/>
                <a:stretch>
                  <a:fillRect l="-1036" t="-5634" b="-22535"/>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9D7C8A00-16E5-8342-53EB-E8379864D25E}"/>
                  </a:ext>
                </a:extLst>
              </p:cNvPr>
              <p:cNvSpPr txBox="1"/>
              <p:nvPr/>
            </p:nvSpPr>
            <p:spPr>
              <a:xfrm>
                <a:off x="4502895" y="4589699"/>
                <a:ext cx="259705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m:rPr>
                          <m:sty m:val="p"/>
                        </m:rPr>
                        <a:rPr lang="it-IT" sz="2800" b="0" i="0" smtClean="0">
                          <a:latin typeface="Cambria Math" panose="02040503050406030204" pitchFamily="18" charset="0"/>
                        </a:rPr>
                        <m:t>M</m:t>
                      </m:r>
                      <m:r>
                        <a:rPr lang="it-IT" sz="2800" b="0" i="1" smtClean="0">
                          <a:latin typeface="Cambria Math" panose="02040503050406030204" pitchFamily="18" charset="0"/>
                        </a:rPr>
                        <m:t>𝑅</m:t>
                      </m:r>
                      <m:r>
                        <a:rPr lang="it-IT" sz="2800" b="0" i="1" smtClean="0">
                          <a:latin typeface="Cambria Math" panose="02040503050406030204" pitchFamily="18" charset="0"/>
                        </a:rPr>
                        <m:t>=200−8</m:t>
                      </m:r>
                      <m:r>
                        <a:rPr lang="it-IT" sz="2800" b="0" i="1" smtClean="0">
                          <a:latin typeface="Cambria Math" panose="02040503050406030204" pitchFamily="18" charset="0"/>
                        </a:rPr>
                        <m:t>𝑄</m:t>
                      </m:r>
                    </m:oMath>
                  </m:oMathPara>
                </a14:m>
                <a:endParaRPr lang="it-IT" sz="2800" dirty="0"/>
              </a:p>
            </p:txBody>
          </p:sp>
        </mc:Choice>
        <mc:Fallback xmlns="">
          <p:sp>
            <p:nvSpPr>
              <p:cNvPr id="6" name="CasellaDiTesto 5">
                <a:extLst>
                  <a:ext uri="{FF2B5EF4-FFF2-40B4-BE49-F238E27FC236}">
                    <a16:creationId xmlns:a16="http://schemas.microsoft.com/office/drawing/2014/main" id="{9D7C8A00-16E5-8342-53EB-E8379864D25E}"/>
                  </a:ext>
                </a:extLst>
              </p:cNvPr>
              <p:cNvSpPr txBox="1">
                <a:spLocks noRot="1" noChangeAspect="1" noMove="1" noResize="1" noEditPoints="1" noAdjustHandles="1" noChangeArrowheads="1" noChangeShapeType="1" noTextEdit="1"/>
              </p:cNvSpPr>
              <p:nvPr/>
            </p:nvSpPr>
            <p:spPr>
              <a:xfrm>
                <a:off x="4502895" y="4589699"/>
                <a:ext cx="2597058" cy="430887"/>
              </a:xfrm>
              <a:prstGeom prst="rect">
                <a:avLst/>
              </a:prstGeom>
              <a:blipFill>
                <a:blip r:embed="rId3"/>
                <a:stretch>
                  <a:fillRect l="-1878" t="-1408" r="-2582" b="-22535"/>
                </a:stretch>
              </a:blipFill>
            </p:spPr>
            <p:txBody>
              <a:bodyPr/>
              <a:lstStyle/>
              <a:p>
                <a:r>
                  <a:rPr lang="it-IT">
                    <a:noFill/>
                  </a:rPr>
                  <a:t> </a:t>
                </a:r>
              </a:p>
            </p:txBody>
          </p:sp>
        </mc:Fallback>
      </mc:AlternateContent>
    </p:spTree>
    <p:extLst>
      <p:ext uri="{BB962C8B-B14F-4D97-AF65-F5344CB8AC3E}">
        <p14:creationId xmlns:p14="http://schemas.microsoft.com/office/powerpoint/2010/main" val="9462692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A6A1E6A-6961-03B1-E8EC-F7BA4CEC524F}"/>
              </a:ext>
            </a:extLst>
          </p:cNvPr>
          <p:cNvSpPr>
            <a:spLocks noGrp="1"/>
          </p:cNvSpPr>
          <p:nvPr>
            <p:ph type="title"/>
          </p:nvPr>
        </p:nvSpPr>
        <p:spPr/>
        <p:txBody>
          <a:bodyPr>
            <a:normAutofit fontScale="90000"/>
          </a:bodyPr>
          <a:lstStyle/>
          <a:p>
            <a:r>
              <a:rPr lang="it-IT" dirty="0"/>
              <a:t>Analisi dei casi di interdipendenza strategica: l’oligopolio</a:t>
            </a:r>
          </a:p>
        </p:txBody>
      </p:sp>
      <p:sp>
        <p:nvSpPr>
          <p:cNvPr id="3" name="Segnaposto contenuto 2">
            <a:extLst>
              <a:ext uri="{FF2B5EF4-FFF2-40B4-BE49-F238E27FC236}">
                <a16:creationId xmlns:a16="http://schemas.microsoft.com/office/drawing/2014/main" id="{9A3654F3-1317-FE31-7611-A92E97E0E00B}"/>
              </a:ext>
            </a:extLst>
          </p:cNvPr>
          <p:cNvSpPr>
            <a:spLocks noGrp="1"/>
          </p:cNvSpPr>
          <p:nvPr>
            <p:ph idx="1"/>
          </p:nvPr>
        </p:nvSpPr>
        <p:spPr>
          <a:xfrm>
            <a:off x="1920240" y="2312276"/>
            <a:ext cx="8770571" cy="1630459"/>
          </a:xfrm>
        </p:spPr>
        <p:txBody>
          <a:bodyPr/>
          <a:lstStyle/>
          <a:p>
            <a:r>
              <a:rPr lang="it-IT" dirty="0"/>
              <a:t>- Modello à la </a:t>
            </a:r>
            <a:r>
              <a:rPr lang="it-IT" dirty="0" err="1"/>
              <a:t>Cournot</a:t>
            </a:r>
            <a:endParaRPr lang="it-IT" dirty="0"/>
          </a:p>
          <a:p>
            <a:r>
              <a:rPr lang="it-IT" dirty="0"/>
              <a:t>- Modello à la </a:t>
            </a:r>
            <a:r>
              <a:rPr lang="it-IT" dirty="0" err="1"/>
              <a:t>Stackelberg</a:t>
            </a:r>
            <a:endParaRPr lang="it-IT" dirty="0"/>
          </a:p>
          <a:p>
            <a:r>
              <a:rPr lang="it-IT" dirty="0"/>
              <a:t>- Modelli di collusione</a:t>
            </a:r>
          </a:p>
        </p:txBody>
      </p:sp>
      <p:sp>
        <p:nvSpPr>
          <p:cNvPr id="4" name="CasellaDiTesto 3">
            <a:extLst>
              <a:ext uri="{FF2B5EF4-FFF2-40B4-BE49-F238E27FC236}">
                <a16:creationId xmlns:a16="http://schemas.microsoft.com/office/drawing/2014/main" id="{FF11694D-1D1B-4456-4BAF-FEBEB21576A4}"/>
              </a:ext>
            </a:extLst>
          </p:cNvPr>
          <p:cNvSpPr txBox="1"/>
          <p:nvPr/>
        </p:nvSpPr>
        <p:spPr>
          <a:xfrm>
            <a:off x="2094272" y="4282856"/>
            <a:ext cx="5115503" cy="369332"/>
          </a:xfrm>
          <a:prstGeom prst="rect">
            <a:avLst/>
          </a:prstGeom>
          <a:noFill/>
        </p:spPr>
        <p:txBody>
          <a:bodyPr wrap="none" rtlCol="0">
            <a:spAutoFit/>
          </a:bodyPr>
          <a:lstStyle/>
          <a:p>
            <a:r>
              <a:rPr lang="it-IT" dirty="0"/>
              <a:t>Consideriamo mercati con due sole imprese</a:t>
            </a:r>
          </a:p>
        </p:txBody>
      </p:sp>
    </p:spTree>
    <p:extLst>
      <p:ext uri="{BB962C8B-B14F-4D97-AF65-F5344CB8AC3E}">
        <p14:creationId xmlns:p14="http://schemas.microsoft.com/office/powerpoint/2010/main" val="15422329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C847BEF-5D3B-2E62-227B-67380785C4F4}"/>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DD2319C3-446E-EBF2-DF4F-3AB5F2993947}"/>
              </a:ext>
            </a:extLst>
          </p:cNvPr>
          <p:cNvSpPr>
            <a:spLocks noGrp="1"/>
          </p:cNvSpPr>
          <p:nvPr>
            <p:ph idx="1"/>
          </p:nvPr>
        </p:nvSpPr>
        <p:spPr/>
        <p:txBody>
          <a:bodyPr>
            <a:normAutofit lnSpcReduction="10000"/>
          </a:bodyPr>
          <a:lstStyle/>
          <a:p>
            <a:r>
              <a:rPr lang="it-IT" dirty="0"/>
              <a:t>La condizione di massimo profitto impone l’uguaglianza tra ricavo marginale e costo marginale. In questo caso le imprese hanno una struttura dei costi differente.</a:t>
            </a:r>
          </a:p>
          <a:p>
            <a:pPr algn="ctr"/>
            <a:r>
              <a:rPr lang="it-IT" b="1" dirty="0"/>
              <a:t>Quale costo marginale dobbiamo considerare?</a:t>
            </a:r>
          </a:p>
          <a:p>
            <a:pPr algn="just"/>
            <a:r>
              <a:rPr lang="it-IT" dirty="0"/>
              <a:t>Occorre considerare il problema come quello di un’unica impresa che opera con due impianti diversi per i quali considera la funzione del costo marginale rilevante quella definita dai valori più bassi delle funzioni di costo marginale per ogni livello di produzione:</a:t>
            </a:r>
          </a:p>
        </p:txBody>
      </p:sp>
      <p:sp>
        <p:nvSpPr>
          <p:cNvPr id="4" name="Esplosione: 14 punte 3">
            <a:extLst>
              <a:ext uri="{FF2B5EF4-FFF2-40B4-BE49-F238E27FC236}">
                <a16:creationId xmlns:a16="http://schemas.microsoft.com/office/drawing/2014/main" id="{2C54E761-FD8F-E4ED-38DC-391DB7143511}"/>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spTree>
    <p:extLst>
      <p:ext uri="{BB962C8B-B14F-4D97-AF65-F5344CB8AC3E}">
        <p14:creationId xmlns:p14="http://schemas.microsoft.com/office/powerpoint/2010/main" val="396066160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5CAFFAC-06CF-FD3F-7CD1-A9045D7F444A}"/>
              </a:ext>
            </a:extLst>
          </p:cNvPr>
          <p:cNvSpPr>
            <a:spLocks noGrp="1"/>
          </p:cNvSpPr>
          <p:nvPr>
            <p:ph type="title"/>
          </p:nvPr>
        </p:nvSpPr>
        <p:spPr/>
        <p:txBody>
          <a:bodyPr/>
          <a:lstStyle/>
          <a:p>
            <a:r>
              <a:rPr lang="it-IT" dirty="0"/>
              <a:t>ESERCIZIO 1</a:t>
            </a:r>
          </a:p>
        </p:txBody>
      </p:sp>
      <p:sp>
        <p:nvSpPr>
          <p:cNvPr id="4" name="Esplosione: 14 punte 3">
            <a:extLst>
              <a:ext uri="{FF2B5EF4-FFF2-40B4-BE49-F238E27FC236}">
                <a16:creationId xmlns:a16="http://schemas.microsoft.com/office/drawing/2014/main" id="{A35B79BD-F3C0-8331-FCAC-8AF2F2B32333}"/>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cxnSp>
        <p:nvCxnSpPr>
          <p:cNvPr id="6" name="Connettore 2 5">
            <a:extLst>
              <a:ext uri="{FF2B5EF4-FFF2-40B4-BE49-F238E27FC236}">
                <a16:creationId xmlns:a16="http://schemas.microsoft.com/office/drawing/2014/main" id="{BC86C984-55EC-8572-FC85-AF986F9E0729}"/>
              </a:ext>
            </a:extLst>
          </p:cNvPr>
          <p:cNvCxnSpPr/>
          <p:nvPr/>
        </p:nvCxnSpPr>
        <p:spPr>
          <a:xfrm flipV="1">
            <a:off x="3116826" y="2969342"/>
            <a:ext cx="0" cy="30480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2C2D9462-3A7D-36B7-9CFC-71E5A8394E3F}"/>
              </a:ext>
            </a:extLst>
          </p:cNvPr>
          <p:cNvCxnSpPr/>
          <p:nvPr/>
        </p:nvCxnSpPr>
        <p:spPr>
          <a:xfrm>
            <a:off x="3116826" y="6017342"/>
            <a:ext cx="42966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diritto 9">
            <a:extLst>
              <a:ext uri="{FF2B5EF4-FFF2-40B4-BE49-F238E27FC236}">
                <a16:creationId xmlns:a16="http://schemas.microsoft.com/office/drawing/2014/main" id="{87D2B835-A211-3E32-E43E-C6CD2F74767B}"/>
              </a:ext>
            </a:extLst>
          </p:cNvPr>
          <p:cNvCxnSpPr/>
          <p:nvPr/>
        </p:nvCxnSpPr>
        <p:spPr>
          <a:xfrm flipV="1">
            <a:off x="3116826" y="5152103"/>
            <a:ext cx="737419" cy="865239"/>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2" name="Connettore diritto 11">
            <a:extLst>
              <a:ext uri="{FF2B5EF4-FFF2-40B4-BE49-F238E27FC236}">
                <a16:creationId xmlns:a16="http://schemas.microsoft.com/office/drawing/2014/main" id="{8616A931-C038-8E11-D9CF-08A723445FEA}"/>
              </a:ext>
            </a:extLst>
          </p:cNvPr>
          <p:cNvCxnSpPr/>
          <p:nvPr/>
        </p:nvCxnSpPr>
        <p:spPr>
          <a:xfrm>
            <a:off x="3854245" y="5152103"/>
            <a:ext cx="3244645"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4" name="Connettore diritto 13">
            <a:extLst>
              <a:ext uri="{FF2B5EF4-FFF2-40B4-BE49-F238E27FC236}">
                <a16:creationId xmlns:a16="http://schemas.microsoft.com/office/drawing/2014/main" id="{FD4BBFA9-A81E-2E03-E44E-284F44C46DB6}"/>
              </a:ext>
            </a:extLst>
          </p:cNvPr>
          <p:cNvCxnSpPr/>
          <p:nvPr/>
        </p:nvCxnSpPr>
        <p:spPr>
          <a:xfrm flipV="1">
            <a:off x="3854245" y="2969342"/>
            <a:ext cx="1759974" cy="2182761"/>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6" name="Connettore diritto 15">
            <a:extLst>
              <a:ext uri="{FF2B5EF4-FFF2-40B4-BE49-F238E27FC236}">
                <a16:creationId xmlns:a16="http://schemas.microsoft.com/office/drawing/2014/main" id="{32A6461D-1DAA-90C2-17C9-75E3C29E4818}"/>
              </a:ext>
            </a:extLst>
          </p:cNvPr>
          <p:cNvCxnSpPr/>
          <p:nvPr/>
        </p:nvCxnSpPr>
        <p:spPr>
          <a:xfrm>
            <a:off x="3116826" y="3588774"/>
            <a:ext cx="2979174" cy="2428568"/>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 name="CasellaDiTesto 16">
                <a:extLst>
                  <a:ext uri="{FF2B5EF4-FFF2-40B4-BE49-F238E27FC236}">
                    <a16:creationId xmlns:a16="http://schemas.microsoft.com/office/drawing/2014/main" id="{8DF63C2C-9698-24DB-2382-867F1AB5852B}"/>
                  </a:ext>
                </a:extLst>
              </p:cNvPr>
              <p:cNvSpPr txBox="1"/>
              <p:nvPr/>
            </p:nvSpPr>
            <p:spPr>
              <a:xfrm>
                <a:off x="7059561" y="6046839"/>
                <a:ext cx="601126" cy="28918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𝑞</m:t>
                          </m:r>
                        </m:e>
                        <m:sub>
                          <m:r>
                            <a:rPr lang="it-IT" b="0" i="1" smtClean="0">
                              <a:latin typeface="Cambria Math" panose="02040503050406030204" pitchFamily="18" charset="0"/>
                            </a:rPr>
                            <m:t>1, </m:t>
                          </m:r>
                        </m:sub>
                      </m:sSub>
                      <m:sSub>
                        <m:sSubPr>
                          <m:ctrlPr>
                            <a:rPr lang="it-IT" i="1" smtClean="0">
                              <a:latin typeface="Cambria Math" panose="02040503050406030204" pitchFamily="18" charset="0"/>
                            </a:rPr>
                          </m:ctrlPr>
                        </m:sSubPr>
                        <m:e>
                          <m:r>
                            <a:rPr lang="it-IT" b="0" i="1" smtClean="0">
                              <a:latin typeface="Cambria Math" panose="02040503050406030204" pitchFamily="18" charset="0"/>
                            </a:rPr>
                            <m:t>𝑞</m:t>
                          </m:r>
                        </m:e>
                        <m:sub>
                          <m:r>
                            <a:rPr lang="it-IT" b="0" i="1" smtClean="0">
                              <a:latin typeface="Cambria Math" panose="02040503050406030204" pitchFamily="18" charset="0"/>
                            </a:rPr>
                            <m:t>2</m:t>
                          </m:r>
                        </m:sub>
                      </m:sSub>
                    </m:oMath>
                  </m:oMathPara>
                </a14:m>
                <a:endParaRPr lang="it-IT" dirty="0"/>
              </a:p>
            </p:txBody>
          </p:sp>
        </mc:Choice>
        <mc:Fallback xmlns="">
          <p:sp>
            <p:nvSpPr>
              <p:cNvPr id="17" name="CasellaDiTesto 16">
                <a:extLst>
                  <a:ext uri="{FF2B5EF4-FFF2-40B4-BE49-F238E27FC236}">
                    <a16:creationId xmlns:a16="http://schemas.microsoft.com/office/drawing/2014/main" id="{8DF63C2C-9698-24DB-2382-867F1AB5852B}"/>
                  </a:ext>
                </a:extLst>
              </p:cNvPr>
              <p:cNvSpPr txBox="1">
                <a:spLocks noRot="1" noChangeAspect="1" noMove="1" noResize="1" noEditPoints="1" noAdjustHandles="1" noChangeArrowheads="1" noChangeShapeType="1" noTextEdit="1"/>
              </p:cNvSpPr>
              <p:nvPr/>
            </p:nvSpPr>
            <p:spPr>
              <a:xfrm>
                <a:off x="7059561" y="6046839"/>
                <a:ext cx="601126" cy="289182"/>
              </a:xfrm>
              <a:prstGeom prst="rect">
                <a:avLst/>
              </a:prstGeom>
              <a:blipFill>
                <a:blip r:embed="rId2"/>
                <a:stretch>
                  <a:fillRect l="-7071" r="-1010" b="-1914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8" name="CasellaDiTesto 17">
                <a:extLst>
                  <a:ext uri="{FF2B5EF4-FFF2-40B4-BE49-F238E27FC236}">
                    <a16:creationId xmlns:a16="http://schemas.microsoft.com/office/drawing/2014/main" id="{DB48C61B-E4B4-6438-0FBB-321F8B299B06}"/>
                  </a:ext>
                </a:extLst>
              </p:cNvPr>
              <p:cNvSpPr txBox="1"/>
              <p:nvPr/>
            </p:nvSpPr>
            <p:spPr>
              <a:xfrm>
                <a:off x="5640747" y="2857357"/>
                <a:ext cx="507383"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𝑀𝐶</m:t>
                          </m:r>
                        </m:e>
                        <m:sub>
                          <m:r>
                            <a:rPr lang="it-IT" b="0" i="1" smtClean="0">
                              <a:latin typeface="Cambria Math" panose="02040503050406030204" pitchFamily="18" charset="0"/>
                            </a:rPr>
                            <m:t>2</m:t>
                          </m:r>
                        </m:sub>
                      </m:sSub>
                    </m:oMath>
                  </m:oMathPara>
                </a14:m>
                <a:endParaRPr lang="it-IT" dirty="0"/>
              </a:p>
            </p:txBody>
          </p:sp>
        </mc:Choice>
        <mc:Fallback xmlns="">
          <p:sp>
            <p:nvSpPr>
              <p:cNvPr id="18" name="CasellaDiTesto 17">
                <a:extLst>
                  <a:ext uri="{FF2B5EF4-FFF2-40B4-BE49-F238E27FC236}">
                    <a16:creationId xmlns:a16="http://schemas.microsoft.com/office/drawing/2014/main" id="{DB48C61B-E4B4-6438-0FBB-321F8B299B06}"/>
                  </a:ext>
                </a:extLst>
              </p:cNvPr>
              <p:cNvSpPr txBox="1">
                <a:spLocks noRot="1" noChangeAspect="1" noMove="1" noResize="1" noEditPoints="1" noAdjustHandles="1" noChangeArrowheads="1" noChangeShapeType="1" noTextEdit="1"/>
              </p:cNvSpPr>
              <p:nvPr/>
            </p:nvSpPr>
            <p:spPr>
              <a:xfrm>
                <a:off x="5640747" y="2857357"/>
                <a:ext cx="507383" cy="276999"/>
              </a:xfrm>
              <a:prstGeom prst="rect">
                <a:avLst/>
              </a:prstGeom>
              <a:blipFill>
                <a:blip r:embed="rId3"/>
                <a:stretch>
                  <a:fillRect l="-7143" r="-2381" b="-1111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9" name="CasellaDiTesto 18">
                <a:extLst>
                  <a:ext uri="{FF2B5EF4-FFF2-40B4-BE49-F238E27FC236}">
                    <a16:creationId xmlns:a16="http://schemas.microsoft.com/office/drawing/2014/main" id="{1FA0E79B-DBA9-A1E7-4091-620A3F6ED5AC}"/>
                  </a:ext>
                </a:extLst>
              </p:cNvPr>
              <p:cNvSpPr txBox="1"/>
              <p:nvPr/>
            </p:nvSpPr>
            <p:spPr>
              <a:xfrm>
                <a:off x="7159831" y="5013603"/>
                <a:ext cx="502061"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𝑀𝐶</m:t>
                          </m:r>
                        </m:e>
                        <m:sub>
                          <m:r>
                            <a:rPr lang="it-IT" b="0" i="1" smtClean="0">
                              <a:latin typeface="Cambria Math" panose="02040503050406030204" pitchFamily="18" charset="0"/>
                            </a:rPr>
                            <m:t>1</m:t>
                          </m:r>
                        </m:sub>
                      </m:sSub>
                    </m:oMath>
                  </m:oMathPara>
                </a14:m>
                <a:endParaRPr lang="it-IT" dirty="0"/>
              </a:p>
            </p:txBody>
          </p:sp>
        </mc:Choice>
        <mc:Fallback xmlns="">
          <p:sp>
            <p:nvSpPr>
              <p:cNvPr id="19" name="CasellaDiTesto 18">
                <a:extLst>
                  <a:ext uri="{FF2B5EF4-FFF2-40B4-BE49-F238E27FC236}">
                    <a16:creationId xmlns:a16="http://schemas.microsoft.com/office/drawing/2014/main" id="{1FA0E79B-DBA9-A1E7-4091-620A3F6ED5AC}"/>
                  </a:ext>
                </a:extLst>
              </p:cNvPr>
              <p:cNvSpPr txBox="1">
                <a:spLocks noRot="1" noChangeAspect="1" noMove="1" noResize="1" noEditPoints="1" noAdjustHandles="1" noChangeArrowheads="1" noChangeShapeType="1" noTextEdit="1"/>
              </p:cNvSpPr>
              <p:nvPr/>
            </p:nvSpPr>
            <p:spPr>
              <a:xfrm>
                <a:off x="7159831" y="5013603"/>
                <a:ext cx="502061" cy="276999"/>
              </a:xfrm>
              <a:prstGeom prst="rect">
                <a:avLst/>
              </a:prstGeom>
              <a:blipFill>
                <a:blip r:embed="rId4"/>
                <a:stretch>
                  <a:fillRect l="-8537" r="-2439" b="-10870"/>
                </a:stretch>
              </a:blipFill>
            </p:spPr>
            <p:txBody>
              <a:bodyPr/>
              <a:lstStyle/>
              <a:p>
                <a:r>
                  <a:rPr lang="it-IT">
                    <a:noFill/>
                  </a:rPr>
                  <a:t> </a:t>
                </a:r>
              </a:p>
            </p:txBody>
          </p:sp>
        </mc:Fallback>
      </mc:AlternateContent>
      <p:cxnSp>
        <p:nvCxnSpPr>
          <p:cNvPr id="21" name="Connettore diritto 20">
            <a:extLst>
              <a:ext uri="{FF2B5EF4-FFF2-40B4-BE49-F238E27FC236}">
                <a16:creationId xmlns:a16="http://schemas.microsoft.com/office/drawing/2014/main" id="{EC37A4DA-C354-A5D3-80CD-45CE240AE568}"/>
              </a:ext>
            </a:extLst>
          </p:cNvPr>
          <p:cNvCxnSpPr/>
          <p:nvPr/>
        </p:nvCxnSpPr>
        <p:spPr>
          <a:xfrm>
            <a:off x="3090298" y="5152103"/>
            <a:ext cx="76394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2" name="CasellaDiTesto 21">
            <a:extLst>
              <a:ext uri="{FF2B5EF4-FFF2-40B4-BE49-F238E27FC236}">
                <a16:creationId xmlns:a16="http://schemas.microsoft.com/office/drawing/2014/main" id="{06EEE4AD-2727-294C-1CCF-BCAD9EA9957B}"/>
              </a:ext>
            </a:extLst>
          </p:cNvPr>
          <p:cNvSpPr txBox="1"/>
          <p:nvPr/>
        </p:nvSpPr>
        <p:spPr>
          <a:xfrm>
            <a:off x="2821858" y="2969342"/>
            <a:ext cx="301686" cy="369332"/>
          </a:xfrm>
          <a:prstGeom prst="rect">
            <a:avLst/>
          </a:prstGeom>
          <a:noFill/>
        </p:spPr>
        <p:txBody>
          <a:bodyPr wrap="none" rtlCol="0">
            <a:spAutoFit/>
          </a:bodyPr>
          <a:lstStyle/>
          <a:p>
            <a:r>
              <a:rPr lang="it-IT" dirty="0"/>
              <a:t>c</a:t>
            </a:r>
          </a:p>
        </p:txBody>
      </p:sp>
      <p:cxnSp>
        <p:nvCxnSpPr>
          <p:cNvPr id="23" name="Connettore diritto 22">
            <a:extLst>
              <a:ext uri="{FF2B5EF4-FFF2-40B4-BE49-F238E27FC236}">
                <a16:creationId xmlns:a16="http://schemas.microsoft.com/office/drawing/2014/main" id="{64DE9987-5B0B-DFE4-2761-1B3A4D380B64}"/>
              </a:ext>
            </a:extLst>
          </p:cNvPr>
          <p:cNvCxnSpPr>
            <a:cxnSpLocks/>
          </p:cNvCxnSpPr>
          <p:nvPr/>
        </p:nvCxnSpPr>
        <p:spPr>
          <a:xfrm>
            <a:off x="3832633" y="5152103"/>
            <a:ext cx="0" cy="894736"/>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26" name="CasellaDiTesto 25">
            <a:extLst>
              <a:ext uri="{FF2B5EF4-FFF2-40B4-BE49-F238E27FC236}">
                <a16:creationId xmlns:a16="http://schemas.microsoft.com/office/drawing/2014/main" id="{C3D25111-26DE-A121-1992-89FB522AF686}"/>
              </a:ext>
            </a:extLst>
          </p:cNvPr>
          <p:cNvSpPr txBox="1"/>
          <p:nvPr/>
        </p:nvSpPr>
        <p:spPr>
          <a:xfrm>
            <a:off x="3703402" y="6149290"/>
            <a:ext cx="327334" cy="369332"/>
          </a:xfrm>
          <a:prstGeom prst="rect">
            <a:avLst/>
          </a:prstGeom>
          <a:noFill/>
        </p:spPr>
        <p:txBody>
          <a:bodyPr wrap="none" rtlCol="0">
            <a:spAutoFit/>
          </a:bodyPr>
          <a:lstStyle/>
          <a:p>
            <a:r>
              <a:rPr lang="it-IT" dirty="0"/>
              <a:t>4</a:t>
            </a:r>
          </a:p>
        </p:txBody>
      </p:sp>
    </p:spTree>
    <p:extLst>
      <p:ext uri="{BB962C8B-B14F-4D97-AF65-F5344CB8AC3E}">
        <p14:creationId xmlns:p14="http://schemas.microsoft.com/office/powerpoint/2010/main" val="27279060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9AEDA9-9CC3-A7BB-DEF0-D1752C42C37E}"/>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F780E134-061D-F154-AA81-B82CFF383CFE}"/>
              </a:ext>
            </a:extLst>
          </p:cNvPr>
          <p:cNvSpPr>
            <a:spLocks noGrp="1"/>
          </p:cNvSpPr>
          <p:nvPr>
            <p:ph idx="1"/>
          </p:nvPr>
        </p:nvSpPr>
        <p:spPr/>
        <p:txBody>
          <a:bodyPr>
            <a:normAutofit fontScale="92500" lnSpcReduction="20000"/>
          </a:bodyPr>
          <a:lstStyle/>
          <a:p>
            <a:r>
              <a:rPr lang="it-IT" dirty="0"/>
              <a:t>Come si può osservare dal grafico per valori della produzione minori di 4 è la seconda impresa ad evidenziare una tecnologia migliore, mentre per valori maggiori è la prima impresa che presenta i minori costi marginali.</a:t>
            </a:r>
          </a:p>
          <a:p>
            <a:r>
              <a:rPr lang="it-IT" dirty="0"/>
              <a:t>La funzione del costo marginale «rilevante» per il cartello è quindi quella evidenziato con un tratto più largo. L’impresa 2 produce 4 unità, mentre l’impresa 1 produce le unità residuali definite dalla condizione di ottimo tra ricavi marginali e costi marginali. Imponiamo ora la condizione di massimo profitto ed otteniamo la quantità ottimale da produrre:</a:t>
            </a:r>
          </a:p>
        </p:txBody>
      </p:sp>
      <p:sp>
        <p:nvSpPr>
          <p:cNvPr id="4" name="Esplosione: 14 punte 3">
            <a:extLst>
              <a:ext uri="{FF2B5EF4-FFF2-40B4-BE49-F238E27FC236}">
                <a16:creationId xmlns:a16="http://schemas.microsoft.com/office/drawing/2014/main" id="{C889820E-14A3-102C-0771-DA0F1F783E12}"/>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5B2B106E-82C5-6F1F-2F22-C6CAF1153EBD}"/>
                  </a:ext>
                </a:extLst>
              </p:cNvPr>
              <p:cNvSpPr txBox="1"/>
              <p:nvPr/>
            </p:nvSpPr>
            <p:spPr>
              <a:xfrm>
                <a:off x="2841522" y="5963780"/>
                <a:ext cx="6135328" cy="52322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200−8</m:t>
                      </m:r>
                      <m:r>
                        <a:rPr lang="it-IT" sz="2800" b="0" i="1" smtClean="0">
                          <a:latin typeface="Cambria Math" panose="02040503050406030204" pitchFamily="18" charset="0"/>
                        </a:rPr>
                        <m:t>𝑄</m:t>
                      </m:r>
                      <m:r>
                        <a:rPr lang="it-IT" sz="2800" b="0" i="0" smtClean="0">
                          <a:latin typeface="Cambria Math" panose="02040503050406030204" pitchFamily="18" charset="0"/>
                        </a:rPr>
                        <m:t>=8</m:t>
                      </m:r>
                    </m:oMath>
                  </m:oMathPara>
                </a14:m>
                <a:endParaRPr lang="it-IT" sz="2800" dirty="0"/>
              </a:p>
            </p:txBody>
          </p:sp>
        </mc:Choice>
        <mc:Fallback xmlns="">
          <p:sp>
            <p:nvSpPr>
              <p:cNvPr id="6" name="CasellaDiTesto 5">
                <a:extLst>
                  <a:ext uri="{FF2B5EF4-FFF2-40B4-BE49-F238E27FC236}">
                    <a16:creationId xmlns:a16="http://schemas.microsoft.com/office/drawing/2014/main" id="{5B2B106E-82C5-6F1F-2F22-C6CAF1153EBD}"/>
                  </a:ext>
                </a:extLst>
              </p:cNvPr>
              <p:cNvSpPr txBox="1">
                <a:spLocks noRot="1" noChangeAspect="1" noMove="1" noResize="1" noEditPoints="1" noAdjustHandles="1" noChangeArrowheads="1" noChangeShapeType="1" noTextEdit="1"/>
              </p:cNvSpPr>
              <p:nvPr/>
            </p:nvSpPr>
            <p:spPr>
              <a:xfrm>
                <a:off x="2841522" y="5963780"/>
                <a:ext cx="6135328" cy="523220"/>
              </a:xfrm>
              <a:prstGeom prst="rect">
                <a:avLst/>
              </a:prstGeom>
              <a:blipFill>
                <a:blip r:embed="rId2"/>
                <a:stretch>
                  <a:fillRect b="-10465"/>
                </a:stretch>
              </a:blipFill>
            </p:spPr>
            <p:txBody>
              <a:bodyPr/>
              <a:lstStyle/>
              <a:p>
                <a:r>
                  <a:rPr lang="it-IT">
                    <a:noFill/>
                  </a:rPr>
                  <a:t> </a:t>
                </a:r>
              </a:p>
            </p:txBody>
          </p:sp>
        </mc:Fallback>
      </mc:AlternateContent>
    </p:spTree>
    <p:extLst>
      <p:ext uri="{BB962C8B-B14F-4D97-AF65-F5344CB8AC3E}">
        <p14:creationId xmlns:p14="http://schemas.microsoft.com/office/powerpoint/2010/main" val="368526523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DF60947-D8EB-EB01-C3C5-E90A70142C74}"/>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6452BED7-4487-E5C4-53D3-5E708BD88F0D}"/>
              </a:ext>
            </a:extLst>
          </p:cNvPr>
          <p:cNvSpPr>
            <a:spLocks noGrp="1"/>
          </p:cNvSpPr>
          <p:nvPr>
            <p:ph idx="1"/>
          </p:nvPr>
        </p:nvSpPr>
        <p:spPr>
          <a:xfrm>
            <a:off x="1920240" y="3333134"/>
            <a:ext cx="8770571" cy="1345269"/>
          </a:xfrm>
        </p:spPr>
        <p:txBody>
          <a:bodyPr/>
          <a:lstStyle/>
          <a:p>
            <a:r>
              <a:rPr lang="it-IT" dirty="0"/>
              <a:t>Delle 24 unità da produrre quindi, 4 saranno prodotte dall’impresa 2 e le restanti 20 dall’impresa 1. Il prezzo di mercato sarà:</a:t>
            </a:r>
          </a:p>
        </p:txBody>
      </p:sp>
      <p:sp>
        <p:nvSpPr>
          <p:cNvPr id="4" name="Esplosione: 14 punte 3">
            <a:extLst>
              <a:ext uri="{FF2B5EF4-FFF2-40B4-BE49-F238E27FC236}">
                <a16:creationId xmlns:a16="http://schemas.microsoft.com/office/drawing/2014/main" id="{D586D759-1414-8166-A568-7E9324478056}"/>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57564CA3-FC18-F731-0706-E6BDC7B30A31}"/>
                  </a:ext>
                </a:extLst>
              </p:cNvPr>
              <p:cNvSpPr txBox="1"/>
              <p:nvPr/>
            </p:nvSpPr>
            <p:spPr>
              <a:xfrm>
                <a:off x="4861687" y="2636979"/>
                <a:ext cx="1380699"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i="1" smtClean="0">
                              <a:latin typeface="Cambria Math" panose="02040503050406030204" pitchFamily="18" charset="0"/>
                            </a:rPr>
                          </m:ctrlPr>
                        </m:sSubSupPr>
                        <m:e>
                          <m:r>
                            <a:rPr lang="it-IT" sz="2800" b="0" i="1" smtClean="0">
                              <a:latin typeface="Cambria Math" panose="02040503050406030204" pitchFamily="18" charset="0"/>
                            </a:rPr>
                            <m:t>𝑄</m:t>
                          </m:r>
                        </m:e>
                        <m:sub>
                          <m:r>
                            <a:rPr lang="it-IT" sz="2800" b="0" i="1" smtClean="0">
                              <a:latin typeface="Cambria Math" panose="02040503050406030204" pitchFamily="18" charset="0"/>
                            </a:rPr>
                            <m:t>𝑐</m:t>
                          </m:r>
                        </m:sub>
                        <m:sup>
                          <m:r>
                            <a:rPr lang="it-IT" sz="2800" b="0" i="1" smtClean="0">
                              <a:latin typeface="Cambria Math" panose="02040503050406030204" pitchFamily="18" charset="0"/>
                            </a:rPr>
                            <m:t>∗</m:t>
                          </m:r>
                        </m:sup>
                      </m:sSubSup>
                      <m:r>
                        <a:rPr lang="it-IT" sz="2800" b="0" i="1" smtClean="0">
                          <a:latin typeface="Cambria Math" panose="02040503050406030204" pitchFamily="18" charset="0"/>
                        </a:rPr>
                        <m:t>=24</m:t>
                      </m:r>
                    </m:oMath>
                  </m:oMathPara>
                </a14:m>
                <a:endParaRPr lang="it-IT" sz="2800" dirty="0"/>
              </a:p>
            </p:txBody>
          </p:sp>
        </mc:Choice>
        <mc:Fallback xmlns="">
          <p:sp>
            <p:nvSpPr>
              <p:cNvPr id="5" name="CasellaDiTesto 4">
                <a:extLst>
                  <a:ext uri="{FF2B5EF4-FFF2-40B4-BE49-F238E27FC236}">
                    <a16:creationId xmlns:a16="http://schemas.microsoft.com/office/drawing/2014/main" id="{57564CA3-FC18-F731-0706-E6BDC7B30A31}"/>
                  </a:ext>
                </a:extLst>
              </p:cNvPr>
              <p:cNvSpPr txBox="1">
                <a:spLocks noRot="1" noChangeAspect="1" noMove="1" noResize="1" noEditPoints="1" noAdjustHandles="1" noChangeArrowheads="1" noChangeShapeType="1" noTextEdit="1"/>
              </p:cNvSpPr>
              <p:nvPr/>
            </p:nvSpPr>
            <p:spPr>
              <a:xfrm>
                <a:off x="4861687" y="2636979"/>
                <a:ext cx="1380699" cy="430887"/>
              </a:xfrm>
              <a:prstGeom prst="rect">
                <a:avLst/>
              </a:prstGeom>
              <a:blipFill>
                <a:blip r:embed="rId2"/>
                <a:stretch>
                  <a:fillRect l="-6637" t="-1429" r="-3982" b="-24286"/>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6F9598D3-D266-0EF3-7F99-02E20447AEB5}"/>
                  </a:ext>
                </a:extLst>
              </p:cNvPr>
              <p:cNvSpPr txBox="1"/>
              <p:nvPr/>
            </p:nvSpPr>
            <p:spPr>
              <a:xfrm>
                <a:off x="3833446" y="5099959"/>
                <a:ext cx="418082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i="1" smtClean="0">
                              <a:latin typeface="Cambria Math" panose="02040503050406030204" pitchFamily="18" charset="0"/>
                            </a:rPr>
                          </m:ctrlPr>
                        </m:sSubSupPr>
                        <m:e>
                          <m:r>
                            <a:rPr lang="it-IT" sz="2800" b="0" i="1" smtClean="0">
                              <a:latin typeface="Cambria Math" panose="02040503050406030204" pitchFamily="18" charset="0"/>
                            </a:rPr>
                            <m:t>𝑝</m:t>
                          </m:r>
                        </m:e>
                        <m:sub>
                          <m:r>
                            <a:rPr lang="it-IT" sz="2800" b="0" i="1" smtClean="0">
                              <a:latin typeface="Cambria Math" panose="02040503050406030204" pitchFamily="18" charset="0"/>
                            </a:rPr>
                            <m:t>𝑐</m:t>
                          </m:r>
                        </m:sub>
                        <m:sup>
                          <m:r>
                            <a:rPr lang="it-IT" sz="2800" b="0" i="1" smtClean="0">
                              <a:latin typeface="Cambria Math" panose="02040503050406030204" pitchFamily="18" charset="0"/>
                            </a:rPr>
                            <m:t>∗</m:t>
                          </m:r>
                        </m:sup>
                      </m:sSubSup>
                      <m:r>
                        <a:rPr lang="it-IT" sz="2800" b="0" i="1" smtClean="0">
                          <a:latin typeface="Cambria Math" panose="02040503050406030204" pitchFamily="18" charset="0"/>
                        </a:rPr>
                        <m:t>=200−4</m:t>
                      </m:r>
                      <m:r>
                        <a:rPr lang="it-IT" sz="2800" b="0" i="1" smtClean="0">
                          <a:latin typeface="Cambria Math" panose="02040503050406030204" pitchFamily="18" charset="0"/>
                          <a:ea typeface="Cambria Math" panose="02040503050406030204" pitchFamily="18" charset="0"/>
                        </a:rPr>
                        <m:t>∙</m:t>
                      </m:r>
                      <m:d>
                        <m:dPr>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24</m:t>
                          </m:r>
                        </m:e>
                      </m:d>
                      <m:r>
                        <a:rPr lang="it-IT" sz="2800" b="0" i="1" smtClean="0">
                          <a:latin typeface="Cambria Math" panose="02040503050406030204" pitchFamily="18" charset="0"/>
                          <a:ea typeface="Cambria Math" panose="02040503050406030204" pitchFamily="18" charset="0"/>
                        </a:rPr>
                        <m:t>=104</m:t>
                      </m:r>
                    </m:oMath>
                  </m:oMathPara>
                </a14:m>
                <a:endParaRPr lang="it-IT" sz="2800" dirty="0"/>
              </a:p>
            </p:txBody>
          </p:sp>
        </mc:Choice>
        <mc:Fallback xmlns="">
          <p:sp>
            <p:nvSpPr>
              <p:cNvPr id="6" name="CasellaDiTesto 5">
                <a:extLst>
                  <a:ext uri="{FF2B5EF4-FFF2-40B4-BE49-F238E27FC236}">
                    <a16:creationId xmlns:a16="http://schemas.microsoft.com/office/drawing/2014/main" id="{6F9598D3-D266-0EF3-7F99-02E20447AEB5}"/>
                  </a:ext>
                </a:extLst>
              </p:cNvPr>
              <p:cNvSpPr txBox="1">
                <a:spLocks noRot="1" noChangeAspect="1" noMove="1" noResize="1" noEditPoints="1" noAdjustHandles="1" noChangeArrowheads="1" noChangeShapeType="1" noTextEdit="1"/>
              </p:cNvSpPr>
              <p:nvPr/>
            </p:nvSpPr>
            <p:spPr>
              <a:xfrm>
                <a:off x="3833446" y="5099959"/>
                <a:ext cx="4180825" cy="430887"/>
              </a:xfrm>
              <a:prstGeom prst="rect">
                <a:avLst/>
              </a:prstGeom>
              <a:blipFill>
                <a:blip r:embed="rId3"/>
                <a:stretch>
                  <a:fillRect l="-1166" r="-875" b="-18571"/>
                </a:stretch>
              </a:blipFill>
            </p:spPr>
            <p:txBody>
              <a:bodyPr/>
              <a:lstStyle/>
              <a:p>
                <a:r>
                  <a:rPr lang="it-IT">
                    <a:noFill/>
                  </a:rPr>
                  <a:t> </a:t>
                </a:r>
              </a:p>
            </p:txBody>
          </p:sp>
        </mc:Fallback>
      </mc:AlternateContent>
    </p:spTree>
    <p:extLst>
      <p:ext uri="{BB962C8B-B14F-4D97-AF65-F5344CB8AC3E}">
        <p14:creationId xmlns:p14="http://schemas.microsoft.com/office/powerpoint/2010/main" val="20923934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7B1DB20-0344-C207-C217-341714AA7733}"/>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6E3CCBB2-6201-D839-F9A9-A0B403900E76}"/>
              </a:ext>
            </a:extLst>
          </p:cNvPr>
          <p:cNvSpPr>
            <a:spLocks noGrp="1"/>
          </p:cNvSpPr>
          <p:nvPr>
            <p:ph idx="1"/>
          </p:nvPr>
        </p:nvSpPr>
        <p:spPr>
          <a:xfrm>
            <a:off x="1920240" y="2312276"/>
            <a:ext cx="8770571" cy="601702"/>
          </a:xfrm>
        </p:spPr>
        <p:txBody>
          <a:bodyPr/>
          <a:lstStyle/>
          <a:p>
            <a:r>
              <a:rPr lang="it-IT" dirty="0"/>
              <a:t>I profitti saranno così ripartiti:</a:t>
            </a:r>
          </a:p>
        </p:txBody>
      </p:sp>
      <p:sp>
        <p:nvSpPr>
          <p:cNvPr id="4" name="Esplosione: 14 punte 3">
            <a:extLst>
              <a:ext uri="{FF2B5EF4-FFF2-40B4-BE49-F238E27FC236}">
                <a16:creationId xmlns:a16="http://schemas.microsoft.com/office/drawing/2014/main" id="{F40D5CA7-7A71-9DB2-C91C-A8726E747208}"/>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9C2CAF54-757E-8256-D1B3-F73377133C16}"/>
                  </a:ext>
                </a:extLst>
              </p:cNvPr>
              <p:cNvSpPr txBox="1"/>
              <p:nvPr/>
            </p:nvSpPr>
            <p:spPr>
              <a:xfrm>
                <a:off x="2373235" y="3223321"/>
                <a:ext cx="8307466" cy="441275"/>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b="0" i="1" smtClean="0">
                              <a:latin typeface="Cambria Math" panose="02040503050406030204" pitchFamily="18" charset="0"/>
                            </a:rPr>
                          </m:ctrlPr>
                        </m:sSubSupPr>
                        <m:e>
                          <m:r>
                            <m:rPr>
                              <m:sty m:val="p"/>
                            </m:rPr>
                            <a:rPr lang="el-GR" sz="2800" b="0" i="1" smtClean="0">
                              <a:latin typeface="Cambria Math" panose="02040503050406030204" pitchFamily="18" charset="0"/>
                              <a:ea typeface="Cambria Math" panose="02040503050406030204" pitchFamily="18" charset="0"/>
                            </a:rPr>
                            <m:t>Π</m:t>
                          </m:r>
                        </m:e>
                        <m:sub>
                          <m:r>
                            <a:rPr lang="it-IT" sz="2800" b="0" i="1" smtClean="0">
                              <a:latin typeface="Cambria Math" panose="02040503050406030204" pitchFamily="18" charset="0"/>
                            </a:rPr>
                            <m:t>1</m:t>
                          </m:r>
                        </m:sub>
                        <m:sup>
                          <m:r>
                            <a:rPr lang="it-IT" sz="2800" b="0" i="1" smtClean="0">
                              <a:latin typeface="Cambria Math" panose="02040503050406030204" pitchFamily="18" charset="0"/>
                            </a:rPr>
                            <m:t>𝐶</m:t>
                          </m:r>
                        </m:sup>
                      </m:sSubSup>
                      <m:r>
                        <a:rPr lang="it-IT" sz="2800" b="0" i="1" smtClean="0">
                          <a:latin typeface="Cambria Math" panose="02040503050406030204" pitchFamily="18" charset="0"/>
                        </a:rPr>
                        <m:t>=</m:t>
                      </m:r>
                      <m:sSubSup>
                        <m:sSubSupPr>
                          <m:ctrlPr>
                            <a:rPr lang="it-IT" sz="2800" i="1">
                              <a:latin typeface="Cambria Math" panose="02040503050406030204" pitchFamily="18" charset="0"/>
                            </a:rPr>
                          </m:ctrlPr>
                        </m:sSubSupPr>
                        <m:e>
                          <m:r>
                            <a:rPr lang="it-IT" sz="2800" b="0" i="1" smtClean="0">
                              <a:latin typeface="Cambria Math" panose="02040503050406030204" pitchFamily="18" charset="0"/>
                            </a:rPr>
                            <m:t>𝑇𝑅</m:t>
                          </m:r>
                        </m:e>
                        <m:sub>
                          <m:r>
                            <a:rPr lang="it-IT" sz="2800" i="1">
                              <a:latin typeface="Cambria Math" panose="02040503050406030204" pitchFamily="18" charset="0"/>
                            </a:rPr>
                            <m:t>1</m:t>
                          </m:r>
                        </m:sub>
                        <m:sup>
                          <m:r>
                            <a:rPr lang="it-IT" sz="2800" i="1">
                              <a:latin typeface="Cambria Math" panose="02040503050406030204" pitchFamily="18" charset="0"/>
                            </a:rPr>
                            <m:t>𝐶</m:t>
                          </m:r>
                        </m:sup>
                      </m:sSubSup>
                      <m:r>
                        <a:rPr lang="it-IT" sz="2800" b="0" i="1" smtClean="0">
                          <a:latin typeface="Cambria Math" panose="02040503050406030204" pitchFamily="18" charset="0"/>
                        </a:rPr>
                        <m:t>−</m:t>
                      </m:r>
                      <m:sSubSup>
                        <m:sSubSupPr>
                          <m:ctrlPr>
                            <a:rPr lang="it-IT" sz="2800" i="1">
                              <a:latin typeface="Cambria Math" panose="02040503050406030204" pitchFamily="18" charset="0"/>
                            </a:rPr>
                          </m:ctrlPr>
                        </m:sSubSupPr>
                        <m:e>
                          <m:r>
                            <a:rPr lang="it-IT" sz="2800" i="1">
                              <a:latin typeface="Cambria Math" panose="02040503050406030204" pitchFamily="18" charset="0"/>
                            </a:rPr>
                            <m:t>𝑇</m:t>
                          </m:r>
                          <m:r>
                            <a:rPr lang="it-IT" sz="2800" b="0" i="1" smtClean="0">
                              <a:latin typeface="Cambria Math" panose="02040503050406030204" pitchFamily="18" charset="0"/>
                            </a:rPr>
                            <m:t>𝐶</m:t>
                          </m:r>
                        </m:e>
                        <m:sub>
                          <m:r>
                            <a:rPr lang="it-IT" sz="2800" i="1">
                              <a:latin typeface="Cambria Math" panose="02040503050406030204" pitchFamily="18" charset="0"/>
                            </a:rPr>
                            <m:t>1</m:t>
                          </m:r>
                        </m:sub>
                        <m:sup>
                          <m:r>
                            <a:rPr lang="it-IT" sz="2800" i="1">
                              <a:latin typeface="Cambria Math" panose="02040503050406030204" pitchFamily="18" charset="0"/>
                            </a:rPr>
                            <m:t>𝐶</m:t>
                          </m:r>
                        </m:sup>
                      </m:sSubSup>
                      <m:r>
                        <a:rPr lang="it-IT" sz="2800" b="0" i="1" smtClean="0">
                          <a:latin typeface="Cambria Math" panose="02040503050406030204" pitchFamily="18" charset="0"/>
                        </a:rPr>
                        <m:t>=104</m:t>
                      </m:r>
                      <m:r>
                        <a:rPr lang="it-IT" sz="2800" b="0" i="1" smtClean="0">
                          <a:latin typeface="Cambria Math" panose="02040503050406030204" pitchFamily="18" charset="0"/>
                          <a:ea typeface="Cambria Math" panose="02040503050406030204" pitchFamily="18" charset="0"/>
                        </a:rPr>
                        <m:t>∙20−</m:t>
                      </m:r>
                      <m:d>
                        <m:dPr>
                          <m:begChr m:val="["/>
                          <m:endChr m:val="]"/>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150+8</m:t>
                          </m:r>
                          <m:d>
                            <m:dPr>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20</m:t>
                              </m:r>
                            </m:e>
                          </m:d>
                        </m:e>
                      </m:d>
                      <m:r>
                        <a:rPr lang="it-IT" sz="2800" b="0" i="1" smtClean="0">
                          <a:latin typeface="Cambria Math" panose="02040503050406030204" pitchFamily="18" charset="0"/>
                          <a:ea typeface="Cambria Math" panose="02040503050406030204" pitchFamily="18" charset="0"/>
                        </a:rPr>
                        <m:t>=1770</m:t>
                      </m:r>
                    </m:oMath>
                  </m:oMathPara>
                </a14:m>
                <a:endParaRPr lang="it-IT" sz="2800" dirty="0"/>
              </a:p>
            </p:txBody>
          </p:sp>
        </mc:Choice>
        <mc:Fallback xmlns="">
          <p:sp>
            <p:nvSpPr>
              <p:cNvPr id="5" name="CasellaDiTesto 4">
                <a:extLst>
                  <a:ext uri="{FF2B5EF4-FFF2-40B4-BE49-F238E27FC236}">
                    <a16:creationId xmlns:a16="http://schemas.microsoft.com/office/drawing/2014/main" id="{9C2CAF54-757E-8256-D1B3-F73377133C16}"/>
                  </a:ext>
                </a:extLst>
              </p:cNvPr>
              <p:cNvSpPr txBox="1">
                <a:spLocks noRot="1" noChangeAspect="1" noMove="1" noResize="1" noEditPoints="1" noAdjustHandles="1" noChangeArrowheads="1" noChangeShapeType="1" noTextEdit="1"/>
              </p:cNvSpPr>
              <p:nvPr/>
            </p:nvSpPr>
            <p:spPr>
              <a:xfrm>
                <a:off x="2373235" y="3223321"/>
                <a:ext cx="8307466" cy="441275"/>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FEB2B149-CB99-B4DA-66FD-E0544EB49653}"/>
                  </a:ext>
                </a:extLst>
              </p:cNvPr>
              <p:cNvSpPr txBox="1"/>
              <p:nvPr/>
            </p:nvSpPr>
            <p:spPr>
              <a:xfrm>
                <a:off x="2678034" y="4861345"/>
                <a:ext cx="5880071" cy="442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it-IT" sz="2800" i="1" smtClean="0">
                              <a:latin typeface="Cambria Math" panose="02040503050406030204" pitchFamily="18" charset="0"/>
                            </a:rPr>
                          </m:ctrlPr>
                        </m:sSupPr>
                        <m:e>
                          <m:r>
                            <m:rPr>
                              <m:sty m:val="p"/>
                            </m:rPr>
                            <a:rPr lang="el-GR" sz="2800" i="1">
                              <a:latin typeface="Cambria Math" panose="02040503050406030204" pitchFamily="18" charset="0"/>
                              <a:ea typeface="Cambria Math" panose="02040503050406030204" pitchFamily="18" charset="0"/>
                            </a:rPr>
                            <m:t>Π</m:t>
                          </m:r>
                        </m:e>
                        <m:sup>
                          <m:r>
                            <a:rPr lang="it-IT" sz="2800" i="1">
                              <a:latin typeface="Cambria Math" panose="02040503050406030204" pitchFamily="18" charset="0"/>
                            </a:rPr>
                            <m:t>𝐶</m:t>
                          </m:r>
                        </m:sup>
                      </m:sSup>
                      <m:r>
                        <a:rPr lang="it-IT" sz="2800" i="1">
                          <a:latin typeface="Cambria Math" panose="02040503050406030204" pitchFamily="18" charset="0"/>
                        </a:rPr>
                        <m:t>=</m:t>
                      </m:r>
                      <m:sSubSup>
                        <m:sSubSupPr>
                          <m:ctrlPr>
                            <a:rPr lang="it-IT" sz="2800" i="1">
                              <a:latin typeface="Cambria Math" panose="02040503050406030204" pitchFamily="18" charset="0"/>
                            </a:rPr>
                          </m:ctrlPr>
                        </m:sSubSupPr>
                        <m:e>
                          <m:r>
                            <m:rPr>
                              <m:sty m:val="p"/>
                            </m:rPr>
                            <a:rPr lang="el-GR" sz="2800" i="1">
                              <a:latin typeface="Cambria Math" panose="02040503050406030204" pitchFamily="18" charset="0"/>
                              <a:ea typeface="Cambria Math" panose="02040503050406030204" pitchFamily="18" charset="0"/>
                            </a:rPr>
                            <m:t>Π</m:t>
                          </m:r>
                        </m:e>
                        <m:sub>
                          <m:r>
                            <a:rPr lang="it-IT" sz="2800" b="0" i="1" smtClean="0">
                              <a:latin typeface="Cambria Math" panose="02040503050406030204" pitchFamily="18" charset="0"/>
                              <a:ea typeface="Cambria Math" panose="02040503050406030204" pitchFamily="18" charset="0"/>
                            </a:rPr>
                            <m:t>1</m:t>
                          </m:r>
                        </m:sub>
                        <m:sup>
                          <m:r>
                            <a:rPr lang="it-IT" sz="2800" i="1">
                              <a:latin typeface="Cambria Math" panose="02040503050406030204" pitchFamily="18" charset="0"/>
                            </a:rPr>
                            <m:t>𝐶</m:t>
                          </m:r>
                        </m:sup>
                      </m:sSubSup>
                      <m:r>
                        <a:rPr lang="it-IT" sz="2800" i="1">
                          <a:latin typeface="Cambria Math" panose="02040503050406030204" pitchFamily="18" charset="0"/>
                        </a:rPr>
                        <m:t>+</m:t>
                      </m:r>
                      <m:sSubSup>
                        <m:sSubSupPr>
                          <m:ctrlPr>
                            <a:rPr lang="it-IT" sz="2800" i="1">
                              <a:latin typeface="Cambria Math" panose="02040503050406030204" pitchFamily="18" charset="0"/>
                            </a:rPr>
                          </m:ctrlPr>
                        </m:sSubSupPr>
                        <m:e>
                          <m:r>
                            <m:rPr>
                              <m:sty m:val="p"/>
                            </m:rPr>
                            <a:rPr lang="el-GR" sz="2800" i="1">
                              <a:latin typeface="Cambria Math" panose="02040503050406030204" pitchFamily="18" charset="0"/>
                              <a:ea typeface="Cambria Math" panose="02040503050406030204" pitchFamily="18" charset="0"/>
                            </a:rPr>
                            <m:t>Π</m:t>
                          </m:r>
                        </m:e>
                        <m:sub>
                          <m:r>
                            <a:rPr lang="it-IT" sz="2800" i="1">
                              <a:latin typeface="Cambria Math" panose="02040503050406030204" pitchFamily="18" charset="0"/>
                            </a:rPr>
                            <m:t>2</m:t>
                          </m:r>
                        </m:sub>
                        <m:sup>
                          <m:r>
                            <a:rPr lang="it-IT" sz="2800" i="1">
                              <a:latin typeface="Cambria Math" panose="02040503050406030204" pitchFamily="18" charset="0"/>
                            </a:rPr>
                            <m:t>𝐶</m:t>
                          </m:r>
                        </m:sup>
                      </m:sSubSup>
                      <m:r>
                        <a:rPr lang="it-IT" sz="2800" b="0" i="1" smtClean="0">
                          <a:latin typeface="Cambria Math" panose="02040503050406030204" pitchFamily="18" charset="0"/>
                        </a:rPr>
                        <m:t>=1770+300=2070</m:t>
                      </m:r>
                    </m:oMath>
                  </m:oMathPara>
                </a14:m>
                <a:endParaRPr lang="it-IT" sz="2800" dirty="0"/>
              </a:p>
            </p:txBody>
          </p:sp>
        </mc:Choice>
        <mc:Fallback xmlns="">
          <p:sp>
            <p:nvSpPr>
              <p:cNvPr id="7" name="CasellaDiTesto 6">
                <a:extLst>
                  <a:ext uri="{FF2B5EF4-FFF2-40B4-BE49-F238E27FC236}">
                    <a16:creationId xmlns:a16="http://schemas.microsoft.com/office/drawing/2014/main" id="{FEB2B149-CB99-B4DA-66FD-E0544EB49653}"/>
                  </a:ext>
                </a:extLst>
              </p:cNvPr>
              <p:cNvSpPr txBox="1">
                <a:spLocks noRot="1" noChangeAspect="1" noMove="1" noResize="1" noEditPoints="1" noAdjustHandles="1" noChangeArrowheads="1" noChangeShapeType="1" noTextEdit="1"/>
              </p:cNvSpPr>
              <p:nvPr/>
            </p:nvSpPr>
            <p:spPr>
              <a:xfrm>
                <a:off x="2678034" y="4861345"/>
                <a:ext cx="5880071" cy="442172"/>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C8A1BDCC-F347-BE17-AAEC-4BCDFB61A20A}"/>
                  </a:ext>
                </a:extLst>
              </p:cNvPr>
              <p:cNvSpPr txBox="1"/>
              <p:nvPr/>
            </p:nvSpPr>
            <p:spPr>
              <a:xfrm>
                <a:off x="2383345" y="3967203"/>
                <a:ext cx="7679538" cy="442172"/>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b="0" i="1" smtClean="0">
                              <a:latin typeface="Cambria Math" panose="02040503050406030204" pitchFamily="18" charset="0"/>
                            </a:rPr>
                          </m:ctrlPr>
                        </m:sSubSupPr>
                        <m:e>
                          <m:r>
                            <m:rPr>
                              <m:sty m:val="p"/>
                            </m:rPr>
                            <a:rPr lang="el-GR" sz="2800" b="0" i="1" smtClean="0">
                              <a:latin typeface="Cambria Math" panose="02040503050406030204" pitchFamily="18" charset="0"/>
                              <a:ea typeface="Cambria Math" panose="02040503050406030204" pitchFamily="18" charset="0"/>
                            </a:rPr>
                            <m:t>Π</m:t>
                          </m:r>
                        </m:e>
                        <m:sub>
                          <m:r>
                            <a:rPr lang="it-IT" sz="2800" b="0" i="1" smtClean="0">
                              <a:latin typeface="Cambria Math" panose="02040503050406030204" pitchFamily="18" charset="0"/>
                            </a:rPr>
                            <m:t>2</m:t>
                          </m:r>
                        </m:sub>
                        <m:sup>
                          <m:r>
                            <a:rPr lang="it-IT" sz="2800" b="0" i="1" smtClean="0">
                              <a:latin typeface="Cambria Math" panose="02040503050406030204" pitchFamily="18" charset="0"/>
                            </a:rPr>
                            <m:t>𝐶</m:t>
                          </m:r>
                        </m:sup>
                      </m:sSubSup>
                      <m:r>
                        <a:rPr lang="it-IT" sz="2800" b="0" i="1" smtClean="0">
                          <a:latin typeface="Cambria Math" panose="02040503050406030204" pitchFamily="18" charset="0"/>
                        </a:rPr>
                        <m:t>=</m:t>
                      </m:r>
                      <m:sSubSup>
                        <m:sSubSupPr>
                          <m:ctrlPr>
                            <a:rPr lang="it-IT" sz="2800" i="1">
                              <a:latin typeface="Cambria Math" panose="02040503050406030204" pitchFamily="18" charset="0"/>
                            </a:rPr>
                          </m:ctrlPr>
                        </m:sSubSupPr>
                        <m:e>
                          <m:r>
                            <a:rPr lang="it-IT" sz="2800" b="0" i="1" smtClean="0">
                              <a:latin typeface="Cambria Math" panose="02040503050406030204" pitchFamily="18" charset="0"/>
                            </a:rPr>
                            <m:t>𝑇𝑅</m:t>
                          </m:r>
                        </m:e>
                        <m:sub>
                          <m:r>
                            <a:rPr lang="it-IT" sz="2800" b="0" i="1" smtClean="0">
                              <a:latin typeface="Cambria Math" panose="02040503050406030204" pitchFamily="18" charset="0"/>
                              <a:ea typeface="Cambria Math" panose="02040503050406030204" pitchFamily="18" charset="0"/>
                            </a:rPr>
                            <m:t>2</m:t>
                          </m:r>
                        </m:sub>
                        <m:sup>
                          <m:r>
                            <a:rPr lang="it-IT" sz="2800" i="1">
                              <a:latin typeface="Cambria Math" panose="02040503050406030204" pitchFamily="18" charset="0"/>
                            </a:rPr>
                            <m:t>𝐶</m:t>
                          </m:r>
                        </m:sup>
                      </m:sSubSup>
                      <m:r>
                        <a:rPr lang="it-IT" sz="2800" b="0" i="1" smtClean="0">
                          <a:latin typeface="Cambria Math" panose="02040503050406030204" pitchFamily="18" charset="0"/>
                        </a:rPr>
                        <m:t>−</m:t>
                      </m:r>
                      <m:sSubSup>
                        <m:sSubSupPr>
                          <m:ctrlPr>
                            <a:rPr lang="it-IT" sz="2800" i="1">
                              <a:latin typeface="Cambria Math" panose="02040503050406030204" pitchFamily="18" charset="0"/>
                            </a:rPr>
                          </m:ctrlPr>
                        </m:sSubSupPr>
                        <m:e>
                          <m:r>
                            <a:rPr lang="it-IT" sz="2800" i="1">
                              <a:latin typeface="Cambria Math" panose="02040503050406030204" pitchFamily="18" charset="0"/>
                            </a:rPr>
                            <m:t>𝑇</m:t>
                          </m:r>
                          <m:r>
                            <a:rPr lang="it-IT" sz="2800" b="0" i="1" smtClean="0">
                              <a:latin typeface="Cambria Math" panose="02040503050406030204" pitchFamily="18" charset="0"/>
                            </a:rPr>
                            <m:t>𝐶</m:t>
                          </m:r>
                        </m:e>
                        <m:sub>
                          <m:r>
                            <a:rPr lang="it-IT" sz="2800" b="0" i="1" smtClean="0">
                              <a:latin typeface="Cambria Math" panose="02040503050406030204" pitchFamily="18" charset="0"/>
                            </a:rPr>
                            <m:t>2</m:t>
                          </m:r>
                        </m:sub>
                        <m:sup>
                          <m:r>
                            <a:rPr lang="it-IT" sz="2800" i="1">
                              <a:latin typeface="Cambria Math" panose="02040503050406030204" pitchFamily="18" charset="0"/>
                            </a:rPr>
                            <m:t>𝐶</m:t>
                          </m:r>
                        </m:sup>
                      </m:sSubSup>
                      <m:r>
                        <a:rPr lang="it-IT" sz="2800" b="0" i="1" smtClean="0">
                          <a:latin typeface="Cambria Math" panose="02040503050406030204" pitchFamily="18" charset="0"/>
                        </a:rPr>
                        <m:t>=104</m:t>
                      </m:r>
                      <m:r>
                        <a:rPr lang="it-IT" sz="2800" b="0" i="1" smtClean="0">
                          <a:latin typeface="Cambria Math" panose="02040503050406030204" pitchFamily="18" charset="0"/>
                          <a:ea typeface="Cambria Math" panose="02040503050406030204" pitchFamily="18" charset="0"/>
                        </a:rPr>
                        <m:t>∙4−</m:t>
                      </m:r>
                      <m:d>
                        <m:dPr>
                          <m:begChr m:val="["/>
                          <m:endChr m:val="]"/>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100+</m:t>
                          </m:r>
                          <m:sSup>
                            <m:sSupPr>
                              <m:ctrlPr>
                                <a:rPr lang="it-IT" sz="2800" b="0" i="1" smtClean="0">
                                  <a:latin typeface="Cambria Math" panose="02040503050406030204" pitchFamily="18" charset="0"/>
                                  <a:ea typeface="Cambria Math" panose="02040503050406030204" pitchFamily="18" charset="0"/>
                                </a:rPr>
                              </m:ctrlPr>
                            </m:sSupPr>
                            <m:e>
                              <m:d>
                                <m:dPr>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4</m:t>
                                  </m:r>
                                </m:e>
                              </m:d>
                            </m:e>
                            <m:sup>
                              <m:r>
                                <a:rPr lang="it-IT" sz="2800" b="0" i="1" smtClean="0">
                                  <a:latin typeface="Cambria Math" panose="02040503050406030204" pitchFamily="18" charset="0"/>
                                  <a:ea typeface="Cambria Math" panose="02040503050406030204" pitchFamily="18" charset="0"/>
                                </a:rPr>
                                <m:t>2</m:t>
                              </m:r>
                            </m:sup>
                          </m:sSup>
                        </m:e>
                      </m:d>
                      <m:r>
                        <a:rPr lang="it-IT" sz="2800" b="0" i="1" smtClean="0">
                          <a:latin typeface="Cambria Math" panose="02040503050406030204" pitchFamily="18" charset="0"/>
                          <a:ea typeface="Cambria Math" panose="02040503050406030204" pitchFamily="18" charset="0"/>
                        </a:rPr>
                        <m:t>=300</m:t>
                      </m:r>
                    </m:oMath>
                  </m:oMathPara>
                </a14:m>
                <a:endParaRPr lang="it-IT" sz="2800" dirty="0"/>
              </a:p>
            </p:txBody>
          </p:sp>
        </mc:Choice>
        <mc:Fallback xmlns="">
          <p:sp>
            <p:nvSpPr>
              <p:cNvPr id="8" name="CasellaDiTesto 7">
                <a:extLst>
                  <a:ext uri="{FF2B5EF4-FFF2-40B4-BE49-F238E27FC236}">
                    <a16:creationId xmlns:a16="http://schemas.microsoft.com/office/drawing/2014/main" id="{C8A1BDCC-F347-BE17-AAEC-4BCDFB61A20A}"/>
                  </a:ext>
                </a:extLst>
              </p:cNvPr>
              <p:cNvSpPr txBox="1">
                <a:spLocks noRot="1" noChangeAspect="1" noMove="1" noResize="1" noEditPoints="1" noAdjustHandles="1" noChangeArrowheads="1" noChangeShapeType="1" noTextEdit="1"/>
              </p:cNvSpPr>
              <p:nvPr/>
            </p:nvSpPr>
            <p:spPr>
              <a:xfrm>
                <a:off x="2383345" y="3967203"/>
                <a:ext cx="7679538" cy="442172"/>
              </a:xfrm>
              <a:prstGeom prst="rect">
                <a:avLst/>
              </a:prstGeom>
              <a:blipFill>
                <a:blip r:embed="rId4"/>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7259067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0010BF2-76D3-FE2C-1B63-F854FB21FA2C}"/>
              </a:ext>
            </a:extLst>
          </p:cNvPr>
          <p:cNvSpPr>
            <a:spLocks noGrp="1"/>
          </p:cNvSpPr>
          <p:nvPr>
            <p:ph type="title"/>
          </p:nvPr>
        </p:nvSpPr>
        <p:spPr/>
        <p:txBody>
          <a:bodyPr/>
          <a:lstStyle/>
          <a:p>
            <a:r>
              <a:rPr lang="it-IT" dirty="0"/>
              <a:t>ESERCIZIO 1</a:t>
            </a:r>
          </a:p>
        </p:txBody>
      </p:sp>
      <p:sp>
        <p:nvSpPr>
          <p:cNvPr id="3" name="Segnaposto contenuto 2">
            <a:extLst>
              <a:ext uri="{FF2B5EF4-FFF2-40B4-BE49-F238E27FC236}">
                <a16:creationId xmlns:a16="http://schemas.microsoft.com/office/drawing/2014/main" id="{77357900-267A-E3DC-402F-6D11B01E87D1}"/>
              </a:ext>
            </a:extLst>
          </p:cNvPr>
          <p:cNvSpPr>
            <a:spLocks noGrp="1"/>
          </p:cNvSpPr>
          <p:nvPr>
            <p:ph idx="1"/>
          </p:nvPr>
        </p:nvSpPr>
        <p:spPr/>
        <p:txBody>
          <a:bodyPr>
            <a:normAutofit fontScale="85000" lnSpcReduction="10000"/>
          </a:bodyPr>
          <a:lstStyle/>
          <a:p>
            <a:r>
              <a:rPr lang="it-IT" dirty="0"/>
              <a:t>Rispetto alla fase di concorrenza à la </a:t>
            </a:r>
            <a:r>
              <a:rPr lang="it-IT" dirty="0" err="1"/>
              <a:t>Cournot</a:t>
            </a:r>
            <a:r>
              <a:rPr lang="it-IT" dirty="0"/>
              <a:t>, si registra un prezzo più alto ed una quantità prodotta minore. Va notato che è la somma dei profitti che cresce piuttosto che i profitti delle singole imprese. Nel nostro caso l’impresa 2 passa da un livello di profitti di 745 nella fase di concorrenza à la </a:t>
            </a:r>
            <a:r>
              <a:rPr lang="it-IT" dirty="0" err="1"/>
              <a:t>Cournot</a:t>
            </a:r>
            <a:r>
              <a:rPr lang="it-IT" dirty="0"/>
              <a:t> a 300.</a:t>
            </a:r>
          </a:p>
          <a:p>
            <a:r>
              <a:rPr lang="it-IT" dirty="0"/>
              <a:t>È molto probabile che la stessa impresa, per accettare il trust, si aspetti un’offerta pari almeno a 445. L’impresa 1 sarebbe disponibile a trattare fino a una cifra di 695, valore che riporterebbe sul livello dei profitti registrati nella fase precedente. È tra questi due estremi che le parti si accorderanno, prevalendo poi la forza contrattuale dell’una o dell’altra.</a:t>
            </a:r>
          </a:p>
        </p:txBody>
      </p:sp>
      <p:sp>
        <p:nvSpPr>
          <p:cNvPr id="4" name="Esplosione: 14 punte 3">
            <a:extLst>
              <a:ext uri="{FF2B5EF4-FFF2-40B4-BE49-F238E27FC236}">
                <a16:creationId xmlns:a16="http://schemas.microsoft.com/office/drawing/2014/main" id="{D183F39C-7AAB-AE4D-6DA1-69C6E17D78C3}"/>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spTree>
    <p:extLst>
      <p:ext uri="{BB962C8B-B14F-4D97-AF65-F5344CB8AC3E}">
        <p14:creationId xmlns:p14="http://schemas.microsoft.com/office/powerpoint/2010/main" val="8161391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B9B1106-01AC-F907-377B-DAB24532DCE3}"/>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CB82CD92-75BE-C38E-1BC7-39254E855067}"/>
              </a:ext>
            </a:extLst>
          </p:cNvPr>
          <p:cNvSpPr>
            <a:spLocks noGrp="1"/>
          </p:cNvSpPr>
          <p:nvPr>
            <p:ph idx="1"/>
          </p:nvPr>
        </p:nvSpPr>
        <p:spPr>
          <a:xfrm>
            <a:off x="1920240" y="2312276"/>
            <a:ext cx="8770571" cy="1020859"/>
          </a:xfrm>
        </p:spPr>
        <p:txBody>
          <a:bodyPr/>
          <a:lstStyle/>
          <a:p>
            <a:r>
              <a:rPr lang="it-IT" dirty="0"/>
              <a:t>La funzione di domanda di un mercato caratterizzato dalla presenza delle due sole imprese si presenta nella forma:</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B90BFFBB-4BD8-91A3-3244-D4289AF7AFF5}"/>
                  </a:ext>
                </a:extLst>
              </p:cNvPr>
              <p:cNvSpPr txBox="1"/>
              <p:nvPr/>
            </p:nvSpPr>
            <p:spPr>
              <a:xfrm>
                <a:off x="5071212" y="3580923"/>
                <a:ext cx="202222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=120−</m:t>
                      </m:r>
                      <m:r>
                        <a:rPr lang="it-IT" sz="2800" b="0" i="1" smtClean="0">
                          <a:latin typeface="Cambria Math" panose="02040503050406030204" pitchFamily="18" charset="0"/>
                        </a:rPr>
                        <m:t>𝑞</m:t>
                      </m:r>
                    </m:oMath>
                  </m:oMathPara>
                </a14:m>
                <a:endParaRPr lang="it-IT" sz="2800" dirty="0"/>
              </a:p>
            </p:txBody>
          </p:sp>
        </mc:Choice>
        <mc:Fallback xmlns="">
          <p:sp>
            <p:nvSpPr>
              <p:cNvPr id="5" name="CasellaDiTesto 4">
                <a:extLst>
                  <a:ext uri="{FF2B5EF4-FFF2-40B4-BE49-F238E27FC236}">
                    <a16:creationId xmlns:a16="http://schemas.microsoft.com/office/drawing/2014/main" id="{B90BFFBB-4BD8-91A3-3244-D4289AF7AFF5}"/>
                  </a:ext>
                </a:extLst>
              </p:cNvPr>
              <p:cNvSpPr txBox="1">
                <a:spLocks noRot="1" noChangeAspect="1" noMove="1" noResize="1" noEditPoints="1" noAdjustHandles="1" noChangeArrowheads="1" noChangeShapeType="1" noTextEdit="1"/>
              </p:cNvSpPr>
              <p:nvPr/>
            </p:nvSpPr>
            <p:spPr>
              <a:xfrm>
                <a:off x="5071212" y="3580923"/>
                <a:ext cx="2022220" cy="430887"/>
              </a:xfrm>
              <a:prstGeom prst="rect">
                <a:avLst/>
              </a:prstGeom>
              <a:blipFill>
                <a:blip r:embed="rId2"/>
                <a:stretch>
                  <a:fillRect l="-3012" r="-1807" b="-18310"/>
                </a:stretch>
              </a:blipFill>
            </p:spPr>
            <p:txBody>
              <a:bodyPr/>
              <a:lstStyle/>
              <a:p>
                <a:r>
                  <a:rPr lang="it-IT">
                    <a:noFill/>
                  </a:rPr>
                  <a:t> </a:t>
                </a:r>
              </a:p>
            </p:txBody>
          </p:sp>
        </mc:Fallback>
      </mc:AlternateContent>
      <p:sp>
        <p:nvSpPr>
          <p:cNvPr id="6" name="CasellaDiTesto 5">
            <a:extLst>
              <a:ext uri="{FF2B5EF4-FFF2-40B4-BE49-F238E27FC236}">
                <a16:creationId xmlns:a16="http://schemas.microsoft.com/office/drawing/2014/main" id="{E9A2EA0A-D923-D110-CE0A-0A3ECF8E4D78}"/>
              </a:ext>
            </a:extLst>
          </p:cNvPr>
          <p:cNvSpPr txBox="1"/>
          <p:nvPr/>
        </p:nvSpPr>
        <p:spPr>
          <a:xfrm flipH="1">
            <a:off x="2153262" y="4336026"/>
            <a:ext cx="8101781" cy="646331"/>
          </a:xfrm>
          <a:prstGeom prst="rect">
            <a:avLst/>
          </a:prstGeom>
          <a:noFill/>
        </p:spPr>
        <p:txBody>
          <a:bodyPr wrap="square" rtlCol="0">
            <a:spAutoFit/>
          </a:bodyPr>
          <a:lstStyle/>
          <a:p>
            <a:r>
              <a:rPr lang="it-IT" dirty="0"/>
              <a:t>E sia l’impresa A che l’impresa B presentano una funzione del costo pari a :</a:t>
            </a:r>
          </a:p>
        </p:txBody>
      </p:sp>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08754C41-06F2-6A6E-DE4B-D46E86798D11}"/>
                  </a:ext>
                </a:extLst>
              </p:cNvPr>
              <p:cNvSpPr txBox="1"/>
              <p:nvPr/>
            </p:nvSpPr>
            <p:spPr>
              <a:xfrm>
                <a:off x="4958141" y="5357965"/>
                <a:ext cx="1635256"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𝑇𝐶</m:t>
                      </m:r>
                      <m:r>
                        <a:rPr lang="it-IT" sz="2800" b="0" i="1" smtClean="0">
                          <a:latin typeface="Cambria Math" panose="02040503050406030204" pitchFamily="18" charset="0"/>
                        </a:rPr>
                        <m:t>=90</m:t>
                      </m:r>
                      <m:r>
                        <a:rPr lang="it-IT" sz="2800" b="0" i="1" smtClean="0">
                          <a:latin typeface="Cambria Math" panose="02040503050406030204" pitchFamily="18" charset="0"/>
                        </a:rPr>
                        <m:t>𝑞</m:t>
                      </m:r>
                    </m:oMath>
                  </m:oMathPara>
                </a14:m>
                <a:endParaRPr lang="it-IT" sz="2800" dirty="0"/>
              </a:p>
            </p:txBody>
          </p:sp>
        </mc:Choice>
        <mc:Fallback xmlns="">
          <p:sp>
            <p:nvSpPr>
              <p:cNvPr id="7" name="CasellaDiTesto 6">
                <a:extLst>
                  <a:ext uri="{FF2B5EF4-FFF2-40B4-BE49-F238E27FC236}">
                    <a16:creationId xmlns:a16="http://schemas.microsoft.com/office/drawing/2014/main" id="{08754C41-06F2-6A6E-DE4B-D46E86798D11}"/>
                  </a:ext>
                </a:extLst>
              </p:cNvPr>
              <p:cNvSpPr txBox="1">
                <a:spLocks noRot="1" noChangeAspect="1" noMove="1" noResize="1" noEditPoints="1" noAdjustHandles="1" noChangeArrowheads="1" noChangeShapeType="1" noTextEdit="1"/>
              </p:cNvSpPr>
              <p:nvPr/>
            </p:nvSpPr>
            <p:spPr>
              <a:xfrm>
                <a:off x="4958141" y="5357965"/>
                <a:ext cx="1635256" cy="430887"/>
              </a:xfrm>
              <a:prstGeom prst="rect">
                <a:avLst/>
              </a:prstGeom>
              <a:blipFill>
                <a:blip r:embed="rId3"/>
                <a:stretch>
                  <a:fillRect l="-3346" t="-1408" r="-4089" b="-25352"/>
                </a:stretch>
              </a:blipFill>
            </p:spPr>
            <p:txBody>
              <a:bodyPr/>
              <a:lstStyle/>
              <a:p>
                <a:r>
                  <a:rPr lang="it-IT">
                    <a:noFill/>
                  </a:rPr>
                  <a:t> </a:t>
                </a:r>
              </a:p>
            </p:txBody>
          </p:sp>
        </mc:Fallback>
      </mc:AlternateContent>
    </p:spTree>
    <p:extLst>
      <p:ext uri="{BB962C8B-B14F-4D97-AF65-F5344CB8AC3E}">
        <p14:creationId xmlns:p14="http://schemas.microsoft.com/office/powerpoint/2010/main" val="278137412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B0A847A-E69C-1B53-A09A-B7FCD92D92E5}"/>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22712238-AEB2-F466-1233-CFC2912CF4D3}"/>
              </a:ext>
            </a:extLst>
          </p:cNvPr>
          <p:cNvSpPr>
            <a:spLocks noGrp="1"/>
          </p:cNvSpPr>
          <p:nvPr>
            <p:ph idx="1"/>
          </p:nvPr>
        </p:nvSpPr>
        <p:spPr/>
        <p:txBody>
          <a:bodyPr>
            <a:normAutofit/>
          </a:bodyPr>
          <a:lstStyle/>
          <a:p>
            <a:r>
              <a:rPr lang="it-IT" dirty="0"/>
              <a:t>Determina:</a:t>
            </a:r>
          </a:p>
          <a:p>
            <a:pPr marL="342900" indent="-342900">
              <a:buAutoNum type="arabicParenR"/>
            </a:pPr>
            <a:r>
              <a:rPr lang="it-IT" dirty="0"/>
              <a:t>Le quantità prodotte, il prezzo e i profitti se l’impresa A si comporta da leader;</a:t>
            </a:r>
          </a:p>
          <a:p>
            <a:pPr marL="342900" indent="-342900">
              <a:buAutoNum type="arabicParenR"/>
            </a:pPr>
            <a:r>
              <a:rPr lang="it-IT" dirty="0"/>
              <a:t>Discuti in poche righe i risultati ottenuti nell’esercizio con particolare attenzione alle differenze (se ne hai riscontrate) tra i diversi atteggiamenti concorrenziali in termini di prezzi, quantità e profitti.</a:t>
            </a:r>
          </a:p>
        </p:txBody>
      </p:sp>
    </p:spTree>
    <p:extLst>
      <p:ext uri="{BB962C8B-B14F-4D97-AF65-F5344CB8AC3E}">
        <p14:creationId xmlns:p14="http://schemas.microsoft.com/office/powerpoint/2010/main" val="30267465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C53CA7-D925-13A3-0ABB-75A3FCC90048}"/>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A6F678BE-3E52-11ED-6A7D-50981696CBB4}"/>
              </a:ext>
            </a:extLst>
          </p:cNvPr>
          <p:cNvSpPr>
            <a:spLocks noGrp="1"/>
          </p:cNvSpPr>
          <p:nvPr>
            <p:ph idx="1"/>
          </p:nvPr>
        </p:nvSpPr>
        <p:spPr/>
        <p:txBody>
          <a:bodyPr>
            <a:normAutofit fontScale="92500" lnSpcReduction="20000"/>
          </a:bodyPr>
          <a:lstStyle/>
          <a:p>
            <a:r>
              <a:rPr lang="it-IT" dirty="0"/>
              <a:t>Nel caso in cui l’impresa A adottasse una </a:t>
            </a:r>
            <a:r>
              <a:rPr lang="it-IT" dirty="0" err="1"/>
              <a:t>startegia</a:t>
            </a:r>
            <a:r>
              <a:rPr lang="it-IT" dirty="0"/>
              <a:t> da leader nei confronti dell’impresa B il profilo strategico della competizione sarebbe quello à la </a:t>
            </a:r>
            <a:r>
              <a:rPr lang="it-IT" dirty="0" err="1"/>
              <a:t>Stackelberg</a:t>
            </a:r>
            <a:r>
              <a:rPr lang="it-IT" dirty="0"/>
              <a:t>.</a:t>
            </a:r>
          </a:p>
          <a:p>
            <a:r>
              <a:rPr lang="it-IT" dirty="0"/>
              <a:t>In questo caso l’impresa A conosce esattamente il comportamento dell’impresa B che reagisce automaticamente alle variazioni delle quantità prodotte dalla leader. In termini analitici questo sta a significare che l’impresa A conosce la funzione di reazione dell’impresa B. Questa informazione aggiuntiva induce l’impresa A ad associare, nella funzione di domanda aggregata alla quantità prodotta dall’impresa B, la sua funzione di reazione.</a:t>
            </a:r>
          </a:p>
        </p:txBody>
      </p:sp>
      <p:sp>
        <p:nvSpPr>
          <p:cNvPr id="4" name="Esplosione: 14 punte 3">
            <a:extLst>
              <a:ext uri="{FF2B5EF4-FFF2-40B4-BE49-F238E27FC236}">
                <a16:creationId xmlns:a16="http://schemas.microsoft.com/office/drawing/2014/main" id="{350B9085-95A2-FAAB-82A0-72BBFCDE63C0}"/>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spTree>
    <p:extLst>
      <p:ext uri="{BB962C8B-B14F-4D97-AF65-F5344CB8AC3E}">
        <p14:creationId xmlns:p14="http://schemas.microsoft.com/office/powerpoint/2010/main" val="13479316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1B5439-1798-EEE0-520E-A97E693D6502}"/>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29DDFC5F-78FF-5B45-8EB8-14BCDDD7E301}"/>
              </a:ext>
            </a:extLst>
          </p:cNvPr>
          <p:cNvSpPr>
            <a:spLocks noGrp="1"/>
          </p:cNvSpPr>
          <p:nvPr>
            <p:ph idx="1"/>
          </p:nvPr>
        </p:nvSpPr>
        <p:spPr>
          <a:xfrm>
            <a:off x="1920240" y="2312276"/>
            <a:ext cx="8770571" cy="601702"/>
          </a:xfrm>
        </p:spPr>
        <p:txBody>
          <a:bodyPr/>
          <a:lstStyle/>
          <a:p>
            <a:r>
              <a:rPr lang="it-IT" dirty="0"/>
              <a:t>La funzione di domanda allora diventa:</a:t>
            </a:r>
          </a:p>
        </p:txBody>
      </p:sp>
      <p:sp>
        <p:nvSpPr>
          <p:cNvPr id="4" name="Esplosione: 14 punte 3">
            <a:extLst>
              <a:ext uri="{FF2B5EF4-FFF2-40B4-BE49-F238E27FC236}">
                <a16:creationId xmlns:a16="http://schemas.microsoft.com/office/drawing/2014/main" id="{E9AD3748-78FE-B43B-84F2-7B6754B8889E}"/>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AB7A653B-C23D-9FA6-F314-C1167CF6514C}"/>
                  </a:ext>
                </a:extLst>
              </p:cNvPr>
              <p:cNvSpPr txBox="1"/>
              <p:nvPr/>
            </p:nvSpPr>
            <p:spPr>
              <a:xfrm>
                <a:off x="4284631" y="3213556"/>
                <a:ext cx="3260444"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=120−</m:t>
                      </m:r>
                      <m:d>
                        <m:dPr>
                          <m:begChr m:val="["/>
                          <m:endChr m:val="]"/>
                          <m:ctrlPr>
                            <a:rPr lang="it-IT" sz="2800" b="0" i="1" smtClean="0">
                              <a:latin typeface="Cambria Math" panose="02040503050406030204" pitchFamily="18" charset="0"/>
                            </a:rPr>
                          </m:ctrlPr>
                        </m:dPr>
                        <m:e>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𝐴</m:t>
                              </m:r>
                            </m:sub>
                          </m:sSub>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𝐵</m:t>
                              </m:r>
                            </m:sub>
                          </m:sSub>
                        </m:e>
                      </m:d>
                    </m:oMath>
                  </m:oMathPara>
                </a14:m>
                <a:endParaRPr lang="it-IT" sz="2800" dirty="0"/>
              </a:p>
            </p:txBody>
          </p:sp>
        </mc:Choice>
        <mc:Fallback xmlns="">
          <p:sp>
            <p:nvSpPr>
              <p:cNvPr id="5" name="CasellaDiTesto 4">
                <a:extLst>
                  <a:ext uri="{FF2B5EF4-FFF2-40B4-BE49-F238E27FC236}">
                    <a16:creationId xmlns:a16="http://schemas.microsoft.com/office/drawing/2014/main" id="{AB7A653B-C23D-9FA6-F314-C1167CF6514C}"/>
                  </a:ext>
                </a:extLst>
              </p:cNvPr>
              <p:cNvSpPr txBox="1">
                <a:spLocks noRot="1" noChangeAspect="1" noMove="1" noResize="1" noEditPoints="1" noAdjustHandles="1" noChangeArrowheads="1" noChangeShapeType="1" noTextEdit="1"/>
              </p:cNvSpPr>
              <p:nvPr/>
            </p:nvSpPr>
            <p:spPr>
              <a:xfrm>
                <a:off x="4284631" y="3213556"/>
                <a:ext cx="3260444" cy="430887"/>
              </a:xfrm>
              <a:prstGeom prst="rect">
                <a:avLst/>
              </a:prstGeom>
              <a:blipFill>
                <a:blip r:embed="rId2"/>
                <a:stretch>
                  <a:fillRect l="-1682" b="-1831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26650787-121F-A0CE-29DC-710B2A02F6A9}"/>
                  </a:ext>
                </a:extLst>
              </p:cNvPr>
              <p:cNvSpPr txBox="1"/>
              <p:nvPr/>
            </p:nvSpPr>
            <p:spPr>
              <a:xfrm>
                <a:off x="4142064" y="4300021"/>
                <a:ext cx="3260444"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=120−</m:t>
                      </m:r>
                      <m:d>
                        <m:dPr>
                          <m:begChr m:val="["/>
                          <m:endChr m:val="]"/>
                          <m:ctrlPr>
                            <a:rPr lang="it-IT" sz="2800" b="0" i="1" smtClean="0">
                              <a:latin typeface="Cambria Math" panose="02040503050406030204" pitchFamily="18" charset="0"/>
                            </a:rPr>
                          </m:ctrlPr>
                        </m:dPr>
                        <m:e>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𝐴</m:t>
                              </m:r>
                            </m:sub>
                          </m:sSub>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𝐵</m:t>
                              </m:r>
                            </m:sub>
                          </m:sSub>
                        </m:e>
                      </m:d>
                    </m:oMath>
                  </m:oMathPara>
                </a14:m>
                <a:endParaRPr lang="it-IT" sz="2800" dirty="0"/>
              </a:p>
            </p:txBody>
          </p:sp>
        </mc:Choice>
        <mc:Fallback xmlns="">
          <p:sp>
            <p:nvSpPr>
              <p:cNvPr id="6" name="CasellaDiTesto 5">
                <a:extLst>
                  <a:ext uri="{FF2B5EF4-FFF2-40B4-BE49-F238E27FC236}">
                    <a16:creationId xmlns:a16="http://schemas.microsoft.com/office/drawing/2014/main" id="{26650787-121F-A0CE-29DC-710B2A02F6A9}"/>
                  </a:ext>
                </a:extLst>
              </p:cNvPr>
              <p:cNvSpPr txBox="1">
                <a:spLocks noRot="1" noChangeAspect="1" noMove="1" noResize="1" noEditPoints="1" noAdjustHandles="1" noChangeArrowheads="1" noChangeShapeType="1" noTextEdit="1"/>
              </p:cNvSpPr>
              <p:nvPr/>
            </p:nvSpPr>
            <p:spPr>
              <a:xfrm>
                <a:off x="4142064" y="4300021"/>
                <a:ext cx="3260444" cy="430887"/>
              </a:xfrm>
              <a:prstGeom prst="rect">
                <a:avLst/>
              </a:prstGeom>
              <a:blipFill>
                <a:blip r:embed="rId3"/>
                <a:stretch>
                  <a:fillRect l="-1495" b="-1831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B273001A-1008-0719-FA2B-FC3E87AEF10B}"/>
                  </a:ext>
                </a:extLst>
              </p:cNvPr>
              <p:cNvSpPr txBox="1"/>
              <p:nvPr/>
            </p:nvSpPr>
            <p:spPr>
              <a:xfrm>
                <a:off x="4142064" y="5248834"/>
                <a:ext cx="4770665" cy="9681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=120−</m:t>
                      </m:r>
                      <m:d>
                        <m:dPr>
                          <m:begChr m:val="["/>
                          <m:endChr m:val="]"/>
                          <m:ctrlPr>
                            <a:rPr lang="it-IT" sz="2800" i="1" smtClean="0">
                              <a:latin typeface="Cambria Math" panose="02040503050406030204" pitchFamily="18" charset="0"/>
                            </a:rPr>
                          </m:ctrlPr>
                        </m:dPr>
                        <m:e>
                          <m:sSub>
                            <m:sSubPr>
                              <m:ctrlPr>
                                <a:rPr lang="it-IT" sz="2800" i="1">
                                  <a:latin typeface="Cambria Math" panose="02040503050406030204" pitchFamily="18" charset="0"/>
                                </a:rPr>
                              </m:ctrlPr>
                            </m:sSubPr>
                            <m:e>
                              <m:r>
                                <a:rPr lang="it-IT" sz="2800" i="1">
                                  <a:latin typeface="Cambria Math" panose="02040503050406030204" pitchFamily="18" charset="0"/>
                                </a:rPr>
                                <m:t>𝑞</m:t>
                              </m:r>
                            </m:e>
                            <m:sub>
                              <m:r>
                                <a:rPr lang="it-IT" sz="2800" i="1">
                                  <a:latin typeface="Cambria Math" panose="02040503050406030204" pitchFamily="18" charset="0"/>
                                </a:rPr>
                                <m:t>𝐴</m:t>
                              </m:r>
                            </m:sub>
                          </m:sSub>
                          <m:r>
                            <a:rPr lang="it-IT" sz="2800" i="1">
                              <a:latin typeface="Cambria Math" panose="02040503050406030204" pitchFamily="18" charset="0"/>
                            </a:rPr>
                            <m:t>+</m:t>
                          </m:r>
                          <m:d>
                            <m:dPr>
                              <m:ctrlPr>
                                <a:rPr lang="it-IT" sz="2800" i="1">
                                  <a:latin typeface="Cambria Math" panose="02040503050406030204" pitchFamily="18" charset="0"/>
                                </a:rPr>
                              </m:ctrlPr>
                            </m:dPr>
                            <m:e>
                              <m:r>
                                <a:rPr lang="it-IT" sz="2800" i="1">
                                  <a:latin typeface="Cambria Math" panose="02040503050406030204" pitchFamily="18" charset="0"/>
                                </a:rPr>
                                <m:t>15+</m:t>
                              </m:r>
                              <m:f>
                                <m:fPr>
                                  <m:ctrlPr>
                                    <a:rPr lang="it-IT" sz="2800" i="1">
                                      <a:latin typeface="Cambria Math" panose="02040503050406030204" pitchFamily="18" charset="0"/>
                                    </a:rPr>
                                  </m:ctrlPr>
                                </m:fPr>
                                <m:num>
                                  <m:r>
                                    <a:rPr lang="it-IT" sz="2800" i="1">
                                      <a:latin typeface="Cambria Math" panose="02040503050406030204" pitchFamily="18" charset="0"/>
                                    </a:rPr>
                                    <m:t>1</m:t>
                                  </m:r>
                                </m:num>
                                <m:den>
                                  <m:r>
                                    <a:rPr lang="it-IT" sz="2800" i="1">
                                      <a:latin typeface="Cambria Math" panose="02040503050406030204" pitchFamily="18" charset="0"/>
                                    </a:rPr>
                                    <m:t>2</m:t>
                                  </m:r>
                                </m:den>
                              </m:f>
                              <m:sSub>
                                <m:sSubPr>
                                  <m:ctrlPr>
                                    <a:rPr lang="it-IT" sz="2800" i="1">
                                      <a:latin typeface="Cambria Math" panose="02040503050406030204" pitchFamily="18" charset="0"/>
                                    </a:rPr>
                                  </m:ctrlPr>
                                </m:sSubPr>
                                <m:e>
                                  <m:r>
                                    <a:rPr lang="it-IT" sz="2800" i="1">
                                      <a:latin typeface="Cambria Math" panose="02040503050406030204" pitchFamily="18" charset="0"/>
                                    </a:rPr>
                                    <m:t>𝑞</m:t>
                                  </m:r>
                                </m:e>
                                <m:sub>
                                  <m:r>
                                    <a:rPr lang="it-IT" sz="2800" i="1">
                                      <a:latin typeface="Cambria Math" panose="02040503050406030204" pitchFamily="18" charset="0"/>
                                    </a:rPr>
                                    <m:t>𝐴</m:t>
                                  </m:r>
                                </m:sub>
                              </m:sSub>
                            </m:e>
                          </m:d>
                        </m:e>
                      </m:d>
                    </m:oMath>
                  </m:oMathPara>
                </a14:m>
                <a:endParaRPr lang="it-IT" sz="2800" dirty="0"/>
              </a:p>
            </p:txBody>
          </p:sp>
        </mc:Choice>
        <mc:Fallback xmlns="">
          <p:sp>
            <p:nvSpPr>
              <p:cNvPr id="7" name="CasellaDiTesto 6">
                <a:extLst>
                  <a:ext uri="{FF2B5EF4-FFF2-40B4-BE49-F238E27FC236}">
                    <a16:creationId xmlns:a16="http://schemas.microsoft.com/office/drawing/2014/main" id="{B273001A-1008-0719-FA2B-FC3E87AEF10B}"/>
                  </a:ext>
                </a:extLst>
              </p:cNvPr>
              <p:cNvSpPr txBox="1">
                <a:spLocks noRot="1" noChangeAspect="1" noMove="1" noResize="1" noEditPoints="1" noAdjustHandles="1" noChangeArrowheads="1" noChangeShapeType="1" noTextEdit="1"/>
              </p:cNvSpPr>
              <p:nvPr/>
            </p:nvSpPr>
            <p:spPr>
              <a:xfrm>
                <a:off x="4142064" y="5248834"/>
                <a:ext cx="4770665" cy="968150"/>
              </a:xfrm>
              <a:prstGeom prst="rect">
                <a:avLst/>
              </a:prstGeom>
              <a:blipFill>
                <a:blip r:embed="rId4"/>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523292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45A05C-3DFA-E136-F149-1B221A141545}"/>
              </a:ext>
            </a:extLst>
          </p:cNvPr>
          <p:cNvSpPr>
            <a:spLocks noGrp="1"/>
          </p:cNvSpPr>
          <p:nvPr>
            <p:ph type="title"/>
          </p:nvPr>
        </p:nvSpPr>
        <p:spPr/>
        <p:txBody>
          <a:bodyPr>
            <a:normAutofit fontScale="90000"/>
          </a:bodyPr>
          <a:lstStyle/>
          <a:p>
            <a:r>
              <a:rPr lang="it-IT" dirty="0"/>
              <a:t>Analisi dei casi di interdipendenza strategica: l’oligopolio</a:t>
            </a:r>
          </a:p>
        </p:txBody>
      </p:sp>
      <p:sp>
        <p:nvSpPr>
          <p:cNvPr id="3" name="Segnaposto contenuto 2">
            <a:extLst>
              <a:ext uri="{FF2B5EF4-FFF2-40B4-BE49-F238E27FC236}">
                <a16:creationId xmlns:a16="http://schemas.microsoft.com/office/drawing/2014/main" id="{2F3D9F52-48F6-2BD8-8A94-595C28F48DA1}"/>
              </a:ext>
            </a:extLst>
          </p:cNvPr>
          <p:cNvSpPr>
            <a:spLocks noGrp="1"/>
          </p:cNvSpPr>
          <p:nvPr>
            <p:ph idx="1"/>
          </p:nvPr>
        </p:nvSpPr>
        <p:spPr>
          <a:xfrm>
            <a:off x="1920240" y="2312276"/>
            <a:ext cx="8770571" cy="1551801"/>
          </a:xfrm>
        </p:spPr>
        <p:txBody>
          <a:bodyPr/>
          <a:lstStyle/>
          <a:p>
            <a:r>
              <a:rPr lang="it-IT" b="1" dirty="0">
                <a:solidFill>
                  <a:srgbClr val="FF0000"/>
                </a:solidFill>
              </a:rPr>
              <a:t>MODELLO DI COURNOT</a:t>
            </a:r>
          </a:p>
          <a:p>
            <a:r>
              <a:rPr lang="it-IT" dirty="0">
                <a:solidFill>
                  <a:schemeClr val="tx1"/>
                </a:solidFill>
              </a:rPr>
              <a:t>Si fonda sull’ipotesi che ogni singola impresa </a:t>
            </a:r>
            <a:r>
              <a:rPr lang="it-IT" b="1" dirty="0">
                <a:solidFill>
                  <a:schemeClr val="tx1"/>
                </a:solidFill>
              </a:rPr>
              <a:t>considera «data» la quantità offerta</a:t>
            </a:r>
            <a:r>
              <a:rPr lang="it-IT" dirty="0">
                <a:solidFill>
                  <a:schemeClr val="tx1"/>
                </a:solidFill>
              </a:rPr>
              <a:t> sul mercato </a:t>
            </a:r>
            <a:r>
              <a:rPr lang="it-IT" u="sng" dirty="0">
                <a:solidFill>
                  <a:schemeClr val="tx1"/>
                </a:solidFill>
              </a:rPr>
              <a:t>dall’impresa concorrente</a:t>
            </a:r>
            <a:r>
              <a:rPr lang="it-IT" dirty="0">
                <a:solidFill>
                  <a:schemeClr val="tx1"/>
                </a:solidFill>
              </a:rPr>
              <a:t>.</a:t>
            </a:r>
          </a:p>
        </p:txBody>
      </p:sp>
      <p:sp>
        <p:nvSpPr>
          <p:cNvPr id="4" name="Segnaposto contenuto 2">
            <a:extLst>
              <a:ext uri="{FF2B5EF4-FFF2-40B4-BE49-F238E27FC236}">
                <a16:creationId xmlns:a16="http://schemas.microsoft.com/office/drawing/2014/main" id="{3BC004C1-9364-019A-1B68-E90D835E50BA}"/>
              </a:ext>
            </a:extLst>
          </p:cNvPr>
          <p:cNvSpPr txBox="1">
            <a:spLocks/>
          </p:cNvSpPr>
          <p:nvPr/>
        </p:nvSpPr>
        <p:spPr>
          <a:xfrm>
            <a:off x="1920240" y="3744566"/>
            <a:ext cx="8770571" cy="1551801"/>
          </a:xfrm>
          <a:prstGeom prst="rect">
            <a:avLst/>
          </a:prstGeom>
        </p:spPr>
        <p:txBody>
          <a:bodyPr vert="horz" lIns="109728" tIns="109728" rIns="109728" bIns="91440" rtlCol="0">
            <a:normAutofit/>
          </a:bodyPr>
          <a:lst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it-IT" dirty="0">
                <a:solidFill>
                  <a:schemeClr val="tx1"/>
                </a:solidFill>
              </a:rPr>
              <a:t>Partiamo da una funzione di domanda generica</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D3C9FE2D-591E-CDFA-5131-9BB8AFCFD07B}"/>
                  </a:ext>
                </a:extLst>
              </p:cNvPr>
              <p:cNvSpPr txBox="1"/>
              <p:nvPr/>
            </p:nvSpPr>
            <p:spPr>
              <a:xfrm>
                <a:off x="5098025" y="4364778"/>
                <a:ext cx="217200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𝑃</m:t>
                      </m:r>
                      <m:r>
                        <a:rPr lang="it-IT" sz="2800" b="0" i="1" smtClean="0">
                          <a:latin typeface="Cambria Math" panose="02040503050406030204" pitchFamily="18" charset="0"/>
                        </a:rPr>
                        <m:t>=</m:t>
                      </m:r>
                      <m:r>
                        <a:rPr lang="it-IT" sz="2800" b="0" i="1" smtClean="0">
                          <a:latin typeface="Cambria Math" panose="02040503050406030204" pitchFamily="18" charset="0"/>
                        </a:rPr>
                        <m:t>𝑎</m:t>
                      </m:r>
                      <m:r>
                        <a:rPr lang="it-IT" sz="2800" b="0" i="1" smtClean="0">
                          <a:latin typeface="Cambria Math" panose="02040503050406030204" pitchFamily="18" charset="0"/>
                        </a:rPr>
                        <m:t>−</m:t>
                      </m:r>
                      <m:r>
                        <a:rPr lang="it-IT" sz="2800" b="0" i="1" smtClean="0">
                          <a:latin typeface="Cambria Math" panose="02040503050406030204" pitchFamily="18" charset="0"/>
                        </a:rPr>
                        <m:t>𝑏</m:t>
                      </m:r>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𝑄</m:t>
                      </m:r>
                    </m:oMath>
                  </m:oMathPara>
                </a14:m>
                <a:endParaRPr lang="it-IT" sz="2800" dirty="0"/>
              </a:p>
            </p:txBody>
          </p:sp>
        </mc:Choice>
        <mc:Fallback xmlns="">
          <p:sp>
            <p:nvSpPr>
              <p:cNvPr id="5" name="CasellaDiTesto 4">
                <a:extLst>
                  <a:ext uri="{FF2B5EF4-FFF2-40B4-BE49-F238E27FC236}">
                    <a16:creationId xmlns:a16="http://schemas.microsoft.com/office/drawing/2014/main" id="{D3C9FE2D-591E-CDFA-5131-9BB8AFCFD07B}"/>
                  </a:ext>
                </a:extLst>
              </p:cNvPr>
              <p:cNvSpPr txBox="1">
                <a:spLocks noRot="1" noChangeAspect="1" noMove="1" noResize="1" noEditPoints="1" noAdjustHandles="1" noChangeArrowheads="1" noChangeShapeType="1" noTextEdit="1"/>
              </p:cNvSpPr>
              <p:nvPr/>
            </p:nvSpPr>
            <p:spPr>
              <a:xfrm>
                <a:off x="5098025" y="4364778"/>
                <a:ext cx="2172005" cy="430887"/>
              </a:xfrm>
              <a:prstGeom prst="rect">
                <a:avLst/>
              </a:prstGeom>
              <a:blipFill>
                <a:blip r:embed="rId2"/>
                <a:stretch>
                  <a:fillRect l="-2241" t="-1408" r="-3361" b="-23944"/>
                </a:stretch>
              </a:blipFill>
            </p:spPr>
            <p:txBody>
              <a:bodyPr/>
              <a:lstStyle/>
              <a:p>
                <a:r>
                  <a:rPr lang="it-IT">
                    <a:noFill/>
                  </a:rPr>
                  <a:t> </a:t>
                </a:r>
              </a:p>
            </p:txBody>
          </p:sp>
        </mc:Fallback>
      </mc:AlternateContent>
      <p:sp>
        <p:nvSpPr>
          <p:cNvPr id="6" name="Segnaposto contenuto 2">
            <a:extLst>
              <a:ext uri="{FF2B5EF4-FFF2-40B4-BE49-F238E27FC236}">
                <a16:creationId xmlns:a16="http://schemas.microsoft.com/office/drawing/2014/main" id="{B39D7D7E-A88E-CC2A-75BE-986487ECD815}"/>
              </a:ext>
            </a:extLst>
          </p:cNvPr>
          <p:cNvSpPr txBox="1">
            <a:spLocks/>
          </p:cNvSpPr>
          <p:nvPr/>
        </p:nvSpPr>
        <p:spPr>
          <a:xfrm>
            <a:off x="1920240" y="4903078"/>
            <a:ext cx="8770571" cy="986446"/>
          </a:xfrm>
          <a:prstGeom prst="rect">
            <a:avLst/>
          </a:prstGeom>
        </p:spPr>
        <p:txBody>
          <a:bodyPr vert="horz" lIns="109728" tIns="109728" rIns="109728" bIns="91440" rtlCol="0">
            <a:normAutofit/>
          </a:bodyPr>
          <a:lstStyle>
            <a:lvl1pPr marL="0" indent="0" algn="l" defTabSz="914400" rtl="0" eaLnBrk="1" latinLnBrk="0" hangingPunct="1">
              <a:lnSpc>
                <a:spcPct val="140000"/>
              </a:lnSpc>
              <a:spcBef>
                <a:spcPts val="930"/>
              </a:spcBef>
              <a:buFont typeface="Corbel" panose="020B0503020204020204" pitchFamily="34" charset="0"/>
              <a:buNone/>
              <a:defRPr sz="1800" b="0"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a:lstStyle>
          <a:p>
            <a:r>
              <a:rPr lang="it-IT" dirty="0">
                <a:solidFill>
                  <a:schemeClr val="tx1"/>
                </a:solidFill>
              </a:rPr>
              <a:t>Considerando le quantità delle singole imprese e, disaggregando, possiamo riscrivere la funzione di domanda come segue:</a:t>
            </a:r>
          </a:p>
        </p:txBody>
      </p:sp>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3603AD41-AF58-9BDE-AB08-DCB120C91ABE}"/>
                  </a:ext>
                </a:extLst>
              </p:cNvPr>
              <p:cNvSpPr txBox="1"/>
              <p:nvPr/>
            </p:nvSpPr>
            <p:spPr>
              <a:xfrm>
                <a:off x="4589510" y="5984893"/>
                <a:ext cx="3432030"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𝑃</m:t>
                      </m:r>
                      <m:r>
                        <a:rPr lang="it-IT" sz="2800" b="0" i="1" smtClean="0">
                          <a:latin typeface="Cambria Math" panose="02040503050406030204" pitchFamily="18" charset="0"/>
                        </a:rPr>
                        <m:t>=</m:t>
                      </m:r>
                      <m:r>
                        <a:rPr lang="it-IT" sz="2800" b="0" i="1" smtClean="0">
                          <a:latin typeface="Cambria Math" panose="02040503050406030204" pitchFamily="18" charset="0"/>
                        </a:rPr>
                        <m:t>𝑎</m:t>
                      </m:r>
                      <m:r>
                        <a:rPr lang="it-IT" sz="2800" b="0" i="1" smtClean="0">
                          <a:latin typeface="Cambria Math" panose="02040503050406030204" pitchFamily="18" charset="0"/>
                        </a:rPr>
                        <m:t>−</m:t>
                      </m:r>
                      <m:r>
                        <a:rPr lang="it-IT" sz="2800" b="0" i="1" smtClean="0">
                          <a:latin typeface="Cambria Math" panose="02040503050406030204" pitchFamily="18" charset="0"/>
                        </a:rPr>
                        <m:t>𝑏</m:t>
                      </m:r>
                      <m:r>
                        <a:rPr lang="it-IT" sz="2800" b="0" i="1" smtClean="0">
                          <a:latin typeface="Cambria Math" panose="02040503050406030204" pitchFamily="18" charset="0"/>
                          <a:ea typeface="Cambria Math" panose="02040503050406030204" pitchFamily="18" charset="0"/>
                        </a:rPr>
                        <m:t>∙</m:t>
                      </m:r>
                      <m:d>
                        <m:dPr>
                          <m:ctrlPr>
                            <a:rPr lang="it-IT" sz="2800" b="0" i="1" smtClean="0">
                              <a:latin typeface="Cambria Math" panose="02040503050406030204" pitchFamily="18" charset="0"/>
                              <a:ea typeface="Cambria Math" panose="02040503050406030204" pitchFamily="18" charset="0"/>
                            </a:rPr>
                          </m:ctrlPr>
                        </m:dPr>
                        <m:e>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2</m:t>
                              </m:r>
                            </m:sub>
                          </m:sSub>
                        </m:e>
                      </m:d>
                    </m:oMath>
                  </m:oMathPara>
                </a14:m>
                <a:endParaRPr lang="it-IT" sz="2800" dirty="0"/>
              </a:p>
            </p:txBody>
          </p:sp>
        </mc:Choice>
        <mc:Fallback xmlns="">
          <p:sp>
            <p:nvSpPr>
              <p:cNvPr id="7" name="CasellaDiTesto 6">
                <a:extLst>
                  <a:ext uri="{FF2B5EF4-FFF2-40B4-BE49-F238E27FC236}">
                    <a16:creationId xmlns:a16="http://schemas.microsoft.com/office/drawing/2014/main" id="{3603AD41-AF58-9BDE-AB08-DCB120C91ABE}"/>
                  </a:ext>
                </a:extLst>
              </p:cNvPr>
              <p:cNvSpPr txBox="1">
                <a:spLocks noRot="1" noChangeAspect="1" noMove="1" noResize="1" noEditPoints="1" noAdjustHandles="1" noChangeArrowheads="1" noChangeShapeType="1" noTextEdit="1"/>
              </p:cNvSpPr>
              <p:nvPr/>
            </p:nvSpPr>
            <p:spPr>
              <a:xfrm>
                <a:off x="4589510" y="5984893"/>
                <a:ext cx="3432030" cy="430887"/>
              </a:xfrm>
              <a:prstGeom prst="rect">
                <a:avLst/>
              </a:prstGeom>
              <a:blipFill>
                <a:blip r:embed="rId3"/>
                <a:stretch>
                  <a:fillRect l="-1243" t="-1429" b="-24286"/>
                </a:stretch>
              </a:blipFill>
            </p:spPr>
            <p:txBody>
              <a:bodyPr/>
              <a:lstStyle/>
              <a:p>
                <a:r>
                  <a:rPr lang="it-IT">
                    <a:noFill/>
                  </a:rPr>
                  <a:t> </a:t>
                </a:r>
              </a:p>
            </p:txBody>
          </p:sp>
        </mc:Fallback>
      </mc:AlternateContent>
    </p:spTree>
    <p:extLst>
      <p:ext uri="{BB962C8B-B14F-4D97-AF65-F5344CB8AC3E}">
        <p14:creationId xmlns:p14="http://schemas.microsoft.com/office/powerpoint/2010/main" val="42762857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C1B5439-1798-EEE0-520E-A97E693D6502}"/>
              </a:ext>
            </a:extLst>
          </p:cNvPr>
          <p:cNvSpPr>
            <a:spLocks noGrp="1"/>
          </p:cNvSpPr>
          <p:nvPr>
            <p:ph type="title"/>
          </p:nvPr>
        </p:nvSpPr>
        <p:spPr/>
        <p:txBody>
          <a:bodyPr/>
          <a:lstStyle/>
          <a:p>
            <a:r>
              <a:rPr lang="it-IT" dirty="0"/>
              <a:t>ESERCIZIO 2</a:t>
            </a:r>
          </a:p>
        </p:txBody>
      </p:sp>
      <p:sp>
        <p:nvSpPr>
          <p:cNvPr id="4" name="Esplosione: 14 punte 3">
            <a:extLst>
              <a:ext uri="{FF2B5EF4-FFF2-40B4-BE49-F238E27FC236}">
                <a16:creationId xmlns:a16="http://schemas.microsoft.com/office/drawing/2014/main" id="{E9AD3748-78FE-B43B-84F2-7B6754B8889E}"/>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B273001A-1008-0719-FA2B-FC3E87AEF10B}"/>
                  </a:ext>
                </a:extLst>
              </p:cNvPr>
              <p:cNvSpPr txBox="1"/>
              <p:nvPr/>
            </p:nvSpPr>
            <p:spPr>
              <a:xfrm>
                <a:off x="3453805" y="2460850"/>
                <a:ext cx="4770665" cy="968150"/>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=120−</m:t>
                      </m:r>
                      <m:d>
                        <m:dPr>
                          <m:begChr m:val="["/>
                          <m:endChr m:val="]"/>
                          <m:ctrlPr>
                            <a:rPr lang="it-IT" sz="2800" i="1" smtClean="0">
                              <a:latin typeface="Cambria Math" panose="02040503050406030204" pitchFamily="18" charset="0"/>
                            </a:rPr>
                          </m:ctrlPr>
                        </m:dPr>
                        <m:e>
                          <m:sSub>
                            <m:sSubPr>
                              <m:ctrlPr>
                                <a:rPr lang="it-IT" sz="2800" i="1">
                                  <a:latin typeface="Cambria Math" panose="02040503050406030204" pitchFamily="18" charset="0"/>
                                </a:rPr>
                              </m:ctrlPr>
                            </m:sSubPr>
                            <m:e>
                              <m:r>
                                <a:rPr lang="it-IT" sz="2800" i="1">
                                  <a:latin typeface="Cambria Math" panose="02040503050406030204" pitchFamily="18" charset="0"/>
                                </a:rPr>
                                <m:t>𝑞</m:t>
                              </m:r>
                            </m:e>
                            <m:sub>
                              <m:r>
                                <a:rPr lang="it-IT" sz="2800" i="1">
                                  <a:latin typeface="Cambria Math" panose="02040503050406030204" pitchFamily="18" charset="0"/>
                                </a:rPr>
                                <m:t>𝐴</m:t>
                              </m:r>
                            </m:sub>
                          </m:sSub>
                          <m:r>
                            <a:rPr lang="it-IT" sz="2800" i="1">
                              <a:latin typeface="Cambria Math" panose="02040503050406030204" pitchFamily="18" charset="0"/>
                            </a:rPr>
                            <m:t>+</m:t>
                          </m:r>
                          <m:d>
                            <m:dPr>
                              <m:ctrlPr>
                                <a:rPr lang="it-IT" sz="2800" i="1">
                                  <a:latin typeface="Cambria Math" panose="02040503050406030204" pitchFamily="18" charset="0"/>
                                </a:rPr>
                              </m:ctrlPr>
                            </m:dPr>
                            <m:e>
                              <m:r>
                                <a:rPr lang="it-IT" sz="2800" i="1">
                                  <a:latin typeface="Cambria Math" panose="02040503050406030204" pitchFamily="18" charset="0"/>
                                </a:rPr>
                                <m:t>15+</m:t>
                              </m:r>
                              <m:f>
                                <m:fPr>
                                  <m:ctrlPr>
                                    <a:rPr lang="it-IT" sz="2800" i="1">
                                      <a:latin typeface="Cambria Math" panose="02040503050406030204" pitchFamily="18" charset="0"/>
                                    </a:rPr>
                                  </m:ctrlPr>
                                </m:fPr>
                                <m:num>
                                  <m:r>
                                    <a:rPr lang="it-IT" sz="2800" i="1">
                                      <a:latin typeface="Cambria Math" panose="02040503050406030204" pitchFamily="18" charset="0"/>
                                    </a:rPr>
                                    <m:t>1</m:t>
                                  </m:r>
                                </m:num>
                                <m:den>
                                  <m:r>
                                    <a:rPr lang="it-IT" sz="2800" i="1">
                                      <a:latin typeface="Cambria Math" panose="02040503050406030204" pitchFamily="18" charset="0"/>
                                    </a:rPr>
                                    <m:t>2</m:t>
                                  </m:r>
                                </m:den>
                              </m:f>
                              <m:sSub>
                                <m:sSubPr>
                                  <m:ctrlPr>
                                    <a:rPr lang="it-IT" sz="2800" i="1">
                                      <a:latin typeface="Cambria Math" panose="02040503050406030204" pitchFamily="18" charset="0"/>
                                    </a:rPr>
                                  </m:ctrlPr>
                                </m:sSubPr>
                                <m:e>
                                  <m:r>
                                    <a:rPr lang="it-IT" sz="2800" i="1">
                                      <a:latin typeface="Cambria Math" panose="02040503050406030204" pitchFamily="18" charset="0"/>
                                    </a:rPr>
                                    <m:t>𝑞</m:t>
                                  </m:r>
                                </m:e>
                                <m:sub>
                                  <m:r>
                                    <a:rPr lang="it-IT" sz="2800" i="1">
                                      <a:latin typeface="Cambria Math" panose="02040503050406030204" pitchFamily="18" charset="0"/>
                                    </a:rPr>
                                    <m:t>𝐴</m:t>
                                  </m:r>
                                </m:sub>
                              </m:sSub>
                            </m:e>
                          </m:d>
                        </m:e>
                      </m:d>
                    </m:oMath>
                  </m:oMathPara>
                </a14:m>
                <a:endParaRPr lang="it-IT" sz="2800" dirty="0"/>
              </a:p>
            </p:txBody>
          </p:sp>
        </mc:Choice>
        <mc:Fallback xmlns="">
          <p:sp>
            <p:nvSpPr>
              <p:cNvPr id="7" name="CasellaDiTesto 6">
                <a:extLst>
                  <a:ext uri="{FF2B5EF4-FFF2-40B4-BE49-F238E27FC236}">
                    <a16:creationId xmlns:a16="http://schemas.microsoft.com/office/drawing/2014/main" id="{B273001A-1008-0719-FA2B-FC3E87AEF10B}"/>
                  </a:ext>
                </a:extLst>
              </p:cNvPr>
              <p:cNvSpPr txBox="1">
                <a:spLocks noRot="1" noChangeAspect="1" noMove="1" noResize="1" noEditPoints="1" noAdjustHandles="1" noChangeArrowheads="1" noChangeShapeType="1" noTextEdit="1"/>
              </p:cNvSpPr>
              <p:nvPr/>
            </p:nvSpPr>
            <p:spPr>
              <a:xfrm>
                <a:off x="3453805" y="2460850"/>
                <a:ext cx="4770665" cy="968150"/>
              </a:xfrm>
              <a:prstGeom prst="rect">
                <a:avLst/>
              </a:prstGeom>
              <a:blipFill>
                <a:blip r:embed="rId2"/>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0" name="CasellaDiTesto 9">
                <a:extLst>
                  <a:ext uri="{FF2B5EF4-FFF2-40B4-BE49-F238E27FC236}">
                    <a16:creationId xmlns:a16="http://schemas.microsoft.com/office/drawing/2014/main" id="{88F7CF28-0FE7-FB8F-6D0A-6D47438C09BE}"/>
                  </a:ext>
                </a:extLst>
              </p:cNvPr>
              <p:cNvSpPr txBox="1"/>
              <p:nvPr/>
            </p:nvSpPr>
            <p:spPr>
              <a:xfrm>
                <a:off x="4612391" y="3639069"/>
                <a:ext cx="2453492" cy="806631"/>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=105−</m:t>
                      </m:r>
                      <m:f>
                        <m:fPr>
                          <m:ctrlPr>
                            <a:rPr lang="it-IT" sz="2800" i="1">
                              <a:latin typeface="Cambria Math" panose="02040503050406030204" pitchFamily="18" charset="0"/>
                            </a:rPr>
                          </m:ctrlPr>
                        </m:fPr>
                        <m:num>
                          <m:r>
                            <a:rPr lang="it-IT" sz="2800" i="1">
                              <a:latin typeface="Cambria Math" panose="02040503050406030204" pitchFamily="18" charset="0"/>
                            </a:rPr>
                            <m:t>1</m:t>
                          </m:r>
                        </m:num>
                        <m:den>
                          <m:r>
                            <a:rPr lang="it-IT" sz="2800" i="1">
                              <a:latin typeface="Cambria Math" panose="02040503050406030204" pitchFamily="18" charset="0"/>
                            </a:rPr>
                            <m:t>2</m:t>
                          </m:r>
                        </m:den>
                      </m:f>
                      <m:sSub>
                        <m:sSubPr>
                          <m:ctrlPr>
                            <a:rPr lang="it-IT" sz="2800" i="1">
                              <a:latin typeface="Cambria Math" panose="02040503050406030204" pitchFamily="18" charset="0"/>
                            </a:rPr>
                          </m:ctrlPr>
                        </m:sSubPr>
                        <m:e>
                          <m:r>
                            <a:rPr lang="it-IT" sz="2800" i="1">
                              <a:latin typeface="Cambria Math" panose="02040503050406030204" pitchFamily="18" charset="0"/>
                            </a:rPr>
                            <m:t>𝑞</m:t>
                          </m:r>
                        </m:e>
                        <m:sub>
                          <m:r>
                            <a:rPr lang="it-IT" sz="2800" i="1">
                              <a:latin typeface="Cambria Math" panose="02040503050406030204" pitchFamily="18" charset="0"/>
                            </a:rPr>
                            <m:t>𝐴</m:t>
                          </m:r>
                        </m:sub>
                      </m:sSub>
                    </m:oMath>
                  </m:oMathPara>
                </a14:m>
                <a:endParaRPr lang="it-IT" sz="2800" dirty="0"/>
              </a:p>
            </p:txBody>
          </p:sp>
        </mc:Choice>
        <mc:Fallback xmlns="">
          <p:sp>
            <p:nvSpPr>
              <p:cNvPr id="10" name="CasellaDiTesto 9">
                <a:extLst>
                  <a:ext uri="{FF2B5EF4-FFF2-40B4-BE49-F238E27FC236}">
                    <a16:creationId xmlns:a16="http://schemas.microsoft.com/office/drawing/2014/main" id="{88F7CF28-0FE7-FB8F-6D0A-6D47438C09BE}"/>
                  </a:ext>
                </a:extLst>
              </p:cNvPr>
              <p:cNvSpPr txBox="1">
                <a:spLocks noRot="1" noChangeAspect="1" noMove="1" noResize="1" noEditPoints="1" noAdjustHandles="1" noChangeArrowheads="1" noChangeShapeType="1" noTextEdit="1"/>
              </p:cNvSpPr>
              <p:nvPr/>
            </p:nvSpPr>
            <p:spPr>
              <a:xfrm>
                <a:off x="4612391" y="3639069"/>
                <a:ext cx="2453492" cy="806631"/>
              </a:xfrm>
              <a:prstGeom prst="rect">
                <a:avLst/>
              </a:prstGeom>
              <a:blipFill>
                <a:blip r:embed="rId3"/>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1" name="CasellaDiTesto 10">
                <a:extLst>
                  <a:ext uri="{FF2B5EF4-FFF2-40B4-BE49-F238E27FC236}">
                    <a16:creationId xmlns:a16="http://schemas.microsoft.com/office/drawing/2014/main" id="{858B76A4-BCF0-FF46-E83F-C46D55E2895C}"/>
                  </a:ext>
                </a:extLst>
              </p:cNvPr>
              <p:cNvSpPr txBox="1"/>
              <p:nvPr/>
            </p:nvSpPr>
            <p:spPr>
              <a:xfrm>
                <a:off x="2549882" y="5462401"/>
                <a:ext cx="6920164" cy="124226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𝑀𝑅</m:t>
                      </m:r>
                      <m:r>
                        <a:rPr lang="it-IT" sz="2800" b="0" i="1" smtClean="0">
                          <a:latin typeface="Cambria Math" panose="02040503050406030204" pitchFamily="18" charset="0"/>
                        </a:rPr>
                        <m:t>=</m:t>
                      </m:r>
                      <m:f>
                        <m:fPr>
                          <m:ctrlPr>
                            <a:rPr lang="it-IT" sz="2800" b="0" i="1" smtClean="0">
                              <a:latin typeface="Cambria Math" panose="02040503050406030204" pitchFamily="18" charset="0"/>
                            </a:rPr>
                          </m:ctrlPr>
                        </m:fPr>
                        <m:num>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𝑑𝑇𝑅</m:t>
                              </m:r>
                            </m:e>
                            <m:sub>
                              <m:r>
                                <a:rPr lang="it-IT" sz="2800" b="0" i="1" smtClean="0">
                                  <a:latin typeface="Cambria Math" panose="02040503050406030204" pitchFamily="18" charset="0"/>
                                </a:rPr>
                                <m:t>𝐴</m:t>
                              </m:r>
                            </m:sub>
                          </m:sSub>
                        </m:num>
                        <m:den>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𝑑𝑞</m:t>
                              </m:r>
                            </m:e>
                            <m:sub>
                              <m:r>
                                <a:rPr lang="it-IT" sz="2800" b="0" i="1" smtClean="0">
                                  <a:latin typeface="Cambria Math" panose="02040503050406030204" pitchFamily="18" charset="0"/>
                                </a:rPr>
                                <m:t>𝐴</m:t>
                              </m:r>
                            </m:sub>
                          </m:sSub>
                        </m:den>
                      </m:f>
                      <m:r>
                        <a:rPr lang="it-IT" sz="2800" b="0" i="1" smtClean="0">
                          <a:latin typeface="Cambria Math" panose="02040503050406030204" pitchFamily="18" charset="0"/>
                          <a:ea typeface="Cambria Math" panose="02040503050406030204" pitchFamily="18" charset="0"/>
                        </a:rPr>
                        <m:t>⇒</m:t>
                      </m:r>
                      <m:f>
                        <m:fPr>
                          <m:ctrlPr>
                            <a:rPr lang="it-IT" sz="2800" b="0" i="1" smtClean="0">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𝑑</m:t>
                          </m:r>
                          <m:d>
                            <m:dPr>
                              <m:begChr m:val="["/>
                              <m:endChr m:val="]"/>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150</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𝐴</m:t>
                                  </m:r>
                                </m:sub>
                              </m:sSub>
                              <m:r>
                                <a:rPr lang="it-IT" sz="2800" b="0" i="1" smtClean="0">
                                  <a:latin typeface="Cambria Math" panose="02040503050406030204" pitchFamily="18" charset="0"/>
                                  <a:ea typeface="Cambria Math" panose="02040503050406030204" pitchFamily="18" charset="0"/>
                                </a:rPr>
                                <m:t>−</m:t>
                              </m:r>
                              <m:f>
                                <m:fPr>
                                  <m:ctrlPr>
                                    <a:rPr lang="it-IT" sz="2800" i="1">
                                      <a:latin typeface="Cambria Math" panose="02040503050406030204" pitchFamily="18" charset="0"/>
                                      <a:ea typeface="Cambria Math" panose="02040503050406030204" pitchFamily="18" charset="0"/>
                                    </a:rPr>
                                  </m:ctrlPr>
                                </m:fPr>
                                <m:num>
                                  <m:r>
                                    <a:rPr lang="it-IT" sz="2800" b="0" i="1" smtClean="0">
                                      <a:latin typeface="Cambria Math" panose="02040503050406030204" pitchFamily="18" charset="0"/>
                                      <a:ea typeface="Cambria Math" panose="02040503050406030204" pitchFamily="18" charset="0"/>
                                    </a:rPr>
                                    <m:t>1</m:t>
                                  </m:r>
                                </m:num>
                                <m:den>
                                  <m:r>
                                    <a:rPr lang="it-IT" sz="2800" b="0" i="1" smtClean="0">
                                      <a:latin typeface="Cambria Math" panose="02040503050406030204" pitchFamily="18" charset="0"/>
                                      <a:ea typeface="Cambria Math" panose="02040503050406030204" pitchFamily="18" charset="0"/>
                                    </a:rPr>
                                    <m:t>2</m:t>
                                  </m:r>
                                </m:den>
                              </m:f>
                              <m:sSubSup>
                                <m:sSubSupPr>
                                  <m:ctrlPr>
                                    <a:rPr lang="it-IT" sz="2800" i="1" smtClean="0">
                                      <a:latin typeface="Cambria Math" panose="02040503050406030204" pitchFamily="18" charset="0"/>
                                      <a:ea typeface="Cambria Math" panose="02040503050406030204" pitchFamily="18" charset="0"/>
                                    </a:rPr>
                                  </m:ctrlPr>
                                </m:sSubSup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𝐴</m:t>
                                  </m:r>
                                </m:sub>
                                <m:sup>
                                  <m:r>
                                    <a:rPr lang="it-IT" sz="2800" b="0" i="1" smtClean="0">
                                      <a:latin typeface="Cambria Math" panose="02040503050406030204" pitchFamily="18" charset="0"/>
                                      <a:ea typeface="Cambria Math" panose="02040503050406030204" pitchFamily="18" charset="0"/>
                                    </a:rPr>
                                    <m:t>2</m:t>
                                  </m:r>
                                </m:sup>
                              </m:sSubSup>
                            </m:e>
                          </m:d>
                        </m:num>
                        <m:den>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𝑑𝑞</m:t>
                              </m:r>
                            </m:e>
                            <m:sub>
                              <m:r>
                                <a:rPr lang="it-IT" sz="2800" b="0" i="1" smtClean="0">
                                  <a:latin typeface="Cambria Math" panose="02040503050406030204" pitchFamily="18" charset="0"/>
                                  <a:ea typeface="Cambria Math" panose="02040503050406030204" pitchFamily="18" charset="0"/>
                                </a:rPr>
                                <m:t>𝐴</m:t>
                              </m:r>
                            </m:sub>
                          </m:sSub>
                        </m:den>
                      </m:f>
                      <m:r>
                        <a:rPr lang="it-IT" sz="2800" b="0" i="1" smtClean="0">
                          <a:latin typeface="Cambria Math" panose="02040503050406030204" pitchFamily="18" charset="0"/>
                          <a:ea typeface="Cambria Math" panose="02040503050406030204" pitchFamily="18" charset="0"/>
                        </a:rPr>
                        <m:t>=105−</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𝑞</m:t>
                          </m:r>
                        </m:e>
                        <m:sub>
                          <m:r>
                            <a:rPr lang="it-IT" sz="2800" b="0" i="1" smtClean="0">
                              <a:latin typeface="Cambria Math" panose="02040503050406030204" pitchFamily="18" charset="0"/>
                              <a:ea typeface="Cambria Math" panose="02040503050406030204" pitchFamily="18" charset="0"/>
                            </a:rPr>
                            <m:t>𝐴</m:t>
                          </m:r>
                        </m:sub>
                      </m:sSub>
                    </m:oMath>
                  </m:oMathPara>
                </a14:m>
                <a:endParaRPr lang="it-IT" sz="2800" dirty="0"/>
              </a:p>
            </p:txBody>
          </p:sp>
        </mc:Choice>
        <mc:Fallback xmlns="">
          <p:sp>
            <p:nvSpPr>
              <p:cNvPr id="11" name="CasellaDiTesto 10">
                <a:extLst>
                  <a:ext uri="{FF2B5EF4-FFF2-40B4-BE49-F238E27FC236}">
                    <a16:creationId xmlns:a16="http://schemas.microsoft.com/office/drawing/2014/main" id="{858B76A4-BCF0-FF46-E83F-C46D55E2895C}"/>
                  </a:ext>
                </a:extLst>
              </p:cNvPr>
              <p:cNvSpPr txBox="1">
                <a:spLocks noRot="1" noChangeAspect="1" noMove="1" noResize="1" noEditPoints="1" noAdjustHandles="1" noChangeArrowheads="1" noChangeShapeType="1" noTextEdit="1"/>
              </p:cNvSpPr>
              <p:nvPr/>
            </p:nvSpPr>
            <p:spPr>
              <a:xfrm>
                <a:off x="2549882" y="5462401"/>
                <a:ext cx="6920164" cy="1242263"/>
              </a:xfrm>
              <a:prstGeom prst="rect">
                <a:avLst/>
              </a:prstGeom>
              <a:blipFill>
                <a:blip r:embed="rId4"/>
                <a:stretch>
                  <a:fillRect/>
                </a:stretch>
              </a:blipFill>
            </p:spPr>
            <p:txBody>
              <a:bodyPr/>
              <a:lstStyle/>
              <a:p>
                <a:r>
                  <a:rPr lang="it-IT">
                    <a:noFill/>
                  </a:rPr>
                  <a:t> </a:t>
                </a:r>
              </a:p>
            </p:txBody>
          </p:sp>
        </mc:Fallback>
      </mc:AlternateContent>
      <p:sp>
        <p:nvSpPr>
          <p:cNvPr id="12" name="CasellaDiTesto 11">
            <a:extLst>
              <a:ext uri="{FF2B5EF4-FFF2-40B4-BE49-F238E27FC236}">
                <a16:creationId xmlns:a16="http://schemas.microsoft.com/office/drawing/2014/main" id="{B71C0805-E019-2843-C108-A3A493710095}"/>
              </a:ext>
            </a:extLst>
          </p:cNvPr>
          <p:cNvSpPr txBox="1"/>
          <p:nvPr/>
        </p:nvSpPr>
        <p:spPr>
          <a:xfrm>
            <a:off x="1740310" y="4701180"/>
            <a:ext cx="6115664" cy="369332"/>
          </a:xfrm>
          <a:prstGeom prst="rect">
            <a:avLst/>
          </a:prstGeom>
          <a:noFill/>
        </p:spPr>
        <p:txBody>
          <a:bodyPr wrap="square" rtlCol="0">
            <a:spAutoFit/>
          </a:bodyPr>
          <a:lstStyle/>
          <a:p>
            <a:r>
              <a:rPr lang="it-IT" dirty="0"/>
              <a:t>I ricavi marginali dell’impresa A sono:</a:t>
            </a:r>
          </a:p>
        </p:txBody>
      </p:sp>
    </p:spTree>
    <p:extLst>
      <p:ext uri="{BB962C8B-B14F-4D97-AF65-F5344CB8AC3E}">
        <p14:creationId xmlns:p14="http://schemas.microsoft.com/office/powerpoint/2010/main" val="231947362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21E656B-B4E1-D5B6-F099-47321BF83FE8}"/>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452E74EA-BB81-3FB1-A380-45B4326083F2}"/>
              </a:ext>
            </a:extLst>
          </p:cNvPr>
          <p:cNvSpPr>
            <a:spLocks noGrp="1"/>
          </p:cNvSpPr>
          <p:nvPr>
            <p:ph idx="1"/>
          </p:nvPr>
        </p:nvSpPr>
        <p:spPr>
          <a:xfrm>
            <a:off x="1920240" y="2312276"/>
            <a:ext cx="8770571" cy="1227337"/>
          </a:xfrm>
        </p:spPr>
        <p:txBody>
          <a:bodyPr/>
          <a:lstStyle/>
          <a:p>
            <a:r>
              <a:rPr lang="it-IT" dirty="0"/>
              <a:t>Imponiamo la relazione di massimo profitto, ovvero l’uguaglianza tra i ricavi marginali e i costi marginali ed avremo:</a:t>
            </a:r>
          </a:p>
        </p:txBody>
      </p:sp>
      <p:sp>
        <p:nvSpPr>
          <p:cNvPr id="4" name="Esplosione: 14 punte 3">
            <a:extLst>
              <a:ext uri="{FF2B5EF4-FFF2-40B4-BE49-F238E27FC236}">
                <a16:creationId xmlns:a16="http://schemas.microsoft.com/office/drawing/2014/main" id="{08356F69-7508-9C93-E2EF-205B559FDAEC}"/>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C51A1DC3-C837-9CC1-DE91-01D464E222E3}"/>
                  </a:ext>
                </a:extLst>
              </p:cNvPr>
              <p:cNvSpPr txBox="1"/>
              <p:nvPr/>
            </p:nvSpPr>
            <p:spPr>
              <a:xfrm>
                <a:off x="4812891" y="3848956"/>
                <a:ext cx="2135265" cy="430887"/>
              </a:xfrm>
              <a:prstGeom prst="rect">
                <a:avLst/>
              </a:prstGeom>
              <a:noFill/>
            </p:spPr>
            <p:txBody>
              <a:bodyPr wrap="none" lIns="0" tIns="0" rIns="0" bIns="0" rtlCol="0">
                <a:spAutoFit/>
              </a:bodyPr>
              <a:lstStyle/>
              <a:p>
                <a14:m>
                  <m:oMath xmlns:m="http://schemas.openxmlformats.org/officeDocument/2006/math">
                    <m:r>
                      <a:rPr lang="it-IT" sz="2800" i="1">
                        <a:latin typeface="Cambria Math" panose="02040503050406030204" pitchFamily="18" charset="0"/>
                        <a:ea typeface="Cambria Math" panose="02040503050406030204" pitchFamily="18" charset="0"/>
                      </a:rPr>
                      <m:t>105−</m:t>
                    </m:r>
                    <m:sSub>
                      <m:sSubPr>
                        <m:ctrlPr>
                          <a:rPr lang="it-IT" sz="2800" i="1">
                            <a:latin typeface="Cambria Math" panose="02040503050406030204" pitchFamily="18" charset="0"/>
                            <a:ea typeface="Cambria Math" panose="02040503050406030204" pitchFamily="18" charset="0"/>
                          </a:rPr>
                        </m:ctrlPr>
                      </m:sSubPr>
                      <m:e>
                        <m:r>
                          <a:rPr lang="it-IT" sz="2800" i="1">
                            <a:latin typeface="Cambria Math" panose="02040503050406030204" pitchFamily="18" charset="0"/>
                            <a:ea typeface="Cambria Math" panose="02040503050406030204" pitchFamily="18" charset="0"/>
                          </a:rPr>
                          <m:t>𝑞</m:t>
                        </m:r>
                      </m:e>
                      <m:sub>
                        <m:r>
                          <a:rPr lang="it-IT" sz="2800" i="1">
                            <a:latin typeface="Cambria Math" panose="02040503050406030204" pitchFamily="18" charset="0"/>
                            <a:ea typeface="Cambria Math" panose="02040503050406030204" pitchFamily="18" charset="0"/>
                          </a:rPr>
                          <m:t>𝐴</m:t>
                        </m:r>
                      </m:sub>
                    </m:sSub>
                  </m:oMath>
                </a14:m>
                <a:r>
                  <a:rPr lang="it-IT" sz="2800" dirty="0"/>
                  <a:t>=90</a:t>
                </a:r>
              </a:p>
            </p:txBody>
          </p:sp>
        </mc:Choice>
        <mc:Fallback xmlns="">
          <p:sp>
            <p:nvSpPr>
              <p:cNvPr id="5" name="CasellaDiTesto 4">
                <a:extLst>
                  <a:ext uri="{FF2B5EF4-FFF2-40B4-BE49-F238E27FC236}">
                    <a16:creationId xmlns:a16="http://schemas.microsoft.com/office/drawing/2014/main" id="{C51A1DC3-C837-9CC1-DE91-01D464E222E3}"/>
                  </a:ext>
                </a:extLst>
              </p:cNvPr>
              <p:cNvSpPr txBox="1">
                <a:spLocks noRot="1" noChangeAspect="1" noMove="1" noResize="1" noEditPoints="1" noAdjustHandles="1" noChangeArrowheads="1" noChangeShapeType="1" noTextEdit="1"/>
              </p:cNvSpPr>
              <p:nvPr/>
            </p:nvSpPr>
            <p:spPr>
              <a:xfrm>
                <a:off x="4812891" y="3848956"/>
                <a:ext cx="2135265" cy="430887"/>
              </a:xfrm>
              <a:prstGeom prst="rect">
                <a:avLst/>
              </a:prstGeom>
              <a:blipFill>
                <a:blip r:embed="rId2"/>
                <a:stretch>
                  <a:fillRect l="-6000" t="-22535" r="-9143" b="-52113"/>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07761B01-37E6-D0A9-B18F-DCE8A1965AED}"/>
                  </a:ext>
                </a:extLst>
              </p:cNvPr>
              <p:cNvSpPr txBox="1"/>
              <p:nvPr/>
            </p:nvSpPr>
            <p:spPr>
              <a:xfrm>
                <a:off x="5413922" y="4787938"/>
                <a:ext cx="1364156" cy="44460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i="1" smtClean="0">
                              <a:latin typeface="Cambria Math" panose="02040503050406030204" pitchFamily="18" charset="0"/>
                            </a:rPr>
                          </m:ctrlPr>
                        </m:sSubSupPr>
                        <m:e>
                          <m:r>
                            <a:rPr lang="it-IT" sz="2800" b="0" i="1" smtClean="0">
                              <a:latin typeface="Cambria Math" panose="02040503050406030204" pitchFamily="18" charset="0"/>
                            </a:rPr>
                            <m:t>𝑞</m:t>
                          </m:r>
                        </m:e>
                        <m:sub>
                          <m:r>
                            <a:rPr lang="it-IT" sz="2800" b="0" i="1" smtClean="0">
                              <a:latin typeface="Cambria Math" panose="02040503050406030204" pitchFamily="18" charset="0"/>
                            </a:rPr>
                            <m:t>𝐴</m:t>
                          </m:r>
                        </m:sub>
                        <m:sup>
                          <m:r>
                            <a:rPr lang="it-IT" sz="2800" b="0" i="1" smtClean="0">
                              <a:latin typeface="Cambria Math" panose="02040503050406030204" pitchFamily="18" charset="0"/>
                            </a:rPr>
                            <m:t>𝑆</m:t>
                          </m:r>
                        </m:sup>
                      </m:sSubSup>
                      <m:r>
                        <a:rPr lang="it-IT" sz="2800" b="0" i="1" smtClean="0">
                          <a:latin typeface="Cambria Math" panose="02040503050406030204" pitchFamily="18" charset="0"/>
                        </a:rPr>
                        <m:t>=15</m:t>
                      </m:r>
                    </m:oMath>
                  </m:oMathPara>
                </a14:m>
                <a:endParaRPr lang="it-IT" sz="2800" dirty="0"/>
              </a:p>
            </p:txBody>
          </p:sp>
        </mc:Choice>
        <mc:Fallback xmlns="">
          <p:sp>
            <p:nvSpPr>
              <p:cNvPr id="6" name="CasellaDiTesto 5">
                <a:extLst>
                  <a:ext uri="{FF2B5EF4-FFF2-40B4-BE49-F238E27FC236}">
                    <a16:creationId xmlns:a16="http://schemas.microsoft.com/office/drawing/2014/main" id="{07761B01-37E6-D0A9-B18F-DCE8A1965AED}"/>
                  </a:ext>
                </a:extLst>
              </p:cNvPr>
              <p:cNvSpPr txBox="1">
                <a:spLocks noRot="1" noChangeAspect="1" noMove="1" noResize="1" noEditPoints="1" noAdjustHandles="1" noChangeArrowheads="1" noChangeShapeType="1" noTextEdit="1"/>
              </p:cNvSpPr>
              <p:nvPr/>
            </p:nvSpPr>
            <p:spPr>
              <a:xfrm>
                <a:off x="5413922" y="4787938"/>
                <a:ext cx="1364156" cy="444609"/>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47203358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79EBDD-4A84-6A1F-FDA6-57B672F62CAE}"/>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67840453-CE3A-5BCA-BFD5-B6408C381217}"/>
              </a:ext>
            </a:extLst>
          </p:cNvPr>
          <p:cNvSpPr>
            <a:spLocks noGrp="1"/>
          </p:cNvSpPr>
          <p:nvPr>
            <p:ph idx="1"/>
          </p:nvPr>
        </p:nvSpPr>
        <p:spPr>
          <a:xfrm>
            <a:off x="1920240" y="2312276"/>
            <a:ext cx="8770571" cy="1640292"/>
          </a:xfrm>
        </p:spPr>
        <p:txBody>
          <a:bodyPr>
            <a:normAutofit lnSpcReduction="10000"/>
          </a:bodyPr>
          <a:lstStyle/>
          <a:p>
            <a:r>
              <a:rPr lang="it-IT" dirty="0"/>
              <a:t>L’impresa B reagisce alla decisione dell’impresa A producendo in corrispondenza della sua funzione di reazione che gli garantisce il massimo profitto «data» la scelta dell’impresa A. Quindi avremo:</a:t>
            </a:r>
          </a:p>
        </p:txBody>
      </p:sp>
      <p:sp>
        <p:nvSpPr>
          <p:cNvPr id="4" name="Esplosione: 14 punte 3">
            <a:extLst>
              <a:ext uri="{FF2B5EF4-FFF2-40B4-BE49-F238E27FC236}">
                <a16:creationId xmlns:a16="http://schemas.microsoft.com/office/drawing/2014/main" id="{3167B8F5-F9A2-DAC9-F6BE-D05C875D2AC0}"/>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9" name="CasellaDiTesto 8">
                <a:extLst>
                  <a:ext uri="{FF2B5EF4-FFF2-40B4-BE49-F238E27FC236}">
                    <a16:creationId xmlns:a16="http://schemas.microsoft.com/office/drawing/2014/main" id="{FC9FDCA0-D955-C7A1-DE2E-18CD092F7514}"/>
                  </a:ext>
                </a:extLst>
              </p:cNvPr>
              <p:cNvSpPr txBox="1"/>
              <p:nvPr/>
            </p:nvSpPr>
            <p:spPr>
              <a:xfrm>
                <a:off x="2610465" y="4510067"/>
                <a:ext cx="2866103" cy="898964"/>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𝑞</m:t>
                          </m:r>
                        </m:e>
                        <m:sub>
                          <m:r>
                            <a:rPr lang="it-IT" sz="2800" b="0" i="1" smtClean="0">
                              <a:latin typeface="Cambria Math" panose="02040503050406030204" pitchFamily="18" charset="0"/>
                            </a:rPr>
                            <m:t>𝐵</m:t>
                          </m:r>
                        </m:sub>
                      </m:sSub>
                      <m:r>
                        <a:rPr lang="it-IT" sz="2800" b="0" i="1" smtClean="0">
                          <a:latin typeface="Cambria Math" panose="02040503050406030204" pitchFamily="18" charset="0"/>
                        </a:rPr>
                        <m:t>=15−</m:t>
                      </m:r>
                      <m:f>
                        <m:fPr>
                          <m:ctrlPr>
                            <a:rPr lang="it-IT" sz="2800" b="0" i="1" smtClean="0">
                              <a:latin typeface="Cambria Math" panose="02040503050406030204" pitchFamily="18" charset="0"/>
                            </a:rPr>
                          </m:ctrlPr>
                        </m:fPr>
                        <m:num>
                          <m:r>
                            <a:rPr lang="it-IT" sz="2800" b="0" i="1" smtClean="0">
                              <a:latin typeface="Cambria Math" panose="02040503050406030204" pitchFamily="18" charset="0"/>
                            </a:rPr>
                            <m:t>1</m:t>
                          </m:r>
                        </m:num>
                        <m:den>
                          <m:r>
                            <a:rPr lang="it-IT" sz="2800" b="0" i="1" smtClean="0">
                              <a:latin typeface="Cambria Math" panose="02040503050406030204" pitchFamily="18" charset="0"/>
                            </a:rPr>
                            <m:t>2</m:t>
                          </m:r>
                        </m:den>
                      </m:f>
                      <m:r>
                        <a:rPr lang="it-IT" sz="2800" b="0" i="1" smtClean="0">
                          <a:latin typeface="Cambria Math" panose="02040503050406030204" pitchFamily="18" charset="0"/>
                        </a:rPr>
                        <m:t>(15)</m:t>
                      </m:r>
                    </m:oMath>
                  </m:oMathPara>
                </a14:m>
                <a:endParaRPr lang="it-IT" sz="2800" dirty="0"/>
              </a:p>
            </p:txBody>
          </p:sp>
        </mc:Choice>
        <mc:Fallback xmlns="">
          <p:sp>
            <p:nvSpPr>
              <p:cNvPr id="9" name="CasellaDiTesto 8">
                <a:extLst>
                  <a:ext uri="{FF2B5EF4-FFF2-40B4-BE49-F238E27FC236}">
                    <a16:creationId xmlns:a16="http://schemas.microsoft.com/office/drawing/2014/main" id="{FC9FDCA0-D955-C7A1-DE2E-18CD092F7514}"/>
                  </a:ext>
                </a:extLst>
              </p:cNvPr>
              <p:cNvSpPr txBox="1">
                <a:spLocks noRot="1" noChangeAspect="1" noMove="1" noResize="1" noEditPoints="1" noAdjustHandles="1" noChangeArrowheads="1" noChangeShapeType="1" noTextEdit="1"/>
              </p:cNvSpPr>
              <p:nvPr/>
            </p:nvSpPr>
            <p:spPr>
              <a:xfrm>
                <a:off x="2610465" y="4510067"/>
                <a:ext cx="2866103" cy="898964"/>
              </a:xfrm>
              <a:prstGeom prst="rect">
                <a:avLst/>
              </a:prstGeom>
              <a:blipFill>
                <a:blip r:embed="rId2"/>
                <a:stretch>
                  <a:fillRect/>
                </a:stretch>
              </a:blipFill>
            </p:spPr>
            <p:txBody>
              <a:bodyPr/>
              <a:lstStyle/>
              <a:p>
                <a:r>
                  <a:rPr lang="it-IT">
                    <a:noFill/>
                  </a:rPr>
                  <a:t> </a:t>
                </a:r>
              </a:p>
            </p:txBody>
          </p:sp>
        </mc:Fallback>
      </mc:AlternateContent>
      <p:sp>
        <p:nvSpPr>
          <p:cNvPr id="10" name="CasellaDiTesto 9">
            <a:extLst>
              <a:ext uri="{FF2B5EF4-FFF2-40B4-BE49-F238E27FC236}">
                <a16:creationId xmlns:a16="http://schemas.microsoft.com/office/drawing/2014/main" id="{F9689391-CF7F-4107-CE13-013FAA09556A}"/>
              </a:ext>
            </a:extLst>
          </p:cNvPr>
          <p:cNvSpPr txBox="1"/>
          <p:nvPr/>
        </p:nvSpPr>
        <p:spPr>
          <a:xfrm>
            <a:off x="6502760" y="4900558"/>
            <a:ext cx="897297" cy="369332"/>
          </a:xfrm>
          <a:prstGeom prst="rect">
            <a:avLst/>
          </a:prstGeom>
          <a:noFill/>
        </p:spPr>
        <p:txBody>
          <a:bodyPr wrap="none" rtlCol="0">
            <a:spAutoFit/>
          </a:bodyPr>
          <a:lstStyle/>
          <a:p>
            <a:r>
              <a:rPr lang="it-IT" dirty="0"/>
              <a:t>Pari a </a:t>
            </a:r>
          </a:p>
        </p:txBody>
      </p:sp>
      <mc:AlternateContent xmlns:mc="http://schemas.openxmlformats.org/markup-compatibility/2006" xmlns:a14="http://schemas.microsoft.com/office/drawing/2010/main">
        <mc:Choice Requires="a14">
          <p:sp>
            <p:nvSpPr>
              <p:cNvPr id="11" name="CasellaDiTesto 10">
                <a:extLst>
                  <a:ext uri="{FF2B5EF4-FFF2-40B4-BE49-F238E27FC236}">
                    <a16:creationId xmlns:a16="http://schemas.microsoft.com/office/drawing/2014/main" id="{736968B7-D72A-8DC7-8F8A-38FE45ACC4D5}"/>
                  </a:ext>
                </a:extLst>
              </p:cNvPr>
              <p:cNvSpPr txBox="1"/>
              <p:nvPr/>
            </p:nvSpPr>
            <p:spPr>
              <a:xfrm>
                <a:off x="8857939" y="4738334"/>
                <a:ext cx="1447191" cy="44242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i="1" smtClean="0">
                              <a:latin typeface="Cambria Math" panose="02040503050406030204" pitchFamily="18" charset="0"/>
                            </a:rPr>
                          </m:ctrlPr>
                        </m:sSubSupPr>
                        <m:e>
                          <m:r>
                            <a:rPr lang="it-IT" sz="2800" b="0" i="1" smtClean="0">
                              <a:latin typeface="Cambria Math" panose="02040503050406030204" pitchFamily="18" charset="0"/>
                            </a:rPr>
                            <m:t>𝑞</m:t>
                          </m:r>
                        </m:e>
                        <m:sub>
                          <m:r>
                            <a:rPr lang="it-IT" sz="2800" b="0" i="1" smtClean="0">
                              <a:latin typeface="Cambria Math" panose="02040503050406030204" pitchFamily="18" charset="0"/>
                            </a:rPr>
                            <m:t>𝐵</m:t>
                          </m:r>
                        </m:sub>
                        <m:sup>
                          <m:r>
                            <a:rPr lang="it-IT" sz="2800" b="0" i="1" smtClean="0">
                              <a:latin typeface="Cambria Math" panose="02040503050406030204" pitchFamily="18" charset="0"/>
                            </a:rPr>
                            <m:t>𝑆</m:t>
                          </m:r>
                        </m:sup>
                      </m:sSubSup>
                      <m:r>
                        <a:rPr lang="it-IT" sz="2800" b="0" i="1" smtClean="0">
                          <a:latin typeface="Cambria Math" panose="02040503050406030204" pitchFamily="18" charset="0"/>
                        </a:rPr>
                        <m:t>=7,5</m:t>
                      </m:r>
                    </m:oMath>
                  </m:oMathPara>
                </a14:m>
                <a:endParaRPr lang="it-IT" sz="2800" dirty="0"/>
              </a:p>
            </p:txBody>
          </p:sp>
        </mc:Choice>
        <mc:Fallback xmlns="">
          <p:sp>
            <p:nvSpPr>
              <p:cNvPr id="11" name="CasellaDiTesto 10">
                <a:extLst>
                  <a:ext uri="{FF2B5EF4-FFF2-40B4-BE49-F238E27FC236}">
                    <a16:creationId xmlns:a16="http://schemas.microsoft.com/office/drawing/2014/main" id="{736968B7-D72A-8DC7-8F8A-38FE45ACC4D5}"/>
                  </a:ext>
                </a:extLst>
              </p:cNvPr>
              <p:cNvSpPr txBox="1">
                <a:spLocks noRot="1" noChangeAspect="1" noMove="1" noResize="1" noEditPoints="1" noAdjustHandles="1" noChangeArrowheads="1" noChangeShapeType="1" noTextEdit="1"/>
              </p:cNvSpPr>
              <p:nvPr/>
            </p:nvSpPr>
            <p:spPr>
              <a:xfrm>
                <a:off x="8857939" y="4738334"/>
                <a:ext cx="1447191" cy="442429"/>
              </a:xfrm>
              <a:prstGeom prst="rect">
                <a:avLst/>
              </a:prstGeom>
              <a:blipFill>
                <a:blip r:embed="rId3"/>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29059393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1AD2D6-9FA0-2E3C-C9FE-64940F1FCCB2}"/>
              </a:ext>
            </a:extLst>
          </p:cNvPr>
          <p:cNvSpPr>
            <a:spLocks noGrp="1"/>
          </p:cNvSpPr>
          <p:nvPr>
            <p:ph type="title"/>
          </p:nvPr>
        </p:nvSpPr>
        <p:spPr/>
        <p:txBody>
          <a:bodyPr/>
          <a:lstStyle/>
          <a:p>
            <a:r>
              <a:rPr lang="it-IT" dirty="0"/>
              <a:t>ESERCIZIO 2 </a:t>
            </a:r>
          </a:p>
        </p:txBody>
      </p:sp>
      <mc:AlternateContent xmlns:mc="http://schemas.openxmlformats.org/markup-compatibility/2006" xmlns:a14="http://schemas.microsoft.com/office/drawing/2010/main">
        <mc:Choice Requires="a14">
          <p:sp>
            <p:nvSpPr>
              <p:cNvPr id="3" name="Segnaposto contenuto 2">
                <a:extLst>
                  <a:ext uri="{FF2B5EF4-FFF2-40B4-BE49-F238E27FC236}">
                    <a16:creationId xmlns:a16="http://schemas.microsoft.com/office/drawing/2014/main" id="{24A30EAB-6A25-4DDA-2931-8136852B95F7}"/>
                  </a:ext>
                </a:extLst>
              </p:cNvPr>
              <p:cNvSpPr>
                <a:spLocks noGrp="1"/>
              </p:cNvSpPr>
              <p:nvPr>
                <p:ph idx="1"/>
              </p:nvPr>
            </p:nvSpPr>
            <p:spPr/>
            <p:txBody>
              <a:bodyPr>
                <a:normAutofit fontScale="92500" lnSpcReduction="10000"/>
              </a:bodyPr>
              <a:lstStyle/>
              <a:p>
                <a:r>
                  <a:rPr lang="it-IT" dirty="0"/>
                  <a:t>L’impresa A produce inizialmente in corrispondenza del punto </a:t>
                </a:r>
                <a14:m>
                  <m:oMath xmlns:m="http://schemas.openxmlformats.org/officeDocument/2006/math">
                    <m:sSubSup>
                      <m:sSubSupPr>
                        <m:ctrlPr>
                          <a:rPr lang="it-IT" sz="1800" i="1" smtClean="0">
                            <a:latin typeface="Cambria Math" panose="02040503050406030204" pitchFamily="18" charset="0"/>
                          </a:rPr>
                        </m:ctrlPr>
                      </m:sSubSupPr>
                      <m:e>
                        <m:r>
                          <a:rPr lang="it-IT" sz="1800" b="0" i="1" smtClean="0">
                            <a:latin typeface="Cambria Math" panose="02040503050406030204" pitchFamily="18" charset="0"/>
                          </a:rPr>
                          <m:t>𝑞</m:t>
                        </m:r>
                      </m:e>
                      <m:sub>
                        <m:r>
                          <a:rPr lang="it-IT" sz="1800" b="0" i="1" smtClean="0">
                            <a:latin typeface="Cambria Math" panose="02040503050406030204" pitchFamily="18" charset="0"/>
                          </a:rPr>
                          <m:t>𝐴</m:t>
                        </m:r>
                      </m:sub>
                      <m:sup>
                        <m:r>
                          <a:rPr lang="it-IT" sz="1800" b="0" i="1" smtClean="0">
                            <a:latin typeface="Cambria Math" panose="02040503050406030204" pitchFamily="18" charset="0"/>
                          </a:rPr>
                          <m:t>𝑆</m:t>
                        </m:r>
                      </m:sup>
                    </m:sSubSup>
                  </m:oMath>
                </a14:m>
                <a:r>
                  <a:rPr lang="it-IT" dirty="0"/>
                  <a:t>; l’impresa B reagisce producendo la quantità </a:t>
                </a:r>
                <a14:m>
                  <m:oMath xmlns:m="http://schemas.openxmlformats.org/officeDocument/2006/math">
                    <m:sSubSup>
                      <m:sSubSupPr>
                        <m:ctrlPr>
                          <a:rPr lang="it-IT" i="1">
                            <a:latin typeface="Cambria Math" panose="02040503050406030204" pitchFamily="18" charset="0"/>
                          </a:rPr>
                        </m:ctrlPr>
                      </m:sSubSupPr>
                      <m:e>
                        <m:r>
                          <a:rPr lang="it-IT" i="1">
                            <a:latin typeface="Cambria Math" panose="02040503050406030204" pitchFamily="18" charset="0"/>
                          </a:rPr>
                          <m:t>𝑞</m:t>
                        </m:r>
                      </m:e>
                      <m:sub>
                        <m:r>
                          <a:rPr lang="it-IT" i="1">
                            <a:latin typeface="Cambria Math" panose="02040503050406030204" pitchFamily="18" charset="0"/>
                          </a:rPr>
                          <m:t>𝐵</m:t>
                        </m:r>
                      </m:sub>
                      <m:sup>
                        <m:r>
                          <a:rPr lang="it-IT" i="1">
                            <a:latin typeface="Cambria Math" panose="02040503050406030204" pitchFamily="18" charset="0"/>
                          </a:rPr>
                          <m:t>𝑆</m:t>
                        </m:r>
                      </m:sup>
                    </m:sSubSup>
                  </m:oMath>
                </a14:m>
                <a:r>
                  <a:rPr lang="it-IT" dirty="0"/>
                  <a:t> sulla sua funzione di reazione. A questo punto l’impresa A in base alla sua funzione di reazione dovrebbe modificare la sua scelta ed avviare un processo di interazioni che porterebbe entrambe alla produzione delle quantità </a:t>
                </a:r>
                <a14:m>
                  <m:oMath xmlns:m="http://schemas.openxmlformats.org/officeDocument/2006/math">
                    <m:sSubSup>
                      <m:sSubSupPr>
                        <m:ctrlPr>
                          <a:rPr lang="it-IT" i="1">
                            <a:latin typeface="Cambria Math" panose="02040503050406030204" pitchFamily="18" charset="0"/>
                          </a:rPr>
                        </m:ctrlPr>
                      </m:sSubSupPr>
                      <m:e>
                        <m:r>
                          <a:rPr lang="it-IT" i="1">
                            <a:latin typeface="Cambria Math" panose="02040503050406030204" pitchFamily="18" charset="0"/>
                          </a:rPr>
                          <m:t>𝑞</m:t>
                        </m:r>
                      </m:e>
                      <m:sub>
                        <m:r>
                          <a:rPr lang="it-IT" b="0" i="1" smtClean="0">
                            <a:latin typeface="Cambria Math" panose="02040503050406030204" pitchFamily="18" charset="0"/>
                          </a:rPr>
                          <m:t>𝐴</m:t>
                        </m:r>
                      </m:sub>
                      <m:sup>
                        <m:r>
                          <a:rPr lang="it-IT" b="0" i="1" smtClean="0">
                            <a:latin typeface="Cambria Math" panose="02040503050406030204" pitchFamily="18" charset="0"/>
                          </a:rPr>
                          <m:t>𝐶</m:t>
                        </m:r>
                      </m:sup>
                    </m:sSubSup>
                  </m:oMath>
                </a14:m>
                <a:r>
                  <a:rPr lang="it-IT" dirty="0"/>
                  <a:t> e </a:t>
                </a:r>
                <a14:m>
                  <m:oMath xmlns:m="http://schemas.openxmlformats.org/officeDocument/2006/math">
                    <m:sSubSup>
                      <m:sSubSupPr>
                        <m:ctrlPr>
                          <a:rPr lang="it-IT" i="1">
                            <a:latin typeface="Cambria Math" panose="02040503050406030204" pitchFamily="18" charset="0"/>
                          </a:rPr>
                        </m:ctrlPr>
                      </m:sSubSupPr>
                      <m:e>
                        <m:r>
                          <a:rPr lang="it-IT" i="1">
                            <a:latin typeface="Cambria Math" panose="02040503050406030204" pitchFamily="18" charset="0"/>
                          </a:rPr>
                          <m:t>𝑞</m:t>
                        </m:r>
                      </m:e>
                      <m:sub>
                        <m:r>
                          <a:rPr lang="it-IT" i="1">
                            <a:latin typeface="Cambria Math" panose="02040503050406030204" pitchFamily="18" charset="0"/>
                          </a:rPr>
                          <m:t>𝐵</m:t>
                        </m:r>
                      </m:sub>
                      <m:sup>
                        <m:r>
                          <a:rPr lang="it-IT" b="0" i="1" smtClean="0">
                            <a:latin typeface="Cambria Math" panose="02040503050406030204" pitchFamily="18" charset="0"/>
                          </a:rPr>
                          <m:t>𝐶</m:t>
                        </m:r>
                      </m:sup>
                    </m:sSubSup>
                  </m:oMath>
                </a14:m>
                <a:r>
                  <a:rPr lang="it-IT" dirty="0"/>
                  <a:t>. L’impresa A, al contrario, mantiene la sua produzione al livello iniziale perché è vero che per la quantità prodotta dell’impresa B essa non massimizza il profitto , ma il profitto ottenuto producendo la quantità </a:t>
                </a:r>
                <a14:m>
                  <m:oMath xmlns:m="http://schemas.openxmlformats.org/officeDocument/2006/math">
                    <m:sSubSup>
                      <m:sSubSupPr>
                        <m:ctrlPr>
                          <a:rPr lang="it-IT" i="1">
                            <a:latin typeface="Cambria Math" panose="02040503050406030204" pitchFamily="18" charset="0"/>
                          </a:rPr>
                        </m:ctrlPr>
                      </m:sSubSupPr>
                      <m:e>
                        <m:r>
                          <a:rPr lang="it-IT" i="1">
                            <a:latin typeface="Cambria Math" panose="02040503050406030204" pitchFamily="18" charset="0"/>
                          </a:rPr>
                          <m:t>𝑞</m:t>
                        </m:r>
                      </m:e>
                      <m:sub>
                        <m:r>
                          <a:rPr lang="it-IT" b="0" i="1" smtClean="0">
                            <a:latin typeface="Cambria Math" panose="02040503050406030204" pitchFamily="18" charset="0"/>
                          </a:rPr>
                          <m:t>𝐴</m:t>
                        </m:r>
                      </m:sub>
                      <m:sup>
                        <m:r>
                          <a:rPr lang="it-IT" i="1">
                            <a:latin typeface="Cambria Math" panose="02040503050406030204" pitchFamily="18" charset="0"/>
                          </a:rPr>
                          <m:t>𝑆</m:t>
                        </m:r>
                      </m:sup>
                    </m:sSubSup>
                    <m:r>
                      <a:rPr lang="it-IT" b="0" i="1" smtClean="0">
                        <a:latin typeface="Cambria Math" panose="02040503050406030204" pitchFamily="18" charset="0"/>
                      </a:rPr>
                      <m:t> </m:t>
                    </m:r>
                  </m:oMath>
                </a14:m>
                <a:r>
                  <a:rPr lang="it-IT" dirty="0"/>
                  <a:t>è maggiore di quello che otterrebbe producendo </a:t>
                </a:r>
                <a14:m>
                  <m:oMath xmlns:m="http://schemas.openxmlformats.org/officeDocument/2006/math">
                    <m:sSubSup>
                      <m:sSubSupPr>
                        <m:ctrlPr>
                          <a:rPr lang="it-IT" i="1">
                            <a:latin typeface="Cambria Math" panose="02040503050406030204" pitchFamily="18" charset="0"/>
                          </a:rPr>
                        </m:ctrlPr>
                      </m:sSubSupPr>
                      <m:e>
                        <m:r>
                          <a:rPr lang="it-IT" i="1">
                            <a:latin typeface="Cambria Math" panose="02040503050406030204" pitchFamily="18" charset="0"/>
                          </a:rPr>
                          <m:t>𝑞</m:t>
                        </m:r>
                      </m:e>
                      <m:sub>
                        <m:r>
                          <a:rPr lang="it-IT" b="0" i="1" smtClean="0">
                            <a:latin typeface="Cambria Math" panose="02040503050406030204" pitchFamily="18" charset="0"/>
                          </a:rPr>
                          <m:t>𝐴</m:t>
                        </m:r>
                      </m:sub>
                      <m:sup>
                        <m:r>
                          <a:rPr lang="it-IT" b="0" i="1" smtClean="0">
                            <a:latin typeface="Cambria Math" panose="02040503050406030204" pitchFamily="18" charset="0"/>
                          </a:rPr>
                          <m:t>𝐶</m:t>
                        </m:r>
                      </m:sup>
                    </m:sSubSup>
                  </m:oMath>
                </a14:m>
                <a:r>
                  <a:rPr lang="it-IT" dirty="0"/>
                  <a:t>.   </a:t>
                </a:r>
              </a:p>
            </p:txBody>
          </p:sp>
        </mc:Choice>
        <mc:Fallback xmlns="">
          <p:sp>
            <p:nvSpPr>
              <p:cNvPr id="3" name="Segnaposto contenuto 2">
                <a:extLst>
                  <a:ext uri="{FF2B5EF4-FFF2-40B4-BE49-F238E27FC236}">
                    <a16:creationId xmlns:a16="http://schemas.microsoft.com/office/drawing/2014/main" id="{24A30EAB-6A25-4DDA-2931-8136852B95F7}"/>
                  </a:ext>
                </a:extLst>
              </p:cNvPr>
              <p:cNvSpPr>
                <a:spLocks noGrp="1" noRot="1" noChangeAspect="1" noMove="1" noResize="1" noEditPoints="1" noAdjustHandles="1" noChangeArrowheads="1" noChangeShapeType="1" noTextEdit="1"/>
              </p:cNvSpPr>
              <p:nvPr>
                <p:ph idx="1"/>
              </p:nvPr>
            </p:nvSpPr>
            <p:spPr>
              <a:blipFill>
                <a:blip r:embed="rId2"/>
                <a:stretch>
                  <a:fillRect l="-208" r="-1181"/>
                </a:stretch>
              </a:blipFill>
            </p:spPr>
            <p:txBody>
              <a:bodyPr/>
              <a:lstStyle/>
              <a:p>
                <a:r>
                  <a:rPr lang="it-IT">
                    <a:noFill/>
                  </a:rPr>
                  <a:t> </a:t>
                </a:r>
              </a:p>
            </p:txBody>
          </p:sp>
        </mc:Fallback>
      </mc:AlternateContent>
      <p:sp>
        <p:nvSpPr>
          <p:cNvPr id="4" name="Esplosione: 14 punte 3">
            <a:extLst>
              <a:ext uri="{FF2B5EF4-FFF2-40B4-BE49-F238E27FC236}">
                <a16:creationId xmlns:a16="http://schemas.microsoft.com/office/drawing/2014/main" id="{542E9E99-AE20-D96A-C5A0-FE4250F46AF0}"/>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spTree>
    <p:extLst>
      <p:ext uri="{BB962C8B-B14F-4D97-AF65-F5344CB8AC3E}">
        <p14:creationId xmlns:p14="http://schemas.microsoft.com/office/powerpoint/2010/main" val="150419448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8E48D4A-D6E4-0032-25C8-FBB7693247F3}"/>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B4BBD1F6-E70F-39EA-7E4C-C77E77B8EAAC}"/>
              </a:ext>
            </a:extLst>
          </p:cNvPr>
          <p:cNvSpPr>
            <a:spLocks noGrp="1"/>
          </p:cNvSpPr>
          <p:nvPr>
            <p:ph idx="1"/>
          </p:nvPr>
        </p:nvSpPr>
        <p:spPr>
          <a:xfrm>
            <a:off x="1793080" y="2407995"/>
            <a:ext cx="8770571" cy="601702"/>
          </a:xfrm>
        </p:spPr>
        <p:txBody>
          <a:bodyPr/>
          <a:lstStyle/>
          <a:p>
            <a:r>
              <a:rPr lang="it-IT" dirty="0"/>
              <a:t>Calcoliamo i livelli dei profitti ed assicuriamoci di quanto detto.</a:t>
            </a:r>
          </a:p>
          <a:p>
            <a:endParaRPr lang="it-IT" dirty="0"/>
          </a:p>
        </p:txBody>
      </p:sp>
      <p:sp>
        <p:nvSpPr>
          <p:cNvPr id="4" name="Esplosione: 14 punte 3">
            <a:extLst>
              <a:ext uri="{FF2B5EF4-FFF2-40B4-BE49-F238E27FC236}">
                <a16:creationId xmlns:a16="http://schemas.microsoft.com/office/drawing/2014/main" id="{439545CC-5346-3AA1-AB2B-2388A9D9B63D}"/>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cxnSp>
        <p:nvCxnSpPr>
          <p:cNvPr id="6" name="Connettore 2 5">
            <a:extLst>
              <a:ext uri="{FF2B5EF4-FFF2-40B4-BE49-F238E27FC236}">
                <a16:creationId xmlns:a16="http://schemas.microsoft.com/office/drawing/2014/main" id="{7F95BA5A-C4C1-E0F8-2926-6B0F0CD1AC72}"/>
              </a:ext>
            </a:extLst>
          </p:cNvPr>
          <p:cNvCxnSpPr/>
          <p:nvPr/>
        </p:nvCxnSpPr>
        <p:spPr>
          <a:xfrm flipV="1">
            <a:off x="3224981" y="3429000"/>
            <a:ext cx="0" cy="29867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Connettore 2 7">
            <a:extLst>
              <a:ext uri="{FF2B5EF4-FFF2-40B4-BE49-F238E27FC236}">
                <a16:creationId xmlns:a16="http://schemas.microsoft.com/office/drawing/2014/main" id="{998EF512-3B46-B26C-375F-9DEF499A13E7}"/>
              </a:ext>
            </a:extLst>
          </p:cNvPr>
          <p:cNvCxnSpPr/>
          <p:nvPr/>
        </p:nvCxnSpPr>
        <p:spPr>
          <a:xfrm>
            <a:off x="3234813" y="6420465"/>
            <a:ext cx="4296697"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Connettore diritto 9">
            <a:extLst>
              <a:ext uri="{FF2B5EF4-FFF2-40B4-BE49-F238E27FC236}">
                <a16:creationId xmlns:a16="http://schemas.microsoft.com/office/drawing/2014/main" id="{09A840DF-C8CC-2380-457F-AED216D7877B}"/>
              </a:ext>
            </a:extLst>
          </p:cNvPr>
          <p:cNvCxnSpPr/>
          <p:nvPr/>
        </p:nvCxnSpPr>
        <p:spPr>
          <a:xfrm>
            <a:off x="3224981" y="4227871"/>
            <a:ext cx="1366684" cy="2187909"/>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Connettore diritto 10">
            <a:extLst>
              <a:ext uri="{FF2B5EF4-FFF2-40B4-BE49-F238E27FC236}">
                <a16:creationId xmlns:a16="http://schemas.microsoft.com/office/drawing/2014/main" id="{2E443344-1040-76E1-8B68-AB6CD24C1AD6}"/>
              </a:ext>
            </a:extLst>
          </p:cNvPr>
          <p:cNvCxnSpPr>
            <a:cxnSpLocks/>
          </p:cNvCxnSpPr>
          <p:nvPr/>
        </p:nvCxnSpPr>
        <p:spPr>
          <a:xfrm>
            <a:off x="3234813" y="5176684"/>
            <a:ext cx="3070712" cy="1239096"/>
          </a:xfrm>
          <a:prstGeom prst="line">
            <a:avLst/>
          </a:prstGeom>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3" name="CasellaDiTesto 12">
                <a:extLst>
                  <a:ext uri="{FF2B5EF4-FFF2-40B4-BE49-F238E27FC236}">
                    <a16:creationId xmlns:a16="http://schemas.microsoft.com/office/drawing/2014/main" id="{3505C3D6-F6D3-CF53-B2EB-180E3AFBE68C}"/>
                  </a:ext>
                </a:extLst>
              </p:cNvPr>
              <p:cNvSpPr txBox="1"/>
              <p:nvPr/>
            </p:nvSpPr>
            <p:spPr>
              <a:xfrm>
                <a:off x="3234813" y="3811132"/>
                <a:ext cx="724439" cy="531812"/>
              </a:xfrm>
              <a:prstGeom prst="rect">
                <a:avLst/>
              </a:prstGeom>
              <a:noFill/>
            </p:spPr>
            <p:txBody>
              <a:bodyPr wrap="square">
                <a:spAutoFit/>
              </a:bodyPr>
              <a:lstStyle/>
              <a:p>
                <a14:m>
                  <m:oMath xmlns:m="http://schemas.openxmlformats.org/officeDocument/2006/math">
                    <m:d>
                      <m:dPr>
                        <m:begChr m:val="["/>
                        <m:endChr m:val="]"/>
                        <m:ctrlPr>
                          <a:rPr lang="it-IT" b="0" i="1" smtClean="0">
                            <a:latin typeface="Cambria Math" panose="02040503050406030204" pitchFamily="18" charset="0"/>
                          </a:rPr>
                        </m:ctrlPr>
                      </m:dPr>
                      <m:e>
                        <m:f>
                          <m:fPr>
                            <m:ctrlPr>
                              <a:rPr lang="it-IT" i="1">
                                <a:latin typeface="Cambria Math" panose="02040503050406030204" pitchFamily="18" charset="0"/>
                              </a:rPr>
                            </m:ctrlPr>
                          </m:fPr>
                          <m:num>
                            <m:sSub>
                              <m:sSubPr>
                                <m:ctrlPr>
                                  <a:rPr lang="it-IT" i="1">
                                    <a:latin typeface="Cambria Math" panose="02040503050406030204" pitchFamily="18" charset="0"/>
                                  </a:rPr>
                                </m:ctrlPr>
                              </m:sSubPr>
                              <m:e>
                                <m:r>
                                  <a:rPr lang="it-IT" i="1">
                                    <a:latin typeface="Cambria Math" panose="02040503050406030204" pitchFamily="18" charset="0"/>
                                  </a:rPr>
                                  <m:t>𝑅</m:t>
                                </m:r>
                              </m:e>
                              <m:sub>
                                <m:r>
                                  <a:rPr lang="it-IT" b="0" i="1" smtClean="0">
                                    <a:latin typeface="Cambria Math" panose="02040503050406030204" pitchFamily="18" charset="0"/>
                                  </a:rPr>
                                  <m:t>𝐵</m:t>
                                </m:r>
                              </m:sub>
                            </m:sSub>
                          </m:num>
                          <m:den>
                            <m:sSub>
                              <m:sSubPr>
                                <m:ctrlPr>
                                  <a:rPr lang="it-IT" i="1">
                                    <a:latin typeface="Cambria Math" panose="02040503050406030204" pitchFamily="18" charset="0"/>
                                  </a:rPr>
                                </m:ctrlPr>
                              </m:sSubPr>
                              <m:e>
                                <m:r>
                                  <a:rPr lang="it-IT" i="1">
                                    <a:latin typeface="Cambria Math" panose="02040503050406030204" pitchFamily="18" charset="0"/>
                                  </a:rPr>
                                  <m:t>𝑞</m:t>
                                </m:r>
                              </m:e>
                              <m:sub>
                                <m:r>
                                  <a:rPr lang="it-IT" b="0" i="1" smtClean="0">
                                    <a:latin typeface="Cambria Math" panose="02040503050406030204" pitchFamily="18" charset="0"/>
                                  </a:rPr>
                                  <m:t>𝐴</m:t>
                                </m:r>
                              </m:sub>
                            </m:sSub>
                          </m:den>
                        </m:f>
                      </m:e>
                    </m:d>
                  </m:oMath>
                </a14:m>
                <a:r>
                  <a:rPr lang="it-IT" dirty="0"/>
                  <a:t> </a:t>
                </a:r>
              </a:p>
            </p:txBody>
          </p:sp>
        </mc:Choice>
        <mc:Fallback xmlns="">
          <p:sp>
            <p:nvSpPr>
              <p:cNvPr id="13" name="CasellaDiTesto 12">
                <a:extLst>
                  <a:ext uri="{FF2B5EF4-FFF2-40B4-BE49-F238E27FC236}">
                    <a16:creationId xmlns:a16="http://schemas.microsoft.com/office/drawing/2014/main" id="{3505C3D6-F6D3-CF53-B2EB-180E3AFBE68C}"/>
                  </a:ext>
                </a:extLst>
              </p:cNvPr>
              <p:cNvSpPr txBox="1">
                <a:spLocks noRot="1" noChangeAspect="1" noMove="1" noResize="1" noEditPoints="1" noAdjustHandles="1" noChangeArrowheads="1" noChangeShapeType="1" noTextEdit="1"/>
              </p:cNvSpPr>
              <p:nvPr/>
            </p:nvSpPr>
            <p:spPr>
              <a:xfrm>
                <a:off x="3234813" y="3811132"/>
                <a:ext cx="724439" cy="531812"/>
              </a:xfrm>
              <a:prstGeom prst="rect">
                <a:avLst/>
              </a:prstGeom>
              <a:blipFill>
                <a:blip r:embed="rId2"/>
                <a:stretch>
                  <a:fillRect b="-229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4" name="CasellaDiTesto 13">
                <a:extLst>
                  <a:ext uri="{FF2B5EF4-FFF2-40B4-BE49-F238E27FC236}">
                    <a16:creationId xmlns:a16="http://schemas.microsoft.com/office/drawing/2014/main" id="{5E27EB8E-FECB-461D-E4EC-E20C5BE27C33}"/>
                  </a:ext>
                </a:extLst>
              </p:cNvPr>
              <p:cNvSpPr txBox="1"/>
              <p:nvPr/>
            </p:nvSpPr>
            <p:spPr>
              <a:xfrm>
                <a:off x="6178366" y="5827339"/>
                <a:ext cx="673509" cy="531812"/>
              </a:xfrm>
              <a:prstGeom prst="rect">
                <a:avLst/>
              </a:prstGeom>
              <a:noFill/>
            </p:spPr>
            <p:txBody>
              <a:bodyPr wrap="square">
                <a:spAutoFit/>
              </a:bodyPr>
              <a:lstStyle/>
              <a:p>
                <a14:m>
                  <m:oMath xmlns:m="http://schemas.openxmlformats.org/officeDocument/2006/math">
                    <m:d>
                      <m:dPr>
                        <m:begChr m:val="["/>
                        <m:endChr m:val="]"/>
                        <m:ctrlPr>
                          <a:rPr lang="it-IT" b="0" i="1" smtClean="0">
                            <a:latin typeface="Cambria Math" panose="02040503050406030204" pitchFamily="18" charset="0"/>
                          </a:rPr>
                        </m:ctrlPr>
                      </m:dPr>
                      <m:e>
                        <m:f>
                          <m:fPr>
                            <m:ctrlPr>
                              <a:rPr lang="it-IT" i="1">
                                <a:latin typeface="Cambria Math" panose="02040503050406030204" pitchFamily="18" charset="0"/>
                              </a:rPr>
                            </m:ctrlPr>
                          </m:fPr>
                          <m:num>
                            <m:sSub>
                              <m:sSubPr>
                                <m:ctrlPr>
                                  <a:rPr lang="it-IT" i="1">
                                    <a:latin typeface="Cambria Math" panose="02040503050406030204" pitchFamily="18" charset="0"/>
                                  </a:rPr>
                                </m:ctrlPr>
                              </m:sSubPr>
                              <m:e>
                                <m:r>
                                  <a:rPr lang="it-IT" i="1">
                                    <a:latin typeface="Cambria Math" panose="02040503050406030204" pitchFamily="18" charset="0"/>
                                  </a:rPr>
                                  <m:t>𝑅</m:t>
                                </m:r>
                              </m:e>
                              <m:sub>
                                <m:r>
                                  <a:rPr lang="it-IT" b="0" i="1" smtClean="0">
                                    <a:latin typeface="Cambria Math" panose="02040503050406030204" pitchFamily="18" charset="0"/>
                                  </a:rPr>
                                  <m:t>𝐴</m:t>
                                </m:r>
                              </m:sub>
                            </m:sSub>
                          </m:num>
                          <m:den>
                            <m:sSub>
                              <m:sSubPr>
                                <m:ctrlPr>
                                  <a:rPr lang="it-IT" i="1">
                                    <a:latin typeface="Cambria Math" panose="02040503050406030204" pitchFamily="18" charset="0"/>
                                  </a:rPr>
                                </m:ctrlPr>
                              </m:sSubPr>
                              <m:e>
                                <m:r>
                                  <a:rPr lang="it-IT" i="1">
                                    <a:latin typeface="Cambria Math" panose="02040503050406030204" pitchFamily="18" charset="0"/>
                                  </a:rPr>
                                  <m:t>𝑞</m:t>
                                </m:r>
                              </m:e>
                              <m:sub>
                                <m:r>
                                  <a:rPr lang="it-IT" b="0" i="1" smtClean="0">
                                    <a:latin typeface="Cambria Math" panose="02040503050406030204" pitchFamily="18" charset="0"/>
                                  </a:rPr>
                                  <m:t>𝐵</m:t>
                                </m:r>
                              </m:sub>
                            </m:sSub>
                          </m:den>
                        </m:f>
                      </m:e>
                    </m:d>
                  </m:oMath>
                </a14:m>
                <a:r>
                  <a:rPr lang="it-IT" dirty="0"/>
                  <a:t> </a:t>
                </a:r>
              </a:p>
            </p:txBody>
          </p:sp>
        </mc:Choice>
        <mc:Fallback xmlns="">
          <p:sp>
            <p:nvSpPr>
              <p:cNvPr id="14" name="CasellaDiTesto 13">
                <a:extLst>
                  <a:ext uri="{FF2B5EF4-FFF2-40B4-BE49-F238E27FC236}">
                    <a16:creationId xmlns:a16="http://schemas.microsoft.com/office/drawing/2014/main" id="{5E27EB8E-FECB-461D-E4EC-E20C5BE27C33}"/>
                  </a:ext>
                </a:extLst>
              </p:cNvPr>
              <p:cNvSpPr txBox="1">
                <a:spLocks noRot="1" noChangeAspect="1" noMove="1" noResize="1" noEditPoints="1" noAdjustHandles="1" noChangeArrowheads="1" noChangeShapeType="1" noTextEdit="1"/>
              </p:cNvSpPr>
              <p:nvPr/>
            </p:nvSpPr>
            <p:spPr>
              <a:xfrm>
                <a:off x="6178366" y="5827339"/>
                <a:ext cx="673509" cy="531812"/>
              </a:xfrm>
              <a:prstGeom prst="rect">
                <a:avLst/>
              </a:prstGeom>
              <a:blipFill>
                <a:blip r:embed="rId3"/>
                <a:stretch>
                  <a:fillRect b="-114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6" name="CasellaDiTesto 15">
                <a:extLst>
                  <a:ext uri="{FF2B5EF4-FFF2-40B4-BE49-F238E27FC236}">
                    <a16:creationId xmlns:a16="http://schemas.microsoft.com/office/drawing/2014/main" id="{1DC8E7CB-9339-CB29-056A-18BF91824C4F}"/>
                  </a:ext>
                </a:extLst>
              </p:cNvPr>
              <p:cNvSpPr txBox="1"/>
              <p:nvPr/>
            </p:nvSpPr>
            <p:spPr>
              <a:xfrm>
                <a:off x="7295692" y="6508159"/>
                <a:ext cx="326948"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𝑞</m:t>
                          </m:r>
                        </m:e>
                        <m:sub>
                          <m:r>
                            <a:rPr lang="it-IT" b="0" i="1" smtClean="0">
                              <a:latin typeface="Cambria Math" panose="02040503050406030204" pitchFamily="18" charset="0"/>
                            </a:rPr>
                            <m:t>𝐵</m:t>
                          </m:r>
                        </m:sub>
                      </m:sSub>
                    </m:oMath>
                  </m:oMathPara>
                </a14:m>
                <a:endParaRPr lang="it-IT" dirty="0"/>
              </a:p>
            </p:txBody>
          </p:sp>
        </mc:Choice>
        <mc:Fallback xmlns="">
          <p:sp>
            <p:nvSpPr>
              <p:cNvPr id="16" name="CasellaDiTesto 15">
                <a:extLst>
                  <a:ext uri="{FF2B5EF4-FFF2-40B4-BE49-F238E27FC236}">
                    <a16:creationId xmlns:a16="http://schemas.microsoft.com/office/drawing/2014/main" id="{1DC8E7CB-9339-CB29-056A-18BF91824C4F}"/>
                  </a:ext>
                </a:extLst>
              </p:cNvPr>
              <p:cNvSpPr txBox="1">
                <a:spLocks noRot="1" noChangeAspect="1" noMove="1" noResize="1" noEditPoints="1" noAdjustHandles="1" noChangeArrowheads="1" noChangeShapeType="1" noTextEdit="1"/>
              </p:cNvSpPr>
              <p:nvPr/>
            </p:nvSpPr>
            <p:spPr>
              <a:xfrm>
                <a:off x="7295692" y="6508159"/>
                <a:ext cx="326948" cy="276999"/>
              </a:xfrm>
              <a:prstGeom prst="rect">
                <a:avLst/>
              </a:prstGeom>
              <a:blipFill>
                <a:blip r:embed="rId4"/>
                <a:stretch>
                  <a:fillRect l="-13208" r="-1887" b="-22222"/>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7" name="CasellaDiTesto 16">
                <a:extLst>
                  <a:ext uri="{FF2B5EF4-FFF2-40B4-BE49-F238E27FC236}">
                    <a16:creationId xmlns:a16="http://schemas.microsoft.com/office/drawing/2014/main" id="{510BED97-5978-7B18-474B-DDA9F64DF801}"/>
                  </a:ext>
                </a:extLst>
              </p:cNvPr>
              <p:cNvSpPr txBox="1"/>
              <p:nvPr/>
            </p:nvSpPr>
            <p:spPr>
              <a:xfrm>
                <a:off x="2837089" y="4598380"/>
                <a:ext cx="322524" cy="2857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𝐴</m:t>
                          </m:r>
                        </m:sub>
                        <m:sup>
                          <m:r>
                            <a:rPr lang="it-IT" b="0" i="1" smtClean="0">
                              <a:latin typeface="Cambria Math" panose="02040503050406030204" pitchFamily="18" charset="0"/>
                            </a:rPr>
                            <m:t>𝑆</m:t>
                          </m:r>
                        </m:sup>
                      </m:sSubSup>
                    </m:oMath>
                  </m:oMathPara>
                </a14:m>
                <a:endParaRPr lang="it-IT" dirty="0"/>
              </a:p>
            </p:txBody>
          </p:sp>
        </mc:Choice>
        <mc:Fallback xmlns="">
          <p:sp>
            <p:nvSpPr>
              <p:cNvPr id="17" name="CasellaDiTesto 16">
                <a:extLst>
                  <a:ext uri="{FF2B5EF4-FFF2-40B4-BE49-F238E27FC236}">
                    <a16:creationId xmlns:a16="http://schemas.microsoft.com/office/drawing/2014/main" id="{510BED97-5978-7B18-474B-DDA9F64DF801}"/>
                  </a:ext>
                </a:extLst>
              </p:cNvPr>
              <p:cNvSpPr txBox="1">
                <a:spLocks noRot="1" noChangeAspect="1" noMove="1" noResize="1" noEditPoints="1" noAdjustHandles="1" noChangeArrowheads="1" noChangeShapeType="1" noTextEdit="1"/>
              </p:cNvSpPr>
              <p:nvPr/>
            </p:nvSpPr>
            <p:spPr>
              <a:xfrm>
                <a:off x="2837089" y="4598380"/>
                <a:ext cx="322524" cy="285784"/>
              </a:xfrm>
              <a:prstGeom prst="rect">
                <a:avLst/>
              </a:prstGeom>
              <a:blipFill>
                <a:blip r:embed="rId5"/>
                <a:stretch>
                  <a:fillRect l="-13208" t="-8511" r="-3774" b="-1914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8" name="CasellaDiTesto 17">
                <a:extLst>
                  <a:ext uri="{FF2B5EF4-FFF2-40B4-BE49-F238E27FC236}">
                    <a16:creationId xmlns:a16="http://schemas.microsoft.com/office/drawing/2014/main" id="{16F4F4A7-CE73-5D72-3C5F-C4B5241BCEB6}"/>
                  </a:ext>
                </a:extLst>
              </p:cNvPr>
              <p:cNvSpPr txBox="1"/>
              <p:nvPr/>
            </p:nvSpPr>
            <p:spPr>
              <a:xfrm>
                <a:off x="2795958" y="5321825"/>
                <a:ext cx="330090" cy="285784"/>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𝐴</m:t>
                          </m:r>
                        </m:sub>
                        <m:sup>
                          <m:r>
                            <a:rPr lang="it-IT" b="0" i="1" smtClean="0">
                              <a:latin typeface="Cambria Math" panose="02040503050406030204" pitchFamily="18" charset="0"/>
                            </a:rPr>
                            <m:t>𝐶</m:t>
                          </m:r>
                        </m:sup>
                      </m:sSubSup>
                    </m:oMath>
                  </m:oMathPara>
                </a14:m>
                <a:endParaRPr lang="it-IT" dirty="0"/>
              </a:p>
            </p:txBody>
          </p:sp>
        </mc:Choice>
        <mc:Fallback xmlns="">
          <p:sp>
            <p:nvSpPr>
              <p:cNvPr id="18" name="CasellaDiTesto 17">
                <a:extLst>
                  <a:ext uri="{FF2B5EF4-FFF2-40B4-BE49-F238E27FC236}">
                    <a16:creationId xmlns:a16="http://schemas.microsoft.com/office/drawing/2014/main" id="{16F4F4A7-CE73-5D72-3C5F-C4B5241BCEB6}"/>
                  </a:ext>
                </a:extLst>
              </p:cNvPr>
              <p:cNvSpPr txBox="1">
                <a:spLocks noRot="1" noChangeAspect="1" noMove="1" noResize="1" noEditPoints="1" noAdjustHandles="1" noChangeArrowheads="1" noChangeShapeType="1" noTextEdit="1"/>
              </p:cNvSpPr>
              <p:nvPr/>
            </p:nvSpPr>
            <p:spPr>
              <a:xfrm>
                <a:off x="2795958" y="5321825"/>
                <a:ext cx="330090" cy="285784"/>
              </a:xfrm>
              <a:prstGeom prst="rect">
                <a:avLst/>
              </a:prstGeom>
              <a:blipFill>
                <a:blip r:embed="rId6"/>
                <a:stretch>
                  <a:fillRect l="-12963" t="-8511" b="-1914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19" name="CasellaDiTesto 18">
                <a:extLst>
                  <a:ext uri="{FF2B5EF4-FFF2-40B4-BE49-F238E27FC236}">
                    <a16:creationId xmlns:a16="http://schemas.microsoft.com/office/drawing/2014/main" id="{0354DF93-EB75-868A-A38A-52B7EB387B24}"/>
                  </a:ext>
                </a:extLst>
              </p:cNvPr>
              <p:cNvSpPr txBox="1"/>
              <p:nvPr/>
            </p:nvSpPr>
            <p:spPr>
              <a:xfrm>
                <a:off x="3379175" y="6451427"/>
                <a:ext cx="326948" cy="28437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𝐵</m:t>
                          </m:r>
                        </m:sub>
                        <m:sup>
                          <m:r>
                            <a:rPr lang="it-IT" b="0" i="1" smtClean="0">
                              <a:latin typeface="Cambria Math" panose="02040503050406030204" pitchFamily="18" charset="0"/>
                            </a:rPr>
                            <m:t>𝑆</m:t>
                          </m:r>
                        </m:sup>
                      </m:sSubSup>
                    </m:oMath>
                  </m:oMathPara>
                </a14:m>
                <a:endParaRPr lang="it-IT" dirty="0"/>
              </a:p>
            </p:txBody>
          </p:sp>
        </mc:Choice>
        <mc:Fallback xmlns="">
          <p:sp>
            <p:nvSpPr>
              <p:cNvPr id="19" name="CasellaDiTesto 18">
                <a:extLst>
                  <a:ext uri="{FF2B5EF4-FFF2-40B4-BE49-F238E27FC236}">
                    <a16:creationId xmlns:a16="http://schemas.microsoft.com/office/drawing/2014/main" id="{0354DF93-EB75-868A-A38A-52B7EB387B24}"/>
                  </a:ext>
                </a:extLst>
              </p:cNvPr>
              <p:cNvSpPr txBox="1">
                <a:spLocks noRot="1" noChangeAspect="1" noMove="1" noResize="1" noEditPoints="1" noAdjustHandles="1" noChangeArrowheads="1" noChangeShapeType="1" noTextEdit="1"/>
              </p:cNvSpPr>
              <p:nvPr/>
            </p:nvSpPr>
            <p:spPr>
              <a:xfrm>
                <a:off x="3379175" y="6451427"/>
                <a:ext cx="326948" cy="284373"/>
              </a:xfrm>
              <a:prstGeom prst="rect">
                <a:avLst/>
              </a:prstGeom>
              <a:blipFill>
                <a:blip r:embed="rId7"/>
                <a:stretch>
                  <a:fillRect l="-12963" t="-6383" r="-1852" b="-19149"/>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20" name="CasellaDiTesto 19">
                <a:extLst>
                  <a:ext uri="{FF2B5EF4-FFF2-40B4-BE49-F238E27FC236}">
                    <a16:creationId xmlns:a16="http://schemas.microsoft.com/office/drawing/2014/main" id="{CE6B9194-F3AD-F2B4-84E7-352910165F5C}"/>
                  </a:ext>
                </a:extLst>
              </p:cNvPr>
              <p:cNvSpPr txBox="1"/>
              <p:nvPr/>
            </p:nvSpPr>
            <p:spPr>
              <a:xfrm>
                <a:off x="3817639" y="6446755"/>
                <a:ext cx="330090" cy="284373"/>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i="1" smtClean="0">
                              <a:latin typeface="Cambria Math" panose="02040503050406030204" pitchFamily="18" charset="0"/>
                            </a:rPr>
                          </m:ctrlPr>
                        </m:sSubSupPr>
                        <m:e>
                          <m:r>
                            <a:rPr lang="it-IT" b="0" i="1" smtClean="0">
                              <a:latin typeface="Cambria Math" panose="02040503050406030204" pitchFamily="18" charset="0"/>
                            </a:rPr>
                            <m:t>𝑞</m:t>
                          </m:r>
                        </m:e>
                        <m:sub>
                          <m:r>
                            <a:rPr lang="it-IT" b="0" i="1" smtClean="0">
                              <a:latin typeface="Cambria Math" panose="02040503050406030204" pitchFamily="18" charset="0"/>
                            </a:rPr>
                            <m:t>𝐵</m:t>
                          </m:r>
                        </m:sub>
                        <m:sup>
                          <m:r>
                            <a:rPr lang="it-IT" b="0" i="1" smtClean="0">
                              <a:latin typeface="Cambria Math" panose="02040503050406030204" pitchFamily="18" charset="0"/>
                            </a:rPr>
                            <m:t>𝐶</m:t>
                          </m:r>
                        </m:sup>
                      </m:sSubSup>
                    </m:oMath>
                  </m:oMathPara>
                </a14:m>
                <a:endParaRPr lang="it-IT" dirty="0"/>
              </a:p>
            </p:txBody>
          </p:sp>
        </mc:Choice>
        <mc:Fallback xmlns="">
          <p:sp>
            <p:nvSpPr>
              <p:cNvPr id="20" name="CasellaDiTesto 19">
                <a:extLst>
                  <a:ext uri="{FF2B5EF4-FFF2-40B4-BE49-F238E27FC236}">
                    <a16:creationId xmlns:a16="http://schemas.microsoft.com/office/drawing/2014/main" id="{CE6B9194-F3AD-F2B4-84E7-352910165F5C}"/>
                  </a:ext>
                </a:extLst>
              </p:cNvPr>
              <p:cNvSpPr txBox="1">
                <a:spLocks noRot="1" noChangeAspect="1" noMove="1" noResize="1" noEditPoints="1" noAdjustHandles="1" noChangeArrowheads="1" noChangeShapeType="1" noTextEdit="1"/>
              </p:cNvSpPr>
              <p:nvPr/>
            </p:nvSpPr>
            <p:spPr>
              <a:xfrm>
                <a:off x="3817639" y="6446755"/>
                <a:ext cx="330090" cy="284373"/>
              </a:xfrm>
              <a:prstGeom prst="rect">
                <a:avLst/>
              </a:prstGeom>
              <a:blipFill>
                <a:blip r:embed="rId8"/>
                <a:stretch>
                  <a:fillRect l="-12963" t="-6522" r="-1852" b="-21739"/>
                </a:stretch>
              </a:blipFill>
            </p:spPr>
            <p:txBody>
              <a:bodyPr/>
              <a:lstStyle/>
              <a:p>
                <a:r>
                  <a:rPr lang="it-IT">
                    <a:noFill/>
                  </a:rPr>
                  <a:t> </a:t>
                </a:r>
              </a:p>
            </p:txBody>
          </p:sp>
        </mc:Fallback>
      </mc:AlternateContent>
      <p:cxnSp>
        <p:nvCxnSpPr>
          <p:cNvPr id="21" name="Connettore diritto 20">
            <a:extLst>
              <a:ext uri="{FF2B5EF4-FFF2-40B4-BE49-F238E27FC236}">
                <a16:creationId xmlns:a16="http://schemas.microsoft.com/office/drawing/2014/main" id="{C159ECDC-DBD8-36AB-8206-EB1B70DBF870}"/>
              </a:ext>
            </a:extLst>
          </p:cNvPr>
          <p:cNvCxnSpPr>
            <a:cxnSpLocks/>
          </p:cNvCxnSpPr>
          <p:nvPr/>
        </p:nvCxnSpPr>
        <p:spPr>
          <a:xfrm>
            <a:off x="3208819" y="5481097"/>
            <a:ext cx="816145" cy="35018"/>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2" name="Connettore diritto 21">
            <a:extLst>
              <a:ext uri="{FF2B5EF4-FFF2-40B4-BE49-F238E27FC236}">
                <a16:creationId xmlns:a16="http://schemas.microsoft.com/office/drawing/2014/main" id="{91A553C2-D061-7DC1-5B7B-D01271096AAC}"/>
              </a:ext>
            </a:extLst>
          </p:cNvPr>
          <p:cNvCxnSpPr>
            <a:cxnSpLocks/>
          </p:cNvCxnSpPr>
          <p:nvPr/>
        </p:nvCxnSpPr>
        <p:spPr>
          <a:xfrm>
            <a:off x="3241144" y="4764704"/>
            <a:ext cx="355888" cy="23606"/>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3" name="Connettore diritto 22">
            <a:extLst>
              <a:ext uri="{FF2B5EF4-FFF2-40B4-BE49-F238E27FC236}">
                <a16:creationId xmlns:a16="http://schemas.microsoft.com/office/drawing/2014/main" id="{7F42E303-A88F-43D5-FD32-9A910DA33601}"/>
              </a:ext>
            </a:extLst>
          </p:cNvPr>
          <p:cNvCxnSpPr>
            <a:cxnSpLocks/>
          </p:cNvCxnSpPr>
          <p:nvPr/>
        </p:nvCxnSpPr>
        <p:spPr>
          <a:xfrm>
            <a:off x="3549446" y="4788310"/>
            <a:ext cx="0" cy="162747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24" name="Connettore diritto 23">
            <a:extLst>
              <a:ext uri="{FF2B5EF4-FFF2-40B4-BE49-F238E27FC236}">
                <a16:creationId xmlns:a16="http://schemas.microsoft.com/office/drawing/2014/main" id="{9F77A330-AD63-5F23-B380-141EFBEE17A2}"/>
              </a:ext>
            </a:extLst>
          </p:cNvPr>
          <p:cNvCxnSpPr>
            <a:cxnSpLocks/>
          </p:cNvCxnSpPr>
          <p:nvPr/>
        </p:nvCxnSpPr>
        <p:spPr>
          <a:xfrm>
            <a:off x="4026659" y="5481097"/>
            <a:ext cx="19664" cy="934683"/>
          </a:xfrm>
          <a:prstGeom prst="line">
            <a:avLst/>
          </a:prstGeom>
          <a:ln>
            <a:prstDash val="dash"/>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CasellaDiTesto 36">
                <a:extLst>
                  <a:ext uri="{FF2B5EF4-FFF2-40B4-BE49-F238E27FC236}">
                    <a16:creationId xmlns:a16="http://schemas.microsoft.com/office/drawing/2014/main" id="{C65ECC87-F4C6-31C2-D8C2-3A0FB69C63C4}"/>
                  </a:ext>
                </a:extLst>
              </p:cNvPr>
              <p:cNvSpPr txBox="1"/>
              <p:nvPr/>
            </p:nvSpPr>
            <p:spPr>
              <a:xfrm>
                <a:off x="2799100" y="3290500"/>
                <a:ext cx="322524" cy="27699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i="1" smtClean="0">
                              <a:latin typeface="Cambria Math" panose="02040503050406030204" pitchFamily="18" charset="0"/>
                            </a:rPr>
                          </m:ctrlPr>
                        </m:sSubPr>
                        <m:e>
                          <m:r>
                            <a:rPr lang="it-IT" b="0" i="1" smtClean="0">
                              <a:latin typeface="Cambria Math" panose="02040503050406030204" pitchFamily="18" charset="0"/>
                            </a:rPr>
                            <m:t>𝑞</m:t>
                          </m:r>
                        </m:e>
                        <m:sub>
                          <m:r>
                            <a:rPr lang="it-IT" b="0" i="1" smtClean="0">
                              <a:latin typeface="Cambria Math" panose="02040503050406030204" pitchFamily="18" charset="0"/>
                            </a:rPr>
                            <m:t>𝐴</m:t>
                          </m:r>
                        </m:sub>
                      </m:sSub>
                    </m:oMath>
                  </m:oMathPara>
                </a14:m>
                <a:endParaRPr lang="it-IT" dirty="0"/>
              </a:p>
            </p:txBody>
          </p:sp>
        </mc:Choice>
        <mc:Fallback xmlns="">
          <p:sp>
            <p:nvSpPr>
              <p:cNvPr id="37" name="CasellaDiTesto 36">
                <a:extLst>
                  <a:ext uri="{FF2B5EF4-FFF2-40B4-BE49-F238E27FC236}">
                    <a16:creationId xmlns:a16="http://schemas.microsoft.com/office/drawing/2014/main" id="{C65ECC87-F4C6-31C2-D8C2-3A0FB69C63C4}"/>
                  </a:ext>
                </a:extLst>
              </p:cNvPr>
              <p:cNvSpPr txBox="1">
                <a:spLocks noRot="1" noChangeAspect="1" noMove="1" noResize="1" noEditPoints="1" noAdjustHandles="1" noChangeArrowheads="1" noChangeShapeType="1" noTextEdit="1"/>
              </p:cNvSpPr>
              <p:nvPr/>
            </p:nvSpPr>
            <p:spPr>
              <a:xfrm>
                <a:off x="2799100" y="3290500"/>
                <a:ext cx="322524" cy="276999"/>
              </a:xfrm>
              <a:prstGeom prst="rect">
                <a:avLst/>
              </a:prstGeom>
              <a:blipFill>
                <a:blip r:embed="rId9"/>
                <a:stretch>
                  <a:fillRect l="-13208" r="-3774" b="-22222"/>
                </a:stretch>
              </a:blipFill>
            </p:spPr>
            <p:txBody>
              <a:bodyPr/>
              <a:lstStyle/>
              <a:p>
                <a:r>
                  <a:rPr lang="it-IT">
                    <a:noFill/>
                  </a:rPr>
                  <a:t> </a:t>
                </a:r>
              </a:p>
            </p:txBody>
          </p:sp>
        </mc:Fallback>
      </mc:AlternateContent>
    </p:spTree>
    <p:extLst>
      <p:ext uri="{BB962C8B-B14F-4D97-AF65-F5344CB8AC3E}">
        <p14:creationId xmlns:p14="http://schemas.microsoft.com/office/powerpoint/2010/main" val="15280257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ECFAAF4-B9F2-CC05-1E45-0E934766FE17}"/>
              </a:ext>
            </a:extLst>
          </p:cNvPr>
          <p:cNvSpPr>
            <a:spLocks noGrp="1"/>
          </p:cNvSpPr>
          <p:nvPr>
            <p:ph type="title"/>
          </p:nvPr>
        </p:nvSpPr>
        <p:spPr/>
        <p:txBody>
          <a:bodyPr/>
          <a:lstStyle/>
          <a:p>
            <a:r>
              <a:rPr lang="it-IT" dirty="0"/>
              <a:t>ESERCIZIO 2 </a:t>
            </a:r>
          </a:p>
        </p:txBody>
      </p:sp>
      <p:sp>
        <p:nvSpPr>
          <p:cNvPr id="3" name="Segnaposto contenuto 2">
            <a:extLst>
              <a:ext uri="{FF2B5EF4-FFF2-40B4-BE49-F238E27FC236}">
                <a16:creationId xmlns:a16="http://schemas.microsoft.com/office/drawing/2014/main" id="{2A621154-45B5-6DC5-8643-9DA179EB2393}"/>
              </a:ext>
            </a:extLst>
          </p:cNvPr>
          <p:cNvSpPr>
            <a:spLocks noGrp="1"/>
          </p:cNvSpPr>
          <p:nvPr>
            <p:ph idx="1"/>
          </p:nvPr>
        </p:nvSpPr>
        <p:spPr>
          <a:xfrm>
            <a:off x="1920240" y="2312276"/>
            <a:ext cx="8770571" cy="480085"/>
          </a:xfrm>
        </p:spPr>
        <p:txBody>
          <a:bodyPr>
            <a:noAutofit/>
          </a:bodyPr>
          <a:lstStyle/>
          <a:p>
            <a:r>
              <a:rPr lang="it-IT" dirty="0"/>
              <a:t>IL prezzo di mercato è </a:t>
            </a:r>
          </a:p>
        </p:txBody>
      </p:sp>
      <p:sp>
        <p:nvSpPr>
          <p:cNvPr id="4" name="Esplosione: 14 punte 3">
            <a:extLst>
              <a:ext uri="{FF2B5EF4-FFF2-40B4-BE49-F238E27FC236}">
                <a16:creationId xmlns:a16="http://schemas.microsoft.com/office/drawing/2014/main" id="{D2EC000E-2AAE-D74C-AA68-916D3962C200}"/>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mc:AlternateContent xmlns:mc="http://schemas.openxmlformats.org/markup-compatibility/2006" xmlns:a14="http://schemas.microsoft.com/office/drawing/2010/main">
        <mc:Choice Requires="a14">
          <p:sp>
            <p:nvSpPr>
              <p:cNvPr id="5" name="CasellaDiTesto 4">
                <a:extLst>
                  <a:ext uri="{FF2B5EF4-FFF2-40B4-BE49-F238E27FC236}">
                    <a16:creationId xmlns:a16="http://schemas.microsoft.com/office/drawing/2014/main" id="{4D252594-E2B9-6D15-635A-E68B58BA7ABD}"/>
                  </a:ext>
                </a:extLst>
              </p:cNvPr>
              <p:cNvSpPr txBox="1"/>
              <p:nvPr/>
            </p:nvSpPr>
            <p:spPr>
              <a:xfrm>
                <a:off x="4923729" y="3101704"/>
                <a:ext cx="341157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𝑝</m:t>
                      </m:r>
                      <m:r>
                        <a:rPr lang="it-IT" sz="2800" b="0" i="1" smtClean="0">
                          <a:latin typeface="Cambria Math" panose="02040503050406030204" pitchFamily="18" charset="0"/>
                        </a:rPr>
                        <m:t>=120−(15+7,5)</m:t>
                      </m:r>
                    </m:oMath>
                  </m:oMathPara>
                </a14:m>
                <a:endParaRPr lang="it-IT" sz="2800" dirty="0"/>
              </a:p>
            </p:txBody>
          </p:sp>
        </mc:Choice>
        <mc:Fallback xmlns="">
          <p:sp>
            <p:nvSpPr>
              <p:cNvPr id="5" name="CasellaDiTesto 4">
                <a:extLst>
                  <a:ext uri="{FF2B5EF4-FFF2-40B4-BE49-F238E27FC236}">
                    <a16:creationId xmlns:a16="http://schemas.microsoft.com/office/drawing/2014/main" id="{4D252594-E2B9-6D15-635A-E68B58BA7ABD}"/>
                  </a:ext>
                </a:extLst>
              </p:cNvPr>
              <p:cNvSpPr txBox="1">
                <a:spLocks noRot="1" noChangeAspect="1" noMove="1" noResize="1" noEditPoints="1" noAdjustHandles="1" noChangeArrowheads="1" noChangeShapeType="1" noTextEdit="1"/>
              </p:cNvSpPr>
              <p:nvPr/>
            </p:nvSpPr>
            <p:spPr>
              <a:xfrm>
                <a:off x="4923729" y="3101704"/>
                <a:ext cx="3411575" cy="430887"/>
              </a:xfrm>
              <a:prstGeom prst="rect">
                <a:avLst/>
              </a:prstGeom>
              <a:blipFill>
                <a:blip r:embed="rId2"/>
                <a:stretch>
                  <a:fillRect l="-1431" t="-5714" r="-2683" b="-30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91E09C0D-BCC0-4D7E-131C-A1F6373E3128}"/>
                  </a:ext>
                </a:extLst>
              </p:cNvPr>
              <p:cNvSpPr txBox="1"/>
              <p:nvPr/>
            </p:nvSpPr>
            <p:spPr>
              <a:xfrm>
                <a:off x="4989580" y="3947652"/>
                <a:ext cx="1639936" cy="432298"/>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p>
                        <m:sSupPr>
                          <m:ctrlPr>
                            <a:rPr lang="it-IT" sz="2800" i="1" smtClean="0">
                              <a:latin typeface="Cambria Math" panose="02040503050406030204" pitchFamily="18" charset="0"/>
                            </a:rPr>
                          </m:ctrlPr>
                        </m:sSupPr>
                        <m:e>
                          <m:r>
                            <a:rPr lang="it-IT" sz="2800" b="0" i="1" smtClean="0">
                              <a:latin typeface="Cambria Math" panose="02040503050406030204" pitchFamily="18" charset="0"/>
                            </a:rPr>
                            <m:t>𝑝</m:t>
                          </m:r>
                        </m:e>
                        <m:sup>
                          <m:r>
                            <a:rPr lang="it-IT" sz="2800" b="0" i="1" smtClean="0">
                              <a:latin typeface="Cambria Math" panose="02040503050406030204" pitchFamily="18" charset="0"/>
                            </a:rPr>
                            <m:t>𝑆</m:t>
                          </m:r>
                        </m:sup>
                      </m:sSup>
                      <m:r>
                        <a:rPr lang="it-IT" sz="2800" b="0" i="1" smtClean="0">
                          <a:latin typeface="Cambria Math" panose="02040503050406030204" pitchFamily="18" charset="0"/>
                        </a:rPr>
                        <m:t>=97,5</m:t>
                      </m:r>
                    </m:oMath>
                  </m:oMathPara>
                </a14:m>
                <a:endParaRPr lang="it-IT" sz="2800" dirty="0"/>
              </a:p>
            </p:txBody>
          </p:sp>
        </mc:Choice>
        <mc:Fallback xmlns="">
          <p:sp>
            <p:nvSpPr>
              <p:cNvPr id="6" name="CasellaDiTesto 5">
                <a:extLst>
                  <a:ext uri="{FF2B5EF4-FFF2-40B4-BE49-F238E27FC236}">
                    <a16:creationId xmlns:a16="http://schemas.microsoft.com/office/drawing/2014/main" id="{91E09C0D-BCC0-4D7E-131C-A1F6373E3128}"/>
                  </a:ext>
                </a:extLst>
              </p:cNvPr>
              <p:cNvSpPr txBox="1">
                <a:spLocks noRot="1" noChangeAspect="1" noMove="1" noResize="1" noEditPoints="1" noAdjustHandles="1" noChangeArrowheads="1" noChangeShapeType="1" noTextEdit="1"/>
              </p:cNvSpPr>
              <p:nvPr/>
            </p:nvSpPr>
            <p:spPr>
              <a:xfrm>
                <a:off x="4989580" y="3947652"/>
                <a:ext cx="1639936" cy="432298"/>
              </a:xfrm>
              <a:prstGeom prst="rect">
                <a:avLst/>
              </a:prstGeom>
              <a:blipFill>
                <a:blip r:embed="rId3"/>
                <a:stretch>
                  <a:fillRect l="-3717" t="-5714" r="-3346" b="-20000"/>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A8694C63-1481-6CD6-8D88-F27BF8F2903F}"/>
                  </a:ext>
                </a:extLst>
              </p:cNvPr>
              <p:cNvSpPr txBox="1"/>
              <p:nvPr/>
            </p:nvSpPr>
            <p:spPr>
              <a:xfrm>
                <a:off x="2151792" y="5061953"/>
                <a:ext cx="6975628" cy="44460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b="0" i="1" smtClean="0">
                              <a:latin typeface="Cambria Math" panose="02040503050406030204" pitchFamily="18" charset="0"/>
                            </a:rPr>
                          </m:ctrlPr>
                        </m:sSubSupPr>
                        <m:e>
                          <m:r>
                            <m:rPr>
                              <m:sty m:val="p"/>
                            </m:rPr>
                            <a:rPr lang="el-GR" sz="2800" b="0" i="1" smtClean="0">
                              <a:latin typeface="Cambria Math" panose="02040503050406030204" pitchFamily="18" charset="0"/>
                              <a:ea typeface="Cambria Math" panose="02040503050406030204" pitchFamily="18" charset="0"/>
                            </a:rPr>
                            <m:t>Π</m:t>
                          </m:r>
                        </m:e>
                        <m:sub>
                          <m:r>
                            <a:rPr lang="it-IT" sz="2800" b="0" i="1" smtClean="0">
                              <a:latin typeface="Cambria Math" panose="02040503050406030204" pitchFamily="18" charset="0"/>
                            </a:rPr>
                            <m:t>𝐴</m:t>
                          </m:r>
                        </m:sub>
                        <m:sup>
                          <m:r>
                            <a:rPr lang="it-IT" sz="2800" b="0" i="1" smtClean="0">
                              <a:latin typeface="Cambria Math" panose="02040503050406030204" pitchFamily="18" charset="0"/>
                            </a:rPr>
                            <m:t>𝑆</m:t>
                          </m:r>
                        </m:sup>
                      </m:sSubSup>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𝑇𝑅</m:t>
                          </m:r>
                        </m:e>
                        <m:sub>
                          <m:r>
                            <a:rPr lang="it-IT" sz="2800" b="0" i="1" smtClean="0">
                              <a:latin typeface="Cambria Math" panose="02040503050406030204" pitchFamily="18" charset="0"/>
                            </a:rPr>
                            <m:t>𝐴</m:t>
                          </m:r>
                        </m:sub>
                      </m:sSub>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𝑇𝐶</m:t>
                          </m:r>
                        </m:e>
                        <m:sub>
                          <m:r>
                            <a:rPr lang="it-IT" sz="2800" b="0" i="1" smtClean="0">
                              <a:latin typeface="Cambria Math" panose="02040503050406030204" pitchFamily="18" charset="0"/>
                            </a:rPr>
                            <m:t>𝐴</m:t>
                          </m:r>
                        </m:sub>
                      </m:sSub>
                      <m:r>
                        <a:rPr lang="it-IT" sz="2800" b="0" i="1" smtClean="0">
                          <a:latin typeface="Cambria Math" panose="02040503050406030204" pitchFamily="18" charset="0"/>
                        </a:rPr>
                        <m:t>=</m:t>
                      </m:r>
                      <m:d>
                        <m:dPr>
                          <m:begChr m:val="["/>
                          <m:endChr m:val="]"/>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1462,5−1350</m:t>
                          </m:r>
                        </m:e>
                      </m:d>
                      <m:r>
                        <a:rPr lang="it-IT" sz="2800" b="0" i="1" smtClean="0">
                          <a:latin typeface="Cambria Math" panose="02040503050406030204" pitchFamily="18" charset="0"/>
                          <a:ea typeface="Cambria Math" panose="02040503050406030204" pitchFamily="18" charset="0"/>
                        </a:rPr>
                        <m:t>=112,5</m:t>
                      </m:r>
                    </m:oMath>
                  </m:oMathPara>
                </a14:m>
                <a:endParaRPr lang="it-IT" sz="2800" dirty="0"/>
              </a:p>
            </p:txBody>
          </p:sp>
        </mc:Choice>
        <mc:Fallback xmlns="">
          <p:sp>
            <p:nvSpPr>
              <p:cNvPr id="7" name="CasellaDiTesto 6">
                <a:extLst>
                  <a:ext uri="{FF2B5EF4-FFF2-40B4-BE49-F238E27FC236}">
                    <a16:creationId xmlns:a16="http://schemas.microsoft.com/office/drawing/2014/main" id="{A8694C63-1481-6CD6-8D88-F27BF8F2903F}"/>
                  </a:ext>
                </a:extLst>
              </p:cNvPr>
              <p:cNvSpPr txBox="1">
                <a:spLocks noRot="1" noChangeAspect="1" noMove="1" noResize="1" noEditPoints="1" noAdjustHandles="1" noChangeArrowheads="1" noChangeShapeType="1" noTextEdit="1"/>
              </p:cNvSpPr>
              <p:nvPr/>
            </p:nvSpPr>
            <p:spPr>
              <a:xfrm>
                <a:off x="2151792" y="5061953"/>
                <a:ext cx="6975628" cy="444609"/>
              </a:xfrm>
              <a:prstGeom prst="rect">
                <a:avLst/>
              </a:prstGeom>
              <a:blipFill>
                <a:blip r:embed="rId4"/>
                <a:stretch>
                  <a:fillRect/>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F93996EE-AC3D-A3B0-DAA4-DBEE4F7DFF59}"/>
                  </a:ext>
                </a:extLst>
              </p:cNvPr>
              <p:cNvSpPr txBox="1"/>
              <p:nvPr/>
            </p:nvSpPr>
            <p:spPr>
              <a:xfrm>
                <a:off x="2151792" y="5743956"/>
                <a:ext cx="6847131" cy="442429"/>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Sup>
                        <m:sSubSupPr>
                          <m:ctrlPr>
                            <a:rPr lang="it-IT" sz="2800" b="0" i="1" smtClean="0">
                              <a:latin typeface="Cambria Math" panose="02040503050406030204" pitchFamily="18" charset="0"/>
                            </a:rPr>
                          </m:ctrlPr>
                        </m:sSubSupPr>
                        <m:e>
                          <m:r>
                            <m:rPr>
                              <m:sty m:val="p"/>
                            </m:rPr>
                            <a:rPr lang="el-GR" sz="2800" b="0" i="1" smtClean="0">
                              <a:latin typeface="Cambria Math" panose="02040503050406030204" pitchFamily="18" charset="0"/>
                              <a:ea typeface="Cambria Math" panose="02040503050406030204" pitchFamily="18" charset="0"/>
                            </a:rPr>
                            <m:t>Π</m:t>
                          </m:r>
                        </m:e>
                        <m:sub>
                          <m:r>
                            <a:rPr lang="it-IT" sz="2800" b="0" i="1" smtClean="0">
                              <a:latin typeface="Cambria Math" panose="02040503050406030204" pitchFamily="18" charset="0"/>
                            </a:rPr>
                            <m:t>𝐵</m:t>
                          </m:r>
                        </m:sub>
                        <m:sup>
                          <m:r>
                            <a:rPr lang="it-IT" sz="2800" b="0" i="1" smtClean="0">
                              <a:latin typeface="Cambria Math" panose="02040503050406030204" pitchFamily="18" charset="0"/>
                            </a:rPr>
                            <m:t>𝑆</m:t>
                          </m:r>
                        </m:sup>
                      </m:sSubSup>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𝑇𝑅</m:t>
                          </m:r>
                        </m:e>
                        <m:sub>
                          <m:r>
                            <a:rPr lang="it-IT" sz="2800" b="0" i="1" smtClean="0">
                              <a:latin typeface="Cambria Math" panose="02040503050406030204" pitchFamily="18" charset="0"/>
                            </a:rPr>
                            <m:t>𝐵</m:t>
                          </m:r>
                        </m:sub>
                      </m:sSub>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𝑇𝐶</m:t>
                          </m:r>
                        </m:e>
                        <m:sub>
                          <m:r>
                            <a:rPr lang="it-IT" sz="2800" b="0" i="1" smtClean="0">
                              <a:latin typeface="Cambria Math" panose="02040503050406030204" pitchFamily="18" charset="0"/>
                            </a:rPr>
                            <m:t>𝐵</m:t>
                          </m:r>
                        </m:sub>
                      </m:sSub>
                      <m:r>
                        <a:rPr lang="it-IT" sz="2800" b="0" i="1" smtClean="0">
                          <a:latin typeface="Cambria Math" panose="02040503050406030204" pitchFamily="18" charset="0"/>
                        </a:rPr>
                        <m:t>=</m:t>
                      </m:r>
                      <m:d>
                        <m:dPr>
                          <m:begChr m:val="["/>
                          <m:endChr m:val="]"/>
                          <m:ctrlPr>
                            <a:rPr lang="it-IT" sz="2800" b="0" i="1" smtClean="0">
                              <a:latin typeface="Cambria Math" panose="02040503050406030204" pitchFamily="18" charset="0"/>
                              <a:ea typeface="Cambria Math" panose="02040503050406030204" pitchFamily="18" charset="0"/>
                            </a:rPr>
                          </m:ctrlPr>
                        </m:dPr>
                        <m:e>
                          <m:r>
                            <a:rPr lang="it-IT" sz="2800" b="0" i="1" smtClean="0">
                              <a:latin typeface="Cambria Math" panose="02040503050406030204" pitchFamily="18" charset="0"/>
                              <a:ea typeface="Cambria Math" panose="02040503050406030204" pitchFamily="18" charset="0"/>
                            </a:rPr>
                            <m:t>731,25−675</m:t>
                          </m:r>
                        </m:e>
                      </m:d>
                      <m:r>
                        <a:rPr lang="it-IT" sz="2800" b="0" i="1" smtClean="0">
                          <a:latin typeface="Cambria Math" panose="02040503050406030204" pitchFamily="18" charset="0"/>
                          <a:ea typeface="Cambria Math" panose="02040503050406030204" pitchFamily="18" charset="0"/>
                        </a:rPr>
                        <m:t>=56,25</m:t>
                      </m:r>
                    </m:oMath>
                  </m:oMathPara>
                </a14:m>
                <a:endParaRPr lang="it-IT" sz="2800" dirty="0"/>
              </a:p>
            </p:txBody>
          </p:sp>
        </mc:Choice>
        <mc:Fallback xmlns="">
          <p:sp>
            <p:nvSpPr>
              <p:cNvPr id="8" name="CasellaDiTesto 7">
                <a:extLst>
                  <a:ext uri="{FF2B5EF4-FFF2-40B4-BE49-F238E27FC236}">
                    <a16:creationId xmlns:a16="http://schemas.microsoft.com/office/drawing/2014/main" id="{F93996EE-AC3D-A3B0-DAA4-DBEE4F7DFF59}"/>
                  </a:ext>
                </a:extLst>
              </p:cNvPr>
              <p:cNvSpPr txBox="1">
                <a:spLocks noRot="1" noChangeAspect="1" noMove="1" noResize="1" noEditPoints="1" noAdjustHandles="1" noChangeArrowheads="1" noChangeShapeType="1" noTextEdit="1"/>
              </p:cNvSpPr>
              <p:nvPr/>
            </p:nvSpPr>
            <p:spPr>
              <a:xfrm>
                <a:off x="2151792" y="5743956"/>
                <a:ext cx="6847131" cy="442429"/>
              </a:xfrm>
              <a:prstGeom prst="rect">
                <a:avLst/>
              </a:prstGeom>
              <a:blipFill>
                <a:blip r:embed="rId5"/>
                <a:stretch>
                  <a:fillRect/>
                </a:stretch>
              </a:blipFill>
            </p:spPr>
            <p:txBody>
              <a:bodyPr/>
              <a:lstStyle/>
              <a:p>
                <a:r>
                  <a:rPr lang="it-IT">
                    <a:noFill/>
                  </a:rPr>
                  <a:t> </a:t>
                </a:r>
              </a:p>
            </p:txBody>
          </p:sp>
        </mc:Fallback>
      </mc:AlternateContent>
    </p:spTree>
    <p:extLst>
      <p:ext uri="{BB962C8B-B14F-4D97-AF65-F5344CB8AC3E}">
        <p14:creationId xmlns:p14="http://schemas.microsoft.com/office/powerpoint/2010/main" val="327994952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FCF1F70-0F67-EE09-31A3-25856BAD8C2A}"/>
              </a:ext>
            </a:extLst>
          </p:cNvPr>
          <p:cNvSpPr>
            <a:spLocks noGrp="1"/>
          </p:cNvSpPr>
          <p:nvPr>
            <p:ph type="title"/>
          </p:nvPr>
        </p:nvSpPr>
        <p:spPr/>
        <p:txBody>
          <a:bodyPr/>
          <a:lstStyle/>
          <a:p>
            <a:r>
              <a:rPr lang="it-IT" dirty="0"/>
              <a:t>ESERCIZIO 2</a:t>
            </a:r>
          </a:p>
        </p:txBody>
      </p:sp>
      <p:sp>
        <p:nvSpPr>
          <p:cNvPr id="3" name="Segnaposto contenuto 2">
            <a:extLst>
              <a:ext uri="{FF2B5EF4-FFF2-40B4-BE49-F238E27FC236}">
                <a16:creationId xmlns:a16="http://schemas.microsoft.com/office/drawing/2014/main" id="{62BD6B6B-4F05-7808-83F9-AD85A78700E8}"/>
              </a:ext>
            </a:extLst>
          </p:cNvPr>
          <p:cNvSpPr>
            <a:spLocks noGrp="1"/>
          </p:cNvSpPr>
          <p:nvPr>
            <p:ph idx="1"/>
          </p:nvPr>
        </p:nvSpPr>
        <p:spPr/>
        <p:txBody>
          <a:bodyPr/>
          <a:lstStyle/>
          <a:p>
            <a:r>
              <a:rPr lang="it-IT" dirty="0"/>
              <a:t>In questo caso un atteggiamento più aggressivo dell’impresa A, che ha accentuato i caratteri della competizione tra le imprese, ha prodotto risultati migliori per la collettività che dispone di una quantità di prodotto superiore ad un prezzo inferiore.</a:t>
            </a:r>
          </a:p>
        </p:txBody>
      </p:sp>
      <p:sp>
        <p:nvSpPr>
          <p:cNvPr id="4" name="Esplosione: 14 punte 3">
            <a:extLst>
              <a:ext uri="{FF2B5EF4-FFF2-40B4-BE49-F238E27FC236}">
                <a16:creationId xmlns:a16="http://schemas.microsoft.com/office/drawing/2014/main" id="{07BAF0CC-A736-C1AC-9C7D-A444C5CA13AA}"/>
              </a:ext>
            </a:extLst>
          </p:cNvPr>
          <p:cNvSpPr/>
          <p:nvPr/>
        </p:nvSpPr>
        <p:spPr>
          <a:xfrm rot="1508348">
            <a:off x="8468321" y="5399"/>
            <a:ext cx="3776305" cy="2374418"/>
          </a:xfrm>
          <a:prstGeom prst="irregularSeal2">
            <a:avLst/>
          </a:prstGeom>
          <a:solidFill>
            <a:srgbClr val="FFC000"/>
          </a:solidFill>
          <a:ln>
            <a:solidFill>
              <a:srgbClr val="FFC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it-IT" b="1" dirty="0"/>
              <a:t>SOLUZIONE</a:t>
            </a:r>
          </a:p>
        </p:txBody>
      </p:sp>
    </p:spTree>
    <p:extLst>
      <p:ext uri="{BB962C8B-B14F-4D97-AF65-F5344CB8AC3E}">
        <p14:creationId xmlns:p14="http://schemas.microsoft.com/office/powerpoint/2010/main" val="42032073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95E80B9-7C28-CC7D-0A98-C8DE3A669C6C}"/>
              </a:ext>
            </a:extLst>
          </p:cNvPr>
          <p:cNvSpPr>
            <a:spLocks noGrp="1"/>
          </p:cNvSpPr>
          <p:nvPr>
            <p:ph idx="1"/>
          </p:nvPr>
        </p:nvSpPr>
        <p:spPr>
          <a:xfrm>
            <a:off x="1920240" y="2312276"/>
            <a:ext cx="8770571" cy="2849659"/>
          </a:xfrm>
        </p:spPr>
        <p:txBody>
          <a:bodyPr>
            <a:normAutofit fontScale="92500" lnSpcReduction="10000"/>
          </a:bodyPr>
          <a:lstStyle/>
          <a:p>
            <a:r>
              <a:rPr lang="it-IT" dirty="0"/>
              <a:t>Partendo dalla precedente equazione, possiamo riformulare ogni singola funzione di domanda delle imprese.</a:t>
            </a:r>
          </a:p>
          <a:p>
            <a:r>
              <a:rPr lang="it-IT" dirty="0"/>
              <a:t>In base alla quantità che si ipotizza venga prodotta dall’impresa concorrente si modifica l’intercetta della propria funzione di domanda. </a:t>
            </a:r>
          </a:p>
          <a:p>
            <a:r>
              <a:rPr lang="it-IT" dirty="0"/>
              <a:t>Avremo quindi le seguenti </a:t>
            </a:r>
            <a:r>
              <a:rPr lang="it-IT" b="1" dirty="0"/>
              <a:t>funzioni di domanda residuale </a:t>
            </a:r>
            <a:r>
              <a:rPr lang="it-IT" dirty="0"/>
              <a:t>per </a:t>
            </a:r>
            <a:r>
              <a:rPr lang="it-IT" u="sng" dirty="0"/>
              <a:t>ogni singola impresa</a:t>
            </a:r>
            <a:r>
              <a:rPr lang="it-IT" dirty="0"/>
              <a:t>: </a:t>
            </a:r>
          </a:p>
        </p:txBody>
      </p:sp>
      <p:sp>
        <p:nvSpPr>
          <p:cNvPr id="4" name="Titolo 1">
            <a:extLst>
              <a:ext uri="{FF2B5EF4-FFF2-40B4-BE49-F238E27FC236}">
                <a16:creationId xmlns:a16="http://schemas.microsoft.com/office/drawing/2014/main" id="{B5447973-AE4B-7CE9-7B20-4EA3D8D55D80}"/>
              </a:ext>
            </a:extLst>
          </p:cNvPr>
          <p:cNvSpPr>
            <a:spLocks noGrp="1"/>
          </p:cNvSpPr>
          <p:nvPr>
            <p:ph type="title"/>
          </p:nvPr>
        </p:nvSpPr>
        <p:spPr>
          <a:xfrm>
            <a:off x="1920875" y="442913"/>
            <a:ext cx="8769350" cy="1344612"/>
          </a:xfrm>
        </p:spPr>
        <p:txBody>
          <a:bodyPr>
            <a:normAutofit fontScale="90000"/>
          </a:bodyPr>
          <a:lstStyle/>
          <a:p>
            <a:r>
              <a:rPr lang="it-IT" dirty="0"/>
              <a:t>Analisi dei casi di interdipendenza strategica: l’oligopolio</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7429C718-A235-65C3-1FA1-0E8B4F0690B5}"/>
                  </a:ext>
                </a:extLst>
              </p:cNvPr>
              <p:cNvSpPr txBox="1"/>
              <p:nvPr/>
            </p:nvSpPr>
            <p:spPr>
              <a:xfrm>
                <a:off x="3069619" y="5202054"/>
                <a:ext cx="348133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𝑃</m:t>
                      </m:r>
                      <m:r>
                        <a:rPr lang="it-IT" sz="2800" b="0" i="1" smtClean="0">
                          <a:latin typeface="Cambria Math" panose="02040503050406030204" pitchFamily="18" charset="0"/>
                        </a:rPr>
                        <m:t>=(</m:t>
                      </m:r>
                      <m:r>
                        <a:rPr lang="it-IT" sz="2800" b="0" i="1" smtClean="0">
                          <a:latin typeface="Cambria Math" panose="02040503050406030204" pitchFamily="18" charset="0"/>
                        </a:rPr>
                        <m:t>𝑎</m:t>
                      </m:r>
                      <m:r>
                        <a:rPr lang="it-IT" sz="2800" b="0" i="1" smtClean="0">
                          <a:latin typeface="Cambria Math" panose="02040503050406030204" pitchFamily="18" charset="0"/>
                        </a:rPr>
                        <m:t>−</m:t>
                      </m:r>
                      <m:r>
                        <a:rPr lang="it-IT" sz="2800" b="0" i="1" smtClean="0">
                          <a:latin typeface="Cambria Math" panose="02040503050406030204" pitchFamily="18" charset="0"/>
                        </a:rPr>
                        <m:t>𝑏</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𝑏</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6" name="CasellaDiTesto 5">
                <a:extLst>
                  <a:ext uri="{FF2B5EF4-FFF2-40B4-BE49-F238E27FC236}">
                    <a16:creationId xmlns:a16="http://schemas.microsoft.com/office/drawing/2014/main" id="{7429C718-A235-65C3-1FA1-0E8B4F0690B5}"/>
                  </a:ext>
                </a:extLst>
              </p:cNvPr>
              <p:cNvSpPr txBox="1">
                <a:spLocks noRot="1" noChangeAspect="1" noMove="1" noResize="1" noEditPoints="1" noAdjustHandles="1" noChangeArrowheads="1" noChangeShapeType="1" noTextEdit="1"/>
              </p:cNvSpPr>
              <p:nvPr/>
            </p:nvSpPr>
            <p:spPr>
              <a:xfrm>
                <a:off x="3069619" y="5202054"/>
                <a:ext cx="3481338" cy="430887"/>
              </a:xfrm>
              <a:prstGeom prst="rect">
                <a:avLst/>
              </a:prstGeom>
              <a:blipFill>
                <a:blip r:embed="rId2"/>
                <a:stretch>
                  <a:fillRect t="-5634" b="-29577"/>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6140966F-A6D7-D2F2-3DD4-3508170135A4}"/>
                  </a:ext>
                </a:extLst>
              </p:cNvPr>
              <p:cNvSpPr txBox="1"/>
              <p:nvPr/>
            </p:nvSpPr>
            <p:spPr>
              <a:xfrm>
                <a:off x="3000439" y="6172771"/>
                <a:ext cx="3481338"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r>
                        <a:rPr lang="it-IT" sz="2800" b="0" i="1" smtClean="0">
                          <a:latin typeface="Cambria Math" panose="02040503050406030204" pitchFamily="18" charset="0"/>
                        </a:rPr>
                        <m:t>𝑃</m:t>
                      </m:r>
                      <m:r>
                        <a:rPr lang="it-IT" sz="2800" b="0" i="1" smtClean="0">
                          <a:latin typeface="Cambria Math" panose="02040503050406030204" pitchFamily="18" charset="0"/>
                        </a:rPr>
                        <m:t>=(</m:t>
                      </m:r>
                      <m:r>
                        <a:rPr lang="it-IT" sz="2800" b="0" i="1" smtClean="0">
                          <a:latin typeface="Cambria Math" panose="02040503050406030204" pitchFamily="18" charset="0"/>
                        </a:rPr>
                        <m:t>𝑎</m:t>
                      </m:r>
                      <m:r>
                        <a:rPr lang="it-IT" sz="2800" b="0" i="1" smtClean="0">
                          <a:latin typeface="Cambria Math" panose="02040503050406030204" pitchFamily="18" charset="0"/>
                        </a:rPr>
                        <m:t>−</m:t>
                      </m:r>
                      <m:r>
                        <a:rPr lang="it-IT" sz="2800" b="0" i="1" smtClean="0">
                          <a:latin typeface="Cambria Math" panose="02040503050406030204" pitchFamily="18" charset="0"/>
                        </a:rPr>
                        <m:t>𝑏</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m:t>
                      </m:r>
                      <m:r>
                        <a:rPr lang="it-IT" sz="2800" b="0" i="1" smtClean="0">
                          <a:latin typeface="Cambria Math" panose="02040503050406030204" pitchFamily="18" charset="0"/>
                          <a:ea typeface="Cambria Math" panose="02040503050406030204" pitchFamily="18" charset="0"/>
                        </a:rPr>
                        <m:t>𝑏</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2</m:t>
                          </m:r>
                        </m:sub>
                      </m:sSub>
                    </m:oMath>
                  </m:oMathPara>
                </a14:m>
                <a:endParaRPr lang="it-IT" sz="2800" dirty="0"/>
              </a:p>
            </p:txBody>
          </p:sp>
        </mc:Choice>
        <mc:Fallback xmlns="">
          <p:sp>
            <p:nvSpPr>
              <p:cNvPr id="7" name="CasellaDiTesto 6">
                <a:extLst>
                  <a:ext uri="{FF2B5EF4-FFF2-40B4-BE49-F238E27FC236}">
                    <a16:creationId xmlns:a16="http://schemas.microsoft.com/office/drawing/2014/main" id="{6140966F-A6D7-D2F2-3DD4-3508170135A4}"/>
                  </a:ext>
                </a:extLst>
              </p:cNvPr>
              <p:cNvSpPr txBox="1">
                <a:spLocks noRot="1" noChangeAspect="1" noMove="1" noResize="1" noEditPoints="1" noAdjustHandles="1" noChangeArrowheads="1" noChangeShapeType="1" noTextEdit="1"/>
              </p:cNvSpPr>
              <p:nvPr/>
            </p:nvSpPr>
            <p:spPr>
              <a:xfrm>
                <a:off x="3000439" y="6172771"/>
                <a:ext cx="3481338" cy="430887"/>
              </a:xfrm>
              <a:prstGeom prst="rect">
                <a:avLst/>
              </a:prstGeom>
              <a:blipFill>
                <a:blip r:embed="rId3"/>
                <a:stretch>
                  <a:fillRect t="-5714" b="-30000"/>
                </a:stretch>
              </a:blipFill>
            </p:spPr>
            <p:txBody>
              <a:bodyPr/>
              <a:lstStyle/>
              <a:p>
                <a:r>
                  <a:rPr lang="it-IT">
                    <a:noFill/>
                  </a:rPr>
                  <a:t> </a:t>
                </a:r>
              </a:p>
            </p:txBody>
          </p:sp>
        </mc:Fallback>
      </mc:AlternateContent>
      <p:sp>
        <p:nvSpPr>
          <p:cNvPr id="8" name="Freccia in giù 7">
            <a:extLst>
              <a:ext uri="{FF2B5EF4-FFF2-40B4-BE49-F238E27FC236}">
                <a16:creationId xmlns:a16="http://schemas.microsoft.com/office/drawing/2014/main" id="{BF9FEBD9-1726-44BD-EA8C-481A25AD3FD6}"/>
              </a:ext>
            </a:extLst>
          </p:cNvPr>
          <p:cNvSpPr/>
          <p:nvPr/>
        </p:nvSpPr>
        <p:spPr>
          <a:xfrm rot="16200000">
            <a:off x="6867025" y="4955166"/>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a:extLst>
              <a:ext uri="{FF2B5EF4-FFF2-40B4-BE49-F238E27FC236}">
                <a16:creationId xmlns:a16="http://schemas.microsoft.com/office/drawing/2014/main" id="{EABF1068-4CD0-DBB7-5A2D-FB348ED42144}"/>
              </a:ext>
            </a:extLst>
          </p:cNvPr>
          <p:cNvSpPr/>
          <p:nvPr/>
        </p:nvSpPr>
        <p:spPr>
          <a:xfrm rot="16200000">
            <a:off x="6797845" y="5925883"/>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B10C7AFD-8C7E-146F-206E-9CB06E42A117}"/>
              </a:ext>
            </a:extLst>
          </p:cNvPr>
          <p:cNvSpPr txBox="1"/>
          <p:nvPr/>
        </p:nvSpPr>
        <p:spPr>
          <a:xfrm>
            <a:off x="7667725" y="5259704"/>
            <a:ext cx="4012637" cy="369332"/>
          </a:xfrm>
          <a:prstGeom prst="rect">
            <a:avLst/>
          </a:prstGeom>
          <a:noFill/>
        </p:spPr>
        <p:txBody>
          <a:bodyPr wrap="none" rtlCol="0">
            <a:spAutoFit/>
          </a:bodyPr>
          <a:lstStyle/>
          <a:p>
            <a:r>
              <a:rPr lang="it-IT" dirty="0"/>
              <a:t>Domanda residuale dell’impresa 1</a:t>
            </a:r>
          </a:p>
        </p:txBody>
      </p:sp>
      <p:sp>
        <p:nvSpPr>
          <p:cNvPr id="11" name="CasellaDiTesto 10">
            <a:extLst>
              <a:ext uri="{FF2B5EF4-FFF2-40B4-BE49-F238E27FC236}">
                <a16:creationId xmlns:a16="http://schemas.microsoft.com/office/drawing/2014/main" id="{395605AD-0788-23E1-9B17-E6932EA4BE8D}"/>
              </a:ext>
            </a:extLst>
          </p:cNvPr>
          <p:cNvSpPr txBox="1"/>
          <p:nvPr/>
        </p:nvSpPr>
        <p:spPr>
          <a:xfrm>
            <a:off x="7741467" y="6203548"/>
            <a:ext cx="4012637" cy="369332"/>
          </a:xfrm>
          <a:prstGeom prst="rect">
            <a:avLst/>
          </a:prstGeom>
          <a:noFill/>
        </p:spPr>
        <p:txBody>
          <a:bodyPr wrap="none" rtlCol="0">
            <a:spAutoFit/>
          </a:bodyPr>
          <a:lstStyle/>
          <a:p>
            <a:r>
              <a:rPr lang="it-IT" dirty="0"/>
              <a:t>Domanda residuale dell’impresa 2</a:t>
            </a:r>
          </a:p>
        </p:txBody>
      </p:sp>
    </p:spTree>
    <p:extLst>
      <p:ext uri="{BB962C8B-B14F-4D97-AF65-F5344CB8AC3E}">
        <p14:creationId xmlns:p14="http://schemas.microsoft.com/office/powerpoint/2010/main" val="3424738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AB28040-3669-6D8A-9B06-0F48C40D994F}"/>
              </a:ext>
            </a:extLst>
          </p:cNvPr>
          <p:cNvSpPr>
            <a:spLocks noGrp="1"/>
          </p:cNvSpPr>
          <p:nvPr>
            <p:ph idx="1"/>
          </p:nvPr>
        </p:nvSpPr>
        <p:spPr>
          <a:xfrm>
            <a:off x="1920240" y="2312276"/>
            <a:ext cx="8770571" cy="1827105"/>
          </a:xfrm>
        </p:spPr>
        <p:txBody>
          <a:bodyPr/>
          <a:lstStyle/>
          <a:p>
            <a:pPr algn="just"/>
            <a:r>
              <a:rPr lang="it-IT" dirty="0"/>
              <a:t>Sotto l’ipotesi di linearità è possibile derivare le funzioni di ricavo marginale di ogni singola impresa, ponendo la stessa </a:t>
            </a:r>
            <a:r>
              <a:rPr lang="it-IT" b="1" dirty="0"/>
              <a:t>intercetta</a:t>
            </a:r>
            <a:r>
              <a:rPr lang="it-IT" dirty="0"/>
              <a:t> (</a:t>
            </a:r>
            <a:r>
              <a:rPr lang="it-IT" b="1" dirty="0"/>
              <a:t>ridotta della quantità offerta dall’impresa concorrente</a:t>
            </a:r>
            <a:r>
              <a:rPr lang="it-IT" dirty="0"/>
              <a:t>) ed il </a:t>
            </a:r>
            <a:r>
              <a:rPr lang="it-IT" b="1" dirty="0"/>
              <a:t>coefficiente angolare doppio</a:t>
            </a:r>
            <a:r>
              <a:rPr lang="it-IT" dirty="0"/>
              <a:t>: </a:t>
            </a:r>
          </a:p>
        </p:txBody>
      </p:sp>
      <p:sp>
        <p:nvSpPr>
          <p:cNvPr id="4" name="Titolo 1">
            <a:extLst>
              <a:ext uri="{FF2B5EF4-FFF2-40B4-BE49-F238E27FC236}">
                <a16:creationId xmlns:a16="http://schemas.microsoft.com/office/drawing/2014/main" id="{B329DFAD-F72C-C7BD-64C8-AEDEDAA39BF8}"/>
              </a:ext>
            </a:extLst>
          </p:cNvPr>
          <p:cNvSpPr>
            <a:spLocks noGrp="1"/>
          </p:cNvSpPr>
          <p:nvPr>
            <p:ph type="title"/>
          </p:nvPr>
        </p:nvSpPr>
        <p:spPr>
          <a:xfrm>
            <a:off x="1920875" y="442913"/>
            <a:ext cx="8769350" cy="1344612"/>
          </a:xfrm>
        </p:spPr>
        <p:txBody>
          <a:bodyPr>
            <a:normAutofit fontScale="90000"/>
          </a:bodyPr>
          <a:lstStyle/>
          <a:p>
            <a:r>
              <a:rPr lang="it-IT" dirty="0"/>
              <a:t>Analisi dei casi di interdipendenza strategica: l’oligopolio</a:t>
            </a:r>
          </a:p>
        </p:txBody>
      </p:sp>
      <mc:AlternateContent xmlns:mc="http://schemas.openxmlformats.org/markup-compatibility/2006" xmlns:a14="http://schemas.microsoft.com/office/drawing/2010/main">
        <mc:Choice Requires="a14">
          <p:sp>
            <p:nvSpPr>
              <p:cNvPr id="6" name="CasellaDiTesto 5">
                <a:extLst>
                  <a:ext uri="{FF2B5EF4-FFF2-40B4-BE49-F238E27FC236}">
                    <a16:creationId xmlns:a16="http://schemas.microsoft.com/office/drawing/2014/main" id="{9432A565-6912-588C-B810-ACCF1A9B5568}"/>
                  </a:ext>
                </a:extLst>
              </p:cNvPr>
              <p:cNvSpPr txBox="1"/>
              <p:nvPr/>
            </p:nvSpPr>
            <p:spPr>
              <a:xfrm>
                <a:off x="2174138" y="4360197"/>
                <a:ext cx="4028795"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𝑀𝑅</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m:t>
                      </m:r>
                      <m:r>
                        <a:rPr lang="it-IT" sz="2800" b="0" i="1" smtClean="0">
                          <a:latin typeface="Cambria Math" panose="02040503050406030204" pitchFamily="18" charset="0"/>
                        </a:rPr>
                        <m:t>𝑎</m:t>
                      </m:r>
                      <m:r>
                        <a:rPr lang="it-IT" sz="2800" b="0" i="1" smtClean="0">
                          <a:latin typeface="Cambria Math" panose="02040503050406030204" pitchFamily="18" charset="0"/>
                        </a:rPr>
                        <m:t>−</m:t>
                      </m:r>
                      <m:r>
                        <a:rPr lang="it-IT" sz="2800" b="0" i="1" smtClean="0">
                          <a:latin typeface="Cambria Math" panose="02040503050406030204" pitchFamily="18" charset="0"/>
                        </a:rPr>
                        <m:t>𝑏</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2</m:t>
                          </m:r>
                        </m:sub>
                      </m:sSub>
                      <m:r>
                        <a:rPr lang="it-IT" sz="2800" b="0" i="1" smtClean="0">
                          <a:latin typeface="Cambria Math" panose="02040503050406030204" pitchFamily="18" charset="0"/>
                          <a:ea typeface="Cambria Math" panose="02040503050406030204" pitchFamily="18" charset="0"/>
                        </a:rPr>
                        <m:t>)−2</m:t>
                      </m:r>
                      <m:r>
                        <a:rPr lang="it-IT" sz="2800" b="0" i="1" smtClean="0">
                          <a:latin typeface="Cambria Math" panose="02040503050406030204" pitchFamily="18" charset="0"/>
                          <a:ea typeface="Cambria Math" panose="02040503050406030204" pitchFamily="18" charset="0"/>
                        </a:rPr>
                        <m:t>𝑏</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1</m:t>
                          </m:r>
                        </m:sub>
                      </m:sSub>
                    </m:oMath>
                  </m:oMathPara>
                </a14:m>
                <a:endParaRPr lang="it-IT" sz="2800" dirty="0"/>
              </a:p>
            </p:txBody>
          </p:sp>
        </mc:Choice>
        <mc:Fallback xmlns="">
          <p:sp>
            <p:nvSpPr>
              <p:cNvPr id="6" name="CasellaDiTesto 5">
                <a:extLst>
                  <a:ext uri="{FF2B5EF4-FFF2-40B4-BE49-F238E27FC236}">
                    <a16:creationId xmlns:a16="http://schemas.microsoft.com/office/drawing/2014/main" id="{9432A565-6912-588C-B810-ACCF1A9B5568}"/>
                  </a:ext>
                </a:extLst>
              </p:cNvPr>
              <p:cNvSpPr txBox="1">
                <a:spLocks noRot="1" noChangeAspect="1" noMove="1" noResize="1" noEditPoints="1" noAdjustHandles="1" noChangeArrowheads="1" noChangeShapeType="1" noTextEdit="1"/>
              </p:cNvSpPr>
              <p:nvPr/>
            </p:nvSpPr>
            <p:spPr>
              <a:xfrm>
                <a:off x="2174138" y="4360197"/>
                <a:ext cx="4028795" cy="430887"/>
              </a:xfrm>
              <a:prstGeom prst="rect">
                <a:avLst/>
              </a:prstGeom>
              <a:blipFill>
                <a:blip r:embed="rId2"/>
                <a:stretch>
                  <a:fillRect l="-1059" t="-5634" b="-29577"/>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61627D89-9FDC-FDD8-2267-2C3BD18AAFFC}"/>
                  </a:ext>
                </a:extLst>
              </p:cNvPr>
              <p:cNvSpPr txBox="1"/>
              <p:nvPr/>
            </p:nvSpPr>
            <p:spPr>
              <a:xfrm>
                <a:off x="2174138" y="5279513"/>
                <a:ext cx="4131387" cy="43088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𝑀𝑅</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m:t>
                      </m:r>
                      <m:r>
                        <a:rPr lang="it-IT" sz="2800" b="0" i="1" smtClean="0">
                          <a:latin typeface="Cambria Math" panose="02040503050406030204" pitchFamily="18" charset="0"/>
                        </a:rPr>
                        <m:t>𝑎</m:t>
                      </m:r>
                      <m:r>
                        <a:rPr lang="it-IT" sz="2800" b="0" i="1" smtClean="0">
                          <a:latin typeface="Cambria Math" panose="02040503050406030204" pitchFamily="18" charset="0"/>
                        </a:rPr>
                        <m:t>−</m:t>
                      </m:r>
                      <m:r>
                        <a:rPr lang="it-IT" sz="2800" b="0" i="1" smtClean="0">
                          <a:latin typeface="Cambria Math" panose="02040503050406030204" pitchFamily="18" charset="0"/>
                        </a:rPr>
                        <m:t>𝑏</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1</m:t>
                          </m:r>
                        </m:sub>
                      </m:sSub>
                      <m:r>
                        <a:rPr lang="it-IT" sz="2800" b="0" i="1" smtClean="0">
                          <a:latin typeface="Cambria Math" panose="02040503050406030204" pitchFamily="18" charset="0"/>
                          <a:ea typeface="Cambria Math" panose="02040503050406030204" pitchFamily="18" charset="0"/>
                        </a:rPr>
                        <m:t>)−2</m:t>
                      </m:r>
                      <m:r>
                        <a:rPr lang="it-IT" sz="2800" b="0" i="1" smtClean="0">
                          <a:latin typeface="Cambria Math" panose="02040503050406030204" pitchFamily="18" charset="0"/>
                          <a:ea typeface="Cambria Math" panose="02040503050406030204" pitchFamily="18" charset="0"/>
                        </a:rPr>
                        <m:t>𝑏</m:t>
                      </m:r>
                      <m:sSub>
                        <m:sSubPr>
                          <m:ctrlPr>
                            <a:rPr lang="it-IT" sz="2800" b="0" i="1" smtClean="0">
                              <a:latin typeface="Cambria Math" panose="02040503050406030204" pitchFamily="18" charset="0"/>
                              <a:ea typeface="Cambria Math" panose="02040503050406030204" pitchFamily="18" charset="0"/>
                            </a:rPr>
                          </m:ctrlPr>
                        </m:sSubPr>
                        <m:e>
                          <m:r>
                            <a:rPr lang="it-IT" sz="2800" b="0" i="1" smtClean="0">
                              <a:latin typeface="Cambria Math" panose="02040503050406030204" pitchFamily="18" charset="0"/>
                              <a:ea typeface="Cambria Math" panose="02040503050406030204" pitchFamily="18" charset="0"/>
                            </a:rPr>
                            <m:t>𝑄</m:t>
                          </m:r>
                        </m:e>
                        <m:sub>
                          <m:r>
                            <a:rPr lang="it-IT" sz="2800" b="0" i="1" smtClean="0">
                              <a:latin typeface="Cambria Math" panose="02040503050406030204" pitchFamily="18" charset="0"/>
                              <a:ea typeface="Cambria Math" panose="02040503050406030204" pitchFamily="18" charset="0"/>
                            </a:rPr>
                            <m:t>2</m:t>
                          </m:r>
                        </m:sub>
                      </m:sSub>
                    </m:oMath>
                  </m:oMathPara>
                </a14:m>
                <a:endParaRPr lang="it-IT" sz="2800" dirty="0"/>
              </a:p>
            </p:txBody>
          </p:sp>
        </mc:Choice>
        <mc:Fallback xmlns="">
          <p:sp>
            <p:nvSpPr>
              <p:cNvPr id="7" name="CasellaDiTesto 6">
                <a:extLst>
                  <a:ext uri="{FF2B5EF4-FFF2-40B4-BE49-F238E27FC236}">
                    <a16:creationId xmlns:a16="http://schemas.microsoft.com/office/drawing/2014/main" id="{61627D89-9FDC-FDD8-2267-2C3BD18AAFFC}"/>
                  </a:ext>
                </a:extLst>
              </p:cNvPr>
              <p:cNvSpPr txBox="1">
                <a:spLocks noRot="1" noChangeAspect="1" noMove="1" noResize="1" noEditPoints="1" noAdjustHandles="1" noChangeArrowheads="1" noChangeShapeType="1" noTextEdit="1"/>
              </p:cNvSpPr>
              <p:nvPr/>
            </p:nvSpPr>
            <p:spPr>
              <a:xfrm>
                <a:off x="2174138" y="5279513"/>
                <a:ext cx="4131387" cy="430887"/>
              </a:xfrm>
              <a:prstGeom prst="rect">
                <a:avLst/>
              </a:prstGeom>
              <a:blipFill>
                <a:blip r:embed="rId3"/>
                <a:stretch>
                  <a:fillRect t="-5634" b="-29577"/>
                </a:stretch>
              </a:blipFill>
            </p:spPr>
            <p:txBody>
              <a:bodyPr/>
              <a:lstStyle/>
              <a:p>
                <a:r>
                  <a:rPr lang="it-IT">
                    <a:noFill/>
                  </a:rPr>
                  <a:t> </a:t>
                </a:r>
              </a:p>
            </p:txBody>
          </p:sp>
        </mc:Fallback>
      </mc:AlternateContent>
      <p:sp>
        <p:nvSpPr>
          <p:cNvPr id="8" name="Freccia in giù 7">
            <a:extLst>
              <a:ext uri="{FF2B5EF4-FFF2-40B4-BE49-F238E27FC236}">
                <a16:creationId xmlns:a16="http://schemas.microsoft.com/office/drawing/2014/main" id="{C6BAF241-1A6E-071B-A471-4BA39173FD4F}"/>
              </a:ext>
            </a:extLst>
          </p:cNvPr>
          <p:cNvSpPr/>
          <p:nvPr/>
        </p:nvSpPr>
        <p:spPr>
          <a:xfrm rot="16200000">
            <a:off x="6621593" y="4113309"/>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9" name="Freccia in giù 8">
            <a:extLst>
              <a:ext uri="{FF2B5EF4-FFF2-40B4-BE49-F238E27FC236}">
                <a16:creationId xmlns:a16="http://schemas.microsoft.com/office/drawing/2014/main" id="{A183C6E0-C8FD-EA34-A93C-FF745C20F1BA}"/>
              </a:ext>
            </a:extLst>
          </p:cNvPr>
          <p:cNvSpPr/>
          <p:nvPr/>
        </p:nvSpPr>
        <p:spPr>
          <a:xfrm rot="16200000">
            <a:off x="6552413" y="5084026"/>
            <a:ext cx="484632" cy="978408"/>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0" name="CasellaDiTesto 9">
            <a:extLst>
              <a:ext uri="{FF2B5EF4-FFF2-40B4-BE49-F238E27FC236}">
                <a16:creationId xmlns:a16="http://schemas.microsoft.com/office/drawing/2014/main" id="{79487FCD-3366-98DC-CC07-BA7BB8E56E4B}"/>
              </a:ext>
            </a:extLst>
          </p:cNvPr>
          <p:cNvSpPr txBox="1"/>
          <p:nvPr/>
        </p:nvSpPr>
        <p:spPr>
          <a:xfrm>
            <a:off x="7422293" y="4417847"/>
            <a:ext cx="3765583" cy="369332"/>
          </a:xfrm>
          <a:prstGeom prst="rect">
            <a:avLst/>
          </a:prstGeom>
          <a:noFill/>
        </p:spPr>
        <p:txBody>
          <a:bodyPr wrap="none" rtlCol="0">
            <a:spAutoFit/>
          </a:bodyPr>
          <a:lstStyle/>
          <a:p>
            <a:r>
              <a:rPr lang="it-IT" dirty="0"/>
              <a:t>Ricavo marginale dell’impresa 1</a:t>
            </a:r>
          </a:p>
        </p:txBody>
      </p:sp>
      <p:sp>
        <p:nvSpPr>
          <p:cNvPr id="11" name="CasellaDiTesto 10">
            <a:extLst>
              <a:ext uri="{FF2B5EF4-FFF2-40B4-BE49-F238E27FC236}">
                <a16:creationId xmlns:a16="http://schemas.microsoft.com/office/drawing/2014/main" id="{09C4196B-3229-BCFE-4ACE-E84A20F83449}"/>
              </a:ext>
            </a:extLst>
          </p:cNvPr>
          <p:cNvSpPr txBox="1"/>
          <p:nvPr/>
        </p:nvSpPr>
        <p:spPr>
          <a:xfrm>
            <a:off x="7496035" y="5361691"/>
            <a:ext cx="3765583" cy="369332"/>
          </a:xfrm>
          <a:prstGeom prst="rect">
            <a:avLst/>
          </a:prstGeom>
          <a:noFill/>
        </p:spPr>
        <p:txBody>
          <a:bodyPr wrap="none" rtlCol="0">
            <a:spAutoFit/>
          </a:bodyPr>
          <a:lstStyle/>
          <a:p>
            <a:r>
              <a:rPr lang="it-IT" dirty="0"/>
              <a:t>Ricavo marginale dell’impresa 2</a:t>
            </a:r>
          </a:p>
        </p:txBody>
      </p:sp>
    </p:spTree>
    <p:extLst>
      <p:ext uri="{BB962C8B-B14F-4D97-AF65-F5344CB8AC3E}">
        <p14:creationId xmlns:p14="http://schemas.microsoft.com/office/powerpoint/2010/main" val="32426058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7F47DF2-F46F-7747-5407-FDC94F20DD47}"/>
              </a:ext>
            </a:extLst>
          </p:cNvPr>
          <p:cNvSpPr>
            <a:spLocks noGrp="1"/>
          </p:cNvSpPr>
          <p:nvPr>
            <p:ph idx="1"/>
          </p:nvPr>
        </p:nvSpPr>
        <p:spPr>
          <a:xfrm>
            <a:off x="1920240" y="2312276"/>
            <a:ext cx="8770571" cy="1344612"/>
          </a:xfrm>
        </p:spPr>
        <p:txBody>
          <a:bodyPr>
            <a:normAutofit lnSpcReduction="10000"/>
          </a:bodyPr>
          <a:lstStyle/>
          <a:p>
            <a:r>
              <a:rPr lang="it-IT" dirty="0"/>
              <a:t>Poniamo le condizioni di massimo profitto uguagliando le due funzioni di ricavo marginale alle funzioni di costo marginale al fine di ottenere le «funzioni di reazione» nella forma:</a:t>
            </a:r>
          </a:p>
          <a:p>
            <a:endParaRPr lang="it-IT" dirty="0"/>
          </a:p>
        </p:txBody>
      </p:sp>
      <p:sp>
        <p:nvSpPr>
          <p:cNvPr id="4" name="Titolo 1">
            <a:extLst>
              <a:ext uri="{FF2B5EF4-FFF2-40B4-BE49-F238E27FC236}">
                <a16:creationId xmlns:a16="http://schemas.microsoft.com/office/drawing/2014/main" id="{C81C3A27-BFA5-39FD-445B-D7320F82690B}"/>
              </a:ext>
            </a:extLst>
          </p:cNvPr>
          <p:cNvSpPr>
            <a:spLocks noGrp="1"/>
          </p:cNvSpPr>
          <p:nvPr>
            <p:ph type="title"/>
          </p:nvPr>
        </p:nvSpPr>
        <p:spPr>
          <a:xfrm>
            <a:off x="1920875" y="442913"/>
            <a:ext cx="8769350" cy="1344612"/>
          </a:xfrm>
        </p:spPr>
        <p:txBody>
          <a:bodyPr>
            <a:normAutofit fontScale="90000"/>
          </a:bodyPr>
          <a:lstStyle/>
          <a:p>
            <a:r>
              <a:rPr lang="it-IT" dirty="0"/>
              <a:t>Analisi dei casi di interdipendenza strategica: l’oligopolio</a:t>
            </a:r>
          </a:p>
        </p:txBody>
      </p:sp>
      <mc:AlternateContent xmlns:mc="http://schemas.openxmlformats.org/markup-compatibility/2006" xmlns:a14="http://schemas.microsoft.com/office/drawing/2010/main">
        <mc:Choice Requires="a14">
          <p:sp>
            <p:nvSpPr>
              <p:cNvPr id="7" name="CasellaDiTesto 6">
                <a:extLst>
                  <a:ext uri="{FF2B5EF4-FFF2-40B4-BE49-F238E27FC236}">
                    <a16:creationId xmlns:a16="http://schemas.microsoft.com/office/drawing/2014/main" id="{3D683C29-2F2C-9E3A-D68F-0BDB0DF92193}"/>
                  </a:ext>
                </a:extLst>
              </p:cNvPr>
              <p:cNvSpPr txBox="1"/>
              <p:nvPr/>
            </p:nvSpPr>
            <p:spPr>
              <a:xfrm>
                <a:off x="3048000" y="3795650"/>
                <a:ext cx="6096000" cy="52322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𝑄</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m:t>
                      </m:r>
                      <m:r>
                        <a:rPr lang="it-IT" sz="2800" b="0" i="1" smtClean="0">
                          <a:latin typeface="Cambria Math" panose="02040503050406030204" pitchFamily="18" charset="0"/>
                        </a:rPr>
                        <m:t>𝑓</m:t>
                      </m:r>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𝑄</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m:t>
                      </m:r>
                    </m:oMath>
                  </m:oMathPara>
                </a14:m>
                <a:endParaRPr lang="it-IT" sz="2800" dirty="0"/>
              </a:p>
            </p:txBody>
          </p:sp>
        </mc:Choice>
        <mc:Fallback xmlns="">
          <p:sp>
            <p:nvSpPr>
              <p:cNvPr id="7" name="CasellaDiTesto 6">
                <a:extLst>
                  <a:ext uri="{FF2B5EF4-FFF2-40B4-BE49-F238E27FC236}">
                    <a16:creationId xmlns:a16="http://schemas.microsoft.com/office/drawing/2014/main" id="{3D683C29-2F2C-9E3A-D68F-0BDB0DF92193}"/>
                  </a:ext>
                </a:extLst>
              </p:cNvPr>
              <p:cNvSpPr txBox="1">
                <a:spLocks noRot="1" noChangeAspect="1" noMove="1" noResize="1" noEditPoints="1" noAdjustHandles="1" noChangeArrowheads="1" noChangeShapeType="1" noTextEdit="1"/>
              </p:cNvSpPr>
              <p:nvPr/>
            </p:nvSpPr>
            <p:spPr>
              <a:xfrm>
                <a:off x="3048000" y="3795650"/>
                <a:ext cx="6096000" cy="523220"/>
              </a:xfrm>
              <a:prstGeom prst="rect">
                <a:avLst/>
              </a:prstGeom>
              <a:blipFill>
                <a:blip r:embed="rId2"/>
                <a:stretch>
                  <a:fillRect b="-16471"/>
                </a:stretch>
              </a:blipFill>
            </p:spPr>
            <p:txBody>
              <a:bodyPr/>
              <a:lstStyle/>
              <a:p>
                <a:r>
                  <a:rPr lang="it-IT">
                    <a:noFill/>
                  </a:rPr>
                  <a:t> </a:t>
                </a:r>
              </a:p>
            </p:txBody>
          </p:sp>
        </mc:Fallback>
      </mc:AlternateContent>
      <mc:AlternateContent xmlns:mc="http://schemas.openxmlformats.org/markup-compatibility/2006" xmlns:a14="http://schemas.microsoft.com/office/drawing/2010/main">
        <mc:Choice Requires="a14">
          <p:sp>
            <p:nvSpPr>
              <p:cNvPr id="8" name="CasellaDiTesto 7">
                <a:extLst>
                  <a:ext uri="{FF2B5EF4-FFF2-40B4-BE49-F238E27FC236}">
                    <a16:creationId xmlns:a16="http://schemas.microsoft.com/office/drawing/2014/main" id="{47EFF408-D447-A6B5-EB75-1AC5334DA9C3}"/>
                  </a:ext>
                </a:extLst>
              </p:cNvPr>
              <p:cNvSpPr txBox="1"/>
              <p:nvPr/>
            </p:nvSpPr>
            <p:spPr>
              <a:xfrm>
                <a:off x="3048000" y="4744463"/>
                <a:ext cx="6096000" cy="523220"/>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it-IT" sz="2800" i="1" smtClean="0">
                              <a:latin typeface="Cambria Math" panose="02040503050406030204" pitchFamily="18" charset="0"/>
                            </a:rPr>
                          </m:ctrlPr>
                        </m:sSubPr>
                        <m:e>
                          <m:r>
                            <a:rPr lang="it-IT" sz="2800" b="0" i="1" smtClean="0">
                              <a:latin typeface="Cambria Math" panose="02040503050406030204" pitchFamily="18" charset="0"/>
                            </a:rPr>
                            <m:t>𝑄</m:t>
                          </m:r>
                        </m:e>
                        <m:sub>
                          <m:r>
                            <a:rPr lang="it-IT" sz="2800" b="0" i="1" smtClean="0">
                              <a:latin typeface="Cambria Math" panose="02040503050406030204" pitchFamily="18" charset="0"/>
                            </a:rPr>
                            <m:t>2</m:t>
                          </m:r>
                        </m:sub>
                      </m:sSub>
                      <m:r>
                        <a:rPr lang="it-IT" sz="2800" b="0" i="1" smtClean="0">
                          <a:latin typeface="Cambria Math" panose="02040503050406030204" pitchFamily="18" charset="0"/>
                        </a:rPr>
                        <m:t>=</m:t>
                      </m:r>
                      <m:r>
                        <a:rPr lang="it-IT" sz="2800" b="0" i="1" smtClean="0">
                          <a:latin typeface="Cambria Math" panose="02040503050406030204" pitchFamily="18" charset="0"/>
                        </a:rPr>
                        <m:t>𝑔</m:t>
                      </m:r>
                      <m:r>
                        <a:rPr lang="it-IT" sz="2800" b="0" i="1" smtClean="0">
                          <a:latin typeface="Cambria Math" panose="02040503050406030204" pitchFamily="18" charset="0"/>
                        </a:rPr>
                        <m:t>(</m:t>
                      </m:r>
                      <m:sSub>
                        <m:sSubPr>
                          <m:ctrlPr>
                            <a:rPr lang="it-IT" sz="2800" b="0" i="1" smtClean="0">
                              <a:latin typeface="Cambria Math" panose="02040503050406030204" pitchFamily="18" charset="0"/>
                            </a:rPr>
                          </m:ctrlPr>
                        </m:sSubPr>
                        <m:e>
                          <m:r>
                            <a:rPr lang="it-IT" sz="2800" b="0" i="1" smtClean="0">
                              <a:latin typeface="Cambria Math" panose="02040503050406030204" pitchFamily="18" charset="0"/>
                            </a:rPr>
                            <m:t>𝑄</m:t>
                          </m:r>
                        </m:e>
                        <m:sub>
                          <m:r>
                            <a:rPr lang="it-IT" sz="2800" b="0" i="1" smtClean="0">
                              <a:latin typeface="Cambria Math" panose="02040503050406030204" pitchFamily="18" charset="0"/>
                            </a:rPr>
                            <m:t>1</m:t>
                          </m:r>
                        </m:sub>
                      </m:sSub>
                      <m:r>
                        <a:rPr lang="it-IT" sz="2800" b="0" i="1" smtClean="0">
                          <a:latin typeface="Cambria Math" panose="02040503050406030204" pitchFamily="18" charset="0"/>
                        </a:rPr>
                        <m:t>)</m:t>
                      </m:r>
                    </m:oMath>
                  </m:oMathPara>
                </a14:m>
                <a:endParaRPr lang="it-IT" sz="2800" dirty="0"/>
              </a:p>
            </p:txBody>
          </p:sp>
        </mc:Choice>
        <mc:Fallback xmlns="">
          <p:sp>
            <p:nvSpPr>
              <p:cNvPr id="8" name="CasellaDiTesto 7">
                <a:extLst>
                  <a:ext uri="{FF2B5EF4-FFF2-40B4-BE49-F238E27FC236}">
                    <a16:creationId xmlns:a16="http://schemas.microsoft.com/office/drawing/2014/main" id="{47EFF408-D447-A6B5-EB75-1AC5334DA9C3}"/>
                  </a:ext>
                </a:extLst>
              </p:cNvPr>
              <p:cNvSpPr txBox="1">
                <a:spLocks noRot="1" noChangeAspect="1" noMove="1" noResize="1" noEditPoints="1" noAdjustHandles="1" noChangeArrowheads="1" noChangeShapeType="1" noTextEdit="1"/>
              </p:cNvSpPr>
              <p:nvPr/>
            </p:nvSpPr>
            <p:spPr>
              <a:xfrm>
                <a:off x="3048000" y="4744463"/>
                <a:ext cx="6096000" cy="523220"/>
              </a:xfrm>
              <a:prstGeom prst="rect">
                <a:avLst/>
              </a:prstGeom>
              <a:blipFill>
                <a:blip r:embed="rId3"/>
                <a:stretch>
                  <a:fillRect b="-15116"/>
                </a:stretch>
              </a:blipFill>
            </p:spPr>
            <p:txBody>
              <a:bodyPr/>
              <a:lstStyle/>
              <a:p>
                <a:r>
                  <a:rPr lang="it-IT">
                    <a:noFill/>
                  </a:rPr>
                  <a:t> </a:t>
                </a:r>
              </a:p>
            </p:txBody>
          </p:sp>
        </mc:Fallback>
      </mc:AlternateContent>
      <p:sp>
        <p:nvSpPr>
          <p:cNvPr id="9" name="CasellaDiTesto 8">
            <a:extLst>
              <a:ext uri="{FF2B5EF4-FFF2-40B4-BE49-F238E27FC236}">
                <a16:creationId xmlns:a16="http://schemas.microsoft.com/office/drawing/2014/main" id="{3581E116-CB49-01DF-5B23-D3698F548B9D}"/>
              </a:ext>
            </a:extLst>
          </p:cNvPr>
          <p:cNvSpPr txBox="1"/>
          <p:nvPr/>
        </p:nvSpPr>
        <p:spPr>
          <a:xfrm>
            <a:off x="1740310" y="5614219"/>
            <a:ext cx="8619541" cy="646331"/>
          </a:xfrm>
          <a:prstGeom prst="rect">
            <a:avLst/>
          </a:prstGeom>
          <a:noFill/>
        </p:spPr>
        <p:txBody>
          <a:bodyPr wrap="square" rtlCol="0">
            <a:spAutoFit/>
          </a:bodyPr>
          <a:lstStyle/>
          <a:p>
            <a:pPr algn="just"/>
            <a:r>
              <a:rPr lang="it-IT" dirty="0"/>
              <a:t>Esse descriveranno il comportamento ottimale delle singole imprese in funzione del comportamento manifestato dalla concorrente.</a:t>
            </a:r>
          </a:p>
        </p:txBody>
      </p:sp>
    </p:spTree>
    <p:extLst>
      <p:ext uri="{BB962C8B-B14F-4D97-AF65-F5344CB8AC3E}">
        <p14:creationId xmlns:p14="http://schemas.microsoft.com/office/powerpoint/2010/main" val="1350797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54BC4C-C79C-A808-8945-83085308156A}"/>
              </a:ext>
            </a:extLst>
          </p:cNvPr>
          <p:cNvSpPr>
            <a:spLocks noGrp="1"/>
          </p:cNvSpPr>
          <p:nvPr>
            <p:ph type="title"/>
          </p:nvPr>
        </p:nvSpPr>
        <p:spPr/>
        <p:txBody>
          <a:bodyPr>
            <a:normAutofit fontScale="90000"/>
          </a:bodyPr>
          <a:lstStyle/>
          <a:p>
            <a:r>
              <a:rPr lang="it-IT" dirty="0"/>
              <a:t>Analisi dei casi di interdipendenza strategica: l’oligopolio</a:t>
            </a:r>
          </a:p>
        </p:txBody>
      </p:sp>
      <p:sp>
        <p:nvSpPr>
          <p:cNvPr id="3" name="Segnaposto contenuto 2">
            <a:extLst>
              <a:ext uri="{FF2B5EF4-FFF2-40B4-BE49-F238E27FC236}">
                <a16:creationId xmlns:a16="http://schemas.microsoft.com/office/drawing/2014/main" id="{D608D297-1AC6-465D-451B-88AF4D498703}"/>
              </a:ext>
            </a:extLst>
          </p:cNvPr>
          <p:cNvSpPr>
            <a:spLocks noGrp="1"/>
          </p:cNvSpPr>
          <p:nvPr>
            <p:ph idx="1"/>
          </p:nvPr>
        </p:nvSpPr>
        <p:spPr/>
        <p:txBody>
          <a:bodyPr>
            <a:normAutofit fontScale="92500" lnSpcReduction="10000"/>
          </a:bodyPr>
          <a:lstStyle/>
          <a:p>
            <a:r>
              <a:rPr lang="it-IT" b="1" dirty="0"/>
              <a:t>Quale sarà l’equilibrio? </a:t>
            </a:r>
          </a:p>
          <a:p>
            <a:r>
              <a:rPr lang="it-IT" dirty="0"/>
              <a:t>Esso sarà definito dal punto di incontro delle due curve dal quale nessuna delle due imprese avrà convenienza a muoversi (equilibrio di Nash, ovvero per ogni impresa la scelta è ottimale data la scelta ottimale dell’impresa concorrente).</a:t>
            </a:r>
          </a:p>
          <a:p>
            <a:endParaRPr lang="it-IT" dirty="0"/>
          </a:p>
          <a:p>
            <a:r>
              <a:rPr lang="it-IT" dirty="0"/>
              <a:t>Dalle quantità di equilibrio è immediato risalire al prezzo di mercato (sostituendo le quantità complessivamente prodotte nella funzione di domanda di mercato) e quindi ai profitti. </a:t>
            </a:r>
          </a:p>
        </p:txBody>
      </p:sp>
    </p:spTree>
    <p:extLst>
      <p:ext uri="{BB962C8B-B14F-4D97-AF65-F5344CB8AC3E}">
        <p14:creationId xmlns:p14="http://schemas.microsoft.com/office/powerpoint/2010/main" val="1629310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524A31D-6DDA-42FC-9864-81046A5285AF}"/>
              </a:ext>
            </a:extLst>
          </p:cNvPr>
          <p:cNvSpPr>
            <a:spLocks noGrp="1"/>
          </p:cNvSpPr>
          <p:nvPr>
            <p:ph type="title"/>
          </p:nvPr>
        </p:nvSpPr>
        <p:spPr/>
        <p:txBody>
          <a:bodyPr>
            <a:normAutofit fontScale="90000"/>
          </a:bodyPr>
          <a:lstStyle/>
          <a:p>
            <a:r>
              <a:rPr lang="it-IT" dirty="0"/>
              <a:t>Analisi dei casi di interdipendenza strategica: l’oligopolio</a:t>
            </a:r>
          </a:p>
        </p:txBody>
      </p:sp>
      <p:sp>
        <p:nvSpPr>
          <p:cNvPr id="3" name="Segnaposto contenuto 2">
            <a:extLst>
              <a:ext uri="{FF2B5EF4-FFF2-40B4-BE49-F238E27FC236}">
                <a16:creationId xmlns:a16="http://schemas.microsoft.com/office/drawing/2014/main" id="{89466AB6-5FF2-C80B-112C-2E4F1267BFF2}"/>
              </a:ext>
            </a:extLst>
          </p:cNvPr>
          <p:cNvSpPr>
            <a:spLocks noGrp="1"/>
          </p:cNvSpPr>
          <p:nvPr>
            <p:ph idx="1"/>
          </p:nvPr>
        </p:nvSpPr>
        <p:spPr/>
        <p:txBody>
          <a:bodyPr/>
          <a:lstStyle/>
          <a:p>
            <a:r>
              <a:rPr lang="it-IT" b="1" dirty="0">
                <a:solidFill>
                  <a:srgbClr val="FF0000"/>
                </a:solidFill>
              </a:rPr>
              <a:t>MODELLO DI STACKELBERG</a:t>
            </a:r>
          </a:p>
          <a:p>
            <a:r>
              <a:rPr lang="it-IT" dirty="0">
                <a:solidFill>
                  <a:schemeClr val="tx1"/>
                </a:solidFill>
              </a:rPr>
              <a:t>In questo caso un’impresa </a:t>
            </a:r>
            <a:r>
              <a:rPr lang="it-IT" i="1" dirty="0">
                <a:solidFill>
                  <a:schemeClr val="tx1"/>
                </a:solidFill>
              </a:rPr>
              <a:t>leader </a:t>
            </a:r>
            <a:r>
              <a:rPr lang="it-IT" dirty="0">
                <a:solidFill>
                  <a:schemeClr val="tx1"/>
                </a:solidFill>
              </a:rPr>
              <a:t>«muove» per prima e guida l’intero processo di interazione strategica.</a:t>
            </a:r>
          </a:p>
          <a:p>
            <a:r>
              <a:rPr lang="it-IT" dirty="0">
                <a:solidFill>
                  <a:schemeClr val="tx1"/>
                </a:solidFill>
              </a:rPr>
              <a:t>In questo caso l’impresa leader utilizza la funzione di reazione della seconda impresa a proprio favore, incorporandola nella propria funzione di domanda. </a:t>
            </a:r>
          </a:p>
        </p:txBody>
      </p:sp>
    </p:spTree>
    <p:extLst>
      <p:ext uri="{BB962C8B-B14F-4D97-AF65-F5344CB8AC3E}">
        <p14:creationId xmlns:p14="http://schemas.microsoft.com/office/powerpoint/2010/main" val="759113623"/>
      </p:ext>
    </p:extLst>
  </p:cSld>
  <p:clrMapOvr>
    <a:masterClrMapping/>
  </p:clrMapOvr>
</p:sld>
</file>

<file path=ppt/theme/theme1.xml><?xml version="1.0" encoding="utf-8"?>
<a:theme xmlns:a="http://schemas.openxmlformats.org/drawingml/2006/main" name="SketchLinesVTI">
  <a:themeElements>
    <a:clrScheme name="AnalogousFromRegularSeedLeftStep">
      <a:dk1>
        <a:srgbClr val="000000"/>
      </a:dk1>
      <a:lt1>
        <a:srgbClr val="FFFFFF"/>
      </a:lt1>
      <a:dk2>
        <a:srgbClr val="29311B"/>
      </a:dk2>
      <a:lt2>
        <a:srgbClr val="F3F0F0"/>
      </a:lt2>
      <a:accent1>
        <a:srgbClr val="24B1B6"/>
      </a:accent1>
      <a:accent2>
        <a:srgbClr val="18B77A"/>
      </a:accent2>
      <a:accent3>
        <a:srgbClr val="25B942"/>
      </a:accent3>
      <a:accent4>
        <a:srgbClr val="3AB718"/>
      </a:accent4>
      <a:accent5>
        <a:srgbClr val="7DB023"/>
      </a:accent5>
      <a:accent6>
        <a:srgbClr val="ABA416"/>
      </a:accent6>
      <a:hlink>
        <a:srgbClr val="C4534F"/>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LinesVTI" id="{8C0B0F05-C8D0-4078-9615-83E590287484}" vid="{43A7BC57-C1E3-4EE6-BDBC-5422DD574AF2}"/>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1201</TotalTime>
  <Words>2672</Words>
  <Application>Microsoft Office PowerPoint</Application>
  <PresentationFormat>Widescreen</PresentationFormat>
  <Paragraphs>253</Paragraphs>
  <Slides>46</Slides>
  <Notes>1</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46</vt:i4>
      </vt:variant>
    </vt:vector>
  </HeadingPairs>
  <TitlesOfParts>
    <vt:vector size="51" baseType="lpstr">
      <vt:lpstr>Meiryo</vt:lpstr>
      <vt:lpstr>Aptos</vt:lpstr>
      <vt:lpstr>Cambria Math</vt:lpstr>
      <vt:lpstr>Corbel</vt:lpstr>
      <vt:lpstr>SketchLinesVTI</vt:lpstr>
      <vt:lpstr>Esercitazioni di Microeconomia</vt:lpstr>
      <vt:lpstr>L’IMPRESA E I MERCATI 3</vt:lpstr>
      <vt:lpstr>Analisi dei casi di interdipendenza strategica: l’oligopolio</vt:lpstr>
      <vt:lpstr>Analisi dei casi di interdipendenza strategica: l’oligopolio</vt:lpstr>
      <vt:lpstr>Analisi dei casi di interdipendenza strategica: l’oligopolio</vt:lpstr>
      <vt:lpstr>Analisi dei casi di interdipendenza strategica: l’oligopolio</vt:lpstr>
      <vt:lpstr>Analisi dei casi di interdipendenza strategica: l’oligopolio</vt:lpstr>
      <vt:lpstr>Analisi dei casi di interdipendenza strategica: l’oligopolio</vt:lpstr>
      <vt:lpstr>Analisi dei casi di interdipendenza strategica: l’oligopolio</vt:lpstr>
      <vt:lpstr>Analisi dei casi di interdipendenza strategica: l’oligopolio</vt:lpstr>
      <vt:lpstr>Analisi dei casi di interdipendenza strategica: l’oligopolio</vt:lpstr>
      <vt:lpstr>Analisi dei casi di interdipendenza strategica: l’oligopolio</vt:lpstr>
      <vt:lpstr>ESERCIZIO 1 </vt:lpstr>
      <vt:lpstr>ESERCIZIO 1 </vt:lpstr>
      <vt:lpstr>ESERCIZIO 1</vt:lpstr>
      <vt:lpstr>ESERCIZIO 1</vt:lpstr>
      <vt:lpstr>ESERCIZIO 1</vt:lpstr>
      <vt:lpstr>ESERCIZIO 1</vt:lpstr>
      <vt:lpstr>ESERCIZIO 1</vt:lpstr>
      <vt:lpstr>ESERCIZIO 1 </vt:lpstr>
      <vt:lpstr>ESERCIZIO 1 </vt:lpstr>
      <vt:lpstr>ESERCIZIO 1</vt:lpstr>
      <vt:lpstr>ESERCIZIO 1</vt:lpstr>
      <vt:lpstr>ESERCIZIO 1 </vt:lpstr>
      <vt:lpstr>ESERCIZIO 1 </vt:lpstr>
      <vt:lpstr>ESERCIZIO 1</vt:lpstr>
      <vt:lpstr>ESERCIZIO 1</vt:lpstr>
      <vt:lpstr>ESERCIZIO 1</vt:lpstr>
      <vt:lpstr>ESERCIZIO 1</vt:lpstr>
      <vt:lpstr>ESERCIZIO 1</vt:lpstr>
      <vt:lpstr>ESERCIZIO 1</vt:lpstr>
      <vt:lpstr>ESERCIZIO 1</vt:lpstr>
      <vt:lpstr>ESERCIZIO 1</vt:lpstr>
      <vt:lpstr>ESERCIZIO 1</vt:lpstr>
      <vt:lpstr>ESERCIZIO 1</vt:lpstr>
      <vt:lpstr>ESERCIZIO 2</vt:lpstr>
      <vt:lpstr>ESERCIZIO 2</vt:lpstr>
      <vt:lpstr>ESERCIZIO 2</vt:lpstr>
      <vt:lpstr>ESERCIZIO 2</vt:lpstr>
      <vt:lpstr>ESERCIZIO 2</vt:lpstr>
      <vt:lpstr>ESERCIZIO 2</vt:lpstr>
      <vt:lpstr>ESERCIZIO 2</vt:lpstr>
      <vt:lpstr>ESERCIZIO 2 </vt:lpstr>
      <vt:lpstr>ESERCIZIO 2</vt:lpstr>
      <vt:lpstr>ESERCIZIO 2 </vt:lpstr>
      <vt:lpstr>ESERCIZIO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Esercitazioni di Microeconomia</dc:title>
  <dc:creator>Audrey De Dominicis</dc:creator>
  <cp:lastModifiedBy>Marco Di Domizio</cp:lastModifiedBy>
  <cp:revision>14</cp:revision>
  <dcterms:created xsi:type="dcterms:W3CDTF">2024-05-05T05:34:29Z</dcterms:created>
  <dcterms:modified xsi:type="dcterms:W3CDTF">2024-05-06T19:10:40Z</dcterms:modified>
</cp:coreProperties>
</file>